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0"/>
  </p:notesMasterIdLst>
  <p:sldIdLst>
    <p:sldId id="313" r:id="rId3"/>
    <p:sldId id="260" r:id="rId4"/>
    <p:sldId id="332" r:id="rId5"/>
    <p:sldId id="262" r:id="rId6"/>
    <p:sldId id="269" r:id="rId7"/>
    <p:sldId id="275" r:id="rId8"/>
    <p:sldId id="277" r:id="rId9"/>
    <p:sldId id="317" r:id="rId10"/>
    <p:sldId id="336" r:id="rId11"/>
    <p:sldId id="338" r:id="rId12"/>
    <p:sldId id="340" r:id="rId13"/>
    <p:sldId id="341" r:id="rId14"/>
    <p:sldId id="318" r:id="rId15"/>
    <p:sldId id="280" r:id="rId16"/>
    <p:sldId id="319" r:id="rId17"/>
    <p:sldId id="320" r:id="rId18"/>
    <p:sldId id="343" r:id="rId19"/>
    <p:sldId id="323" r:id="rId20"/>
    <p:sldId id="342" r:id="rId21"/>
    <p:sldId id="339" r:id="rId22"/>
    <p:sldId id="344" r:id="rId23"/>
    <p:sldId id="345" r:id="rId24"/>
    <p:sldId id="346" r:id="rId25"/>
    <p:sldId id="347" r:id="rId26"/>
    <p:sldId id="322" r:id="rId27"/>
    <p:sldId id="324" r:id="rId28"/>
    <p:sldId id="325" r:id="rId29"/>
    <p:sldId id="282" r:id="rId30"/>
    <p:sldId id="326" r:id="rId31"/>
    <p:sldId id="335" r:id="rId32"/>
    <p:sldId id="337" r:id="rId33"/>
    <p:sldId id="283" r:id="rId34"/>
    <p:sldId id="350" r:id="rId35"/>
    <p:sldId id="349" r:id="rId36"/>
    <p:sldId id="348" r:id="rId37"/>
    <p:sldId id="352" r:id="rId38"/>
    <p:sldId id="35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3"/>
    <p:restoredTop sz="95411"/>
  </p:normalViewPr>
  <p:slideViewPr>
    <p:cSldViewPr snapToGrid="0">
      <p:cViewPr varScale="1">
        <p:scale>
          <a:sx n="70" d="100"/>
          <a:sy n="70" d="100"/>
        </p:scale>
        <p:origin x="216" y="9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www.istockphoto.com</a:t>
            </a:r>
            <a:r>
              <a:rPr lang="en-US" dirty="0"/>
              <a:t>/photos/satellite-launch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96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spaceflightnow.com</a:t>
            </a:r>
            <a:r>
              <a:rPr lang="en-US" dirty="0"/>
              <a:t>/2016/03/19/jason-3-satellite-begins-surveying-worlds-oceans/</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2215164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/wiki/Jason-1</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346003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www.americaspace.com</a:t>
            </a:r>
            <a:r>
              <a:rPr lang="en-US" dirty="0"/>
              <a:t>/2016/01/15/jason-3-critical-to-understanding-rising-sea-levels-interview-with-project-scientist-josh-willis-part-1/</a:t>
            </a:r>
            <a:r>
              <a:rPr lang="en-AU" b="0" i="0" dirty="0">
                <a:solidFill>
                  <a:srgbClr val="999999"/>
                </a:solidFill>
                <a:effectLst/>
                <a:latin typeface="Poppins" panose="020B0604020202020204" pitchFamily="34" charset="0"/>
              </a:rPr>
              <a:t>The Jason-3 satellite undergoing final preparations for placement within a payload fairing for launch atop a SpaceX Falcon-9 rocket, currently scheduled for Sunday, Jan. 17 from Vandenberg AFB in southern CA. Photo Credit: NASA</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1859589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www.universetoday.com</a:t>
            </a:r>
            <a:r>
              <a:rPr lang="en-US" dirty="0"/>
              <a:t>/126834/spacex-launching-nasa-jason-3-ocean-surveillance-satellite-jan-17-barge-rocket-landing-watch-live/</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2939838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www.space.com</a:t>
            </a:r>
            <a:r>
              <a:rPr lang="en-US" dirty="0"/>
              <a:t>/</a:t>
            </a:r>
            <a:r>
              <a:rPr lang="en-US" dirty="0" err="1"/>
              <a:t>spacex</a:t>
            </a:r>
            <a:r>
              <a:rPr lang="en-US" dirty="0"/>
              <a:t>-crew-dragon-in-flight-abort-test-launch-</a:t>
            </a:r>
            <a:r>
              <a:rPr lang="en-US" dirty="0" err="1"/>
              <a:t>webcast.html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3466355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www.csiro.au</a:t>
            </a:r>
            <a:r>
              <a:rPr lang="en-US" dirty="0"/>
              <a:t>/</a:t>
            </a:r>
            <a:r>
              <a:rPr lang="en-US" dirty="0" err="1"/>
              <a:t>en</a:t>
            </a:r>
            <a:r>
              <a:rPr lang="en-US" dirty="0"/>
              <a:t>/news/all/news/2014/</a:t>
            </a:r>
            <a:r>
              <a:rPr lang="en-US" dirty="0" err="1"/>
              <a:t>january</a:t>
            </a:r>
            <a:r>
              <a:rPr lang="en-US" dirty="0"/>
              <a:t>/bio-robots-make-a-splash-in-the-</a:t>
            </a:r>
            <a:r>
              <a:rPr lang="en-US" dirty="0" err="1"/>
              <a:t>indian</a:t>
            </a:r>
            <a:r>
              <a:rPr lang="en-US" dirty="0"/>
              <a:t>-ocean</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3001815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E4D95-8DA9-3047-AA40-1862CFE63C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999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news.climate.columbia.edu</a:t>
            </a:r>
            <a:r>
              <a:rPr lang="en-US" dirty="0"/>
              <a:t>/2015/10/20/exploring-rugged-hills-turbulent-waters-4500-meters-down/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179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err="1"/>
              <a:t>wikapedia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676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32</a:t>
            </a:fld>
            <a:endParaRPr lang="en-US"/>
          </a:p>
        </p:txBody>
      </p:sp>
    </p:spTree>
    <p:extLst>
      <p:ext uri="{BB962C8B-B14F-4D97-AF65-F5344CB8AC3E}">
        <p14:creationId xmlns:p14="http://schemas.microsoft.com/office/powerpoint/2010/main" val="11001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video of remote sensing images courtesy of NASA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E4D95-8DA9-3047-AA40-1862CFE63C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025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Tropical_cyclone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2230449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27997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education.nationalgeographic.org</a:t>
            </a:r>
            <a:r>
              <a:rPr lang="en-US" dirty="0"/>
              <a:t>/resource/simulating-global-ocean/</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2100670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www.istockphoto.com</a:t>
            </a:r>
            <a:r>
              <a:rPr lang="en-US" dirty="0"/>
              <a:t>/photos/satellite-launch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22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read: -  https://</a:t>
            </a:r>
            <a:r>
              <a:rPr lang="en-US" dirty="0" err="1"/>
              <a:t>flypaper.soundfly.com</a:t>
            </a:r>
            <a:r>
              <a:rPr lang="en-US" dirty="0"/>
              <a:t>/discover/what-is-the-</a:t>
            </a:r>
            <a:r>
              <a:rPr lang="en-US" dirty="0" err="1"/>
              <a:t>sofar</a:t>
            </a:r>
            <a:r>
              <a:rPr lang="en-US" dirty="0"/>
              <a:t>-channel-probably-not-what-you-think/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E4D95-8DA9-3047-AA40-1862CFE63C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33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www.istockphoto.com</a:t>
            </a:r>
            <a:r>
              <a:rPr lang="en-US" dirty="0"/>
              <a:t>/photos/satellite-launch</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4281327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phys.org</a:t>
            </a:r>
            <a:r>
              <a:rPr lang="en-US" dirty="0"/>
              <a:t>/news/2011-04-gps-satellites.html</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26102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www.usgs.gov</a:t>
            </a:r>
            <a:r>
              <a:rPr lang="en-US" dirty="0"/>
              <a:t>/media/images/</a:t>
            </a:r>
            <a:r>
              <a:rPr lang="en-US" dirty="0" err="1"/>
              <a:t>gps</a:t>
            </a:r>
            <a:r>
              <a:rPr lang="en-US" dirty="0"/>
              <a:t>-equipped-ocean-current-drifters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read: -  https://</a:t>
            </a:r>
            <a:r>
              <a:rPr lang="en-US" dirty="0" err="1"/>
              <a:t>flypaper.soundfly.com</a:t>
            </a:r>
            <a:r>
              <a:rPr lang="en-US" dirty="0"/>
              <a:t>/discover/what-is-the-</a:t>
            </a:r>
            <a:r>
              <a:rPr lang="en-US" dirty="0" err="1"/>
              <a:t>sofar</a:t>
            </a:r>
            <a:r>
              <a:rPr lang="en-US" dirty="0"/>
              <a:t>-channel-probably-not-what-you-think/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E4D95-8DA9-3047-AA40-1862CFE63C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49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www.aoml.noaa.gov</a:t>
            </a:r>
            <a:r>
              <a:rPr lang="en-US" dirty="0"/>
              <a:t>/global-drifter-program/</a:t>
            </a:r>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3105659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www.aoml.noaa.gov</a:t>
            </a:r>
            <a:r>
              <a:rPr lang="en-US" dirty="0"/>
              <a:t>/global-drifter-program/</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116255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/wiki/File:NASA_Jason_3_satellite_altimetry.png</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132988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B843-18C2-477E-F709-54D07C3CC97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8B44FAC-7377-80F8-D368-2A55EE1627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D601D8D-78D3-A23F-89BB-36BFE504DF9D}"/>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5" name="Footer Placeholder 4">
            <a:extLst>
              <a:ext uri="{FF2B5EF4-FFF2-40B4-BE49-F238E27FC236}">
                <a16:creationId xmlns:a16="http://schemas.microsoft.com/office/drawing/2014/main" id="{4F983A44-00A9-7B1E-0FB7-C36CBC761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99834-43BC-1654-91A5-7E8A926FBF73}"/>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1644146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2425-A4B1-F9A7-D109-A1B188C18F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81B4485-2F05-0A25-1F46-ABEF5F48486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0BD2FF-8309-BE87-30AB-604EB3F29FD9}"/>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5" name="Footer Placeholder 4">
            <a:extLst>
              <a:ext uri="{FF2B5EF4-FFF2-40B4-BE49-F238E27FC236}">
                <a16:creationId xmlns:a16="http://schemas.microsoft.com/office/drawing/2014/main" id="{D86D667B-8067-1F0A-95FE-848A50127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CAECD-ABCB-2557-16D5-339053786532}"/>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2131373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120D4-9F59-657C-5F50-2907E004947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C9BB3A-C6B8-36BB-6F17-241158F5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39C8416-C679-8361-85EB-0DB529B110B9}"/>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5" name="Footer Placeholder 4">
            <a:extLst>
              <a:ext uri="{FF2B5EF4-FFF2-40B4-BE49-F238E27FC236}">
                <a16:creationId xmlns:a16="http://schemas.microsoft.com/office/drawing/2014/main" id="{15744F61-40A4-5BB5-62C1-EA0A4E353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ABB6C-A637-4F29-1079-8F7D141B1AF7}"/>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236630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F69F-30D6-166B-DFBB-AC24839FA1C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587F5EA-C82D-5CEA-C724-674BB8A308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39A6A0E-C155-443B-97A5-D3393977C40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014C3A-B146-171A-86CB-3C4645E0D6EB}"/>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6" name="Footer Placeholder 5">
            <a:extLst>
              <a:ext uri="{FF2B5EF4-FFF2-40B4-BE49-F238E27FC236}">
                <a16:creationId xmlns:a16="http://schemas.microsoft.com/office/drawing/2014/main" id="{920B959D-4D2F-4A6C-9A2E-F7EF6F47B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EF9FD-9B50-A9F9-D853-5AD797A5C723}"/>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3922278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1F85-5EC6-825B-D19F-71D63ADF539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4213E3-3229-92E2-E093-38EA647F4B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4278799-24F0-E5FD-3DE8-BACC493CFD5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4AD48D-C59A-4E09-DD02-8923A013BD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859C0A0-72C2-B7BC-A77B-F614DA1AD5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21A9CA7-2882-18EC-83AD-89A3A41891CE}"/>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8" name="Footer Placeholder 7">
            <a:extLst>
              <a:ext uri="{FF2B5EF4-FFF2-40B4-BE49-F238E27FC236}">
                <a16:creationId xmlns:a16="http://schemas.microsoft.com/office/drawing/2014/main" id="{785620F7-205C-9B61-A8A3-3D264B069F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6FE58C-27BE-8222-279B-3987BC7608E1}"/>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2031557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990A9-1A89-10AC-0E0E-9276C7B8941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242162-E325-9FB3-100D-65C2898F33EF}"/>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4" name="Footer Placeholder 3">
            <a:extLst>
              <a:ext uri="{FF2B5EF4-FFF2-40B4-BE49-F238E27FC236}">
                <a16:creationId xmlns:a16="http://schemas.microsoft.com/office/drawing/2014/main" id="{165C1223-F4FA-6B84-D0C9-99634A182F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508BEB-9A30-2F8D-904A-70BF06F71923}"/>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183822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B710F-5239-3697-B1E2-4E594E7AB668}"/>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3" name="Footer Placeholder 2">
            <a:extLst>
              <a:ext uri="{FF2B5EF4-FFF2-40B4-BE49-F238E27FC236}">
                <a16:creationId xmlns:a16="http://schemas.microsoft.com/office/drawing/2014/main" id="{7179A203-2F03-1CA9-A810-D45FC6E2C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7AEA37-2F9A-E26A-64CA-3F795BDA58AE}"/>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1351069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B866-0270-69CB-D977-BC714A95FB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131F679-4D3B-1D18-423F-90F3C0B300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F1AEB3-F9D1-B4BE-0D0B-CA4E096915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1BBCB6-C1B2-9FD6-7008-AB7D7C75885D}"/>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6" name="Footer Placeholder 5">
            <a:extLst>
              <a:ext uri="{FF2B5EF4-FFF2-40B4-BE49-F238E27FC236}">
                <a16:creationId xmlns:a16="http://schemas.microsoft.com/office/drawing/2014/main" id="{7457883F-F5E3-4548-6FEC-529A47328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D4FFB-BF92-C8DB-01C1-C9458223429E}"/>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197065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CFFB-5064-D246-B39A-0C225F6C19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F513AA7-E22C-D4CC-07AB-E1F075739C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119A85-DBBE-9CB3-0040-33CAA7528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5B4A64-1D99-3974-B852-2F840A620C55}"/>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6" name="Footer Placeholder 5">
            <a:extLst>
              <a:ext uri="{FF2B5EF4-FFF2-40B4-BE49-F238E27FC236}">
                <a16:creationId xmlns:a16="http://schemas.microsoft.com/office/drawing/2014/main" id="{46CDBE4F-7D1F-552B-E645-F8903ABCF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93539-138F-A602-4EF3-FFD230EE13A4}"/>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201387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F47F-2428-DB33-FFA5-D2AD68B9FC4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7E58CC8-21DB-ED67-42C6-A5B5DA6513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90FFD6-A4E9-1D57-6A75-AE1AE2043132}"/>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5" name="Footer Placeholder 4">
            <a:extLst>
              <a:ext uri="{FF2B5EF4-FFF2-40B4-BE49-F238E27FC236}">
                <a16:creationId xmlns:a16="http://schemas.microsoft.com/office/drawing/2014/main" id="{B10B7703-F54D-FCC3-2330-6893D6DD1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863B7-01CB-793D-D3D9-446DEF22BEF0}"/>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1770507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8FD28B-17EC-CC30-A1FB-525D0BABF3D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E51453-1E25-8260-16FA-4F2B1695FE1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36778A-02F8-0BE4-5874-563B319B8F52}"/>
              </a:ext>
            </a:extLst>
          </p:cNvPr>
          <p:cNvSpPr>
            <a:spLocks noGrp="1"/>
          </p:cNvSpPr>
          <p:nvPr>
            <p:ph type="dt" sz="half" idx="10"/>
          </p:nvPr>
        </p:nvSpPr>
        <p:spPr/>
        <p:txBody>
          <a:bodyPr/>
          <a:lstStyle/>
          <a:p>
            <a:fld id="{638A3BFA-52EF-0B44-8AF5-834B24A9441C}" type="datetimeFigureOut">
              <a:rPr lang="en-US" smtClean="0"/>
              <a:t>4/10/24</a:t>
            </a:fld>
            <a:endParaRPr lang="en-US"/>
          </a:p>
        </p:txBody>
      </p:sp>
      <p:sp>
        <p:nvSpPr>
          <p:cNvPr id="5" name="Footer Placeholder 4">
            <a:extLst>
              <a:ext uri="{FF2B5EF4-FFF2-40B4-BE49-F238E27FC236}">
                <a16:creationId xmlns:a16="http://schemas.microsoft.com/office/drawing/2014/main" id="{F56E5792-46D4-D8DA-35F5-7C76A1F5D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76230-3C76-D830-72F0-6FF9E2671FC3}"/>
              </a:ext>
            </a:extLst>
          </p:cNvPr>
          <p:cNvSpPr>
            <a:spLocks noGrp="1"/>
          </p:cNvSpPr>
          <p:nvPr>
            <p:ph type="sldNum" sz="quarter" idx="12"/>
          </p:nvPr>
        </p:nvSpPr>
        <p:spPr/>
        <p:txBody>
          <a:bodyPr/>
          <a:lstStyle/>
          <a:p>
            <a:fld id="{2786332A-AD3A-274A-88A9-48E5E5C20EDD}" type="slidenum">
              <a:rPr lang="en-US" smtClean="0"/>
              <a:t>‹#›</a:t>
            </a:fld>
            <a:endParaRPr lang="en-US"/>
          </a:p>
        </p:txBody>
      </p:sp>
    </p:spTree>
    <p:extLst>
      <p:ext uri="{BB962C8B-B14F-4D97-AF65-F5344CB8AC3E}">
        <p14:creationId xmlns:p14="http://schemas.microsoft.com/office/powerpoint/2010/main" val="106109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171A14-A809-45E4-6F2F-8671D7A635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82EEA9-B8B2-B6A5-1C44-0235ABE88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D03E53-BFAF-5891-E374-77E75E19C6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A3BFA-52EF-0B44-8AF5-834B24A9441C}" type="datetimeFigureOut">
              <a:rPr lang="en-US" smtClean="0"/>
              <a:t>4/10/24</a:t>
            </a:fld>
            <a:endParaRPr lang="en-US"/>
          </a:p>
        </p:txBody>
      </p:sp>
      <p:sp>
        <p:nvSpPr>
          <p:cNvPr id="5" name="Footer Placeholder 4">
            <a:extLst>
              <a:ext uri="{FF2B5EF4-FFF2-40B4-BE49-F238E27FC236}">
                <a16:creationId xmlns:a16="http://schemas.microsoft.com/office/drawing/2014/main" id="{8D96AE7D-69F4-8E23-3CC8-49111F7C35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21948B-4304-A290-0E2B-A8A387E44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6332A-AD3A-274A-88A9-48E5E5C20EDD}" type="slidenum">
              <a:rPr lang="en-US" smtClean="0"/>
              <a:t>‹#›</a:t>
            </a:fld>
            <a:endParaRPr lang="en-US"/>
          </a:p>
        </p:txBody>
      </p:sp>
    </p:spTree>
    <p:extLst>
      <p:ext uri="{BB962C8B-B14F-4D97-AF65-F5344CB8AC3E}">
        <p14:creationId xmlns:p14="http://schemas.microsoft.com/office/powerpoint/2010/main" val="16827651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ideo" Target="https://www.youtube.com/embed/CCmTY0PKGDs?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8.xml"/><Relationship Id="rId1" Type="http://schemas.openxmlformats.org/officeDocument/2006/relationships/video" Target="https://www.youtube.com/embed/ErRLf6d2anI?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900+ Satellite Launch Stock Photos, Pictures &amp; Royalty-Free Images -  iStock | Satellite launch pad">
            <a:extLst>
              <a:ext uri="{FF2B5EF4-FFF2-40B4-BE49-F238E27FC236}">
                <a16:creationId xmlns:a16="http://schemas.microsoft.com/office/drawing/2014/main" id="{4B53AD04-99E9-39CF-16D6-89972D9D76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6" b="1114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CA8202-AD3A-57D2-4362-478AF97843C3}"/>
              </a:ext>
            </a:extLst>
          </p:cNvPr>
          <p:cNvSpPr txBox="1"/>
          <p:nvPr/>
        </p:nvSpPr>
        <p:spPr>
          <a:xfrm>
            <a:off x="7571232" y="2456795"/>
            <a:ext cx="4431626"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Consider how advances in remote sensing have enabled scientists to map ocean currents and develop models of the complex pathways involved in regulating global climate, such as the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global ocean conveyor belt</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’11. </a:t>
            </a:r>
            <a:r>
              <a:rPr lang="en-US" sz="2000" i="1" dirty="0">
                <a:solidFill>
                  <a:schemeClr val="bg1"/>
                </a:solidFill>
                <a:latin typeface="Arial Narrow" panose="020B0604020202020204" pitchFamily="34" charset="0"/>
                <a:cs typeface="Arial Narrow" panose="020B0604020202020204" pitchFamily="34" charset="0"/>
              </a:rPr>
              <a:t>Keeping Track’</a:t>
            </a:r>
            <a:endPar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491715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ight Launch on the Space Coast Space X Launch of Falcon 9 carrying Hispasat for Spain. March 6, 2018 satellite launch stock pictures, royalty-free photos &amp; images">
            <a:extLst>
              <a:ext uri="{FF2B5EF4-FFF2-40B4-BE49-F238E27FC236}">
                <a16:creationId xmlns:a16="http://schemas.microsoft.com/office/drawing/2014/main" id="{F18AF41C-A761-3302-0FA6-56F1D5AB0C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63" b="1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DE19E6-A666-8CDE-5690-5EAACA6F8968}"/>
              </a:ext>
            </a:extLst>
          </p:cNvPr>
          <p:cNvSpPr txBox="1"/>
          <p:nvPr/>
        </p:nvSpPr>
        <p:spPr>
          <a:xfrm>
            <a:off x="310896" y="164592"/>
            <a:ext cx="2834640" cy="369332"/>
          </a:xfrm>
          <a:prstGeom prst="rect">
            <a:avLst/>
          </a:prstGeom>
          <a:noFill/>
        </p:spPr>
        <p:txBody>
          <a:bodyPr wrap="square" rtlCol="0">
            <a:spAutoFit/>
          </a:bodyPr>
          <a:lstStyle/>
          <a:p>
            <a:r>
              <a:rPr lang="en-US" dirty="0">
                <a:solidFill>
                  <a:schemeClr val="bg1"/>
                </a:solidFill>
              </a:rPr>
              <a:t>Night launch</a:t>
            </a:r>
          </a:p>
        </p:txBody>
      </p:sp>
    </p:spTree>
    <p:extLst>
      <p:ext uri="{BB962C8B-B14F-4D97-AF65-F5344CB8AC3E}">
        <p14:creationId xmlns:p14="http://schemas.microsoft.com/office/powerpoint/2010/main" val="3411083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C7EA75E7-2FCA-8C08-AD93-D00889347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068"/>
            <a:ext cx="10351008" cy="684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73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PS satellites get a serious upgrade">
            <a:extLst>
              <a:ext uri="{FF2B5EF4-FFF2-40B4-BE49-F238E27FC236}">
                <a16:creationId xmlns:a16="http://schemas.microsoft.com/office/drawing/2014/main" id="{1B3FE06A-BC2E-E811-491A-2B5846C221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87" b="14102"/>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CB3325-4079-FC8E-F08E-B0990DD9DC4A}"/>
              </a:ext>
            </a:extLst>
          </p:cNvPr>
          <p:cNvSpPr txBox="1"/>
          <p:nvPr/>
        </p:nvSpPr>
        <p:spPr>
          <a:xfrm>
            <a:off x="310896" y="168133"/>
            <a:ext cx="6998207" cy="369332"/>
          </a:xfrm>
          <a:prstGeom prst="rect">
            <a:avLst/>
          </a:prstGeom>
          <a:noFill/>
        </p:spPr>
        <p:txBody>
          <a:bodyPr wrap="square" rtlCol="0">
            <a:spAutoFit/>
          </a:bodyPr>
          <a:lstStyle/>
          <a:p>
            <a:r>
              <a:rPr lang="en-US" dirty="0">
                <a:solidFill>
                  <a:schemeClr val="bg1"/>
                </a:solidFill>
              </a:rPr>
              <a:t>Navstar-2F satellite</a:t>
            </a:r>
          </a:p>
        </p:txBody>
      </p:sp>
    </p:spTree>
    <p:extLst>
      <p:ext uri="{BB962C8B-B14F-4D97-AF65-F5344CB8AC3E}">
        <p14:creationId xmlns:p14="http://schemas.microsoft.com/office/powerpoint/2010/main" val="35568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9" name="Rectangle 17418">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3330581-4865-4F39-AF7A-3BEEFF2CA944}"/>
              </a:ext>
            </a:extLst>
          </p:cNvPr>
          <p:cNvSpPr txBox="1"/>
          <p:nvPr/>
        </p:nvSpPr>
        <p:spPr>
          <a:xfrm>
            <a:off x="311272" y="209585"/>
            <a:ext cx="11880728" cy="1481328"/>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Drifters (1970s invention)</a:t>
            </a: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dirty="0">
                <a:solidFill>
                  <a:prstClr val="black">
                    <a:lumMod val="85000"/>
                    <a:lumOff val="15000"/>
                  </a:prstClr>
                </a:solidFill>
                <a:latin typeface="Calibri" panose="020F0502020204030204"/>
              </a:rPr>
              <a:t>GPS-equipped ocean current </a:t>
            </a:r>
            <a:r>
              <a:rPr lang="en-US" sz="2400" b="1" dirty="0">
                <a:solidFill>
                  <a:prstClr val="black">
                    <a:lumMod val="85000"/>
                    <a:lumOff val="15000"/>
                  </a:prstClr>
                </a:solidFill>
                <a:latin typeface="Calibri" panose="020F0502020204030204"/>
              </a:rPr>
              <a:t>Drifters </a:t>
            </a:r>
            <a:r>
              <a:rPr kumimoji="0" lang="en-US" sz="24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float </a:t>
            </a: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on the</a:t>
            </a:r>
            <a:r>
              <a:rPr kumimoji="0" lang="en-US" sz="2400" b="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surface</a:t>
            </a: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GPS track their changing positions.</a:t>
            </a:r>
          </a:p>
        </p:txBody>
      </p:sp>
      <p:pic>
        <p:nvPicPr>
          <p:cNvPr id="2050" name="Picture 2" descr="Plastic floating instruments in the ocean, one viewed above water, the other viewed from underwater.">
            <a:extLst>
              <a:ext uri="{FF2B5EF4-FFF2-40B4-BE49-F238E27FC236}">
                <a16:creationId xmlns:a16="http://schemas.microsoft.com/office/drawing/2014/main" id="{AA80B0AB-C02B-BFD0-2837-57D502499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1690913"/>
            <a:ext cx="12192003" cy="516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36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Picture 6" descr="Global Drifter Program - Wikipedia">
            <a:extLst>
              <a:ext uri="{FF2B5EF4-FFF2-40B4-BE49-F238E27FC236}">
                <a16:creationId xmlns:a16="http://schemas.microsoft.com/office/drawing/2014/main" id="{3A57E255-10CE-72BD-DF2D-F475F9EB1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08" y="294342"/>
            <a:ext cx="11576304" cy="619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171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330581-4865-4F39-AF7A-3BEEFF2CA944}"/>
              </a:ext>
            </a:extLst>
          </p:cNvPr>
          <p:cNvSpPr txBox="1"/>
          <p:nvPr/>
        </p:nvSpPr>
        <p:spPr>
          <a:xfrm>
            <a:off x="545575" y="5010912"/>
            <a:ext cx="11646425" cy="245268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mj-lt"/>
                <a:ea typeface="+mn-ea"/>
                <a:cs typeface="+mn-cs"/>
              </a:rPr>
              <a:t>The drifters </a:t>
            </a:r>
            <a:r>
              <a:rPr lang="en-AU" sz="2400" dirty="0">
                <a:solidFill>
                  <a:prstClr val="black"/>
                </a:solidFill>
                <a:latin typeface="+mj-lt"/>
              </a:rPr>
              <a:t>paint a picture of current speed and direction. D</a:t>
            </a:r>
            <a:r>
              <a:rPr kumimoji="0" lang="en-AU" sz="2400" b="0" i="0" u="none" strike="noStrike" kern="1200" cap="none" spc="0" normalizeH="0" baseline="0" noProof="0" dirty="0" err="1">
                <a:ln>
                  <a:noFill/>
                </a:ln>
                <a:solidFill>
                  <a:prstClr val="black"/>
                </a:solidFill>
                <a:effectLst/>
                <a:uLnTx/>
                <a:uFillTx/>
                <a:latin typeface="+mj-lt"/>
                <a:ea typeface="+mn-ea"/>
                <a:cs typeface="+mn-cs"/>
              </a:rPr>
              <a:t>rifters</a:t>
            </a:r>
            <a:r>
              <a:rPr kumimoji="0" lang="en-AU" sz="2400" b="0" i="0" u="none" strike="noStrike" kern="1200" cap="none" spc="0" normalizeH="0" baseline="0" noProof="0" dirty="0">
                <a:ln>
                  <a:noFill/>
                </a:ln>
                <a:solidFill>
                  <a:prstClr val="black"/>
                </a:solidFill>
                <a:effectLst/>
                <a:uLnTx/>
                <a:uFillTx/>
                <a:latin typeface="+mj-lt"/>
                <a:ea typeface="+mn-ea"/>
                <a:cs typeface="+mn-cs"/>
              </a:rPr>
              <a:t> also measure other parameters like sea surface temperature, salinity, barometric pressure, and wave height.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3074" name="Picture 2" descr="Global Drifter Program">
            <a:extLst>
              <a:ext uri="{FF2B5EF4-FFF2-40B4-BE49-F238E27FC236}">
                <a16:creationId xmlns:a16="http://schemas.microsoft.com/office/drawing/2014/main" id="{1C0506E1-1758-79E8-592A-A1B20CD15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39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24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scuba gear&#10;&#10;Description automatically generated">
            <a:extLst>
              <a:ext uri="{FF2B5EF4-FFF2-40B4-BE49-F238E27FC236}">
                <a16:creationId xmlns:a16="http://schemas.microsoft.com/office/drawing/2014/main" id="{13E1B445-7B0A-BDE4-1FFD-2D5E3A600233}"/>
              </a:ext>
            </a:extLst>
          </p:cNvPr>
          <p:cNvPicPr>
            <a:picLocks noChangeAspect="1"/>
          </p:cNvPicPr>
          <p:nvPr/>
        </p:nvPicPr>
        <p:blipFill rotWithShape="1">
          <a:blip r:embed="rId3"/>
          <a:srcRect t="12518" r="-1" b="-1"/>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0" name="Arc 9">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110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E7A51B-1749-FB69-5433-ADFEF12CC936}"/>
              </a:ext>
            </a:extLst>
          </p:cNvPr>
          <p:cNvSpPr txBox="1"/>
          <p:nvPr/>
        </p:nvSpPr>
        <p:spPr>
          <a:xfrm>
            <a:off x="329560" y="867952"/>
            <a:ext cx="2444882" cy="5459696"/>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b="1" dirty="0">
                <a:solidFill>
                  <a:prstClr val="black">
                    <a:lumMod val="85000"/>
                    <a:lumOff val="15000"/>
                  </a:prstClr>
                </a:solidFill>
                <a:latin typeface="Calibri" panose="020F0502020204030204"/>
              </a:rPr>
              <a:t>Radar altimeters (1990’s invention)</a:t>
            </a:r>
          </a:p>
          <a:p>
            <a:pPr marL="0" marR="0" lvl="0" indent="0" algn="l" defTabSz="914400" rtl="0" eaLnBrk="1" fontAlgn="auto" latinLnBrk="0" hangingPunct="1">
              <a:lnSpc>
                <a:spcPct val="150000"/>
              </a:lnSpc>
              <a:spcBef>
                <a:spcPts val="0"/>
              </a:spcBef>
              <a:spcAft>
                <a:spcPts val="600"/>
              </a:spcAft>
              <a:buClrTx/>
              <a:buSzTx/>
              <a:buFontTx/>
              <a:buNone/>
              <a:tabLst/>
              <a:defRPr/>
            </a:pPr>
            <a:endParaRPr lang="en-US" sz="1400" b="1" dirty="0">
              <a:solidFill>
                <a:prstClr val="black">
                  <a:lumMod val="85000"/>
                  <a:lumOff val="15000"/>
                </a:prstClr>
              </a:solidFill>
              <a:latin typeface="Calibri" panose="020F0502020204030204"/>
            </a:endParaRP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dirty="0">
                <a:solidFill>
                  <a:prstClr val="black">
                    <a:lumMod val="85000"/>
                    <a:lumOff val="15000"/>
                  </a:prstClr>
                </a:solidFill>
                <a:latin typeface="Calibri" panose="020F0502020204030204"/>
              </a:rPr>
              <a:t>Radar altimeters (altimetry) measure sea level height via satellite.</a:t>
            </a:r>
          </a:p>
          <a:p>
            <a:pPr marL="0" marR="0" lvl="0" indent="0" algn="l" defTabSz="914400" rtl="0" eaLnBrk="1" fontAlgn="auto" latinLnBrk="0" hangingPunct="1">
              <a:lnSpc>
                <a:spcPct val="150000"/>
              </a:lnSpc>
              <a:spcBef>
                <a:spcPts val="0"/>
              </a:spcBef>
              <a:spcAft>
                <a:spcPts val="600"/>
              </a:spcAft>
              <a:buClrTx/>
              <a:buSzTx/>
              <a:buFontTx/>
              <a:buNone/>
              <a:tabLst/>
              <a:defRPr/>
            </a:pPr>
            <a:endParaRPr lang="en-US" sz="1050" dirty="0">
              <a:solidFill>
                <a:prstClr val="black">
                  <a:lumMod val="85000"/>
                  <a:lumOff val="15000"/>
                </a:prstClr>
              </a:solidFill>
              <a:latin typeface="Calibri" panose="020F0502020204030204"/>
            </a:endParaRPr>
          </a:p>
          <a:p>
            <a:pPr marL="0" marR="0" lvl="0" indent="0" algn="l" defTabSz="914400" rtl="0" eaLnBrk="1" fontAlgn="auto" latinLnBrk="0" hangingPunct="1">
              <a:lnSpc>
                <a:spcPct val="150000"/>
              </a:lnSpc>
              <a:spcBef>
                <a:spcPts val="0"/>
              </a:spcBef>
              <a:spcAft>
                <a:spcPts val="600"/>
              </a:spcAft>
              <a:buClrTx/>
              <a:buSzTx/>
              <a:buFontTx/>
              <a:buNone/>
              <a:tabLst/>
              <a:defRPr/>
            </a:pPr>
            <a:endParaRPr lang="en-US" sz="2400" dirty="0">
              <a:solidFill>
                <a:prstClr val="black">
                  <a:lumMod val="85000"/>
                  <a:lumOff val="15000"/>
                </a:prstClr>
              </a:solidFill>
              <a:latin typeface="Calibri" panose="020F0502020204030204"/>
            </a:endParaRP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dirty="0">
                <a:solidFill>
                  <a:prstClr val="black">
                    <a:lumMod val="85000"/>
                    <a:lumOff val="15000"/>
                  </a:prstClr>
                </a:solidFill>
                <a:latin typeface="Calibri" panose="020F0502020204030204"/>
              </a:rPr>
              <a:t> </a:t>
            </a:r>
          </a:p>
          <a:p>
            <a:pPr marL="0" marR="0" lvl="0" indent="0" algn="l" defTabSz="914400" rtl="0" eaLnBrk="1" fontAlgn="auto" latinLnBrk="0" hangingPunct="1">
              <a:lnSpc>
                <a:spcPct val="150000"/>
              </a:lnSpc>
              <a:spcBef>
                <a:spcPts val="0"/>
              </a:spcBef>
              <a:spcAft>
                <a:spcPts val="600"/>
              </a:spcAft>
              <a:buClrTx/>
              <a:buSzTx/>
              <a:buFontTx/>
              <a:buNone/>
              <a:tabLst/>
              <a:defRPr/>
            </a:pPr>
            <a:endParaRPr lang="en-US" sz="2400" b="1" dirty="0">
              <a:solidFill>
                <a:prstClr val="black">
                  <a:lumMod val="85000"/>
                  <a:lumOff val="15000"/>
                </a:prstClr>
              </a:solidFill>
              <a:latin typeface="Calibri" panose="020F0502020204030204"/>
            </a:endParaRPr>
          </a:p>
        </p:txBody>
      </p:sp>
      <p:pic>
        <p:nvPicPr>
          <p:cNvPr id="24578" name="Picture 2">
            <a:extLst>
              <a:ext uri="{FF2B5EF4-FFF2-40B4-BE49-F238E27FC236}">
                <a16:creationId xmlns:a16="http://schemas.microsoft.com/office/drawing/2014/main" id="{C91B3811-E98D-B71B-12BD-00A5F89FE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0"/>
            <a:ext cx="9124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393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Jason 3 satellite begins surveying world's oceans – Spaceflight Now">
            <a:extLst>
              <a:ext uri="{FF2B5EF4-FFF2-40B4-BE49-F238E27FC236}">
                <a16:creationId xmlns:a16="http://schemas.microsoft.com/office/drawing/2014/main" id="{7C56DF44-3D6B-8475-8454-DE101D4A4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40"/>
            <a:ext cx="12161822" cy="6924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981817-1B62-1A34-D7A3-560D635736A7}"/>
              </a:ext>
            </a:extLst>
          </p:cNvPr>
          <p:cNvSpPr txBox="1"/>
          <p:nvPr/>
        </p:nvSpPr>
        <p:spPr>
          <a:xfrm>
            <a:off x="390144" y="0"/>
            <a:ext cx="11411712" cy="2506568"/>
          </a:xfrm>
          <a:prstGeom prst="rect">
            <a:avLst/>
          </a:prstGeom>
        </p:spPr>
        <p:txBody>
          <a:bodyPr vert="horz" lIns="91440" tIns="45720" rIns="91440" bIns="45720" rtlCol="0">
            <a:noAutofit/>
          </a:bodyPr>
          <a:lstStyle/>
          <a:p>
            <a:pPr marL="0" marR="0" lvl="0" indent="0" algn="r" defTabSz="914400" rtl="0" eaLnBrk="1" fontAlgn="auto" latinLnBrk="0" hangingPunct="1">
              <a:lnSpc>
                <a:spcPct val="150000"/>
              </a:lnSpc>
              <a:spcBef>
                <a:spcPts val="0"/>
              </a:spcBef>
              <a:spcAft>
                <a:spcPts val="600"/>
              </a:spcAft>
              <a:buClrTx/>
              <a:buSzTx/>
              <a:buFontTx/>
              <a:buNone/>
              <a:tabLst/>
              <a:defRPr/>
            </a:pPr>
            <a:r>
              <a:rPr lang="en-US" sz="2400" dirty="0">
                <a:solidFill>
                  <a:schemeClr val="bg1"/>
                </a:solidFill>
                <a:latin typeface="Calibri" panose="020F0502020204030204"/>
              </a:rPr>
              <a:t>Radar altimeters  work like a sounder/fish-finder but instead, the transducer and receiver are on a satellite.</a:t>
            </a:r>
          </a:p>
          <a:p>
            <a:pPr marL="0" marR="0" lvl="0" indent="0" algn="r" defTabSz="914400" rtl="0" eaLnBrk="1" fontAlgn="auto" latinLnBrk="0" hangingPunct="1">
              <a:lnSpc>
                <a:spcPct val="150000"/>
              </a:lnSpc>
              <a:spcBef>
                <a:spcPts val="0"/>
              </a:spcBef>
              <a:spcAft>
                <a:spcPts val="600"/>
              </a:spcAft>
              <a:buClrTx/>
              <a:buSzTx/>
              <a:buFontTx/>
              <a:buNone/>
              <a:tabLst/>
              <a:defRPr/>
            </a:pPr>
            <a:endParaRPr lang="en-US" sz="2400" dirty="0">
              <a:solidFill>
                <a:schemeClr val="bg1"/>
              </a:solidFill>
              <a:latin typeface="Calibri" panose="020F0502020204030204"/>
            </a:endParaRPr>
          </a:p>
          <a:p>
            <a:pPr marL="0" marR="0" lvl="0" indent="0" algn="r" defTabSz="914400" rtl="0" eaLnBrk="1" fontAlgn="auto" latinLnBrk="0" hangingPunct="1">
              <a:lnSpc>
                <a:spcPct val="150000"/>
              </a:lnSpc>
              <a:spcBef>
                <a:spcPts val="0"/>
              </a:spcBef>
              <a:spcAft>
                <a:spcPts val="600"/>
              </a:spcAft>
              <a:buClrTx/>
              <a:buSzTx/>
              <a:buFontTx/>
              <a:buNone/>
              <a:tabLst/>
              <a:defRPr/>
            </a:pPr>
            <a:endParaRPr lang="en-US" sz="1200" dirty="0">
              <a:solidFill>
                <a:schemeClr val="bg1"/>
              </a:solidFill>
              <a:latin typeface="Calibri" panose="020F0502020204030204"/>
            </a:endParaRPr>
          </a:p>
        </p:txBody>
      </p:sp>
      <p:sp>
        <p:nvSpPr>
          <p:cNvPr id="9" name="TextBox 8">
            <a:extLst>
              <a:ext uri="{FF2B5EF4-FFF2-40B4-BE49-F238E27FC236}">
                <a16:creationId xmlns:a16="http://schemas.microsoft.com/office/drawing/2014/main" id="{03B972F5-D104-405E-7371-51B7A5F2B978}"/>
              </a:ext>
            </a:extLst>
          </p:cNvPr>
          <p:cNvSpPr txBox="1"/>
          <p:nvPr/>
        </p:nvSpPr>
        <p:spPr>
          <a:xfrm>
            <a:off x="5801868" y="5247384"/>
            <a:ext cx="6227064" cy="1318181"/>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600"/>
              </a:spcAft>
              <a:buClrTx/>
              <a:buSzTx/>
              <a:buFontTx/>
              <a:buNone/>
              <a:tabLst/>
              <a:defRPr/>
            </a:pPr>
            <a:r>
              <a:rPr lang="en-US" sz="2800" dirty="0">
                <a:solidFill>
                  <a:schemeClr val="bg1"/>
                </a:solidFill>
                <a:latin typeface="Calibri" panose="020F0502020204030204"/>
              </a:rPr>
              <a:t>Warm water sits at a higher elevation than cold water (more dense). </a:t>
            </a:r>
          </a:p>
        </p:txBody>
      </p:sp>
    </p:spTree>
    <p:extLst>
      <p:ext uri="{BB962C8B-B14F-4D97-AF65-F5344CB8AC3E}">
        <p14:creationId xmlns:p14="http://schemas.microsoft.com/office/powerpoint/2010/main" val="2120770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Jason-1 - Wikipedia">
            <a:extLst>
              <a:ext uri="{FF2B5EF4-FFF2-40B4-BE49-F238E27FC236}">
                <a16:creationId xmlns:a16="http://schemas.microsoft.com/office/drawing/2014/main" id="{0383D387-758A-8B33-EEA8-4B096D1F4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1359"/>
            <a:ext cx="12192000" cy="6596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4551C5-E161-E4DC-CFE3-9DD9A94C5E16}"/>
              </a:ext>
            </a:extLst>
          </p:cNvPr>
          <p:cNvSpPr txBox="1"/>
          <p:nvPr/>
        </p:nvSpPr>
        <p:spPr>
          <a:xfrm>
            <a:off x="5047488" y="131557"/>
            <a:ext cx="6998207" cy="646331"/>
          </a:xfrm>
          <a:prstGeom prst="rect">
            <a:avLst/>
          </a:prstGeom>
          <a:noFill/>
        </p:spPr>
        <p:txBody>
          <a:bodyPr wrap="square" rtlCol="0">
            <a:spAutoFit/>
          </a:bodyPr>
          <a:lstStyle/>
          <a:p>
            <a:pPr algn="r"/>
            <a:r>
              <a:rPr lang="en-US" dirty="0">
                <a:solidFill>
                  <a:schemeClr val="bg1"/>
                </a:solidFill>
              </a:rPr>
              <a:t>Jason -1 satellite altimeter launched 2001</a:t>
            </a:r>
          </a:p>
          <a:p>
            <a:pPr algn="r"/>
            <a:r>
              <a:rPr lang="en-US" dirty="0">
                <a:solidFill>
                  <a:schemeClr val="bg1"/>
                </a:solidFill>
              </a:rPr>
              <a:t>(JASO=</a:t>
            </a:r>
            <a:r>
              <a:rPr lang="en-US" dirty="0" err="1">
                <a:solidFill>
                  <a:schemeClr val="bg1"/>
                </a:solidFill>
              </a:rPr>
              <a:t>Journées</a:t>
            </a:r>
            <a:r>
              <a:rPr lang="en-US" dirty="0">
                <a:solidFill>
                  <a:schemeClr val="bg1"/>
                </a:solidFill>
              </a:rPr>
              <a:t> </a:t>
            </a:r>
            <a:r>
              <a:rPr lang="en-US" dirty="0" err="1">
                <a:solidFill>
                  <a:schemeClr val="bg1"/>
                </a:solidFill>
              </a:rPr>
              <a:t>Altimétriques</a:t>
            </a:r>
            <a:r>
              <a:rPr lang="en-US" dirty="0">
                <a:solidFill>
                  <a:schemeClr val="bg1"/>
                </a:solidFill>
              </a:rPr>
              <a:t> </a:t>
            </a:r>
            <a:r>
              <a:rPr lang="en-US" dirty="0" err="1">
                <a:solidFill>
                  <a:schemeClr val="bg1"/>
                </a:solidFill>
              </a:rPr>
              <a:t>Satellitaires</a:t>
            </a:r>
            <a:r>
              <a:rPr lang="en-US" dirty="0">
                <a:solidFill>
                  <a:schemeClr val="bg1"/>
                </a:solidFill>
              </a:rPr>
              <a:t> pour </a:t>
            </a:r>
            <a:r>
              <a:rPr lang="en-US" dirty="0" err="1">
                <a:solidFill>
                  <a:schemeClr val="bg1"/>
                </a:solidFill>
              </a:rPr>
              <a:t>l'Océanographie</a:t>
            </a:r>
            <a:r>
              <a:rPr lang="en-US" dirty="0">
                <a:solidFill>
                  <a:schemeClr val="bg1"/>
                </a:solidFill>
              </a:rPr>
              <a:t>)</a:t>
            </a:r>
          </a:p>
        </p:txBody>
      </p:sp>
    </p:spTree>
    <p:extLst>
      <p:ext uri="{BB962C8B-B14F-4D97-AF65-F5344CB8AC3E}">
        <p14:creationId xmlns:p14="http://schemas.microsoft.com/office/powerpoint/2010/main" val="140402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NASA | Perpetual Ocean">
            <a:hlinkClick r:id="" action="ppaction://media"/>
            <a:extLst>
              <a:ext uri="{FF2B5EF4-FFF2-40B4-BE49-F238E27FC236}">
                <a16:creationId xmlns:a16="http://schemas.microsoft.com/office/drawing/2014/main" id="{C2A032E5-9A5F-4095-CCBD-8EF885EDEF72}"/>
              </a:ext>
            </a:extLst>
          </p:cNvPr>
          <p:cNvPicPr>
            <a:picLocks noRot="1" noChangeAspect="1"/>
          </p:cNvPicPr>
          <p:nvPr>
            <a:videoFile r:link="rId1"/>
          </p:nvPr>
        </p:nvPicPr>
        <p:blipFill>
          <a:blip r:embed="rId4"/>
          <a:stretch>
            <a:fillRect/>
          </a:stretch>
        </p:blipFill>
        <p:spPr>
          <a:xfrm>
            <a:off x="1532219" y="896118"/>
            <a:ext cx="9572768" cy="5408615"/>
          </a:xfrm>
          <a:prstGeom prst="rect">
            <a:avLst/>
          </a:prstGeom>
        </p:spPr>
      </p:pic>
      <p:sp>
        <p:nvSpPr>
          <p:cNvPr id="4" name="TextBox 3">
            <a:extLst>
              <a:ext uri="{FF2B5EF4-FFF2-40B4-BE49-F238E27FC236}">
                <a16:creationId xmlns:a16="http://schemas.microsoft.com/office/drawing/2014/main" id="{7E75C04E-1A7A-9764-DBE3-076D086F8BA8}"/>
              </a:ext>
            </a:extLst>
          </p:cNvPr>
          <p:cNvSpPr txBox="1"/>
          <p:nvPr/>
        </p:nvSpPr>
        <p:spPr>
          <a:xfrm>
            <a:off x="837763" y="6480787"/>
            <a:ext cx="1096168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Calibri" panose="020F0502020204030204"/>
                <a:ea typeface="+mn-ea"/>
                <a:cs typeface="+mn-cs"/>
              </a:rPr>
              <a:t>Nice video of remote sensing images courtesy of NASA </a:t>
            </a:r>
            <a:r>
              <a:rPr kumimoji="0" lang="en-US" sz="1000" b="0" i="0" u="none" strike="noStrike" kern="1200" cap="none" spc="0" normalizeH="0" baseline="0" noProof="0" dirty="0" err="1">
                <a:ln>
                  <a:noFill/>
                </a:ln>
                <a:effectLst/>
                <a:uLnTx/>
                <a:uFillTx/>
                <a:latin typeface="Calibri" panose="020F0502020204030204"/>
                <a:ea typeface="+mn-ea"/>
                <a:cs typeface="+mn-cs"/>
              </a:rPr>
              <a:t>www.youtube.com</a:t>
            </a:r>
            <a:r>
              <a:rPr kumimoji="0" lang="en-US" sz="1000" b="0" i="0" u="none" strike="noStrike" kern="1200" cap="none" spc="0" normalizeH="0" baseline="0" noProof="0" dirty="0">
                <a:ln>
                  <a:noFill/>
                </a:ln>
                <a:effectLst/>
                <a:uLnTx/>
                <a:uFillTx/>
                <a:latin typeface="Calibri" panose="020F0502020204030204"/>
                <a:ea typeface="+mn-ea"/>
                <a:cs typeface="+mn-cs"/>
              </a:rPr>
              <a:t>/</a:t>
            </a:r>
            <a:r>
              <a:rPr kumimoji="0" lang="en-US" sz="1000" b="0" i="0" u="none" strike="noStrike" kern="1200" cap="none" spc="0" normalizeH="0" baseline="0" noProof="0" dirty="0" err="1">
                <a:ln>
                  <a:noFill/>
                </a:ln>
                <a:effectLst/>
                <a:uLnTx/>
                <a:uFillTx/>
                <a:latin typeface="Calibri" panose="020F0502020204030204"/>
                <a:ea typeface="+mn-ea"/>
                <a:cs typeface="+mn-cs"/>
              </a:rPr>
              <a:t>watch?v</a:t>
            </a:r>
            <a:r>
              <a:rPr kumimoji="0" lang="en-US" sz="1000" b="0" i="0" u="none" strike="noStrike" kern="1200" cap="none" spc="0" normalizeH="0" baseline="0" noProof="0" dirty="0">
                <a:ln>
                  <a:noFill/>
                </a:ln>
                <a:effectLst/>
                <a:uLnTx/>
                <a:uFillTx/>
                <a:latin typeface="Calibri" panose="020F0502020204030204"/>
                <a:ea typeface="+mn-ea"/>
                <a:cs typeface="+mn-cs"/>
              </a:rPr>
              <a:t>=CCmTY0PKGDs</a:t>
            </a:r>
          </a:p>
        </p:txBody>
      </p:sp>
      <p:sp>
        <p:nvSpPr>
          <p:cNvPr id="5" name="TextBox 4">
            <a:extLst>
              <a:ext uri="{FF2B5EF4-FFF2-40B4-BE49-F238E27FC236}">
                <a16:creationId xmlns:a16="http://schemas.microsoft.com/office/drawing/2014/main" id="{9CE6458B-C1D6-FF90-E4A4-1E2E03739BD3}"/>
              </a:ext>
            </a:extLst>
          </p:cNvPr>
          <p:cNvSpPr txBox="1"/>
          <p:nvPr/>
        </p:nvSpPr>
        <p:spPr>
          <a:xfrm>
            <a:off x="729443" y="130992"/>
            <a:ext cx="11178320" cy="5890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AU" sz="2400" b="0" i="0" u="none" strike="noStrike" kern="1200" cap="none" spc="0" normalizeH="0" baseline="0" noProof="0" dirty="0">
                <a:ln>
                  <a:noFill/>
                </a:ln>
                <a:effectLst/>
                <a:uLnTx/>
                <a:uFillTx/>
                <a:latin typeface="+mj-lt"/>
                <a:ea typeface="+mn-ea"/>
                <a:cs typeface="+mn-cs"/>
              </a:rPr>
              <a:t>With drifters, floats, satellites and CTDs, researchers are examining ocean-wide processes</a:t>
            </a:r>
            <a:r>
              <a:rPr kumimoji="0" lang="en-AU" sz="2400" b="1" i="0" u="none" strike="noStrike" kern="1200" cap="none" spc="0" normalizeH="0" baseline="0" noProof="0" dirty="0">
                <a:ln>
                  <a:noFill/>
                </a:ln>
                <a:effectLst/>
                <a:uLnTx/>
                <a:uFillTx/>
                <a:latin typeface="+mj-lt"/>
                <a:ea typeface="+mn-ea"/>
                <a:cs typeface="+mn-cs"/>
              </a:rPr>
              <a:t>.</a:t>
            </a:r>
          </a:p>
        </p:txBody>
      </p:sp>
    </p:spTree>
    <p:extLst>
      <p:ext uri="{BB962C8B-B14F-4D97-AF65-F5344CB8AC3E}">
        <p14:creationId xmlns:p14="http://schemas.microsoft.com/office/powerpoint/2010/main" val="206348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ason-3 Critical to Understanding Rising Sea Levels: Interview with Project  Scientist Josh Willis (Part 1) - AmericaSpace">
            <a:extLst>
              <a:ext uri="{FF2B5EF4-FFF2-40B4-BE49-F238E27FC236}">
                <a16:creationId xmlns:a16="http://schemas.microsoft.com/office/drawing/2014/main" id="{279D5A55-7F61-A114-1641-F38BEAF926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4803D9-81D4-675B-A444-76F54DF58976}"/>
              </a:ext>
            </a:extLst>
          </p:cNvPr>
          <p:cNvSpPr txBox="1"/>
          <p:nvPr/>
        </p:nvSpPr>
        <p:spPr>
          <a:xfrm>
            <a:off x="397764" y="157448"/>
            <a:ext cx="12013692" cy="369332"/>
          </a:xfrm>
          <a:prstGeom prst="rect">
            <a:avLst/>
          </a:prstGeom>
          <a:noFill/>
        </p:spPr>
        <p:txBody>
          <a:bodyPr wrap="square">
            <a:spAutoFit/>
          </a:bodyPr>
          <a:lstStyle/>
          <a:p>
            <a:r>
              <a:rPr lang="en-AU" b="0" i="0" dirty="0">
                <a:effectLst/>
                <a:latin typeface="Poppins" pitchFamily="2" charset="77"/>
              </a:rPr>
              <a:t>The Jason-3 satellite undergoing final preparations for launch atop a SpaceX Falcon-9 rocket.</a:t>
            </a:r>
            <a:endParaRPr lang="en-US" dirty="0"/>
          </a:p>
        </p:txBody>
      </p:sp>
    </p:spTree>
    <p:extLst>
      <p:ext uri="{BB962C8B-B14F-4D97-AF65-F5344CB8AC3E}">
        <p14:creationId xmlns:p14="http://schemas.microsoft.com/office/powerpoint/2010/main" val="3530105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paceX Launching NASA Jason-3 Ocean Surveillance Satellite Jan. 17; with  Barge Rocket Landing - Watch Live - Universe Today">
            <a:extLst>
              <a:ext uri="{FF2B5EF4-FFF2-40B4-BE49-F238E27FC236}">
                <a16:creationId xmlns:a16="http://schemas.microsoft.com/office/drawing/2014/main" id="{5FBD9A6C-71DE-60A6-1415-846D163C2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C0A156-51E6-FA21-6E34-7886CB044B7E}"/>
              </a:ext>
            </a:extLst>
          </p:cNvPr>
          <p:cNvSpPr txBox="1"/>
          <p:nvPr/>
        </p:nvSpPr>
        <p:spPr>
          <a:xfrm>
            <a:off x="8302752" y="352151"/>
            <a:ext cx="3675888" cy="2585323"/>
          </a:xfrm>
          <a:prstGeom prst="rect">
            <a:avLst/>
          </a:prstGeom>
          <a:noFill/>
        </p:spPr>
        <p:txBody>
          <a:bodyPr wrap="square">
            <a:spAutoFit/>
          </a:bodyPr>
          <a:lstStyle/>
          <a:p>
            <a:r>
              <a:rPr lang="en-AU" b="0" i="0" dirty="0">
                <a:effectLst/>
                <a:latin typeface="libre franklin" pitchFamily="2" charset="77"/>
              </a:rPr>
              <a:t>SpaceX Falcon 9 rolls out to California launch pad in advance of Jason-3 launch for NASA on Jan. 17, 2016. Credit: SpaceX</a:t>
            </a:r>
          </a:p>
          <a:p>
            <a:endParaRPr lang="en-AU" dirty="0">
              <a:latin typeface="libre franklin" pitchFamily="2" charset="77"/>
            </a:endParaRPr>
          </a:p>
          <a:p>
            <a:r>
              <a:rPr lang="en-US" dirty="0">
                <a:latin typeface="Libre Franklin" pitchFamily="2" charset="77"/>
              </a:rPr>
              <a:t>The 3rd flight unit of the JASON series was also called the “Ocean Surface Topography Mission (OSTM)”.</a:t>
            </a:r>
          </a:p>
        </p:txBody>
      </p:sp>
    </p:spTree>
    <p:extLst>
      <p:ext uri="{BB962C8B-B14F-4D97-AF65-F5344CB8AC3E}">
        <p14:creationId xmlns:p14="http://schemas.microsoft.com/office/powerpoint/2010/main" val="1586361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Jason-3 Officially Reaches Orbit! | NESDIS">
            <a:extLst>
              <a:ext uri="{FF2B5EF4-FFF2-40B4-BE49-F238E27FC236}">
                <a16:creationId xmlns:a16="http://schemas.microsoft.com/office/drawing/2014/main" id="{85A94A7F-7D04-35D9-18B1-D1A2FB403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Launch timeline for Falcon 9/Jason 3 mission – Spaceflight Now">
            <a:extLst>
              <a:ext uri="{FF2B5EF4-FFF2-40B4-BE49-F238E27FC236}">
                <a16:creationId xmlns:a16="http://schemas.microsoft.com/office/drawing/2014/main" id="{A1A0E6C7-2026-D52A-4D3C-6E66B53A5F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18" r="20058"/>
          <a:stretch/>
        </p:blipFill>
        <p:spPr bwMode="auto">
          <a:xfrm>
            <a:off x="4572000" y="0"/>
            <a:ext cx="762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75A468-55C6-95FA-EE86-4B110F11154B}"/>
              </a:ext>
            </a:extLst>
          </p:cNvPr>
          <p:cNvSpPr txBox="1"/>
          <p:nvPr/>
        </p:nvSpPr>
        <p:spPr>
          <a:xfrm>
            <a:off x="10241280" y="224135"/>
            <a:ext cx="2084832" cy="369332"/>
          </a:xfrm>
          <a:prstGeom prst="rect">
            <a:avLst/>
          </a:prstGeom>
          <a:noFill/>
        </p:spPr>
        <p:txBody>
          <a:bodyPr wrap="square">
            <a:spAutoFit/>
          </a:bodyPr>
          <a:lstStyle/>
          <a:p>
            <a:r>
              <a:rPr lang="en-AU" b="0" i="0" dirty="0">
                <a:effectLst/>
                <a:latin typeface="libre franklin" pitchFamily="2" charset="77"/>
              </a:rPr>
              <a:t>Jason-3 launch</a:t>
            </a:r>
            <a:endParaRPr lang="en-US" dirty="0">
              <a:latin typeface="Libre Franklin" pitchFamily="2" charset="77"/>
            </a:endParaRPr>
          </a:p>
        </p:txBody>
      </p:sp>
    </p:spTree>
    <p:extLst>
      <p:ext uri="{BB962C8B-B14F-4D97-AF65-F5344CB8AC3E}">
        <p14:creationId xmlns:p14="http://schemas.microsoft.com/office/powerpoint/2010/main" val="3951649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ow to watch SpaceX's Crew Dragon abort test live online this Sunday | Space">
            <a:extLst>
              <a:ext uri="{FF2B5EF4-FFF2-40B4-BE49-F238E27FC236}">
                <a16:creationId xmlns:a16="http://schemas.microsoft.com/office/drawing/2014/main" id="{CCEEB3A9-CD8E-E420-C618-38583AA7B8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6" b="5379"/>
          <a:stretch/>
        </p:blipFill>
        <p:spPr bwMode="auto">
          <a:xfrm>
            <a:off x="0" y="0"/>
            <a:ext cx="12192000" cy="709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961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paceX and Tesla are flying high | Delivered | Global">
            <a:extLst>
              <a:ext uri="{FF2B5EF4-FFF2-40B4-BE49-F238E27FC236}">
                <a16:creationId xmlns:a16="http://schemas.microsoft.com/office/drawing/2014/main" id="{E993949B-6723-D646-763F-F49D8F8C2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601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New U.S.-European Satellite Tracking Sea Level Rise">
            <a:hlinkClick r:id="" action="ppaction://media"/>
            <a:extLst>
              <a:ext uri="{FF2B5EF4-FFF2-40B4-BE49-F238E27FC236}">
                <a16:creationId xmlns:a16="http://schemas.microsoft.com/office/drawing/2014/main" id="{B90A86E3-612E-697D-8337-3D729AA97FAD}"/>
              </a:ext>
            </a:extLst>
          </p:cNvPr>
          <p:cNvPicPr>
            <a:picLocks noRot="1" noChangeAspect="1"/>
          </p:cNvPicPr>
          <p:nvPr>
            <a:videoFile r:link="rId1"/>
          </p:nvPr>
        </p:nvPicPr>
        <p:blipFill>
          <a:blip r:embed="rId3"/>
          <a:stretch>
            <a:fillRect/>
          </a:stretch>
        </p:blipFill>
        <p:spPr>
          <a:xfrm>
            <a:off x="563880" y="303352"/>
            <a:ext cx="11064240" cy="6251295"/>
          </a:xfrm>
          <a:prstGeom prst="rect">
            <a:avLst/>
          </a:prstGeom>
        </p:spPr>
      </p:pic>
      <p:sp>
        <p:nvSpPr>
          <p:cNvPr id="4" name="TextBox 3">
            <a:extLst>
              <a:ext uri="{FF2B5EF4-FFF2-40B4-BE49-F238E27FC236}">
                <a16:creationId xmlns:a16="http://schemas.microsoft.com/office/drawing/2014/main" id="{DA0B0FC0-CCE2-CCF3-9C46-C252E060287F}"/>
              </a:ext>
            </a:extLst>
          </p:cNvPr>
          <p:cNvSpPr txBox="1"/>
          <p:nvPr/>
        </p:nvSpPr>
        <p:spPr>
          <a:xfrm>
            <a:off x="3726180" y="6488668"/>
            <a:ext cx="6099048"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=ErRLf6d2anI</a:t>
            </a:r>
          </a:p>
        </p:txBody>
      </p:sp>
    </p:spTree>
    <p:extLst>
      <p:ext uri="{BB962C8B-B14F-4D97-AF65-F5344CB8AC3E}">
        <p14:creationId xmlns:p14="http://schemas.microsoft.com/office/powerpoint/2010/main" val="959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E7A51B-1749-FB69-5433-ADFEF12CC936}"/>
              </a:ext>
            </a:extLst>
          </p:cNvPr>
          <p:cNvSpPr txBox="1"/>
          <p:nvPr/>
        </p:nvSpPr>
        <p:spPr>
          <a:xfrm>
            <a:off x="179256" y="0"/>
            <a:ext cx="2669672" cy="6858000"/>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b="1" dirty="0">
                <a:solidFill>
                  <a:prstClr val="black">
                    <a:lumMod val="85000"/>
                    <a:lumOff val="15000"/>
                  </a:prstClr>
                </a:solidFill>
                <a:latin typeface="Calibri" panose="020F0502020204030204"/>
              </a:rPr>
              <a:t>Argo Floats </a:t>
            </a: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b="1" dirty="0">
                <a:solidFill>
                  <a:prstClr val="black">
                    <a:lumMod val="85000"/>
                    <a:lumOff val="15000"/>
                  </a:prstClr>
                </a:solidFill>
                <a:latin typeface="Calibri" panose="020F0502020204030204"/>
              </a:rPr>
              <a:t>(200</a:t>
            </a: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0’s invention)</a:t>
            </a:r>
            <a:r>
              <a:rPr lang="en-US" sz="2400" dirty="0">
                <a:solidFill>
                  <a:prstClr val="black">
                    <a:lumMod val="85000"/>
                    <a:lumOff val="15000"/>
                  </a:prstClr>
                </a:solidFill>
                <a:latin typeface="Calibri" panose="020F0502020204030204"/>
              </a:rPr>
              <a:t> </a:t>
            </a: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dirty="0">
                <a:solidFill>
                  <a:prstClr val="black">
                    <a:lumMod val="85000"/>
                    <a:lumOff val="15000"/>
                  </a:prstClr>
                </a:solidFill>
                <a:latin typeface="Calibri" panose="020F0502020204030204"/>
              </a:rPr>
              <a:t>Argo is a global array of 3,000 free-drifting profiling floats (underwater robots) that measure the temperature and salinity of the upper 2000m of </a:t>
            </a: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dirty="0">
                <a:solidFill>
                  <a:prstClr val="black">
                    <a:lumMod val="85000"/>
                    <a:lumOff val="15000"/>
                  </a:prstClr>
                </a:solidFill>
                <a:latin typeface="Calibri" panose="020F0502020204030204"/>
              </a:rPr>
              <a:t>the ocean.  </a:t>
            </a:r>
          </a:p>
        </p:txBody>
      </p:sp>
      <p:pic>
        <p:nvPicPr>
          <p:cNvPr id="5" name="Picture 8">
            <a:extLst>
              <a:ext uri="{FF2B5EF4-FFF2-40B4-BE49-F238E27FC236}">
                <a16:creationId xmlns:a16="http://schemas.microsoft.com/office/drawing/2014/main" id="{7D60BACF-0147-D82B-8785-25FD962CB4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93" t="2931" r="6500" b="2606"/>
          <a:stretch/>
        </p:blipFill>
        <p:spPr bwMode="auto">
          <a:xfrm>
            <a:off x="2850928" y="0"/>
            <a:ext cx="93410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839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E7A51B-1749-FB69-5433-ADFEF12CC936}"/>
              </a:ext>
            </a:extLst>
          </p:cNvPr>
          <p:cNvSpPr txBox="1"/>
          <p:nvPr/>
        </p:nvSpPr>
        <p:spPr>
          <a:xfrm>
            <a:off x="311272" y="0"/>
            <a:ext cx="2539656" cy="6382512"/>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dirty="0">
                <a:solidFill>
                  <a:prstClr val="black">
                    <a:lumMod val="85000"/>
                    <a:lumOff val="15000"/>
                  </a:prstClr>
                </a:solidFill>
                <a:latin typeface="Calibri" panose="020F0502020204030204"/>
              </a:rPr>
              <a:t>.  </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The name </a:t>
            </a:r>
            <a:r>
              <a:rPr kumimoji="0" lang="en-AU" sz="2400" b="0" i="1" u="none" strike="noStrike" kern="1200" cap="none" spc="0" normalizeH="0" baseline="0" noProof="0" dirty="0">
                <a:ln>
                  <a:noFill/>
                </a:ln>
                <a:solidFill>
                  <a:prstClr val="black"/>
                </a:solidFill>
                <a:effectLst/>
                <a:uLnTx/>
                <a:uFillTx/>
                <a:latin typeface="Calibri" panose="020F0502020204030204"/>
                <a:ea typeface="+mn-ea"/>
                <a:cs typeface="+mn-cs"/>
              </a:rPr>
              <a:t>Argo</a:t>
            </a: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was chosen to emphasize the strong complementary relationship of the global float array with the Jason satellite altimeter mission.</a:t>
            </a:r>
            <a:endPar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7170" name="Picture 2" descr="Bio robots make a splash in the Indian Ocean - CSIRO">
            <a:extLst>
              <a:ext uri="{FF2B5EF4-FFF2-40B4-BE49-F238E27FC236}">
                <a16:creationId xmlns:a16="http://schemas.microsoft.com/office/drawing/2014/main" id="{891A322B-554A-D7A7-26CE-00A53C8183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10"/>
          <a:stretch/>
        </p:blipFill>
        <p:spPr bwMode="auto">
          <a:xfrm>
            <a:off x="2850928" y="0"/>
            <a:ext cx="92791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061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ABCA46-6381-6655-22F5-29554DC8A148}"/>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6">
            <a:extLst>
              <a:ext uri="{FF2B5EF4-FFF2-40B4-BE49-F238E27FC236}">
                <a16:creationId xmlns:a16="http://schemas.microsoft.com/office/drawing/2014/main" id="{256ADE0E-164C-0AC6-CEF3-AA50D896E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 y="-24701"/>
            <a:ext cx="12192000" cy="63706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E175CB4-73E3-4877-BF37-74B6A314D361}"/>
              </a:ext>
            </a:extLst>
          </p:cNvPr>
          <p:cNvSpPr txBox="1"/>
          <p:nvPr/>
        </p:nvSpPr>
        <p:spPr>
          <a:xfrm>
            <a:off x="20681" y="6592715"/>
            <a:ext cx="12192000" cy="2231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50" b="0" i="0" u="none" strike="noStrike" kern="1200" cap="all" spc="0" normalizeH="0" baseline="0" noProof="0" dirty="0">
                <a:ln>
                  <a:noFill/>
                </a:ln>
                <a:solidFill>
                  <a:prstClr val="white"/>
                </a:solidFill>
                <a:effectLst/>
                <a:uLnTx/>
                <a:uFillTx/>
                <a:latin typeface="Open Sans" panose="020B0606030504020204" pitchFamily="34" charset="0"/>
                <a:ea typeface="+mn-ea"/>
                <a:cs typeface="+mn-cs"/>
              </a:rPr>
              <a:t>ARGO FLOAT LOCATIONS IN THREE DAYS SHOWN AS YELLOW DOTS. TEMPERATURE FROM ARGO FLOATS SHOWN AS COLOR UNDERNEATH WITH RED INDICATING WARMER TEMPERATURES AND BLUE INDICATING COLDER TEMPERATURES.</a:t>
            </a:r>
            <a:endPar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FE399BC-29EF-DD89-BAC7-26E6575332EA}"/>
              </a:ext>
            </a:extLst>
          </p:cNvPr>
          <p:cNvSpPr txBox="1"/>
          <p:nvPr/>
        </p:nvSpPr>
        <p:spPr>
          <a:xfrm>
            <a:off x="164592" y="5884271"/>
            <a:ext cx="3346704" cy="461665"/>
          </a:xfrm>
          <a:prstGeom prst="rect">
            <a:avLst/>
          </a:prstGeom>
          <a:noFill/>
        </p:spPr>
        <p:txBody>
          <a:bodyPr wrap="square" rtlCol="0">
            <a:spAutoFit/>
          </a:bodyPr>
          <a:lstStyle/>
          <a:p>
            <a:r>
              <a:rPr lang="en-US" sz="2400" dirty="0">
                <a:solidFill>
                  <a:schemeClr val="bg1"/>
                </a:solidFill>
              </a:rPr>
              <a:t>Argo floats worldwide</a:t>
            </a:r>
          </a:p>
        </p:txBody>
      </p:sp>
    </p:spTree>
    <p:extLst>
      <p:ext uri="{BB962C8B-B14F-4D97-AF65-F5344CB8AC3E}">
        <p14:creationId xmlns:p14="http://schemas.microsoft.com/office/powerpoint/2010/main" val="2934618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4C5F15-55C1-D1FA-AA05-1A458DB95A84}"/>
              </a:ext>
            </a:extLst>
          </p:cNvPr>
          <p:cNvSpPr txBox="1"/>
          <p:nvPr/>
        </p:nvSpPr>
        <p:spPr>
          <a:xfrm>
            <a:off x="156525" y="209583"/>
            <a:ext cx="12035475" cy="4142497"/>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Acoustic doppler current profilers (ADCP) (21</a:t>
            </a:r>
            <a:r>
              <a:rPr kumimoji="0" lang="en-US" sz="2400" b="1" i="0" u="none" strike="noStrike" kern="1200" cap="none" spc="0" normalizeH="0" baseline="30000" noProof="0" dirty="0">
                <a:ln>
                  <a:noFill/>
                </a:ln>
                <a:solidFill>
                  <a:prstClr val="black">
                    <a:lumMod val="85000"/>
                    <a:lumOff val="15000"/>
                  </a:prstClr>
                </a:solidFill>
                <a:effectLst/>
                <a:uLnTx/>
                <a:uFillTx/>
                <a:latin typeface="Calibri" panose="020F0502020204030204"/>
                <a:ea typeface="+mn-ea"/>
                <a:cs typeface="+mn-cs"/>
              </a:rPr>
              <a:t>st</a:t>
            </a: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Century invention)</a:t>
            </a: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b="1" dirty="0">
                <a:solidFill>
                  <a:prstClr val="black"/>
                </a:solidFill>
                <a:latin typeface="Calibri" panose="020F0502020204030204"/>
              </a:rPr>
              <a:t>ADCPs </a:t>
            </a:r>
            <a:r>
              <a:rPr lang="en-US" sz="2400" dirty="0">
                <a:solidFill>
                  <a:prstClr val="black">
                    <a:lumMod val="85000"/>
                    <a:lumOff val="15000"/>
                  </a:prstClr>
                </a:solidFill>
                <a:latin typeface="Calibri" panose="020F0502020204030204"/>
              </a:rPr>
              <a:t>are like underwater speed cameras that </a:t>
            </a:r>
            <a:r>
              <a:rPr kumimoji="0" lang="en-US" sz="24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transmit and receive sound signals using the doppler effect to measure the speed of suspended particles, drifting in currents, moving towards or away from the ADCP, depending on their pitch. ADCPs can be mounted on anything.</a:t>
            </a:r>
          </a:p>
        </p:txBody>
      </p:sp>
      <p:sp>
        <p:nvSpPr>
          <p:cNvPr id="6" name="Rectangle 5">
            <a:extLst>
              <a:ext uri="{FF2B5EF4-FFF2-40B4-BE49-F238E27FC236}">
                <a16:creationId xmlns:a16="http://schemas.microsoft.com/office/drawing/2014/main" id="{6A646DBF-A063-8E5B-A34B-B5F01459E51B}"/>
              </a:ext>
            </a:extLst>
          </p:cNvPr>
          <p:cNvSpPr/>
          <p:nvPr/>
        </p:nvSpPr>
        <p:spPr>
          <a:xfrm>
            <a:off x="0" y="2715503"/>
            <a:ext cx="12192000" cy="41424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Typical 4 beam ADCP sensor head. The red circles denote the 4 transducer faces.">
            <a:extLst>
              <a:ext uri="{FF2B5EF4-FFF2-40B4-BE49-F238E27FC236}">
                <a16:creationId xmlns:a16="http://schemas.microsoft.com/office/drawing/2014/main" id="{6B6E5B02-A814-FE74-3F6C-C744AEA13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275" y="2941228"/>
            <a:ext cx="5222363" cy="39167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coustic Doppler Current Profiler — Water Solutions">
            <a:extLst>
              <a:ext uri="{FF2B5EF4-FFF2-40B4-BE49-F238E27FC236}">
                <a16:creationId xmlns:a16="http://schemas.microsoft.com/office/drawing/2014/main" id="{5DEB6F12-32D1-44D3-F4CE-4B88C10118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7" r="747"/>
          <a:stretch/>
        </p:blipFill>
        <p:spPr bwMode="auto">
          <a:xfrm>
            <a:off x="6969638" y="2941228"/>
            <a:ext cx="5222362" cy="39167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63BBA2-3387-7D36-01D5-DC52580B61ED}"/>
              </a:ext>
            </a:extLst>
          </p:cNvPr>
          <p:cNvSpPr txBox="1"/>
          <p:nvPr/>
        </p:nvSpPr>
        <p:spPr>
          <a:xfrm>
            <a:off x="156525" y="5817420"/>
            <a:ext cx="23139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chemeClr val="bg1"/>
                </a:solidFill>
                <a:effectLst/>
                <a:uLnTx/>
                <a:uFillTx/>
                <a:latin typeface="Calibri" panose="020F0502020204030204"/>
                <a:ea typeface="+mn-ea"/>
                <a:cs typeface="+mn-cs"/>
              </a:rPr>
              <a:t>Typical 4 beam ADCP sensor head. The red circles are 4 transducers. </a:t>
            </a:r>
            <a:endPar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825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8C1516-EB88-9B48-EF2F-F8C442295DFA}"/>
              </a:ext>
            </a:extLst>
          </p:cNvPr>
          <p:cNvSpPr txBox="1"/>
          <p:nvPr/>
        </p:nvSpPr>
        <p:spPr>
          <a:xfrm>
            <a:off x="237744" y="167038"/>
            <a:ext cx="11716512" cy="506292"/>
          </a:xfrm>
          <a:prstGeom prst="rect">
            <a:avLst/>
          </a:prstGeom>
          <a:noFill/>
        </p:spPr>
        <p:txBody>
          <a:bodyPr wrap="square" rtlCol="0">
            <a:spAutoFit/>
          </a:bodyPr>
          <a:lstStyle/>
          <a:p>
            <a:pPr algn="ctr">
              <a:lnSpc>
                <a:spcPct val="150000"/>
              </a:lnSpc>
            </a:pPr>
            <a:r>
              <a:rPr lang="en-US" sz="2000" dirty="0">
                <a:latin typeface="+mj-lt"/>
              </a:rPr>
              <a:t>Remote sensing: </a:t>
            </a:r>
            <a:r>
              <a:rPr lang="en-US" sz="2000" i="1" dirty="0">
                <a:latin typeface="+mj-lt"/>
              </a:rPr>
              <a:t>the scanning of earth by satellite or high-flying aircraft in order to obtain information about it.</a:t>
            </a:r>
          </a:p>
        </p:txBody>
      </p:sp>
      <p:sp>
        <p:nvSpPr>
          <p:cNvPr id="3" name="TextBox 2">
            <a:extLst>
              <a:ext uri="{FF2B5EF4-FFF2-40B4-BE49-F238E27FC236}">
                <a16:creationId xmlns:a16="http://schemas.microsoft.com/office/drawing/2014/main" id="{70A23925-F433-0FDC-C50A-13550AAB4FE0}"/>
              </a:ext>
            </a:extLst>
          </p:cNvPr>
          <p:cNvSpPr txBox="1"/>
          <p:nvPr/>
        </p:nvSpPr>
        <p:spPr>
          <a:xfrm>
            <a:off x="1188720" y="5953167"/>
            <a:ext cx="10149840" cy="671851"/>
          </a:xfrm>
          <a:prstGeom prst="rect">
            <a:avLst/>
          </a:prstGeom>
          <a:noFill/>
        </p:spPr>
        <p:txBody>
          <a:bodyPr wrap="square" rtlCol="0">
            <a:spAutoFit/>
          </a:bodyPr>
          <a:lstStyle/>
          <a:p>
            <a:pPr algn="ctr">
              <a:lnSpc>
                <a:spcPct val="150000"/>
              </a:lnSpc>
            </a:pPr>
            <a:r>
              <a:rPr lang="en-US" sz="2800" b="1" dirty="0">
                <a:latin typeface="+mj-lt"/>
              </a:rPr>
              <a:t>What about before then?</a:t>
            </a:r>
          </a:p>
        </p:txBody>
      </p:sp>
      <p:pic>
        <p:nvPicPr>
          <p:cNvPr id="20486" name="Picture 6" descr="Launcher Dragon crew starts from Cape Canaveral. Global World Wide Web. Planet Earth. Technologies and communications.Map of the planet. World map. Global social network. Future. Vector. Launcher Dragon crew starts from Cape Canaveral. Global World Wide Web. Planet Earth. Technologies and communications.Map of the planet. World map. Global social network. Future. Vector. satellite launch stock illustrations">
            <a:extLst>
              <a:ext uri="{FF2B5EF4-FFF2-40B4-BE49-F238E27FC236}">
                <a16:creationId xmlns:a16="http://schemas.microsoft.com/office/drawing/2014/main" id="{C65F8BD3-EAA6-B32B-39A3-3B23EBE45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9235"/>
            <a:ext cx="12192000" cy="519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673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TD / Bottle Sampling – CalCOFI">
            <a:extLst>
              <a:ext uri="{FF2B5EF4-FFF2-40B4-BE49-F238E27FC236}">
                <a16:creationId xmlns:a16="http://schemas.microsoft.com/office/drawing/2014/main" id="{9326EC3B-FB9E-F381-0375-69E90A705E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620" r="10402" b="6565"/>
          <a:stretch/>
        </p:blipFill>
        <p:spPr bwMode="auto">
          <a:xfrm>
            <a:off x="0" y="0"/>
            <a:ext cx="12192000" cy="69311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9B4D08-BC3C-1B04-D193-30C38BCCE6EE}"/>
              </a:ext>
            </a:extLst>
          </p:cNvPr>
          <p:cNvSpPr txBox="1"/>
          <p:nvPr/>
        </p:nvSpPr>
        <p:spPr>
          <a:xfrm>
            <a:off x="347848" y="611920"/>
            <a:ext cx="4425320" cy="6648416"/>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Conductivity, Temperature, Depth (CTD) sensors </a:t>
            </a:r>
          </a:p>
          <a:p>
            <a:pPr marL="0" marR="0" lvl="0" indent="0" algn="l" defTabSz="914400" rtl="0" eaLnBrk="1" fontAlgn="auto" latinLnBrk="0" hangingPunct="1">
              <a:lnSpc>
                <a:spcPct val="15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400" b="1" dirty="0">
                <a:solidFill>
                  <a:schemeClr val="bg1"/>
                </a:solidFill>
                <a:latin typeface="Calibri" panose="020F0502020204030204"/>
              </a:rPr>
              <a:t>CTDs</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are like giant multimeters protected by a cage that is lowered on a cable down to the seafloor. Scientists observe the water properties in real time via a conducting cable connecting the CTD to a computer on the ship.</a:t>
            </a:r>
          </a:p>
          <a:p>
            <a:pPr marL="0" marR="0" lvl="0" indent="0" algn="l" defTabSz="914400" rtl="0" eaLnBrk="1" fontAlgn="auto" latinLnBrk="0" hangingPunct="1">
              <a:lnSpc>
                <a:spcPct val="150000"/>
              </a:lnSpc>
              <a:spcBef>
                <a:spcPts val="0"/>
              </a:spcBef>
              <a:spcAft>
                <a:spcPts val="600"/>
              </a:spcAft>
              <a:buClrTx/>
              <a:buSzTx/>
              <a:buFontTx/>
              <a:buNone/>
              <a:tabLst/>
              <a:defRPr/>
            </a:pPr>
            <a:endParaRPr kumimoji="0" lang="en-US" sz="24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491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TD / Bottle Sampling – CalCOFI">
            <a:extLst>
              <a:ext uri="{FF2B5EF4-FFF2-40B4-BE49-F238E27FC236}">
                <a16:creationId xmlns:a16="http://schemas.microsoft.com/office/drawing/2014/main" id="{9326EC3B-FB9E-F381-0375-69E90A705E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620" r="10402" b="6565"/>
          <a:stretch/>
        </p:blipFill>
        <p:spPr bwMode="auto">
          <a:xfrm>
            <a:off x="0" y="0"/>
            <a:ext cx="12192000" cy="69311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2F02C7-E1B9-2D96-FE14-F0AD314B0CB8}"/>
              </a:ext>
            </a:extLst>
          </p:cNvPr>
          <p:cNvSpPr txBox="1"/>
          <p:nvPr/>
        </p:nvSpPr>
        <p:spPr>
          <a:xfrm>
            <a:off x="457576" y="260240"/>
            <a:ext cx="3382904" cy="6337520"/>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You can attach a host of accessories and instruments to the CTD package such as ADCPs, oxygen sensors and water bottles</a:t>
            </a:r>
            <a:r>
              <a:rPr lang="en-US" sz="2400" dirty="0">
                <a:solidFill>
                  <a:schemeClr val="bg1"/>
                </a:solidFill>
                <a:latin typeface="Calibri" panose="020F0502020204030204"/>
              </a:rPr>
              <a:t> that </a:t>
            </a: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can be closed as the instrument ascends to sample the physical properties of the water column at </a:t>
            </a:r>
            <a:r>
              <a:rPr lang="en-US" sz="2400" dirty="0">
                <a:solidFill>
                  <a:schemeClr val="bg1"/>
                </a:solidFill>
                <a:latin typeface="Calibri" panose="020F0502020204030204"/>
              </a:rPr>
              <a:t>a </a:t>
            </a: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specific depth. </a:t>
            </a:r>
          </a:p>
        </p:txBody>
      </p:sp>
      <p:pic>
        <p:nvPicPr>
          <p:cNvPr id="4" name="Picture 2" descr="CTD (instrument) - Wikipedia">
            <a:extLst>
              <a:ext uri="{FF2B5EF4-FFF2-40B4-BE49-F238E27FC236}">
                <a16:creationId xmlns:a16="http://schemas.microsoft.com/office/drawing/2014/main" id="{558B2A99-204D-564D-5275-2C7855F55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157" y="-1"/>
            <a:ext cx="7832844" cy="693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819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2BD12-FB65-526D-EBDB-86E6A3BA5A7F}"/>
              </a:ext>
            </a:extLst>
          </p:cNvPr>
          <p:cNvSpPr txBox="1"/>
          <p:nvPr/>
        </p:nvSpPr>
        <p:spPr>
          <a:xfrm>
            <a:off x="435864" y="590530"/>
            <a:ext cx="2417064" cy="567693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000000"/>
                </a:solidFill>
                <a:effectLst/>
                <a:uLnTx/>
                <a:uFillTx/>
                <a:latin typeface="Inter"/>
                <a:ea typeface="+mn-ea"/>
                <a:cs typeface="+mn-cs"/>
              </a:rPr>
              <a:t>Ocean Circulation Models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Inter"/>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AU" sz="2000" dirty="0">
                <a:solidFill>
                  <a:srgbClr val="000000"/>
                </a:solidFill>
                <a:latin typeface="Inter"/>
              </a:rPr>
              <a:t>Computer models use complex mathematical equations to make sense of all the data, to predict what the future will be like.  </a:t>
            </a:r>
          </a:p>
        </p:txBody>
      </p:sp>
      <p:pic>
        <p:nvPicPr>
          <p:cNvPr id="33794" name="Picture 2" descr="Complicated Mathematical Equation Stock Illustrations – 169 Complicated  Mathematical Equation Stock Illustrations, Vectors &amp; Clipart - Dreamstime">
            <a:extLst>
              <a:ext uri="{FF2B5EF4-FFF2-40B4-BE49-F238E27FC236}">
                <a16:creationId xmlns:a16="http://schemas.microsoft.com/office/drawing/2014/main" id="{FD4A10B6-349F-15AA-89D0-51C7A2AA5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20" y="0"/>
            <a:ext cx="91744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03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2BD12-FB65-526D-EBDB-86E6A3BA5A7F}"/>
              </a:ext>
            </a:extLst>
          </p:cNvPr>
          <p:cNvSpPr txBox="1"/>
          <p:nvPr/>
        </p:nvSpPr>
        <p:spPr>
          <a:xfrm>
            <a:off x="600456" y="867529"/>
            <a:ext cx="1978152" cy="512294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000" dirty="0">
                <a:solidFill>
                  <a:srgbClr val="000000"/>
                </a:solidFill>
                <a:latin typeface="Inter"/>
              </a:rPr>
              <a:t>Ocean circulation models are key to predicting natural disasters such as flood events, cyclones, heat waves, cold snaps and mass bleaching events. </a:t>
            </a:r>
            <a:endParaRPr kumimoji="0" lang="en-AU" sz="2000" b="0" i="0" u="none" strike="noStrike" kern="1200" cap="none" spc="0" normalizeH="0" baseline="0" noProof="0" dirty="0">
              <a:ln>
                <a:noFill/>
              </a:ln>
              <a:solidFill>
                <a:srgbClr val="000000"/>
              </a:solidFill>
              <a:effectLst/>
              <a:uLnTx/>
              <a:uFillTx/>
              <a:latin typeface="Inter"/>
              <a:ea typeface="+mn-ea"/>
              <a:cs typeface="+mn-cs"/>
            </a:endParaRPr>
          </a:p>
        </p:txBody>
      </p:sp>
      <p:pic>
        <p:nvPicPr>
          <p:cNvPr id="35846" name="Picture 6" descr="View of a tropical cyclone from space">
            <a:extLst>
              <a:ext uri="{FF2B5EF4-FFF2-40B4-BE49-F238E27FC236}">
                <a16:creationId xmlns:a16="http://schemas.microsoft.com/office/drawing/2014/main" id="{2BC67C60-A4B1-B1B4-30D9-333DED78E0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97"/>
          <a:stretch/>
        </p:blipFill>
        <p:spPr bwMode="auto">
          <a:xfrm>
            <a:off x="3087624" y="0"/>
            <a:ext cx="91043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6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2BD12-FB65-526D-EBDB-86E6A3BA5A7F}"/>
              </a:ext>
            </a:extLst>
          </p:cNvPr>
          <p:cNvSpPr txBox="1"/>
          <p:nvPr/>
        </p:nvSpPr>
        <p:spPr>
          <a:xfrm>
            <a:off x="582168" y="636697"/>
            <a:ext cx="1923288" cy="55846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Inter"/>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Inter"/>
                <a:ea typeface="+mn-ea"/>
                <a:cs typeface="+mn-cs"/>
              </a:rPr>
              <a:t>Currents have a strong influence on </a:t>
            </a:r>
            <a:r>
              <a:rPr lang="en-AU" sz="2000" dirty="0">
                <a:solidFill>
                  <a:srgbClr val="000000"/>
                </a:solidFill>
                <a:latin typeface="Inter"/>
              </a:rPr>
              <a:t>weather and climate.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AU" sz="2000" dirty="0">
              <a:solidFill>
                <a:srgbClr val="000000"/>
              </a:solidFill>
              <a:latin typeface="Inter"/>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AU" sz="2000" dirty="0">
                <a:solidFill>
                  <a:srgbClr val="000000"/>
                </a:solidFill>
                <a:latin typeface="Inter"/>
              </a:rPr>
              <a:t>For example, a cyclone will not form unless the sea surface temperature is more than 26 °C. </a:t>
            </a:r>
          </a:p>
        </p:txBody>
      </p:sp>
      <p:pic>
        <p:nvPicPr>
          <p:cNvPr id="36866" name="Picture 2" descr="Two Category 3 Cyclones Pound Australia | Weather Underground">
            <a:extLst>
              <a:ext uri="{FF2B5EF4-FFF2-40B4-BE49-F238E27FC236}">
                <a16:creationId xmlns:a16="http://schemas.microsoft.com/office/drawing/2014/main" id="{F4C63DE8-6406-40B1-396A-1C5C19ACF3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97" r="3979"/>
          <a:stretch/>
        </p:blipFill>
        <p:spPr bwMode="auto">
          <a:xfrm>
            <a:off x="2962656" y="0"/>
            <a:ext cx="9229344" cy="699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478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imulating the Global Ocean">
            <a:extLst>
              <a:ext uri="{FF2B5EF4-FFF2-40B4-BE49-F238E27FC236}">
                <a16:creationId xmlns:a16="http://schemas.microsoft.com/office/drawing/2014/main" id="{038A2DFD-F5F3-BFFB-6344-8B81569862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40" b="8459"/>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145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What If the Gulf Stream Stopped? | What If Show">
            <a:extLst>
              <a:ext uri="{FF2B5EF4-FFF2-40B4-BE49-F238E27FC236}">
                <a16:creationId xmlns:a16="http://schemas.microsoft.com/office/drawing/2014/main" id="{FDD5BBB3-4062-CDB8-655D-3D0D01F35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15FD2A-286C-1174-00F8-420FF5EA138E}"/>
              </a:ext>
            </a:extLst>
          </p:cNvPr>
          <p:cNvSpPr txBox="1"/>
          <p:nvPr/>
        </p:nvSpPr>
        <p:spPr>
          <a:xfrm>
            <a:off x="274320" y="132695"/>
            <a:ext cx="2084832" cy="646331"/>
          </a:xfrm>
          <a:prstGeom prst="rect">
            <a:avLst/>
          </a:prstGeom>
          <a:noFill/>
        </p:spPr>
        <p:txBody>
          <a:bodyPr wrap="square">
            <a:spAutoFit/>
          </a:bodyPr>
          <a:lstStyle/>
          <a:p>
            <a:r>
              <a:rPr lang="en-AU" b="0" i="0" dirty="0">
                <a:solidFill>
                  <a:schemeClr val="bg1"/>
                </a:solidFill>
                <a:effectLst/>
                <a:latin typeface="libre franklin" pitchFamily="2" charset="77"/>
              </a:rPr>
              <a:t>What if the Gulf Stream stopped?</a:t>
            </a:r>
            <a:endParaRPr lang="en-US" dirty="0">
              <a:solidFill>
                <a:schemeClr val="bg1"/>
              </a:solidFill>
              <a:latin typeface="Libre Franklin" pitchFamily="2" charset="77"/>
            </a:endParaRPr>
          </a:p>
        </p:txBody>
      </p:sp>
    </p:spTree>
    <p:extLst>
      <p:ext uri="{BB962C8B-B14F-4D97-AF65-F5344CB8AC3E}">
        <p14:creationId xmlns:p14="http://schemas.microsoft.com/office/powerpoint/2010/main" val="2729118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900+ Satellite Launch Stock Photos, Pictures &amp; Royalty-Free Images -  iStock | Satellite launch pad">
            <a:extLst>
              <a:ext uri="{FF2B5EF4-FFF2-40B4-BE49-F238E27FC236}">
                <a16:creationId xmlns:a16="http://schemas.microsoft.com/office/drawing/2014/main" id="{4B53AD04-99E9-39CF-16D6-89972D9D76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6" b="1114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CA8202-AD3A-57D2-4362-478AF97843C3}"/>
              </a:ext>
            </a:extLst>
          </p:cNvPr>
          <p:cNvSpPr txBox="1"/>
          <p:nvPr/>
        </p:nvSpPr>
        <p:spPr>
          <a:xfrm>
            <a:off x="7571232" y="2456795"/>
            <a:ext cx="4431626"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 (2023 syllabus):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Consider how advances in remote sensing have enabled scientists to map ocean currents and develop models of the complex pathways involved in regulating global climate, such as the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global ocean conveyor belt</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’11. </a:t>
            </a:r>
            <a:r>
              <a:rPr lang="en-US" sz="2000" i="1" dirty="0">
                <a:solidFill>
                  <a:schemeClr val="bg1"/>
                </a:solidFill>
                <a:latin typeface="Arial Narrow" panose="020B0604020202020204" pitchFamily="34" charset="0"/>
                <a:cs typeface="Arial Narrow" panose="020B0604020202020204" pitchFamily="34" charset="0"/>
              </a:rPr>
              <a:t>Keeping Track’</a:t>
            </a:r>
            <a:endPar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7" name="Picture 6" descr="A close-up of a newspaper&#10;&#10;Description automatically generated">
            <a:extLst>
              <a:ext uri="{FF2B5EF4-FFF2-40B4-BE49-F238E27FC236}">
                <a16:creationId xmlns:a16="http://schemas.microsoft.com/office/drawing/2014/main" id="{8C2C5671-2E4D-9FB9-BCA8-52652065D86E}"/>
              </a:ext>
            </a:extLst>
          </p:cNvPr>
          <p:cNvPicPr>
            <a:picLocks noChangeAspect="1"/>
          </p:cNvPicPr>
          <p:nvPr/>
        </p:nvPicPr>
        <p:blipFill>
          <a:blip r:embed="rId4"/>
          <a:stretch>
            <a:fillRect/>
          </a:stretch>
        </p:blipFill>
        <p:spPr>
          <a:xfrm>
            <a:off x="463929" y="501805"/>
            <a:ext cx="4361058" cy="585439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652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MS Challenger (1826) - Wikipedia">
            <a:extLst>
              <a:ext uri="{FF2B5EF4-FFF2-40B4-BE49-F238E27FC236}">
                <a16:creationId xmlns:a16="http://schemas.microsoft.com/office/drawing/2014/main" id="{B360653F-7833-6448-7C23-763D49BE78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l="11860" r="16628"/>
          <a:stretch/>
        </p:blipFill>
        <p:spPr bwMode="auto">
          <a:xfrm>
            <a:off x="4197116" y="0"/>
            <a:ext cx="79948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7C31C7-8CBF-6AC3-E2BC-5A503743BEFF}"/>
              </a:ext>
            </a:extLst>
          </p:cNvPr>
          <p:cNvSpPr txBox="1"/>
          <p:nvPr/>
        </p:nvSpPr>
        <p:spPr>
          <a:xfrm>
            <a:off x="475720" y="872332"/>
            <a:ext cx="3394531" cy="5236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AU" sz="2400" dirty="0">
                <a:solidFill>
                  <a:prstClr val="black"/>
                </a:solidFill>
                <a:latin typeface="+mj-lt"/>
                <a:cs typeface="Arial" panose="020B0604020202020204" pitchFamily="34" charset="0"/>
              </a:rPr>
              <a:t>In the </a:t>
            </a:r>
            <a:r>
              <a:rPr lang="en-AU" sz="2400" b="1" dirty="0">
                <a:solidFill>
                  <a:prstClr val="black"/>
                </a:solidFill>
                <a:latin typeface="+mj-lt"/>
                <a:cs typeface="Arial" panose="020B0604020202020204" pitchFamily="34" charset="0"/>
              </a:rPr>
              <a:t>1800s</a:t>
            </a:r>
            <a:r>
              <a:rPr lang="en-AU" sz="2400" dirty="0">
                <a:solidFill>
                  <a:prstClr val="black"/>
                </a:solidFill>
                <a:latin typeface="+mj-lt"/>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lang="en-AU" sz="2400" dirty="0">
                <a:solidFill>
                  <a:prstClr val="black"/>
                </a:solidFill>
                <a:latin typeface="+mj-lt"/>
                <a:cs typeface="Arial" panose="020B0604020202020204" pitchFamily="34" charset="0"/>
              </a:rPr>
              <a:t>t</a:t>
            </a:r>
            <a:r>
              <a:rPr kumimoji="0" lang="en-AU"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he HMS Challenger kept records of course alterations in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ship-drift reports. </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AU" sz="2400" b="1" dirty="0">
              <a:solidFill>
                <a:prstClr val="black"/>
              </a:solidFill>
              <a:latin typeface="+mj-lt"/>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The reports recorded current strength and direction.</a:t>
            </a:r>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318781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7110F978-CB7A-4546-6B91-0FB7CCEF0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42" y="356992"/>
            <a:ext cx="7424019" cy="61440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55456B-747B-4193-4C28-A651850D6815}"/>
              </a:ext>
            </a:extLst>
          </p:cNvPr>
          <p:cNvSpPr txBox="1"/>
          <p:nvPr/>
        </p:nvSpPr>
        <p:spPr>
          <a:xfrm>
            <a:off x="8773358" y="615572"/>
            <a:ext cx="2423730" cy="55750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alibri" panose="020F0502020204030204"/>
                <a:ea typeface="+mn-ea"/>
                <a:cs typeface="+mn-cs"/>
              </a:rPr>
              <a:t>Ship-drift reports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alibri" panose="020F0502020204030204"/>
                <a:ea typeface="+mn-ea"/>
                <a:cs typeface="+mn-cs"/>
              </a:rPr>
              <a:t>documented course alterations made by Captains to allow for sea surface currents that would otherwise cause ships to </a:t>
            </a:r>
            <a:r>
              <a:rPr kumimoji="0" lang="en-US" sz="2400" i="1" u="none" strike="noStrike" kern="1200" cap="none" spc="0" normalizeH="0" baseline="0" noProof="0" dirty="0">
                <a:ln>
                  <a:noFill/>
                </a:ln>
                <a:effectLst/>
                <a:uLnTx/>
                <a:uFillTx/>
                <a:latin typeface="Calibri" panose="020F0502020204030204"/>
                <a:ea typeface="+mn-ea"/>
                <a:cs typeface="+mn-cs"/>
              </a:rPr>
              <a:t>drift </a:t>
            </a:r>
            <a:r>
              <a:rPr kumimoji="0" lang="en-US" sz="2400" i="0" u="none" strike="noStrike" kern="1200" cap="none" spc="0" normalizeH="0" baseline="0" noProof="0" dirty="0">
                <a:ln>
                  <a:noFill/>
                </a:ln>
                <a:effectLst/>
                <a:uLnTx/>
                <a:uFillTx/>
                <a:latin typeface="Calibri" panose="020F0502020204030204"/>
                <a:ea typeface="+mn-ea"/>
                <a:cs typeface="+mn-cs"/>
              </a:rPr>
              <a:t>off course.</a:t>
            </a:r>
          </a:p>
        </p:txBody>
      </p:sp>
    </p:spTree>
    <p:extLst>
      <p:ext uri="{BB962C8B-B14F-4D97-AF65-F5344CB8AC3E}">
        <p14:creationId xmlns:p14="http://schemas.microsoft.com/office/powerpoint/2010/main" val="1205624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330581-4865-4F39-AF7A-3BEEFF2CA944}"/>
              </a:ext>
            </a:extLst>
          </p:cNvPr>
          <p:cNvSpPr txBox="1"/>
          <p:nvPr/>
        </p:nvSpPr>
        <p:spPr>
          <a:xfrm>
            <a:off x="481526" y="4176355"/>
            <a:ext cx="11228948" cy="245268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1920’s</a:t>
            </a:r>
          </a:p>
          <a:p>
            <a:pPr marL="0" marR="0" lvl="0" indent="0" algn="l" defTabSz="914400" rtl="0" eaLnBrk="1" fontAlgn="auto" latinLnBrk="0" hangingPunct="1">
              <a:lnSpc>
                <a:spcPct val="150000"/>
              </a:lnSpc>
              <a:spcBef>
                <a:spcPts val="0"/>
              </a:spcBef>
              <a:spcAft>
                <a:spcPts val="60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mj-lt"/>
                <a:ea typeface="+mn-ea"/>
                <a:cs typeface="+mn-cs"/>
              </a:rPr>
              <a:t>An Ekman </a:t>
            </a:r>
            <a:r>
              <a:rPr kumimoji="0" lang="en-AU" sz="2400" b="1" i="0" u="none" strike="noStrike" kern="1200" cap="none" spc="0" normalizeH="0" baseline="0" noProof="0" dirty="0">
                <a:ln>
                  <a:noFill/>
                </a:ln>
                <a:solidFill>
                  <a:prstClr val="black"/>
                </a:solidFill>
                <a:effectLst/>
                <a:uLnTx/>
                <a:uFillTx/>
                <a:latin typeface="+mj-lt"/>
                <a:ea typeface="+mn-ea"/>
                <a:cs typeface="+mn-cs"/>
              </a:rPr>
              <a:t>Current meter. </a:t>
            </a:r>
            <a:r>
              <a:rPr lang="en-AU" sz="2400" dirty="0">
                <a:solidFill>
                  <a:prstClr val="black"/>
                </a:solidFill>
                <a:latin typeface="+mj-lt"/>
              </a:rPr>
              <a:t>U</a:t>
            </a:r>
            <a:r>
              <a:rPr kumimoji="0" lang="en-AU" sz="2400" b="0" i="0" u="none" strike="noStrike" kern="1200" cap="none" spc="0" normalizeH="0" baseline="0" noProof="0" dirty="0">
                <a:ln>
                  <a:noFill/>
                </a:ln>
                <a:solidFill>
                  <a:prstClr val="black"/>
                </a:solidFill>
                <a:effectLst/>
                <a:uLnTx/>
                <a:uFillTx/>
                <a:latin typeface="+mj-lt"/>
                <a:ea typeface="+mn-ea"/>
                <a:cs typeface="+mn-cs"/>
              </a:rPr>
              <a:t>sed in 1922 to measure current speed and direction.</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mj-lt"/>
                <a:ea typeface="+mn-ea"/>
                <a:cs typeface="+mn-cs"/>
              </a:rPr>
              <a:t>It had a </a:t>
            </a:r>
            <a:r>
              <a:rPr kumimoji="0" lang="en-AU" sz="2400" b="0" i="1" u="none" strike="noStrike" kern="1200" cap="none" spc="0" normalizeH="0" baseline="0" noProof="0" dirty="0">
                <a:ln>
                  <a:noFill/>
                </a:ln>
                <a:solidFill>
                  <a:prstClr val="black"/>
                </a:solidFill>
                <a:effectLst/>
                <a:uLnTx/>
                <a:uFillTx/>
                <a:latin typeface="+mj-lt"/>
                <a:ea typeface="+mn-ea"/>
                <a:cs typeface="+mn-cs"/>
              </a:rPr>
              <a:t>propeller.</a:t>
            </a:r>
            <a:endParaRPr kumimoji="0" lang="en-AU" sz="2400" b="0" i="0" u="none" strike="noStrike" kern="1200" cap="none" spc="0" normalizeH="0" baseline="0" noProof="0" dirty="0">
              <a:ln>
                <a:noFill/>
              </a:ln>
              <a:solidFill>
                <a:prstClr val="black"/>
              </a:solidFill>
              <a:effectLst/>
              <a:uLnTx/>
              <a:uFillTx/>
              <a:latin typeface="+mj-lt"/>
              <a:ea typeface="+mn-ea"/>
              <a:cs typeface="+mn-cs"/>
            </a:endParaRPr>
          </a:p>
        </p:txBody>
      </p:sp>
      <p:pic>
        <p:nvPicPr>
          <p:cNvPr id="15362" name="Picture 2" descr="An Ekman Current meter is being deployed in 1922. This instrument... |  Download Scientific Diagram">
            <a:extLst>
              <a:ext uri="{FF2B5EF4-FFF2-40B4-BE49-F238E27FC236}">
                <a16:creationId xmlns:a16="http://schemas.microsoft.com/office/drawing/2014/main" id="{5136DE90-C963-3B9D-51E7-00DC320AA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24500" cy="41275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urrent meter - Wikiwand">
            <a:extLst>
              <a:ext uri="{FF2B5EF4-FFF2-40B4-BE49-F238E27FC236}">
                <a16:creationId xmlns:a16="http://schemas.microsoft.com/office/drawing/2014/main" id="{CDB643B0-FD6D-D4E4-A1D2-0FE923B65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46109" y="730365"/>
            <a:ext cx="4288957" cy="2828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kman Current Meter by Ljungmann | Science Museum Group Collection">
            <a:extLst>
              <a:ext uri="{FF2B5EF4-FFF2-40B4-BE49-F238E27FC236}">
                <a16:creationId xmlns:a16="http://schemas.microsoft.com/office/drawing/2014/main" id="{639D6A4D-8869-C7D6-3AB3-739AFDB4A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0" y="0"/>
            <a:ext cx="4611392" cy="41763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B80E68-52D2-79F2-EC4A-4953FE8C7281}"/>
              </a:ext>
            </a:extLst>
          </p:cNvPr>
          <p:cNvSpPr txBox="1"/>
          <p:nvPr/>
        </p:nvSpPr>
        <p:spPr>
          <a:xfrm>
            <a:off x="11597739" y="3532340"/>
            <a:ext cx="606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916108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9" name="Rectangle 17418">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0" name="Picture 2" descr="SOFAR Floats – Discovery of Sound in the Sea">
            <a:extLst>
              <a:ext uri="{FF2B5EF4-FFF2-40B4-BE49-F238E27FC236}">
                <a16:creationId xmlns:a16="http://schemas.microsoft.com/office/drawing/2014/main" id="{E641B97D-CE16-B132-E2A8-B36FA8335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96" t="2867" r="18489" b="4436"/>
          <a:stretch/>
        </p:blipFill>
        <p:spPr bwMode="auto">
          <a:xfrm>
            <a:off x="2" y="0"/>
            <a:ext cx="3986781" cy="685799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330581-4865-4F39-AF7A-3BEEFF2CA944}"/>
              </a:ext>
            </a:extLst>
          </p:cNvPr>
          <p:cNvSpPr txBox="1"/>
          <p:nvPr/>
        </p:nvSpPr>
        <p:spPr>
          <a:xfrm>
            <a:off x="4133849" y="701457"/>
            <a:ext cx="3810000" cy="5724394"/>
          </a:xfrm>
          <a:prstGeom prst="rect">
            <a:avLst/>
          </a:prstGeom>
        </p:spPr>
        <p:txBody>
          <a:bodyPr vert="horz" lIns="91440" tIns="45720" rIns="91440" bIns="45720" rtlCol="0">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1960’s</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SOFAR floats </a:t>
            </a:r>
            <a:r>
              <a:rPr lang="en-US" sz="2000" dirty="0">
                <a:solidFill>
                  <a:prstClr val="black">
                    <a:lumMod val="85000"/>
                    <a:lumOff val="15000"/>
                  </a:prstClr>
                </a:solidFill>
                <a:latin typeface="Calibri" panose="020F0502020204030204"/>
              </a:rPr>
              <a:t>and </a:t>
            </a:r>
            <a:r>
              <a:rPr lang="en-US" sz="2000" b="1" dirty="0">
                <a:solidFill>
                  <a:prstClr val="black">
                    <a:lumMod val="85000"/>
                    <a:lumOff val="15000"/>
                  </a:prstClr>
                </a:solidFill>
                <a:latin typeface="Calibri" panose="020F0502020204030204"/>
              </a:rPr>
              <a:t>RAFOS floats. </a:t>
            </a:r>
          </a:p>
          <a:p>
            <a:pPr marL="0" marR="0" lvl="0" indent="0" algn="l" defTabSz="914400" rtl="0" eaLnBrk="1" fontAlgn="auto" latinLnBrk="0" hangingPunct="1">
              <a:lnSpc>
                <a:spcPct val="150000"/>
              </a:lnSpc>
              <a:spcBef>
                <a:spcPts val="0"/>
              </a:spcBef>
              <a:spcAft>
                <a:spcPts val="600"/>
              </a:spcAft>
              <a:buClrTx/>
              <a:buSzTx/>
              <a:buFontTx/>
              <a:buNone/>
              <a:tabLst/>
              <a:defRPr/>
            </a:pPr>
            <a:endParaRPr lang="en-US" sz="2000" b="1" dirty="0">
              <a:solidFill>
                <a:prstClr val="black">
                  <a:lumMod val="85000"/>
                  <a:lumOff val="15000"/>
                </a:prstClr>
              </a:solidFill>
              <a:latin typeface="Calibri" panose="020F0502020204030204"/>
            </a:endParaRPr>
          </a:p>
          <a:p>
            <a:pPr marL="0" marR="0" lvl="0" indent="0" algn="l" defTabSz="914400" rtl="0" eaLnBrk="1" fontAlgn="auto" latinLnBrk="0" hangingPunct="1">
              <a:lnSpc>
                <a:spcPct val="150000"/>
              </a:lnSpc>
              <a:spcBef>
                <a:spcPts val="0"/>
              </a:spcBef>
              <a:spcAft>
                <a:spcPts val="600"/>
              </a:spcAft>
              <a:buClrTx/>
              <a:buSzTx/>
              <a:buFontTx/>
              <a:buNone/>
              <a:tabLst/>
              <a:defRPr/>
            </a:pPr>
            <a:r>
              <a:rPr lang="en-US" sz="2000" dirty="0">
                <a:solidFill>
                  <a:prstClr val="black">
                    <a:lumMod val="85000"/>
                    <a:lumOff val="15000"/>
                  </a:prstClr>
                </a:solidFill>
                <a:latin typeface="Calibri" panose="020F0502020204030204"/>
              </a:rPr>
              <a:t>Whilst they didn’t actually ‘float’, </a:t>
            </a: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they did record the speed of </a:t>
            </a:r>
            <a:r>
              <a:rPr lang="en-US" sz="2000" dirty="0">
                <a:solidFill>
                  <a:prstClr val="black">
                    <a:lumMod val="85000"/>
                    <a:lumOff val="15000"/>
                  </a:prstClr>
                </a:solidFill>
                <a:latin typeface="Calibri" panose="020F0502020204030204"/>
              </a:rPr>
              <a:t>sound within the walls of a permanent thermocline at 1000m that behaved like a ‘sound tunnel’ across the ocean. </a:t>
            </a:r>
          </a:p>
        </p:txBody>
      </p:sp>
      <p:pic>
        <p:nvPicPr>
          <p:cNvPr id="17412" name="Picture 4" descr="RAFOS floats">
            <a:extLst>
              <a:ext uri="{FF2B5EF4-FFF2-40B4-BE49-F238E27FC236}">
                <a16:creationId xmlns:a16="http://schemas.microsoft.com/office/drawing/2014/main" id="{7F2537D7-EDE9-1D99-C186-017402B809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05" r="1" b="1"/>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133974-074F-25C4-9920-9A325B220165}"/>
              </a:ext>
            </a:extLst>
          </p:cNvPr>
          <p:cNvSpPr txBox="1"/>
          <p:nvPr/>
        </p:nvSpPr>
        <p:spPr>
          <a:xfrm>
            <a:off x="9874549" y="939451"/>
            <a:ext cx="1691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RAFOS float</a:t>
            </a:r>
          </a:p>
        </p:txBody>
      </p:sp>
      <p:sp>
        <p:nvSpPr>
          <p:cNvPr id="2" name="TextBox 1">
            <a:extLst>
              <a:ext uri="{FF2B5EF4-FFF2-40B4-BE49-F238E27FC236}">
                <a16:creationId xmlns:a16="http://schemas.microsoft.com/office/drawing/2014/main" id="{7604DB61-9D45-D585-4193-BC3EE36D8C06}"/>
              </a:ext>
            </a:extLst>
          </p:cNvPr>
          <p:cNvSpPr txBox="1"/>
          <p:nvPr/>
        </p:nvSpPr>
        <p:spPr>
          <a:xfrm>
            <a:off x="713718" y="3890582"/>
            <a:ext cx="1691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SOFAR</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float</a:t>
            </a:r>
          </a:p>
        </p:txBody>
      </p:sp>
    </p:spTree>
    <p:extLst>
      <p:ext uri="{BB962C8B-B14F-4D97-AF65-F5344CB8AC3E}">
        <p14:creationId xmlns:p14="http://schemas.microsoft.com/office/powerpoint/2010/main" val="101276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What is a GPS? How does it work? | Library of Congress">
            <a:extLst>
              <a:ext uri="{FF2B5EF4-FFF2-40B4-BE49-F238E27FC236}">
                <a16:creationId xmlns:a16="http://schemas.microsoft.com/office/drawing/2014/main" id="{40367622-C6AB-1A55-93AC-1340403171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37"/>
          <a:stretch/>
        </p:blipFill>
        <p:spPr bwMode="auto">
          <a:xfrm>
            <a:off x="0" y="0"/>
            <a:ext cx="7498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67D12E-2634-4507-2000-1EF0953A0636}"/>
              </a:ext>
            </a:extLst>
          </p:cNvPr>
          <p:cNvSpPr txBox="1"/>
          <p:nvPr/>
        </p:nvSpPr>
        <p:spPr>
          <a:xfrm>
            <a:off x="8888729" y="806206"/>
            <a:ext cx="2925319" cy="572439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1970’s</a:t>
            </a:r>
          </a:p>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GPS</a:t>
            </a:r>
          </a:p>
          <a:p>
            <a:pPr marL="0" marR="0" lvl="0" indent="0" algn="ctr" defTabSz="914400" rtl="0" eaLnBrk="1" fontAlgn="auto" latinLnBrk="0" hangingPunct="1">
              <a:lnSpc>
                <a:spcPct val="150000"/>
              </a:lnSpc>
              <a:spcBef>
                <a:spcPts val="0"/>
              </a:spcBef>
              <a:spcAft>
                <a:spcPts val="600"/>
              </a:spcAft>
              <a:buClrTx/>
              <a:buSzTx/>
              <a:buFontTx/>
              <a:buNone/>
              <a:tabLst/>
              <a:defRPr/>
            </a:pPr>
            <a:endParaRPr lang="en-US" sz="2000" b="1" dirty="0">
              <a:solidFill>
                <a:schemeClr val="bg1"/>
              </a:solidFill>
              <a:latin typeface="Calibri" panose="020F0502020204030204"/>
            </a:endParaRPr>
          </a:p>
          <a:p>
            <a:pPr marL="0" marR="0" lvl="0" indent="0" algn="ctr" defTabSz="914400" rtl="0" eaLnBrk="1" fontAlgn="auto" latinLnBrk="0" hangingPunct="1">
              <a:lnSpc>
                <a:spcPct val="150000"/>
              </a:lnSpc>
              <a:spcBef>
                <a:spcPts val="0"/>
              </a:spcBef>
              <a:spcAft>
                <a:spcPts val="600"/>
              </a:spcAft>
              <a:buClrTx/>
              <a:buSzTx/>
              <a:buFontTx/>
              <a:buNone/>
              <a:tabLst/>
              <a:defRPr/>
            </a:pPr>
            <a:r>
              <a:rPr lang="en-US" sz="2000" dirty="0">
                <a:solidFill>
                  <a:schemeClr val="bg1"/>
                </a:solidFill>
                <a:latin typeface="Calibri" panose="020F0502020204030204"/>
              </a:rPr>
              <a:t>Global Positioning System</a:t>
            </a:r>
          </a:p>
        </p:txBody>
      </p:sp>
      <p:pic>
        <p:nvPicPr>
          <p:cNvPr id="3" name="Picture 2" descr="Best GPS Tracking Devices Melbourne | GPS Trackers for Trucks Melbourne |  Vehicle GPS Tracking Melbourne | Car GPS Tracking Melbourne – Rhodium  Security">
            <a:extLst>
              <a:ext uri="{FF2B5EF4-FFF2-40B4-BE49-F238E27FC236}">
                <a16:creationId xmlns:a16="http://schemas.microsoft.com/office/drawing/2014/main" id="{4A6F76D4-37B1-3AF4-758B-CA35A0E77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7176" y="4185446"/>
            <a:ext cx="3126872" cy="234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84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pacecraft In The Rays Of Sun Spacecraft In The Rays Of Sun. 3D Scene. satellite launch stock pictures, royalty-free photos &amp; images">
            <a:extLst>
              <a:ext uri="{FF2B5EF4-FFF2-40B4-BE49-F238E27FC236}">
                <a16:creationId xmlns:a16="http://schemas.microsoft.com/office/drawing/2014/main" id="{7CC02D24-7024-ED0A-12BF-541FC2B4F5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65" b="116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9267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3315</TotalTime>
  <Words>1163</Words>
  <Application>Microsoft Macintosh PowerPoint</Application>
  <PresentationFormat>Widescreen</PresentationFormat>
  <Paragraphs>132</Paragraphs>
  <Slides>37</Slides>
  <Notes>23</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Arial</vt:lpstr>
      <vt:lpstr>Arial Narrow</vt:lpstr>
      <vt:lpstr>Calibri</vt:lpstr>
      <vt:lpstr>Calibri Light</vt:lpstr>
      <vt:lpstr>Inter</vt:lpstr>
      <vt:lpstr>Libre Franklin</vt:lpstr>
      <vt:lpstr>Libre Franklin</vt:lpstr>
      <vt:lpstr>Open Sans</vt:lpstr>
      <vt:lpstr>Poppins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514</cp:revision>
  <dcterms:created xsi:type="dcterms:W3CDTF">2023-09-23T08:38:28Z</dcterms:created>
  <dcterms:modified xsi:type="dcterms:W3CDTF">2024-04-10T02:28:04Z</dcterms:modified>
</cp:coreProperties>
</file>