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313" r:id="rId2"/>
    <p:sldId id="325" r:id="rId3"/>
    <p:sldId id="326" r:id="rId4"/>
    <p:sldId id="327" r:id="rId5"/>
    <p:sldId id="328" r:id="rId6"/>
    <p:sldId id="336" r:id="rId7"/>
    <p:sldId id="347" r:id="rId8"/>
    <p:sldId id="337" r:id="rId9"/>
    <p:sldId id="360" r:id="rId10"/>
    <p:sldId id="339" r:id="rId11"/>
    <p:sldId id="349" r:id="rId12"/>
    <p:sldId id="358" r:id="rId13"/>
    <p:sldId id="341" r:id="rId14"/>
    <p:sldId id="340" r:id="rId15"/>
    <p:sldId id="314" r:id="rId16"/>
    <p:sldId id="332" r:id="rId17"/>
    <p:sldId id="359" r:id="rId18"/>
    <p:sldId id="356" r:id="rId19"/>
    <p:sldId id="338" r:id="rId20"/>
    <p:sldId id="348" r:id="rId21"/>
    <p:sldId id="350" r:id="rId22"/>
    <p:sldId id="351" r:id="rId23"/>
    <p:sldId id="355" r:id="rId24"/>
    <p:sldId id="352" r:id="rId25"/>
    <p:sldId id="364" r:id="rId26"/>
    <p:sldId id="365" r:id="rId27"/>
    <p:sldId id="353" r:id="rId28"/>
    <p:sldId id="368" r:id="rId29"/>
    <p:sldId id="369" r:id="rId30"/>
    <p:sldId id="377" r:id="rId31"/>
    <p:sldId id="370" r:id="rId32"/>
    <p:sldId id="376" r:id="rId33"/>
    <p:sldId id="382" r:id="rId34"/>
    <p:sldId id="383" r:id="rId35"/>
    <p:sldId id="384" r:id="rId36"/>
    <p:sldId id="374" r:id="rId37"/>
    <p:sldId id="380" r:id="rId38"/>
    <p:sldId id="378" r:id="rId39"/>
    <p:sldId id="381" r:id="rId40"/>
    <p:sldId id="344" r:id="rId41"/>
    <p:sldId id="385" r:id="rId42"/>
    <p:sldId id="345" r:id="rId43"/>
    <p:sldId id="361" r:id="rId44"/>
    <p:sldId id="318" r:id="rId45"/>
    <p:sldId id="319" r:id="rId46"/>
    <p:sldId id="320" r:id="rId47"/>
    <p:sldId id="321" r:id="rId48"/>
    <p:sldId id="322" r:id="rId49"/>
    <p:sldId id="323" r:id="rId50"/>
    <p:sldId id="324" r:id="rId51"/>
    <p:sldId id="362" r:id="rId52"/>
    <p:sldId id="386" r:id="rId53"/>
    <p:sldId id="388" r:id="rId54"/>
    <p:sldId id="387" r:id="rId55"/>
    <p:sldId id="354" r:id="rId56"/>
    <p:sldId id="390" r:id="rId57"/>
    <p:sldId id="389" r:id="rId58"/>
    <p:sldId id="391" r:id="rId59"/>
    <p:sldId id="392" r:id="rId60"/>
    <p:sldId id="393" r:id="rId61"/>
    <p:sldId id="330" r:id="rId62"/>
    <p:sldId id="329" r:id="rId63"/>
    <p:sldId id="39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p:restoredTop sz="95440"/>
  </p:normalViewPr>
  <p:slideViewPr>
    <p:cSldViewPr snapToGrid="0">
      <p:cViewPr varScale="1">
        <p:scale>
          <a:sx n="99" d="100"/>
          <a:sy n="99" d="100"/>
        </p:scale>
        <p:origin x="184"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www.eumetsat.int</a:t>
            </a:r>
            <a:r>
              <a:rPr lang="en-US" dirty="0"/>
              <a:t>/what-we-do/monitoring-weather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96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198429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www.japantimes.co.jp</a:t>
            </a:r>
            <a:r>
              <a:rPr lang="en-US" dirty="0"/>
              <a:t>/news/2021/12/07/national/</a:t>
            </a:r>
            <a:r>
              <a:rPr lang="en-US" dirty="0" err="1"/>
              <a:t>manabe-nobel</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87363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media.bom.gov.au</a:t>
            </a:r>
            <a:r>
              <a:rPr lang="en-US" dirty="0"/>
              <a:t>/social/blog/2102/explainer-weather-models/</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125717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climate.copernicus.eu</a:t>
            </a:r>
            <a:r>
              <a:rPr lang="en-US" dirty="0"/>
              <a:t>/summer-2023-hottest-record</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41271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climate.nasa.gov</a:t>
            </a:r>
            <a:r>
              <a:rPr lang="en-US" dirty="0"/>
              <a:t>/</a:t>
            </a:r>
            <a:r>
              <a:rPr lang="en-US" dirty="0" err="1"/>
              <a:t>climate_resources</a:t>
            </a:r>
            <a:r>
              <a:rPr lang="en-US" dirty="0"/>
              <a:t>/24/graphic-the-relentless-rise-of-carbon-dioxide/</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2778863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climate.copernicus.eu</a:t>
            </a:r>
            <a:r>
              <a:rPr lang="en-US" dirty="0"/>
              <a:t>/summer-2023-hottest-record</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55446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Climate_sensitivity</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2569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earthobservatory.nasa.gov</a:t>
            </a:r>
            <a:r>
              <a:rPr lang="en-US" dirty="0"/>
              <a:t>/features/</a:t>
            </a:r>
            <a:r>
              <a:rPr lang="en-US" dirty="0" err="1"/>
              <a:t>Paleoclimatology_CloseUp</a:t>
            </a:r>
            <a:r>
              <a:rPr lang="en-US" dirty="0"/>
              <a:t>/paleoclimatology_closeup_2.php</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75637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/maps-data/dataset/natural-records-past-climate-maps-visualizations-and-descriptive-information</a:t>
            </a:r>
          </a:p>
          <a:p>
            <a:r>
              <a:rPr lang="en-US" dirty="0"/>
              <a:t>https://</a:t>
            </a:r>
            <a:r>
              <a:rPr lang="en-US" dirty="0" err="1"/>
              <a:t>www.ncei.noaa.gov</a:t>
            </a:r>
            <a:r>
              <a:rPr lang="en-US" dirty="0"/>
              <a:t>/products/paleoclimatology/ice-core</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427965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justcasualread.wordpress.com</a:t>
            </a:r>
            <a:r>
              <a:rPr lang="en-US" dirty="0"/>
              <a:t>/2018/05/24/assumptions-the-</a:t>
            </a:r>
            <a:r>
              <a:rPr lang="en-US" dirty="0" err="1"/>
              <a:t>messmaker</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417360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www.meteosource.com</a:t>
            </a:r>
            <a:r>
              <a:rPr lang="en-US" dirty="0"/>
              <a:t>/blog/category/meteorology</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68274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417073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https://ar5-syr.ipcc.ch/</a:t>
            </a:r>
            <a:r>
              <a:rPr lang="en-US" dirty="0" err="1"/>
              <a:t>topic_futurechanges.php</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2076909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https://ar5-syr.ipcc.ch/</a:t>
            </a:r>
            <a:r>
              <a:rPr lang="en-US" dirty="0" err="1"/>
              <a:t>topic_futurechanges.php</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913494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https://ar5-syr.ipcc.ch/</a:t>
            </a:r>
            <a:r>
              <a:rPr lang="en-US" dirty="0" err="1"/>
              <a:t>topic_futurechanges.php</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558956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https://ar5-syr.ipcc.ch/</a:t>
            </a:r>
            <a:r>
              <a:rPr lang="en-US" dirty="0" err="1"/>
              <a:t>topic_futurechanges.php</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390016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www.britannica.com</a:t>
            </a:r>
            <a:r>
              <a:rPr lang="en-US" dirty="0"/>
              <a:t>/animal/pteropod</a:t>
            </a:r>
          </a:p>
          <a:p>
            <a:r>
              <a:rPr lang="en-US" dirty="0"/>
              <a:t>https://</a:t>
            </a:r>
            <a:r>
              <a:rPr lang="en-US" dirty="0" err="1"/>
              <a:t>aoan.aoos.org</a:t>
            </a:r>
            <a:r>
              <a:rPr lang="en-US" dirty="0"/>
              <a:t>/impacts/species-response/pteropods/</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22142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www.coralsoftheworld.org</a:t>
            </a:r>
            <a:r>
              <a:rPr lang="en-US" dirty="0"/>
              <a:t>/</a:t>
            </a:r>
            <a:r>
              <a:rPr lang="en-US" dirty="0" err="1"/>
              <a:t>species_factsheets</a:t>
            </a:r>
            <a:r>
              <a:rPr lang="en-US" dirty="0"/>
              <a:t>/</a:t>
            </a:r>
            <a:r>
              <a:rPr lang="en-US" dirty="0" err="1"/>
              <a:t>species_factsheet_summary</a:t>
            </a:r>
            <a:r>
              <a:rPr lang="en-US" dirty="0"/>
              <a:t>/</a:t>
            </a:r>
            <a:r>
              <a:rPr lang="en-US" dirty="0" err="1"/>
              <a:t>acropora</a:t>
            </a:r>
            <a:r>
              <a:rPr lang="en-US" dirty="0"/>
              <a:t>-aspera/</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3018611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www.coralsoftheworld.org</a:t>
            </a:r>
            <a:r>
              <a:rPr lang="en-US" dirty="0"/>
              <a:t>/</a:t>
            </a:r>
            <a:r>
              <a:rPr lang="en-US" dirty="0" err="1"/>
              <a:t>species_factsheets</a:t>
            </a:r>
            <a:r>
              <a:rPr lang="en-US" dirty="0"/>
              <a:t>/</a:t>
            </a:r>
            <a:r>
              <a:rPr lang="en-US" dirty="0" err="1"/>
              <a:t>species_factsheet_summary</a:t>
            </a:r>
            <a:r>
              <a:rPr lang="en-US" dirty="0"/>
              <a:t>/</a:t>
            </a:r>
            <a:r>
              <a:rPr lang="en-US" dirty="0" err="1"/>
              <a:t>acropora</a:t>
            </a:r>
            <a:r>
              <a:rPr lang="en-US" dirty="0"/>
              <a:t>-aspera/</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1633111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www.istockphoto.com</a:t>
            </a:r>
            <a:r>
              <a:rPr lang="en-US" dirty="0"/>
              <a:t>/search/2/</a:t>
            </a:r>
            <a:r>
              <a:rPr lang="en-US" dirty="0" err="1"/>
              <a:t>image?phrase</a:t>
            </a:r>
            <a:r>
              <a:rPr lang="en-US" dirty="0"/>
              <a:t>=</a:t>
            </a:r>
            <a:r>
              <a:rPr lang="en-US" dirty="0" err="1"/>
              <a:t>black+and+white+damselfish</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303515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www.ipcc.ch</a:t>
            </a:r>
            <a:r>
              <a:rPr lang="en-US" dirty="0"/>
              <a:t>/report/ar6/</a:t>
            </a:r>
            <a:r>
              <a:rPr lang="en-US" dirty="0" err="1"/>
              <a:t>syr</a:t>
            </a:r>
            <a:r>
              <a:rPr lang="en-US" dirty="0"/>
              <a:t>/figures</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190803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www.noaa.gov</a:t>
            </a:r>
            <a:r>
              <a:rPr lang="en-US" dirty="0"/>
              <a:t>/media-release/</a:t>
            </a:r>
            <a:r>
              <a:rPr lang="en-US" dirty="0" err="1"/>
              <a:t>noaa</a:t>
            </a:r>
            <a:r>
              <a:rPr lang="en-US" dirty="0"/>
              <a:t>-upgrades-global-ensemble-forecast-system</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177100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wires.onlinelibrary.wiley.com</a:t>
            </a:r>
            <a:r>
              <a:rPr lang="en-US" dirty="0"/>
              <a:t>/</a:t>
            </a:r>
            <a:r>
              <a:rPr lang="en-US" dirty="0" err="1"/>
              <a:t>doi</a:t>
            </a:r>
            <a:r>
              <a:rPr lang="en-US" dirty="0"/>
              <a:t>/10.1002/wcc.454</a:t>
            </a:r>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4250049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theconversation.com</a:t>
            </a:r>
            <a:r>
              <a:rPr lang="en-US" dirty="0"/>
              <a:t>/winners-of-2021-nobel-prize-in-physics-built-mathematics-of-climate-modeling-making-predictions-of-global-warming-and-modern-weather-forecasting-possible-169329</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497797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www.ucsusa.org</a:t>
            </a:r>
            <a:r>
              <a:rPr lang="en-US" dirty="0"/>
              <a:t>/resources/what-are-satellites-used</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332387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scijinks.gov</a:t>
            </a:r>
            <a:r>
              <a:rPr lang="en-US" dirty="0"/>
              <a:t>/forecast-reliability/</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970422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www.theatlantic.com</a:t>
            </a:r>
            <a:r>
              <a:rPr lang="en-US" dirty="0"/>
              <a:t>/technology/archive/2015/07/our-new-and-daily-view-of-the-blue-marble/399011/</a:t>
            </a:r>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39030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www.spaceweatherlive.com</a:t>
            </a:r>
            <a:r>
              <a:rPr lang="en-US" dirty="0"/>
              <a:t>/</a:t>
            </a:r>
            <a:r>
              <a:rPr lang="en-US" dirty="0" err="1"/>
              <a:t>en</a:t>
            </a:r>
            <a:r>
              <a:rPr lang="en-US" dirty="0"/>
              <a:t>/news/view/405/20200302-welcome-back-dscovr.html</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1679617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www.bom.gov.au</a:t>
            </a:r>
            <a:r>
              <a:rPr lang="en-US" dirty="0"/>
              <a:t>/</a:t>
            </a:r>
            <a:r>
              <a:rPr lang="en-US" dirty="0" err="1"/>
              <a:t>iwk</a:t>
            </a:r>
            <a:r>
              <a:rPr lang="en-US" dirty="0"/>
              <a:t>/calendars/</a:t>
            </a:r>
            <a:r>
              <a:rPr lang="en-US" dirty="0" err="1"/>
              <a:t>yirrganydji.shtml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2430429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www.bom.gov.au</a:t>
            </a:r>
            <a:r>
              <a:rPr lang="en-US" dirty="0"/>
              <a:t>/</a:t>
            </a:r>
            <a:r>
              <a:rPr lang="en-US" dirty="0" err="1"/>
              <a:t>iwk</a:t>
            </a:r>
            <a:r>
              <a:rPr lang="en-US" dirty="0"/>
              <a:t>/</a:t>
            </a:r>
            <a:r>
              <a:rPr lang="en-US" dirty="0" err="1"/>
              <a:t>index.shtml</a:t>
            </a:r>
            <a:endParaRPr lang="en-US" dirty="0"/>
          </a:p>
          <a:p>
            <a:r>
              <a:rPr lang="en-US" dirty="0"/>
              <a:t>http://</a:t>
            </a:r>
            <a:r>
              <a:rPr lang="en-US" dirty="0" err="1"/>
              <a:t>www.bom.gov.au</a:t>
            </a:r>
            <a:r>
              <a:rPr lang="en-US" dirty="0"/>
              <a:t>/</a:t>
            </a:r>
            <a:r>
              <a:rPr lang="en-US" dirty="0" err="1"/>
              <a:t>iwk</a:t>
            </a:r>
            <a:r>
              <a:rPr lang="en-US" dirty="0"/>
              <a:t>/images/</a:t>
            </a:r>
            <a:r>
              <a:rPr lang="en-US" dirty="0" err="1"/>
              <a:t>yawuru</a:t>
            </a:r>
            <a:r>
              <a:rPr lang="en-US" dirty="0"/>
              <a:t>/</a:t>
            </a:r>
            <a:r>
              <a:rPr lang="en-US" dirty="0" err="1"/>
              <a:t>yawuru</a:t>
            </a:r>
            <a:r>
              <a:rPr lang="en-US" dirty="0"/>
              <a:t>-season-wheel-</a:t>
            </a:r>
            <a:r>
              <a:rPr lang="en-US" dirty="0" err="1"/>
              <a:t>big.jpg</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756398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watch?app</a:t>
            </a:r>
            <a:r>
              <a:rPr lang="en-US" dirty="0"/>
              <a:t>=</a:t>
            </a:r>
            <a:r>
              <a:rPr lang="en-US" dirty="0" err="1"/>
              <a:t>desktop&amp;v</a:t>
            </a:r>
            <a:r>
              <a:rPr lang="en-US" dirty="0"/>
              <a:t>=</a:t>
            </a:r>
            <a:r>
              <a:rPr lang="en-US" dirty="0" err="1"/>
              <a:t>zIkC-ddFVFE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216871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www.bookme.com.au</a:t>
            </a:r>
            <a:r>
              <a:rPr lang="en-US" dirty="0"/>
              <a:t>/things-to-do/cairns-port-</a:t>
            </a:r>
            <a:r>
              <a:rPr lang="en-US" dirty="0" err="1"/>
              <a:t>douglas</a:t>
            </a:r>
            <a:r>
              <a:rPr lang="en-US" dirty="0"/>
              <a:t>/reef-trip-calypso-snorkel-and-dive-port-</a:t>
            </a:r>
            <a:r>
              <a:rPr lang="en-US" dirty="0" err="1"/>
              <a:t>douglas</a:t>
            </a:r>
            <a:r>
              <a:rPr lang="en-US" dirty="0"/>
              <a:t>/72689/</a:t>
            </a:r>
            <a:r>
              <a:rPr lang="en-US" dirty="0" err="1"/>
              <a:t>showReview</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310521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www.innovationnewsnetwork.com</a:t>
            </a:r>
            <a:r>
              <a:rPr lang="en-US" dirty="0"/>
              <a:t>/aspire-project-optimises-accuracy-and-efficiency-of-weather-forecasts/27771/</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28617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1152607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www.ryanmoodyfishing.com</a:t>
            </a:r>
            <a:r>
              <a:rPr lang="en-US" dirty="0"/>
              <a:t>/safety-tips-storms-at-sea/</a:t>
            </a:r>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2188861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newsroom.unsw.edu.au</a:t>
            </a:r>
            <a:r>
              <a:rPr lang="en-US" dirty="0"/>
              <a:t>/news/science-tech/beach-erosion-satellites-reveal-how-climate-cycles-impact-coastlines</a:t>
            </a:r>
          </a:p>
        </p:txBody>
      </p:sp>
      <p:sp>
        <p:nvSpPr>
          <p:cNvPr id="4" name="Slide Number Placeholder 3"/>
          <p:cNvSpPr>
            <a:spLocks noGrp="1"/>
          </p:cNvSpPr>
          <p:nvPr>
            <p:ph type="sldNum" sz="quarter" idx="5"/>
          </p:nvPr>
        </p:nvSpPr>
        <p:spPr/>
        <p:txBody>
          <a:bodyPr/>
          <a:lstStyle/>
          <a:p>
            <a:fld id="{1E9A60AA-0504-9D43-9C67-9C1121590EC0}" type="slidenum">
              <a:rPr lang="en-US" smtClean="0"/>
              <a:t>59</a:t>
            </a:fld>
            <a:endParaRPr lang="en-US"/>
          </a:p>
        </p:txBody>
      </p:sp>
    </p:spTree>
    <p:extLst>
      <p:ext uri="{BB962C8B-B14F-4D97-AF65-F5344CB8AC3E}">
        <p14:creationId xmlns:p14="http://schemas.microsoft.com/office/powerpoint/2010/main" val="1483382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www.theguardian.com</a:t>
            </a:r>
            <a:r>
              <a:rPr lang="en-US" dirty="0"/>
              <a:t>/</a:t>
            </a:r>
            <a:r>
              <a:rPr lang="en-US" dirty="0" err="1"/>
              <a:t>australia</a:t>
            </a:r>
            <a:r>
              <a:rPr lang="en-US" dirty="0"/>
              <a:t>-news/2019/</a:t>
            </a:r>
            <a:r>
              <a:rPr lang="en-US" dirty="0" err="1"/>
              <a:t>nov</a:t>
            </a:r>
            <a:r>
              <a:rPr lang="en-US" dirty="0"/>
              <a:t>/29/thousands-queenslanders-win-class-action-dams-2011-floods</a:t>
            </a:r>
          </a:p>
        </p:txBody>
      </p:sp>
      <p:sp>
        <p:nvSpPr>
          <p:cNvPr id="4" name="Slide Number Placeholder 3"/>
          <p:cNvSpPr>
            <a:spLocks noGrp="1"/>
          </p:cNvSpPr>
          <p:nvPr>
            <p:ph type="sldNum" sz="quarter" idx="5"/>
          </p:nvPr>
        </p:nvSpPr>
        <p:spPr/>
        <p:txBody>
          <a:bodyPr/>
          <a:lstStyle/>
          <a:p>
            <a:fld id="{1E9A60AA-0504-9D43-9C67-9C1121590EC0}" type="slidenum">
              <a:rPr lang="en-US" smtClean="0"/>
              <a:t>60</a:t>
            </a:fld>
            <a:endParaRPr lang="en-US"/>
          </a:p>
        </p:txBody>
      </p:sp>
    </p:spTree>
    <p:extLst>
      <p:ext uri="{BB962C8B-B14F-4D97-AF65-F5344CB8AC3E}">
        <p14:creationId xmlns:p14="http://schemas.microsoft.com/office/powerpoint/2010/main" val="4262079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www.dailymail.co.uk</a:t>
            </a:r>
            <a:r>
              <a:rPr lang="en-US" dirty="0"/>
              <a:t>/news/article-3340170/Brisbane-gets-rocked-incredible-thunderstorms-just-weeks-freakish-weather-smashed-Sydney-Melbourne.html</a:t>
            </a:r>
          </a:p>
        </p:txBody>
      </p:sp>
      <p:sp>
        <p:nvSpPr>
          <p:cNvPr id="4" name="Slide Number Placeholder 3"/>
          <p:cNvSpPr>
            <a:spLocks noGrp="1"/>
          </p:cNvSpPr>
          <p:nvPr>
            <p:ph type="sldNum" sz="quarter" idx="5"/>
          </p:nvPr>
        </p:nvSpPr>
        <p:spPr/>
        <p:txBody>
          <a:bodyPr/>
          <a:lstStyle/>
          <a:p>
            <a:fld id="{1E9A60AA-0504-9D43-9C67-9C1121590EC0}" type="slidenum">
              <a:rPr lang="en-US" smtClean="0"/>
              <a:t>61</a:t>
            </a:fld>
            <a:endParaRPr lang="en-US"/>
          </a:p>
        </p:txBody>
      </p:sp>
    </p:spTree>
    <p:extLst>
      <p:ext uri="{BB962C8B-B14F-4D97-AF65-F5344CB8AC3E}">
        <p14:creationId xmlns:p14="http://schemas.microsoft.com/office/powerpoint/2010/main" val="2224802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www.couriermail.com.au</a:t>
            </a:r>
            <a:r>
              <a:rPr lang="en-US" dirty="0"/>
              <a:t>/news/</a:t>
            </a:r>
            <a:r>
              <a:rPr lang="en-US" dirty="0" err="1"/>
              <a:t>queensland</a:t>
            </a:r>
            <a:r>
              <a:rPr lang="en-US" dirty="0"/>
              <a:t>/sunshine-coast/</a:t>
            </a:r>
            <a:r>
              <a:rPr lang="en-US" dirty="0" err="1"/>
              <a:t>ndshs</a:t>
            </a:r>
            <a:r>
              <a:rPr lang="en-US" dirty="0"/>
              <a:t>-students-email-</a:t>
            </a:r>
            <a:r>
              <a:rPr lang="en-US" dirty="0" err="1"/>
              <a:t>livio</a:t>
            </a:r>
            <a:r>
              <a:rPr lang="en-US" dirty="0"/>
              <a:t>-weather-photos/news-story/937affede143a533f1f8e888ff0722f2</a:t>
            </a:r>
          </a:p>
        </p:txBody>
      </p:sp>
      <p:sp>
        <p:nvSpPr>
          <p:cNvPr id="4" name="Slide Number Placeholder 3"/>
          <p:cNvSpPr>
            <a:spLocks noGrp="1"/>
          </p:cNvSpPr>
          <p:nvPr>
            <p:ph type="sldNum" sz="quarter" idx="5"/>
          </p:nvPr>
        </p:nvSpPr>
        <p:spPr/>
        <p:txBody>
          <a:bodyPr/>
          <a:lstStyle/>
          <a:p>
            <a:fld id="{1E9A60AA-0504-9D43-9C67-9C1121590EC0}" type="slidenum">
              <a:rPr lang="en-US" smtClean="0"/>
              <a:t>62</a:t>
            </a:fld>
            <a:endParaRPr lang="en-US"/>
          </a:p>
        </p:txBody>
      </p:sp>
    </p:spTree>
    <p:extLst>
      <p:ext uri="{BB962C8B-B14F-4D97-AF65-F5344CB8AC3E}">
        <p14:creationId xmlns:p14="http://schemas.microsoft.com/office/powerpoint/2010/main" val="1143182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www.eumetsat.int</a:t>
            </a:r>
            <a:r>
              <a:rPr lang="en-US" dirty="0"/>
              <a:t>/what-we-do/monitoring-weather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61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disasterscience.co</a:t>
            </a:r>
            <a:r>
              <a:rPr lang="en-US" dirty="0"/>
              <a:t>/</a:t>
            </a:r>
            <a:r>
              <a:rPr lang="en-US" dirty="0" err="1"/>
              <a:t>ufaq</a:t>
            </a:r>
            <a:r>
              <a:rPr lang="en-US" dirty="0"/>
              <a:t>/what-is-the-</a:t>
            </a:r>
            <a:r>
              <a:rPr lang="en-US" dirty="0" err="1"/>
              <a:t>adfd</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40287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theconversation.com</a:t>
            </a:r>
            <a:r>
              <a:rPr lang="en-US" dirty="0"/>
              <a:t>/winners-of-2021-nobel-prize-in-physics-built-mathematics-of-climate-modeling-making-predictions-of-global-warming-and-modern-weather-forecasting-possible-169329</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216642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/S0010465517302138</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308483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www.fishranger.com.au</a:t>
            </a:r>
            <a:r>
              <a:rPr lang="en-US" dirty="0"/>
              <a:t>/</a:t>
            </a:r>
            <a:r>
              <a:rPr lang="en-US" dirty="0" err="1"/>
              <a:t>the_truth_about_weather_sites</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07844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/articles/s41598-019-56452-5</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3867910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487925" y="920621"/>
            <a:ext cx="4444683"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Consider that contemporary weather predictions are based on computer models but still rely on human input to determine the most accurate and reliable forecast. Consider how this scientific knowledge enables scientists to inform decision-making for coastline management and marine industries.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‘’12. Cloudy and a chance of meatballs’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21506" name="Picture 2" descr="Monitoring Weather | EUMETSAT">
            <a:extLst>
              <a:ext uri="{FF2B5EF4-FFF2-40B4-BE49-F238E27FC236}">
                <a16:creationId xmlns:a16="http://schemas.microsoft.com/office/drawing/2014/main" id="{EACFF429-9D5B-B0C3-D278-5B87D8970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1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achine&#10;&#10;Description automatically generated">
            <a:extLst>
              <a:ext uri="{FF2B5EF4-FFF2-40B4-BE49-F238E27FC236}">
                <a16:creationId xmlns:a16="http://schemas.microsoft.com/office/drawing/2014/main" id="{56A59610-DEFD-E2E4-C261-D4E26A5EC6C9}"/>
              </a:ext>
            </a:extLst>
          </p:cNvPr>
          <p:cNvPicPr>
            <a:picLocks noChangeAspect="1"/>
          </p:cNvPicPr>
          <p:nvPr/>
        </p:nvPicPr>
        <p:blipFill>
          <a:blip r:embed="rId3"/>
          <a:stretch>
            <a:fillRect/>
          </a:stretch>
        </p:blipFill>
        <p:spPr>
          <a:xfrm>
            <a:off x="3961962" y="563243"/>
            <a:ext cx="7751817" cy="5731513"/>
          </a:xfrm>
          <a:prstGeom prst="rect">
            <a:avLst/>
          </a:prstGeom>
        </p:spPr>
      </p:pic>
      <p:sp>
        <p:nvSpPr>
          <p:cNvPr id="4" name="TextBox 3">
            <a:extLst>
              <a:ext uri="{FF2B5EF4-FFF2-40B4-BE49-F238E27FC236}">
                <a16:creationId xmlns:a16="http://schemas.microsoft.com/office/drawing/2014/main" id="{DD81AD70-E830-3016-C5E0-D9B32AC83007}"/>
              </a:ext>
            </a:extLst>
          </p:cNvPr>
          <p:cNvSpPr txBox="1"/>
          <p:nvPr/>
        </p:nvSpPr>
        <p:spPr>
          <a:xfrm>
            <a:off x="3961961" y="193911"/>
            <a:ext cx="7751817" cy="369332"/>
          </a:xfrm>
          <a:prstGeom prst="rect">
            <a:avLst/>
          </a:prstGeom>
          <a:noFill/>
        </p:spPr>
        <p:txBody>
          <a:bodyPr wrap="square">
            <a:spAutoFit/>
          </a:bodyPr>
          <a:lstStyle/>
          <a:p>
            <a:r>
              <a:rPr lang="en-AU" b="0" i="0" dirty="0">
                <a:solidFill>
                  <a:schemeClr val="bg1"/>
                </a:solidFill>
                <a:effectLst/>
                <a:latin typeface="-apple-system"/>
              </a:rPr>
              <a:t>Algorithm for a short-term rainfall forecast model</a:t>
            </a:r>
            <a:endParaRPr lang="en-US" dirty="0">
              <a:solidFill>
                <a:schemeClr val="bg1"/>
              </a:solidFill>
            </a:endParaRPr>
          </a:p>
        </p:txBody>
      </p:sp>
      <p:sp>
        <p:nvSpPr>
          <p:cNvPr id="5" name="TextBox 4">
            <a:extLst>
              <a:ext uri="{FF2B5EF4-FFF2-40B4-BE49-F238E27FC236}">
                <a16:creationId xmlns:a16="http://schemas.microsoft.com/office/drawing/2014/main" id="{6A19FF89-2BFA-6676-BD26-FCA714F0F730}"/>
              </a:ext>
            </a:extLst>
          </p:cNvPr>
          <p:cNvSpPr txBox="1"/>
          <p:nvPr/>
        </p:nvSpPr>
        <p:spPr>
          <a:xfrm>
            <a:off x="478221" y="719704"/>
            <a:ext cx="3087416" cy="5575052"/>
          </a:xfrm>
          <a:prstGeom prst="rect">
            <a:avLst/>
          </a:prstGeom>
          <a:noFill/>
        </p:spPr>
        <p:txBody>
          <a:bodyPr wrap="square">
            <a:spAutoFit/>
          </a:bodyPr>
          <a:lstStyle/>
          <a:p>
            <a:pPr algn="ctr">
              <a:lnSpc>
                <a:spcPct val="150000"/>
              </a:lnSpc>
            </a:pPr>
            <a:r>
              <a:rPr lang="en-AU" sz="2400" dirty="0">
                <a:solidFill>
                  <a:schemeClr val="bg1"/>
                </a:solidFill>
                <a:latin typeface="+mj-lt"/>
              </a:rPr>
              <a:t>Each model uses different combinations of these equations. </a:t>
            </a:r>
          </a:p>
          <a:p>
            <a:pPr algn="ctr">
              <a:lnSpc>
                <a:spcPct val="150000"/>
              </a:lnSpc>
            </a:pPr>
            <a:endParaRPr lang="en-AU" sz="2400" dirty="0">
              <a:solidFill>
                <a:schemeClr val="bg1"/>
              </a:solidFill>
              <a:latin typeface="+mj-lt"/>
            </a:endParaRPr>
          </a:p>
          <a:p>
            <a:pPr algn="ctr">
              <a:lnSpc>
                <a:spcPct val="150000"/>
              </a:lnSpc>
            </a:pPr>
            <a:r>
              <a:rPr lang="en-AU" sz="2400" dirty="0">
                <a:solidFill>
                  <a:schemeClr val="bg1"/>
                </a:solidFill>
                <a:latin typeface="+mj-lt"/>
              </a:rPr>
              <a:t>Solving them all is a huge job and (depending on the power of the computer) </a:t>
            </a:r>
          </a:p>
          <a:p>
            <a:pPr algn="ctr">
              <a:lnSpc>
                <a:spcPct val="150000"/>
              </a:lnSpc>
            </a:pPr>
            <a:r>
              <a:rPr lang="en-AU" sz="2400" dirty="0">
                <a:solidFill>
                  <a:schemeClr val="bg1"/>
                </a:solidFill>
                <a:latin typeface="+mj-lt"/>
              </a:rPr>
              <a:t>can take hours to solve.</a:t>
            </a:r>
          </a:p>
        </p:txBody>
      </p:sp>
    </p:spTree>
    <p:extLst>
      <p:ext uri="{BB962C8B-B14F-4D97-AF65-F5344CB8AC3E}">
        <p14:creationId xmlns:p14="http://schemas.microsoft.com/office/powerpoint/2010/main" val="389830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A65A9-35F1-729E-4C0F-DBC259F1614F}"/>
              </a:ext>
            </a:extLst>
          </p:cNvPr>
          <p:cNvSpPr txBox="1"/>
          <p:nvPr/>
        </p:nvSpPr>
        <p:spPr>
          <a:xfrm>
            <a:off x="507122" y="641474"/>
            <a:ext cx="3402725" cy="5575052"/>
          </a:xfrm>
          <a:prstGeom prst="rect">
            <a:avLst/>
          </a:prstGeom>
          <a:noFill/>
        </p:spPr>
        <p:txBody>
          <a:bodyPr wrap="square">
            <a:spAutoFit/>
          </a:bodyPr>
          <a:lstStyle/>
          <a:p>
            <a:pPr algn="ctr">
              <a:lnSpc>
                <a:spcPct val="150000"/>
              </a:lnSpc>
            </a:pPr>
            <a:r>
              <a:rPr lang="en-AU" sz="2400" dirty="0">
                <a:solidFill>
                  <a:schemeClr val="bg1"/>
                </a:solidFill>
                <a:latin typeface="+mj-lt"/>
              </a:rPr>
              <a:t>When finished, the equations are run again. Multiple times over. </a:t>
            </a:r>
          </a:p>
          <a:p>
            <a:pPr algn="ctr">
              <a:lnSpc>
                <a:spcPct val="150000"/>
              </a:lnSpc>
            </a:pPr>
            <a:r>
              <a:rPr lang="en-AU" sz="2400" dirty="0">
                <a:solidFill>
                  <a:schemeClr val="bg1"/>
                </a:solidFill>
                <a:latin typeface="+mj-lt"/>
              </a:rPr>
              <a:t>Each time with slightly different starting conditions to find out if small changes in the atmosphere or ocean are likely to cause a change in the forecast.</a:t>
            </a:r>
          </a:p>
        </p:txBody>
      </p:sp>
      <p:pic>
        <p:nvPicPr>
          <p:cNvPr id="3" name="Picture 2" descr="A graph of a temperature&#10;&#10;Description automatically generated">
            <a:extLst>
              <a:ext uri="{FF2B5EF4-FFF2-40B4-BE49-F238E27FC236}">
                <a16:creationId xmlns:a16="http://schemas.microsoft.com/office/drawing/2014/main" id="{C398BA49-F1CF-437F-8A98-4CBC2916B04A}"/>
              </a:ext>
            </a:extLst>
          </p:cNvPr>
          <p:cNvPicPr>
            <a:picLocks noChangeAspect="1"/>
          </p:cNvPicPr>
          <p:nvPr/>
        </p:nvPicPr>
        <p:blipFill>
          <a:blip r:embed="rId3"/>
          <a:stretch>
            <a:fillRect/>
          </a:stretch>
        </p:blipFill>
        <p:spPr>
          <a:xfrm>
            <a:off x="4571565" y="1151760"/>
            <a:ext cx="7113313" cy="4156093"/>
          </a:xfrm>
          <a:prstGeom prst="rect">
            <a:avLst/>
          </a:prstGeom>
        </p:spPr>
      </p:pic>
      <p:sp>
        <p:nvSpPr>
          <p:cNvPr id="5" name="Left Arrow 4">
            <a:extLst>
              <a:ext uri="{FF2B5EF4-FFF2-40B4-BE49-F238E27FC236}">
                <a16:creationId xmlns:a16="http://schemas.microsoft.com/office/drawing/2014/main" id="{80727FD7-6DCD-0710-A8C2-0C784911E94E}"/>
              </a:ext>
            </a:extLst>
          </p:cNvPr>
          <p:cNvSpPr/>
          <p:nvPr/>
        </p:nvSpPr>
        <p:spPr>
          <a:xfrm>
            <a:off x="5759116" y="2711116"/>
            <a:ext cx="914400" cy="717884"/>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5184AE-7826-9C84-530C-AC2AFCEB1B24}"/>
              </a:ext>
            </a:extLst>
          </p:cNvPr>
          <p:cNvSpPr txBox="1"/>
          <p:nvPr/>
        </p:nvSpPr>
        <p:spPr>
          <a:xfrm>
            <a:off x="6673516" y="2860474"/>
            <a:ext cx="4652210" cy="369332"/>
          </a:xfrm>
          <a:prstGeom prst="rect">
            <a:avLst/>
          </a:prstGeom>
          <a:noFill/>
        </p:spPr>
        <p:txBody>
          <a:bodyPr wrap="square" rtlCol="0">
            <a:spAutoFit/>
          </a:bodyPr>
          <a:lstStyle/>
          <a:p>
            <a:r>
              <a:rPr lang="en-US" b="1" dirty="0"/>
              <a:t>different starting conditions (for ℃)</a:t>
            </a:r>
          </a:p>
        </p:txBody>
      </p:sp>
    </p:spTree>
    <p:extLst>
      <p:ext uri="{BB962C8B-B14F-4D97-AF65-F5344CB8AC3E}">
        <p14:creationId xmlns:p14="http://schemas.microsoft.com/office/powerpoint/2010/main" val="296080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513F81F-EAEF-11EC-6AFC-6AD596D98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52" r="5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01B646-22CE-126F-9CCF-4F999F414735}"/>
              </a:ext>
            </a:extLst>
          </p:cNvPr>
          <p:cNvSpPr txBox="1"/>
          <p:nvPr/>
        </p:nvSpPr>
        <p:spPr>
          <a:xfrm>
            <a:off x="356402" y="181121"/>
            <a:ext cx="4087581" cy="1697068"/>
          </a:xfrm>
          <a:prstGeom prst="rect">
            <a:avLst/>
          </a:prstGeom>
          <a:noFill/>
        </p:spPr>
        <p:txBody>
          <a:bodyPr wrap="square">
            <a:spAutoFit/>
          </a:bodyPr>
          <a:lstStyle/>
          <a:p>
            <a:pPr algn="ctr">
              <a:lnSpc>
                <a:spcPct val="150000"/>
              </a:lnSpc>
            </a:pPr>
            <a:r>
              <a:rPr lang="en-AU" sz="2400" b="1" i="1" dirty="0">
                <a:solidFill>
                  <a:schemeClr val="bg1"/>
                </a:solidFill>
                <a:latin typeface="+mj-lt"/>
              </a:rPr>
              <a:t>Long term </a:t>
            </a:r>
            <a:r>
              <a:rPr lang="en-AU" sz="2400" b="1" dirty="0">
                <a:solidFill>
                  <a:schemeClr val="bg1"/>
                </a:solidFill>
                <a:latin typeface="+mj-lt"/>
              </a:rPr>
              <a:t>forecasts from the Bureau of Meteorology are run 99 times. </a:t>
            </a:r>
          </a:p>
        </p:txBody>
      </p:sp>
    </p:spTree>
    <p:extLst>
      <p:ext uri="{BB962C8B-B14F-4D97-AF65-F5344CB8AC3E}">
        <p14:creationId xmlns:p14="http://schemas.microsoft.com/office/powerpoint/2010/main" val="161873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ata science for weather forecast: how to prove a funny theory | by Julien  Emery | Towards Data Science">
            <a:extLst>
              <a:ext uri="{FF2B5EF4-FFF2-40B4-BE49-F238E27FC236}">
                <a16:creationId xmlns:a16="http://schemas.microsoft.com/office/drawing/2014/main" id="{8F6B5450-9C96-0F00-1A8E-8A2CB4C38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121332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83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A65A9-35F1-729E-4C0F-DBC259F1614F}"/>
              </a:ext>
            </a:extLst>
          </p:cNvPr>
          <p:cNvSpPr txBox="1"/>
          <p:nvPr/>
        </p:nvSpPr>
        <p:spPr>
          <a:xfrm>
            <a:off x="937514" y="245871"/>
            <a:ext cx="3616198" cy="5898218"/>
          </a:xfrm>
          <a:prstGeom prst="rect">
            <a:avLst/>
          </a:prstGeom>
          <a:noFill/>
        </p:spPr>
        <p:txBody>
          <a:bodyPr wrap="square">
            <a:spAutoFit/>
          </a:bodyPr>
          <a:lstStyle/>
          <a:p>
            <a:pPr algn="ctr">
              <a:lnSpc>
                <a:spcPct val="150000"/>
              </a:lnSpc>
            </a:pPr>
            <a:endParaRPr lang="en-AU" sz="2400" b="1" dirty="0">
              <a:solidFill>
                <a:schemeClr val="bg1"/>
              </a:solidFill>
              <a:latin typeface="+mj-lt"/>
            </a:endParaRPr>
          </a:p>
          <a:p>
            <a:pPr algn="ctr">
              <a:lnSpc>
                <a:spcPct val="150000"/>
              </a:lnSpc>
            </a:pPr>
            <a:r>
              <a:rPr lang="en-AU" sz="2400" b="1" dirty="0">
                <a:solidFill>
                  <a:schemeClr val="bg1"/>
                </a:solidFill>
                <a:latin typeface="+mj-lt"/>
              </a:rPr>
              <a:t>When finished, the results are available to download</a:t>
            </a:r>
          </a:p>
          <a:p>
            <a:pPr algn="ctr">
              <a:lnSpc>
                <a:spcPct val="150000"/>
              </a:lnSpc>
            </a:pPr>
            <a:endParaRPr lang="en-AU" sz="2400" b="1" dirty="0">
              <a:solidFill>
                <a:schemeClr val="bg1"/>
              </a:solidFill>
              <a:latin typeface="+mj-lt"/>
            </a:endParaRPr>
          </a:p>
          <a:p>
            <a:pPr algn="ctr">
              <a:lnSpc>
                <a:spcPct val="150000"/>
              </a:lnSpc>
            </a:pPr>
            <a:r>
              <a:rPr lang="en-AU" sz="2400" b="1" dirty="0">
                <a:solidFill>
                  <a:schemeClr val="bg1"/>
                </a:solidFill>
                <a:latin typeface="+mj-lt"/>
              </a:rPr>
              <a:t>(for apps like </a:t>
            </a:r>
            <a:r>
              <a:rPr lang="en-AU" sz="2400" b="1" dirty="0" err="1">
                <a:solidFill>
                  <a:schemeClr val="bg1"/>
                </a:solidFill>
                <a:latin typeface="+mj-lt"/>
              </a:rPr>
              <a:t>windy.com</a:t>
            </a:r>
            <a:r>
              <a:rPr lang="en-AU" sz="2400" b="1" dirty="0">
                <a:solidFill>
                  <a:schemeClr val="bg1"/>
                </a:solidFill>
                <a:latin typeface="+mj-lt"/>
              </a:rPr>
              <a:t> and </a:t>
            </a:r>
            <a:r>
              <a:rPr lang="en-AU" sz="2400" b="1" dirty="0" err="1">
                <a:solidFill>
                  <a:schemeClr val="bg1"/>
                </a:solidFill>
                <a:latin typeface="+mj-lt"/>
              </a:rPr>
              <a:t>seabreeze</a:t>
            </a:r>
            <a:r>
              <a:rPr lang="en-AU" sz="2400" b="1" dirty="0">
                <a:solidFill>
                  <a:schemeClr val="bg1"/>
                </a:solidFill>
                <a:latin typeface="+mj-lt"/>
              </a:rPr>
              <a:t> who can </a:t>
            </a:r>
            <a:r>
              <a:rPr lang="en-AU" sz="2400" b="1" dirty="0" err="1">
                <a:solidFill>
                  <a:schemeClr val="bg1"/>
                </a:solidFill>
                <a:latin typeface="+mj-lt"/>
              </a:rPr>
              <a:t>decifer</a:t>
            </a:r>
            <a:r>
              <a:rPr lang="en-AU" sz="2400" b="1" dirty="0">
                <a:solidFill>
                  <a:schemeClr val="bg1"/>
                </a:solidFill>
                <a:latin typeface="+mj-lt"/>
              </a:rPr>
              <a:t> all the coding) </a:t>
            </a:r>
          </a:p>
          <a:p>
            <a:pPr algn="ctr">
              <a:lnSpc>
                <a:spcPct val="150000"/>
              </a:lnSpc>
            </a:pPr>
            <a:endParaRPr lang="en-AU" sz="2400" b="1" dirty="0">
              <a:solidFill>
                <a:schemeClr val="bg1"/>
              </a:solidFill>
              <a:latin typeface="+mj-lt"/>
            </a:endParaRPr>
          </a:p>
          <a:p>
            <a:pPr algn="ctr">
              <a:lnSpc>
                <a:spcPct val="150000"/>
              </a:lnSpc>
            </a:pPr>
            <a:r>
              <a:rPr lang="en-AU" sz="2400" b="1" dirty="0">
                <a:solidFill>
                  <a:schemeClr val="bg1"/>
                </a:solidFill>
                <a:latin typeface="+mj-lt"/>
              </a:rPr>
              <a:t>Some downloads are free </a:t>
            </a:r>
          </a:p>
          <a:p>
            <a:pPr algn="ctr">
              <a:lnSpc>
                <a:spcPct val="150000"/>
              </a:lnSpc>
            </a:pPr>
            <a:endParaRPr lang="en-AU" sz="1400" b="1" dirty="0">
              <a:solidFill>
                <a:schemeClr val="bg1"/>
              </a:solidFill>
              <a:latin typeface="+mj-lt"/>
            </a:endParaRPr>
          </a:p>
          <a:p>
            <a:pPr algn="ctr">
              <a:lnSpc>
                <a:spcPct val="150000"/>
              </a:lnSpc>
            </a:pPr>
            <a:r>
              <a:rPr lang="en-AU" sz="2400" b="1" dirty="0">
                <a:solidFill>
                  <a:schemeClr val="bg1"/>
                </a:solidFill>
                <a:latin typeface="+mj-lt"/>
              </a:rPr>
              <a:t>Others cost money</a:t>
            </a:r>
            <a:endParaRPr lang="en-AU" sz="2400" dirty="0">
              <a:solidFill>
                <a:schemeClr val="bg1"/>
              </a:solidFill>
              <a:latin typeface="+mj-lt"/>
            </a:endParaRPr>
          </a:p>
        </p:txBody>
      </p:sp>
      <p:sp>
        <p:nvSpPr>
          <p:cNvPr id="2" name="Rectangle 1">
            <a:extLst>
              <a:ext uri="{FF2B5EF4-FFF2-40B4-BE49-F238E27FC236}">
                <a16:creationId xmlns:a16="http://schemas.microsoft.com/office/drawing/2014/main" id="{F5E3F421-01CD-3104-5153-9CF1383A2CEA}"/>
              </a:ext>
            </a:extLst>
          </p:cNvPr>
          <p:cNvSpPr/>
          <p:nvPr/>
        </p:nvSpPr>
        <p:spPr>
          <a:xfrm>
            <a:off x="5293895" y="0"/>
            <a:ext cx="689810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Windy.com a neat weather website &amp; app — AgEcon">
            <a:extLst>
              <a:ext uri="{FF2B5EF4-FFF2-40B4-BE49-F238E27FC236}">
                <a16:creationId xmlns:a16="http://schemas.microsoft.com/office/drawing/2014/main" id="{BAE75397-1E46-998A-FD33-9C0E16CAC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605" y="163357"/>
            <a:ext cx="6303165" cy="3542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erth (Coastal) WA Weather Forecast &amp; Live Wind/Surf Report">
            <a:extLst>
              <a:ext uri="{FF2B5EF4-FFF2-40B4-BE49-F238E27FC236}">
                <a16:creationId xmlns:a16="http://schemas.microsoft.com/office/drawing/2014/main" id="{E4857B3A-537F-EB3A-594D-8B249ECB0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320" y="3868989"/>
            <a:ext cx="5622387" cy="250776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8B8D7B-94A6-F0AF-F2AE-93A02F854640}"/>
              </a:ext>
            </a:extLst>
          </p:cNvPr>
          <p:cNvSpPr txBox="1"/>
          <p:nvPr/>
        </p:nvSpPr>
        <p:spPr>
          <a:xfrm rot="16200000">
            <a:off x="5284964" y="331618"/>
            <a:ext cx="994611" cy="369332"/>
          </a:xfrm>
          <a:prstGeom prst="rect">
            <a:avLst/>
          </a:prstGeom>
          <a:noFill/>
        </p:spPr>
        <p:txBody>
          <a:bodyPr wrap="square" rtlCol="0">
            <a:spAutoFit/>
          </a:bodyPr>
          <a:lstStyle/>
          <a:p>
            <a:r>
              <a:rPr lang="en-US" dirty="0"/>
              <a:t>windy</a:t>
            </a:r>
          </a:p>
        </p:txBody>
      </p:sp>
      <p:sp>
        <p:nvSpPr>
          <p:cNvPr id="7" name="TextBox 6">
            <a:extLst>
              <a:ext uri="{FF2B5EF4-FFF2-40B4-BE49-F238E27FC236}">
                <a16:creationId xmlns:a16="http://schemas.microsoft.com/office/drawing/2014/main" id="{B67259A2-0FB5-E462-8FED-BDC64A1FF4CB}"/>
              </a:ext>
            </a:extLst>
          </p:cNvPr>
          <p:cNvSpPr txBox="1"/>
          <p:nvPr/>
        </p:nvSpPr>
        <p:spPr>
          <a:xfrm rot="16200000">
            <a:off x="4913997" y="3973641"/>
            <a:ext cx="1541133" cy="369332"/>
          </a:xfrm>
          <a:prstGeom prst="rect">
            <a:avLst/>
          </a:prstGeom>
          <a:noFill/>
        </p:spPr>
        <p:txBody>
          <a:bodyPr wrap="square" rtlCol="0">
            <a:spAutoFit/>
          </a:bodyPr>
          <a:lstStyle/>
          <a:p>
            <a:r>
              <a:rPr lang="en-US" dirty="0" err="1"/>
              <a:t>seabreeze</a:t>
            </a:r>
            <a:endParaRPr lang="en-US" dirty="0"/>
          </a:p>
        </p:txBody>
      </p:sp>
    </p:spTree>
    <p:extLst>
      <p:ext uri="{BB962C8B-B14F-4D97-AF65-F5344CB8AC3E}">
        <p14:creationId xmlns:p14="http://schemas.microsoft.com/office/powerpoint/2010/main" val="45181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DE3208-84FE-6379-E439-E473D91924E7}"/>
              </a:ext>
            </a:extLst>
          </p:cNvPr>
          <p:cNvSpPr/>
          <p:nvPr/>
        </p:nvSpPr>
        <p:spPr>
          <a:xfrm>
            <a:off x="2542032" y="0"/>
            <a:ext cx="9649968"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110184-A220-51D8-FFD8-871D22BC83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58212" y="818703"/>
            <a:ext cx="9017608" cy="5220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3E444E-5E18-BF9D-4031-355463C21551}"/>
              </a:ext>
            </a:extLst>
          </p:cNvPr>
          <p:cNvSpPr txBox="1"/>
          <p:nvPr/>
        </p:nvSpPr>
        <p:spPr>
          <a:xfrm>
            <a:off x="316180" y="1195470"/>
            <a:ext cx="2006854" cy="4467057"/>
          </a:xfrm>
          <a:prstGeom prst="rect">
            <a:avLst/>
          </a:prstGeom>
          <a:noFill/>
        </p:spPr>
        <p:txBody>
          <a:bodyPr wrap="square">
            <a:spAutoFit/>
          </a:bodyPr>
          <a:lstStyle/>
          <a:p>
            <a:pPr algn="ctr">
              <a:lnSpc>
                <a:spcPct val="150000"/>
              </a:lnSpc>
            </a:pPr>
            <a:r>
              <a:rPr lang="en-AU" sz="2400" b="1" dirty="0">
                <a:solidFill>
                  <a:schemeClr val="bg1"/>
                </a:solidFill>
                <a:latin typeface="+mj-lt"/>
              </a:rPr>
              <a:t>Each </a:t>
            </a:r>
          </a:p>
          <a:p>
            <a:pPr algn="ctr">
              <a:lnSpc>
                <a:spcPct val="150000"/>
              </a:lnSpc>
            </a:pPr>
            <a:r>
              <a:rPr lang="en-AU" sz="2400" b="1" dirty="0">
                <a:solidFill>
                  <a:schemeClr val="bg1"/>
                </a:solidFill>
                <a:latin typeface="+mj-lt"/>
              </a:rPr>
              <a:t>weather app on the market chooses which model/s results</a:t>
            </a:r>
          </a:p>
          <a:p>
            <a:pPr algn="ctr">
              <a:lnSpc>
                <a:spcPct val="150000"/>
              </a:lnSpc>
            </a:pPr>
            <a:r>
              <a:rPr lang="en-AU" sz="2400" b="1" dirty="0">
                <a:solidFill>
                  <a:schemeClr val="bg1"/>
                </a:solidFill>
                <a:latin typeface="+mj-lt"/>
              </a:rPr>
              <a:t>to download</a:t>
            </a:r>
            <a:endParaRPr lang="en-AU" sz="2400" dirty="0">
              <a:solidFill>
                <a:schemeClr val="bg1"/>
              </a:solidFill>
              <a:latin typeface="+mj-lt"/>
            </a:endParaRPr>
          </a:p>
        </p:txBody>
      </p:sp>
    </p:spTree>
    <p:extLst>
      <p:ext uri="{BB962C8B-B14F-4D97-AF65-F5344CB8AC3E}">
        <p14:creationId xmlns:p14="http://schemas.microsoft.com/office/powerpoint/2010/main" val="356091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alendar&#10;&#10;Description automatically generated">
            <a:extLst>
              <a:ext uri="{FF2B5EF4-FFF2-40B4-BE49-F238E27FC236}">
                <a16:creationId xmlns:a16="http://schemas.microsoft.com/office/drawing/2014/main" id="{E45C3F30-09CB-A5C0-61D5-D0A0956E29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63825" y="1123508"/>
            <a:ext cx="8690598" cy="5261029"/>
          </a:xfrm>
          <a:prstGeom prst="rect">
            <a:avLst/>
          </a:prstGeom>
        </p:spPr>
      </p:pic>
      <p:sp>
        <p:nvSpPr>
          <p:cNvPr id="5" name="TextBox 4">
            <a:extLst>
              <a:ext uri="{FF2B5EF4-FFF2-40B4-BE49-F238E27FC236}">
                <a16:creationId xmlns:a16="http://schemas.microsoft.com/office/drawing/2014/main" id="{7D8BB364-0BA1-9ED4-6B6B-A06D9ED1242E}"/>
              </a:ext>
            </a:extLst>
          </p:cNvPr>
          <p:cNvSpPr txBox="1"/>
          <p:nvPr/>
        </p:nvSpPr>
        <p:spPr>
          <a:xfrm>
            <a:off x="549789" y="215296"/>
            <a:ext cx="11092422" cy="589072"/>
          </a:xfrm>
          <a:prstGeom prst="rect">
            <a:avLst/>
          </a:prstGeom>
          <a:noFill/>
        </p:spPr>
        <p:txBody>
          <a:bodyPr wrap="square">
            <a:spAutoFit/>
          </a:bodyPr>
          <a:lstStyle/>
          <a:p>
            <a:pPr>
              <a:lnSpc>
                <a:spcPct val="150000"/>
              </a:lnSpc>
            </a:pPr>
            <a:r>
              <a:rPr lang="en-AU" sz="2400" b="1" dirty="0" err="1">
                <a:solidFill>
                  <a:schemeClr val="bg1"/>
                </a:solidFill>
                <a:latin typeface="+mj-lt"/>
              </a:rPr>
              <a:t>www.windy.com</a:t>
            </a:r>
            <a:r>
              <a:rPr lang="en-AU" sz="2400" b="1" dirty="0">
                <a:solidFill>
                  <a:schemeClr val="bg1"/>
                </a:solidFill>
                <a:latin typeface="+mj-lt"/>
              </a:rPr>
              <a:t> download quite a few (Click your location, down arrow, ‘’Compare”)</a:t>
            </a:r>
            <a:endParaRPr lang="en-AU" sz="2400" b="1" dirty="0">
              <a:latin typeface="+mj-lt"/>
            </a:endParaRPr>
          </a:p>
        </p:txBody>
      </p:sp>
      <p:sp>
        <p:nvSpPr>
          <p:cNvPr id="7" name="Right Arrow 6">
            <a:extLst>
              <a:ext uri="{FF2B5EF4-FFF2-40B4-BE49-F238E27FC236}">
                <a16:creationId xmlns:a16="http://schemas.microsoft.com/office/drawing/2014/main" id="{211AEEC7-8533-09AC-FFF9-8C1A9657A688}"/>
              </a:ext>
            </a:extLst>
          </p:cNvPr>
          <p:cNvSpPr/>
          <p:nvPr/>
        </p:nvSpPr>
        <p:spPr>
          <a:xfrm>
            <a:off x="694944" y="2121408"/>
            <a:ext cx="2176272" cy="102412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CDA854-4F90-525F-5692-547093D95AE4}"/>
              </a:ext>
            </a:extLst>
          </p:cNvPr>
          <p:cNvSpPr txBox="1"/>
          <p:nvPr/>
        </p:nvSpPr>
        <p:spPr>
          <a:xfrm>
            <a:off x="1580440" y="2402639"/>
            <a:ext cx="1136800" cy="461665"/>
          </a:xfrm>
          <a:prstGeom prst="rect">
            <a:avLst/>
          </a:prstGeom>
          <a:noFill/>
        </p:spPr>
        <p:txBody>
          <a:bodyPr wrap="square" rtlCol="0">
            <a:spAutoFit/>
          </a:bodyPr>
          <a:lstStyle/>
          <a:p>
            <a:r>
              <a:rPr lang="en-US" sz="2400" b="1" dirty="0"/>
              <a:t>GFS</a:t>
            </a:r>
          </a:p>
        </p:txBody>
      </p:sp>
      <p:sp>
        <p:nvSpPr>
          <p:cNvPr id="9" name="Right Arrow 8">
            <a:extLst>
              <a:ext uri="{FF2B5EF4-FFF2-40B4-BE49-F238E27FC236}">
                <a16:creationId xmlns:a16="http://schemas.microsoft.com/office/drawing/2014/main" id="{0195AFC4-D3DB-8340-DCAA-F1348E7E86DA}"/>
              </a:ext>
            </a:extLst>
          </p:cNvPr>
          <p:cNvSpPr/>
          <p:nvPr/>
        </p:nvSpPr>
        <p:spPr>
          <a:xfrm>
            <a:off x="694944" y="3282696"/>
            <a:ext cx="2176272" cy="102412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2660B2-BBCF-719B-58B2-5F74152BA652}"/>
              </a:ext>
            </a:extLst>
          </p:cNvPr>
          <p:cNvSpPr txBox="1"/>
          <p:nvPr/>
        </p:nvSpPr>
        <p:spPr>
          <a:xfrm>
            <a:off x="1580440" y="3563927"/>
            <a:ext cx="1290776" cy="461665"/>
          </a:xfrm>
          <a:prstGeom prst="rect">
            <a:avLst/>
          </a:prstGeom>
          <a:noFill/>
        </p:spPr>
        <p:txBody>
          <a:bodyPr wrap="square" rtlCol="0">
            <a:spAutoFit/>
          </a:bodyPr>
          <a:lstStyle/>
          <a:p>
            <a:r>
              <a:rPr lang="en-US" sz="2400" b="1" dirty="0"/>
              <a:t>ECMWF</a:t>
            </a:r>
          </a:p>
        </p:txBody>
      </p:sp>
      <p:sp>
        <p:nvSpPr>
          <p:cNvPr id="11" name="Right Arrow 10">
            <a:extLst>
              <a:ext uri="{FF2B5EF4-FFF2-40B4-BE49-F238E27FC236}">
                <a16:creationId xmlns:a16="http://schemas.microsoft.com/office/drawing/2014/main" id="{2983FA94-7E73-3F67-2478-109482A70648}"/>
              </a:ext>
            </a:extLst>
          </p:cNvPr>
          <p:cNvSpPr/>
          <p:nvPr/>
        </p:nvSpPr>
        <p:spPr>
          <a:xfrm>
            <a:off x="694944" y="4443984"/>
            <a:ext cx="2176272" cy="102412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54E870-6748-9DF7-6538-3490F2C79E2E}"/>
              </a:ext>
            </a:extLst>
          </p:cNvPr>
          <p:cNvSpPr txBox="1"/>
          <p:nvPr/>
        </p:nvSpPr>
        <p:spPr>
          <a:xfrm>
            <a:off x="1580440" y="4725215"/>
            <a:ext cx="1136800" cy="461665"/>
          </a:xfrm>
          <a:prstGeom prst="rect">
            <a:avLst/>
          </a:prstGeom>
          <a:noFill/>
        </p:spPr>
        <p:txBody>
          <a:bodyPr wrap="square" rtlCol="0">
            <a:spAutoFit/>
          </a:bodyPr>
          <a:lstStyle/>
          <a:p>
            <a:r>
              <a:rPr lang="en-US" sz="2400" b="1" dirty="0"/>
              <a:t>ICON</a:t>
            </a:r>
          </a:p>
        </p:txBody>
      </p:sp>
      <p:sp>
        <p:nvSpPr>
          <p:cNvPr id="13" name="Right Arrow 12">
            <a:extLst>
              <a:ext uri="{FF2B5EF4-FFF2-40B4-BE49-F238E27FC236}">
                <a16:creationId xmlns:a16="http://schemas.microsoft.com/office/drawing/2014/main" id="{EE23841A-77DC-29B1-F0AB-B562C9622693}"/>
              </a:ext>
            </a:extLst>
          </p:cNvPr>
          <p:cNvSpPr/>
          <p:nvPr/>
        </p:nvSpPr>
        <p:spPr>
          <a:xfrm>
            <a:off x="694944" y="5605272"/>
            <a:ext cx="2176272" cy="102412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5C7B4F-1214-E35F-59FF-0FEEC038C973}"/>
              </a:ext>
            </a:extLst>
          </p:cNvPr>
          <p:cNvSpPr txBox="1"/>
          <p:nvPr/>
        </p:nvSpPr>
        <p:spPr>
          <a:xfrm>
            <a:off x="867208" y="5886503"/>
            <a:ext cx="1912568" cy="461665"/>
          </a:xfrm>
          <a:prstGeom prst="rect">
            <a:avLst/>
          </a:prstGeom>
          <a:noFill/>
        </p:spPr>
        <p:txBody>
          <a:bodyPr wrap="square" rtlCol="0">
            <a:spAutoFit/>
          </a:bodyPr>
          <a:lstStyle/>
          <a:p>
            <a:r>
              <a:rPr lang="en-US" sz="2400" b="1" dirty="0"/>
              <a:t>METEOBLUE</a:t>
            </a:r>
          </a:p>
        </p:txBody>
      </p:sp>
      <p:sp>
        <p:nvSpPr>
          <p:cNvPr id="15" name="TextBox 14">
            <a:extLst>
              <a:ext uri="{FF2B5EF4-FFF2-40B4-BE49-F238E27FC236}">
                <a16:creationId xmlns:a16="http://schemas.microsoft.com/office/drawing/2014/main" id="{EE86C63B-45CF-5F74-7BFB-CFA3374695E9}"/>
              </a:ext>
            </a:extLst>
          </p:cNvPr>
          <p:cNvSpPr txBox="1"/>
          <p:nvPr/>
        </p:nvSpPr>
        <p:spPr>
          <a:xfrm>
            <a:off x="1119404" y="6481102"/>
            <a:ext cx="2212848" cy="369332"/>
          </a:xfrm>
          <a:prstGeom prst="rect">
            <a:avLst/>
          </a:prstGeom>
          <a:noFill/>
        </p:spPr>
        <p:txBody>
          <a:bodyPr wrap="square" rtlCol="0">
            <a:spAutoFit/>
          </a:bodyPr>
          <a:lstStyle/>
          <a:p>
            <a:r>
              <a:rPr lang="en-US" dirty="0">
                <a:solidFill>
                  <a:schemeClr val="bg1"/>
                </a:solidFill>
              </a:rPr>
              <a:t>and more….</a:t>
            </a:r>
          </a:p>
        </p:txBody>
      </p:sp>
    </p:spTree>
    <p:extLst>
      <p:ext uri="{BB962C8B-B14F-4D97-AF65-F5344CB8AC3E}">
        <p14:creationId xmlns:p14="http://schemas.microsoft.com/office/powerpoint/2010/main" val="2254529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C42A0DE5-0D74-65E1-B3D7-A81BDE4EEC5C}"/>
              </a:ext>
            </a:extLst>
          </p:cNvPr>
          <p:cNvPicPr>
            <a:picLocks noChangeAspect="1"/>
          </p:cNvPicPr>
          <p:nvPr/>
        </p:nvPicPr>
        <p:blipFill>
          <a:blip r:embed="rId2"/>
          <a:stretch>
            <a:fillRect/>
          </a:stretch>
        </p:blipFill>
        <p:spPr>
          <a:xfrm>
            <a:off x="3882574" y="1922721"/>
            <a:ext cx="7938148" cy="4398016"/>
          </a:xfrm>
          <a:prstGeom prst="rect">
            <a:avLst/>
          </a:prstGeom>
        </p:spPr>
      </p:pic>
      <p:sp>
        <p:nvSpPr>
          <p:cNvPr id="16" name="TextBox 15">
            <a:extLst>
              <a:ext uri="{FF2B5EF4-FFF2-40B4-BE49-F238E27FC236}">
                <a16:creationId xmlns:a16="http://schemas.microsoft.com/office/drawing/2014/main" id="{FBB7F51C-887A-73E8-730B-0C825D7F1442}"/>
              </a:ext>
            </a:extLst>
          </p:cNvPr>
          <p:cNvSpPr txBox="1"/>
          <p:nvPr/>
        </p:nvSpPr>
        <p:spPr>
          <a:xfrm>
            <a:off x="929253" y="275636"/>
            <a:ext cx="10891469" cy="1143070"/>
          </a:xfrm>
          <a:prstGeom prst="rect">
            <a:avLst/>
          </a:prstGeom>
          <a:noFill/>
        </p:spPr>
        <p:txBody>
          <a:bodyPr wrap="square">
            <a:spAutoFit/>
          </a:bodyPr>
          <a:lstStyle/>
          <a:p>
            <a:pPr algn="ctr">
              <a:lnSpc>
                <a:spcPct val="150000"/>
              </a:lnSpc>
            </a:pPr>
            <a:r>
              <a:rPr lang="en-AU" sz="2400" dirty="0">
                <a:solidFill>
                  <a:schemeClr val="bg1"/>
                </a:solidFill>
                <a:latin typeface="+mj-lt"/>
              </a:rPr>
              <a:t>The </a:t>
            </a:r>
            <a:r>
              <a:rPr lang="en-AU" sz="2400" b="1" dirty="0">
                <a:solidFill>
                  <a:schemeClr val="bg1"/>
                </a:solidFill>
                <a:latin typeface="+mj-lt"/>
              </a:rPr>
              <a:t>ADFD model calculations are run by t</a:t>
            </a:r>
            <a:r>
              <a:rPr lang="en-AU" sz="2400" dirty="0">
                <a:solidFill>
                  <a:schemeClr val="bg1"/>
                </a:solidFill>
                <a:latin typeface="+mj-lt"/>
              </a:rPr>
              <a:t>he BOM who charge $ for commercial apps to download. The BOM publish their own graphs free to the public. </a:t>
            </a:r>
          </a:p>
        </p:txBody>
      </p:sp>
      <p:sp>
        <p:nvSpPr>
          <p:cNvPr id="33" name="Down Arrow 32">
            <a:extLst>
              <a:ext uri="{FF2B5EF4-FFF2-40B4-BE49-F238E27FC236}">
                <a16:creationId xmlns:a16="http://schemas.microsoft.com/office/drawing/2014/main" id="{0E995ADA-A1B6-1224-E8F3-B0A0F4829D1A}"/>
              </a:ext>
            </a:extLst>
          </p:cNvPr>
          <p:cNvSpPr/>
          <p:nvPr/>
        </p:nvSpPr>
        <p:spPr>
          <a:xfrm>
            <a:off x="1124389" y="3075397"/>
            <a:ext cx="329184" cy="10637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id="{16FFE1B9-F260-9700-6DBA-FA718AE5A1C1}"/>
              </a:ext>
            </a:extLst>
          </p:cNvPr>
          <p:cNvSpPr/>
          <p:nvPr/>
        </p:nvSpPr>
        <p:spPr>
          <a:xfrm>
            <a:off x="493776" y="2539365"/>
            <a:ext cx="329184" cy="26448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8C5069A5-7D71-7FD4-EF27-EA961A8BF6FA}"/>
              </a:ext>
            </a:extLst>
          </p:cNvPr>
          <p:cNvSpPr/>
          <p:nvPr/>
        </p:nvSpPr>
        <p:spPr>
          <a:xfrm>
            <a:off x="371278" y="2066544"/>
            <a:ext cx="3218688" cy="73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BOM.gov.au</a:t>
            </a:r>
            <a:r>
              <a:rPr lang="en-US" dirty="0"/>
              <a:t> collects weather station data ‘</a:t>
            </a:r>
            <a:r>
              <a:rPr lang="en-US" i="1" dirty="0"/>
              <a:t>observations tab</a:t>
            </a:r>
            <a:r>
              <a:rPr lang="en-US" dirty="0"/>
              <a:t>’</a:t>
            </a:r>
          </a:p>
        </p:txBody>
      </p:sp>
      <p:sp>
        <p:nvSpPr>
          <p:cNvPr id="36" name="Rounded Rectangle 35">
            <a:extLst>
              <a:ext uri="{FF2B5EF4-FFF2-40B4-BE49-F238E27FC236}">
                <a16:creationId xmlns:a16="http://schemas.microsoft.com/office/drawing/2014/main" id="{0DF5D973-4BE6-C388-EB30-EAAF31627149}"/>
              </a:ext>
            </a:extLst>
          </p:cNvPr>
          <p:cNvSpPr/>
          <p:nvPr/>
        </p:nvSpPr>
        <p:spPr>
          <a:xfrm>
            <a:off x="338005" y="3038821"/>
            <a:ext cx="3218688" cy="73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ADFD Model does calculations to make predictions</a:t>
            </a:r>
          </a:p>
        </p:txBody>
      </p:sp>
      <p:sp>
        <p:nvSpPr>
          <p:cNvPr id="37" name="Rounded Rectangle 36">
            <a:extLst>
              <a:ext uri="{FF2B5EF4-FFF2-40B4-BE49-F238E27FC236}">
                <a16:creationId xmlns:a16="http://schemas.microsoft.com/office/drawing/2014/main" id="{C1229F7C-8768-5AB3-0D85-02754667414A}"/>
              </a:ext>
            </a:extLst>
          </p:cNvPr>
          <p:cNvSpPr/>
          <p:nvPr/>
        </p:nvSpPr>
        <p:spPr>
          <a:xfrm>
            <a:off x="896112" y="4193978"/>
            <a:ext cx="2660581" cy="73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 sold to commercial weather apps</a:t>
            </a:r>
          </a:p>
        </p:txBody>
      </p:sp>
      <p:sp>
        <p:nvSpPr>
          <p:cNvPr id="38" name="Rounded Rectangle 37">
            <a:extLst>
              <a:ext uri="{FF2B5EF4-FFF2-40B4-BE49-F238E27FC236}">
                <a16:creationId xmlns:a16="http://schemas.microsoft.com/office/drawing/2014/main" id="{EB3219A4-BF11-9866-A914-244C37B50A45}"/>
              </a:ext>
            </a:extLst>
          </p:cNvPr>
          <p:cNvSpPr/>
          <p:nvPr/>
        </p:nvSpPr>
        <p:spPr>
          <a:xfrm>
            <a:off x="401179" y="5257695"/>
            <a:ext cx="3155513" cy="10630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BOM publishes their own weather apps and forecasts</a:t>
            </a:r>
          </a:p>
          <a:p>
            <a:pPr algn="ctr"/>
            <a:r>
              <a:rPr lang="en-US" dirty="0"/>
              <a:t>via </a:t>
            </a:r>
            <a:r>
              <a:rPr lang="en-US" dirty="0" err="1"/>
              <a:t>www.bom.gov.au</a:t>
            </a:r>
            <a:endParaRPr lang="en-US" dirty="0"/>
          </a:p>
        </p:txBody>
      </p:sp>
    </p:spTree>
    <p:extLst>
      <p:ext uri="{BB962C8B-B14F-4D97-AF65-F5344CB8AC3E}">
        <p14:creationId xmlns:p14="http://schemas.microsoft.com/office/powerpoint/2010/main" val="325805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F02FE5-D727-F0A7-3D05-9B36BDE2DEC0}"/>
              </a:ext>
            </a:extLst>
          </p:cNvPr>
          <p:cNvSpPr txBox="1"/>
          <p:nvPr/>
        </p:nvSpPr>
        <p:spPr>
          <a:xfrm>
            <a:off x="144547" y="451379"/>
            <a:ext cx="3344778" cy="1077218"/>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schemeClr val="bg2"/>
                </a:solidFill>
                <a:effectLst/>
                <a:uLnTx/>
                <a:uFillTx/>
                <a:latin typeface="+mj-lt"/>
                <a:cs typeface="Arial Narrow" panose="020B0604020202020204" pitchFamily="34" charset="0"/>
              </a:rPr>
              <a:t>So who designs the models?</a:t>
            </a:r>
            <a:endParaRPr lang="en-US" sz="3200" b="1" dirty="0">
              <a:solidFill>
                <a:schemeClr val="bg2"/>
              </a:solidFill>
              <a:latin typeface="+mj-lt"/>
              <a:cs typeface="Arial Narrow" panose="020B0604020202020204" pitchFamily="34" charset="0"/>
            </a:endParaRPr>
          </a:p>
        </p:txBody>
      </p:sp>
      <p:sp>
        <p:nvSpPr>
          <p:cNvPr id="4" name="TextBox 3">
            <a:extLst>
              <a:ext uri="{FF2B5EF4-FFF2-40B4-BE49-F238E27FC236}">
                <a16:creationId xmlns:a16="http://schemas.microsoft.com/office/drawing/2014/main" id="{CD5D9796-5106-45AB-DA56-21D0799A9689}"/>
              </a:ext>
            </a:extLst>
          </p:cNvPr>
          <p:cNvSpPr txBox="1"/>
          <p:nvPr/>
        </p:nvSpPr>
        <p:spPr>
          <a:xfrm>
            <a:off x="465312" y="1894158"/>
            <a:ext cx="2703247" cy="4801314"/>
          </a:xfrm>
          <a:prstGeom prst="rect">
            <a:avLst/>
          </a:prstGeom>
          <a:noFill/>
        </p:spPr>
        <p:txBody>
          <a:bodyPr wrap="square">
            <a:spAutoFit/>
          </a:bodyPr>
          <a:lstStyle/>
          <a:p>
            <a:pPr algn="ctr"/>
            <a:r>
              <a:rPr lang="en-AU" b="0" i="0" dirty="0">
                <a:solidFill>
                  <a:schemeClr val="bg1"/>
                </a:solidFill>
                <a:effectLst/>
                <a:latin typeface="franklin-gothic-urw"/>
              </a:rPr>
              <a:t>Japan born </a:t>
            </a:r>
            <a:r>
              <a:rPr lang="en-AU" b="0" i="0" dirty="0" err="1">
                <a:solidFill>
                  <a:schemeClr val="bg1"/>
                </a:solidFill>
                <a:effectLst/>
                <a:latin typeface="franklin-gothic-urw"/>
              </a:rPr>
              <a:t>Syukuro</a:t>
            </a:r>
            <a:r>
              <a:rPr lang="en-AU" b="0" i="0" dirty="0">
                <a:solidFill>
                  <a:schemeClr val="bg1"/>
                </a:solidFill>
                <a:effectLst/>
                <a:latin typeface="franklin-gothic-urw"/>
              </a:rPr>
              <a:t> “Suki” Manabe is a pioneer in the development of  physical models of the Earth’s climate. In the 1960s he was the first to study how the balance of energy absorbed and emitted by the Earth interacts with the vertical transport of air masses.</a:t>
            </a:r>
          </a:p>
          <a:p>
            <a:pPr algn="ctr"/>
            <a:r>
              <a:rPr lang="en-AU" b="0" i="0" dirty="0">
                <a:solidFill>
                  <a:schemeClr val="bg1"/>
                </a:solidFill>
                <a:effectLst/>
                <a:latin typeface="franklin-gothic-urw"/>
              </a:rPr>
              <a:t> In 2021, the 90 year old </a:t>
            </a:r>
          </a:p>
          <a:p>
            <a:pPr algn="ctr"/>
            <a:r>
              <a:rPr lang="en-AU" b="0" i="0" dirty="0">
                <a:solidFill>
                  <a:schemeClr val="bg1"/>
                </a:solidFill>
                <a:effectLst/>
                <a:latin typeface="franklin-gothic-urw"/>
              </a:rPr>
              <a:t>won the Nobel Prize </a:t>
            </a:r>
          </a:p>
          <a:p>
            <a:pPr algn="ctr"/>
            <a:r>
              <a:rPr lang="en-AU" b="0" i="0" dirty="0">
                <a:solidFill>
                  <a:schemeClr val="bg1"/>
                </a:solidFill>
                <a:effectLst/>
                <a:latin typeface="franklin-gothic-urw"/>
              </a:rPr>
              <a:t>“</a:t>
            </a:r>
            <a:r>
              <a:rPr lang="en-AU" b="0" i="1" dirty="0">
                <a:solidFill>
                  <a:schemeClr val="bg1"/>
                </a:solidFill>
                <a:effectLst/>
                <a:latin typeface="franklin-gothic-urw"/>
              </a:rPr>
              <a:t>for ground breaking contributions to our understanding of complex physical systems</a:t>
            </a:r>
            <a:r>
              <a:rPr lang="en-AU" b="0" i="0" dirty="0">
                <a:solidFill>
                  <a:schemeClr val="bg1"/>
                </a:solidFill>
                <a:effectLst/>
                <a:latin typeface="franklin-gothic-urw"/>
              </a:rPr>
              <a:t>”</a:t>
            </a:r>
            <a:endParaRPr lang="en-US" dirty="0">
              <a:solidFill>
                <a:schemeClr val="bg1"/>
              </a:solidFill>
            </a:endParaRPr>
          </a:p>
        </p:txBody>
      </p:sp>
      <p:pic>
        <p:nvPicPr>
          <p:cNvPr id="54274" name="Picture 2" descr="Nobel laureate Syukuro Manabe gets medal, says he wants more youth to study  climate - The Japan Times">
            <a:extLst>
              <a:ext uri="{FF2B5EF4-FFF2-40B4-BE49-F238E27FC236}">
                <a16:creationId xmlns:a16="http://schemas.microsoft.com/office/drawing/2014/main" id="{A50D0574-5559-562B-F1BC-7C1ECC9AF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0"/>
            <a:ext cx="8702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F9AF0D-5C48-EC60-BFBF-BE7E0FF034CD}"/>
              </a:ext>
            </a:extLst>
          </p:cNvPr>
          <p:cNvSpPr txBox="1"/>
          <p:nvPr/>
        </p:nvSpPr>
        <p:spPr>
          <a:xfrm>
            <a:off x="3829877" y="6036902"/>
            <a:ext cx="4764983" cy="707886"/>
          </a:xfrm>
          <a:prstGeom prst="rect">
            <a:avLst/>
          </a:prstGeom>
          <a:noFill/>
        </p:spPr>
        <p:txBody>
          <a:bodyPr wrap="square">
            <a:spAutoFit/>
          </a:bodyPr>
          <a:lstStyle/>
          <a:p>
            <a:pPr algn="ctr"/>
            <a:r>
              <a:rPr lang="en-AU" sz="2000" b="0" i="0" dirty="0">
                <a:solidFill>
                  <a:schemeClr val="bg1"/>
                </a:solidFill>
                <a:effectLst/>
                <a:latin typeface="Utopia Std"/>
              </a:rPr>
              <a:t>"</a:t>
            </a:r>
            <a:r>
              <a:rPr lang="en-AU" sz="2000" b="0" i="1" dirty="0">
                <a:solidFill>
                  <a:schemeClr val="bg1"/>
                </a:solidFill>
                <a:effectLst/>
                <a:latin typeface="Utopia Std"/>
              </a:rPr>
              <a:t>Studying climate is fun</a:t>
            </a:r>
            <a:r>
              <a:rPr lang="en-AU" sz="2000" b="0" i="0" dirty="0">
                <a:solidFill>
                  <a:schemeClr val="bg1"/>
                </a:solidFill>
                <a:effectLst/>
                <a:latin typeface="Utopia Std"/>
              </a:rPr>
              <a:t>," he </a:t>
            </a:r>
            <a:r>
              <a:rPr lang="en-AU" sz="2000" dirty="0">
                <a:solidFill>
                  <a:schemeClr val="bg1"/>
                </a:solidFill>
                <a:latin typeface="Utopia Std"/>
              </a:rPr>
              <a:t>said</a:t>
            </a:r>
            <a:r>
              <a:rPr lang="en-AU" sz="2000" b="0" i="0" dirty="0">
                <a:solidFill>
                  <a:schemeClr val="bg1"/>
                </a:solidFill>
                <a:effectLst/>
                <a:latin typeface="Utopia Std"/>
              </a:rPr>
              <a:t>. "</a:t>
            </a:r>
            <a:r>
              <a:rPr lang="en-AU" sz="2000" b="0" i="1" dirty="0">
                <a:solidFill>
                  <a:schemeClr val="bg1"/>
                </a:solidFill>
                <a:effectLst/>
                <a:latin typeface="Utopia Std"/>
              </a:rPr>
              <a:t>I want more young Japanese people to join</a:t>
            </a:r>
            <a:r>
              <a:rPr lang="en-AU" sz="2000" b="0" i="0" dirty="0">
                <a:solidFill>
                  <a:schemeClr val="bg1"/>
                </a:solidFill>
                <a:effectLst/>
                <a:latin typeface="Utopia Std"/>
              </a:rPr>
              <a:t>."</a:t>
            </a:r>
            <a:endParaRPr lang="en-US" sz="2000" dirty="0">
              <a:solidFill>
                <a:schemeClr val="bg1"/>
              </a:solidFill>
            </a:endParaRPr>
          </a:p>
        </p:txBody>
      </p:sp>
      <p:sp>
        <p:nvSpPr>
          <p:cNvPr id="7" name="TextBox 6">
            <a:extLst>
              <a:ext uri="{FF2B5EF4-FFF2-40B4-BE49-F238E27FC236}">
                <a16:creationId xmlns:a16="http://schemas.microsoft.com/office/drawing/2014/main" id="{47624985-835F-6249-3D68-4849EC6FAEB1}"/>
              </a:ext>
            </a:extLst>
          </p:cNvPr>
          <p:cNvSpPr txBox="1"/>
          <p:nvPr/>
        </p:nvSpPr>
        <p:spPr>
          <a:xfrm rot="20855100">
            <a:off x="3651885" y="636045"/>
            <a:ext cx="3271980" cy="707886"/>
          </a:xfrm>
          <a:prstGeom prst="rect">
            <a:avLst/>
          </a:prstGeom>
          <a:noFill/>
        </p:spPr>
        <p:txBody>
          <a:bodyPr wrap="square" rtlCol="0">
            <a:spAutoFit/>
          </a:bodyPr>
          <a:lstStyle/>
          <a:p>
            <a:pPr algn="ctr"/>
            <a:r>
              <a:rPr lang="en-US" sz="2000" dirty="0">
                <a:solidFill>
                  <a:schemeClr val="bg1"/>
                </a:solidFill>
                <a:latin typeface="Bradley Hand" pitchFamily="2" charset="77"/>
              </a:rPr>
              <a:t>This guy “Suki” started it in his 20s. He’s now 93</a:t>
            </a:r>
          </a:p>
        </p:txBody>
      </p:sp>
    </p:spTree>
    <p:extLst>
      <p:ext uri="{BB962C8B-B14F-4D97-AF65-F5344CB8AC3E}">
        <p14:creationId xmlns:p14="http://schemas.microsoft.com/office/powerpoint/2010/main" val="98748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of a diagram of a temperature&#10;&#10;Description automatically generated">
            <a:extLst>
              <a:ext uri="{FF2B5EF4-FFF2-40B4-BE49-F238E27FC236}">
                <a16:creationId xmlns:a16="http://schemas.microsoft.com/office/drawing/2014/main" id="{8395BCEA-7B3D-D010-FD10-3E3815B3FA9B}"/>
              </a:ext>
            </a:extLst>
          </p:cNvPr>
          <p:cNvPicPr>
            <a:picLocks noChangeAspect="1"/>
          </p:cNvPicPr>
          <p:nvPr/>
        </p:nvPicPr>
        <p:blipFill>
          <a:blip r:embed="rId3"/>
          <a:stretch>
            <a:fillRect/>
          </a:stretch>
        </p:blipFill>
        <p:spPr>
          <a:xfrm>
            <a:off x="4023360" y="0"/>
            <a:ext cx="8168640" cy="6857857"/>
          </a:xfrm>
          <a:prstGeom prst="rect">
            <a:avLst/>
          </a:prstGeom>
        </p:spPr>
      </p:pic>
      <p:sp>
        <p:nvSpPr>
          <p:cNvPr id="2" name="TextBox 1">
            <a:extLst>
              <a:ext uri="{FF2B5EF4-FFF2-40B4-BE49-F238E27FC236}">
                <a16:creationId xmlns:a16="http://schemas.microsoft.com/office/drawing/2014/main" id="{32316E23-1773-EE7A-F5CB-97D5110AB76A}"/>
              </a:ext>
            </a:extLst>
          </p:cNvPr>
          <p:cNvSpPr txBox="1"/>
          <p:nvPr/>
        </p:nvSpPr>
        <p:spPr>
          <a:xfrm>
            <a:off x="514797" y="795813"/>
            <a:ext cx="3087416" cy="5021055"/>
          </a:xfrm>
          <a:prstGeom prst="rect">
            <a:avLst/>
          </a:prstGeom>
          <a:noFill/>
        </p:spPr>
        <p:txBody>
          <a:bodyPr wrap="square">
            <a:spAutoFit/>
          </a:bodyPr>
          <a:lstStyle/>
          <a:p>
            <a:pPr algn="ctr">
              <a:lnSpc>
                <a:spcPct val="150000"/>
              </a:lnSpc>
            </a:pPr>
            <a:r>
              <a:rPr lang="en-AU" sz="2400" dirty="0">
                <a:solidFill>
                  <a:schemeClr val="bg1"/>
                </a:solidFill>
                <a:latin typeface="+mj-lt"/>
              </a:rPr>
              <a:t>Pictured right is a box diagram of the major components of a model </a:t>
            </a:r>
            <a:r>
              <a:rPr lang="en-AU" sz="2400" i="1" dirty="0">
                <a:solidFill>
                  <a:schemeClr val="bg1"/>
                </a:solidFill>
                <a:latin typeface="+mj-lt"/>
              </a:rPr>
              <a:t>Suki</a:t>
            </a:r>
            <a:r>
              <a:rPr lang="en-AU" sz="2400" dirty="0">
                <a:solidFill>
                  <a:schemeClr val="bg1"/>
                </a:solidFill>
                <a:latin typeface="+mj-lt"/>
              </a:rPr>
              <a:t> famously used in 1975 to predict the effects of doubling atmospheric carbon dioxide (CO</a:t>
            </a:r>
            <a:r>
              <a:rPr lang="en-AU" sz="2400" baseline="-25000" dirty="0">
                <a:solidFill>
                  <a:schemeClr val="bg1"/>
                </a:solidFill>
                <a:latin typeface="+mj-lt"/>
              </a:rPr>
              <a:t>2</a:t>
            </a:r>
            <a:r>
              <a:rPr lang="en-AU" sz="2400" dirty="0">
                <a:solidFill>
                  <a:schemeClr val="bg1"/>
                </a:solidFill>
                <a:latin typeface="+mj-lt"/>
              </a:rPr>
              <a:t>) from 300ppm to 600ppm. </a:t>
            </a:r>
          </a:p>
        </p:txBody>
      </p:sp>
    </p:spTree>
    <p:extLst>
      <p:ext uri="{BB962C8B-B14F-4D97-AF65-F5344CB8AC3E}">
        <p14:creationId xmlns:p14="http://schemas.microsoft.com/office/powerpoint/2010/main" val="278258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dia to have new supercomputer for weather forecasting by year end">
            <a:extLst>
              <a:ext uri="{FF2B5EF4-FFF2-40B4-BE49-F238E27FC236}">
                <a16:creationId xmlns:a16="http://schemas.microsoft.com/office/drawing/2014/main" id="{552A346D-2BF2-62FF-37B3-D3E3CAFD4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0"/>
            <a:ext cx="11715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1683C2-315E-D5BF-AF9A-EAEC748E2089}"/>
              </a:ext>
            </a:extLst>
          </p:cNvPr>
          <p:cNvSpPr txBox="1"/>
          <p:nvPr/>
        </p:nvSpPr>
        <p:spPr>
          <a:xfrm>
            <a:off x="4359822" y="4753902"/>
            <a:ext cx="3945321" cy="1697068"/>
          </a:xfrm>
          <a:prstGeom prst="rect">
            <a:avLst/>
          </a:prstGeom>
          <a:noFill/>
        </p:spPr>
        <p:txBody>
          <a:bodyPr wrap="square">
            <a:spAutoFit/>
          </a:bodyPr>
          <a:lstStyle/>
          <a:p>
            <a:pPr algn="ctr">
              <a:lnSpc>
                <a:spcPct val="150000"/>
              </a:lnSpc>
            </a:pPr>
            <a:r>
              <a:rPr lang="en-AU" sz="2400" b="1" i="0" dirty="0">
                <a:solidFill>
                  <a:schemeClr val="bg1"/>
                </a:solidFill>
                <a:effectLst/>
                <a:latin typeface="+mj-lt"/>
              </a:rPr>
              <a:t>A Computer Weather Model</a:t>
            </a:r>
          </a:p>
          <a:p>
            <a:pPr algn="ctr">
              <a:lnSpc>
                <a:spcPct val="150000"/>
              </a:lnSpc>
            </a:pPr>
            <a:r>
              <a:rPr lang="en-AU" sz="2400" b="1" dirty="0">
                <a:solidFill>
                  <a:schemeClr val="bg1"/>
                </a:solidFill>
                <a:latin typeface="+mj-lt"/>
              </a:rPr>
              <a:t>is the main tool used to forecast weather. </a:t>
            </a:r>
            <a:endParaRPr lang="en-US" sz="2400" b="1" dirty="0">
              <a:solidFill>
                <a:schemeClr val="bg1"/>
              </a:solidFill>
              <a:latin typeface="+mj-lt"/>
            </a:endParaRPr>
          </a:p>
        </p:txBody>
      </p:sp>
    </p:spTree>
    <p:extLst>
      <p:ext uri="{BB962C8B-B14F-4D97-AF65-F5344CB8AC3E}">
        <p14:creationId xmlns:p14="http://schemas.microsoft.com/office/powerpoint/2010/main" val="307579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ument with text and images&#10;&#10;Description automatically generated">
            <a:extLst>
              <a:ext uri="{FF2B5EF4-FFF2-40B4-BE49-F238E27FC236}">
                <a16:creationId xmlns:a16="http://schemas.microsoft.com/office/drawing/2014/main" id="{4B535B74-8C8A-9945-C9CE-1C290A6EB288}"/>
              </a:ext>
            </a:extLst>
          </p:cNvPr>
          <p:cNvPicPr>
            <a:picLocks noChangeAspect="1"/>
          </p:cNvPicPr>
          <p:nvPr/>
        </p:nvPicPr>
        <p:blipFill>
          <a:blip r:embed="rId2"/>
          <a:stretch>
            <a:fillRect/>
          </a:stretch>
        </p:blipFill>
        <p:spPr>
          <a:xfrm>
            <a:off x="7175982" y="0"/>
            <a:ext cx="5016018" cy="6858000"/>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8A6098A0-5D0E-7CB4-E572-69CEF42F4C3E}"/>
              </a:ext>
            </a:extLst>
          </p:cNvPr>
          <p:cNvPicPr>
            <a:picLocks noChangeAspect="1"/>
          </p:cNvPicPr>
          <p:nvPr/>
        </p:nvPicPr>
        <p:blipFill>
          <a:blip r:embed="rId3"/>
          <a:stretch>
            <a:fillRect/>
          </a:stretch>
        </p:blipFill>
        <p:spPr>
          <a:xfrm>
            <a:off x="555315" y="373161"/>
            <a:ext cx="5908548" cy="1655961"/>
          </a:xfrm>
          <a:prstGeom prst="rect">
            <a:avLst/>
          </a:prstGeom>
        </p:spPr>
      </p:pic>
      <p:sp>
        <p:nvSpPr>
          <p:cNvPr id="7" name="TextBox 6">
            <a:extLst>
              <a:ext uri="{FF2B5EF4-FFF2-40B4-BE49-F238E27FC236}">
                <a16:creationId xmlns:a16="http://schemas.microsoft.com/office/drawing/2014/main" id="{5C20529C-CB37-83D1-37E6-EA971E4B10F5}"/>
              </a:ext>
            </a:extLst>
          </p:cNvPr>
          <p:cNvSpPr txBox="1"/>
          <p:nvPr/>
        </p:nvSpPr>
        <p:spPr>
          <a:xfrm>
            <a:off x="432138" y="2279682"/>
            <a:ext cx="6743844" cy="169277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All the predictions </a:t>
            </a:r>
            <a:r>
              <a:rPr kumimoji="0" lang="en-US" sz="2400" b="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thus far </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have come true </a:t>
            </a:r>
          </a:p>
          <a:p>
            <a:pPr marR="0" lvl="0" algn="just"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(although we haven’t reached a doubling of CO</a:t>
            </a:r>
            <a:r>
              <a:rPr kumimoji="0" lang="en-US" sz="2400" b="0" i="0" u="none" strike="noStrike" kern="1200" cap="none" spc="0" normalizeH="0" baseline="-25000" noProof="0" dirty="0">
                <a:ln>
                  <a:noFill/>
                </a:ln>
                <a:solidFill>
                  <a:schemeClr val="bg2"/>
                </a:solidFill>
                <a:effectLst/>
                <a:uLnTx/>
                <a:uFillTx/>
                <a:latin typeface="+mj-lt"/>
                <a:ea typeface="+mn-ea"/>
                <a:cs typeface="Arial Narrow" panose="020B0604020202020204" pitchFamily="34" charset="0"/>
              </a:rPr>
              <a:t>2</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a:t>
            </a:r>
            <a:r>
              <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yet).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p:txBody>
      </p:sp>
      <p:pic>
        <p:nvPicPr>
          <p:cNvPr id="9" name="Picture 8" descr="A table with numbers and symbols&#10;&#10;Description automatically generated">
            <a:extLst>
              <a:ext uri="{FF2B5EF4-FFF2-40B4-BE49-F238E27FC236}">
                <a16:creationId xmlns:a16="http://schemas.microsoft.com/office/drawing/2014/main" id="{7B8DF1A9-2083-6013-2963-7FFB07777FC6}"/>
              </a:ext>
            </a:extLst>
          </p:cNvPr>
          <p:cNvPicPr>
            <a:picLocks noChangeAspect="1"/>
          </p:cNvPicPr>
          <p:nvPr/>
        </p:nvPicPr>
        <p:blipFill>
          <a:blip r:embed="rId4"/>
          <a:stretch>
            <a:fillRect/>
          </a:stretch>
        </p:blipFill>
        <p:spPr>
          <a:xfrm>
            <a:off x="555314" y="4223014"/>
            <a:ext cx="5908550" cy="2407699"/>
          </a:xfrm>
          <a:prstGeom prst="rect">
            <a:avLst/>
          </a:prstGeom>
        </p:spPr>
      </p:pic>
    </p:spTree>
    <p:extLst>
      <p:ext uri="{BB962C8B-B14F-4D97-AF65-F5344CB8AC3E}">
        <p14:creationId xmlns:p14="http://schemas.microsoft.com/office/powerpoint/2010/main" val="385759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410806" y="394692"/>
            <a:ext cx="2149514" cy="6463308"/>
          </a:xfrm>
          <a:prstGeom prst="rect">
            <a:avLst/>
          </a:prstGeom>
          <a:noFill/>
        </p:spPr>
        <p:txBody>
          <a:bodyPr wrap="square">
            <a:spAutoFit/>
          </a:bodyPr>
          <a:lstStyle/>
          <a:p>
            <a:pPr marR="0" lvl="0"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Mean CO</a:t>
            </a:r>
            <a:r>
              <a:rPr kumimoji="0" lang="en-US" sz="2400" b="0" i="0" u="none" strike="noStrike" kern="1200" cap="none" spc="0" normalizeH="0" baseline="-25000" noProof="0" dirty="0">
                <a:ln>
                  <a:noFill/>
                </a:ln>
                <a:solidFill>
                  <a:schemeClr val="bg2"/>
                </a:solidFill>
                <a:effectLst/>
                <a:uLnTx/>
                <a:uFillTx/>
                <a:latin typeface="+mj-lt"/>
                <a:ea typeface="+mn-ea"/>
                <a:cs typeface="Arial Narrow" panose="020B0604020202020204" pitchFamily="34" charset="0"/>
              </a:rPr>
              <a:t>2</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concentrations </a:t>
            </a:r>
            <a:r>
              <a:rPr lang="en-US" sz="2400" dirty="0">
                <a:solidFill>
                  <a:schemeClr val="bg2"/>
                </a:solidFill>
                <a:latin typeface="+mj-lt"/>
                <a:cs typeface="Arial Narrow" panose="020B0604020202020204" pitchFamily="34" charset="0"/>
              </a:rPr>
              <a:t>o</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n 28</a:t>
            </a:r>
            <a:r>
              <a:rPr kumimoji="0" lang="en-US" sz="2400" b="0" i="0" u="none" strike="noStrike" kern="1200" cap="none" spc="0" normalizeH="0" baseline="30000" noProof="0" dirty="0">
                <a:ln>
                  <a:noFill/>
                </a:ln>
                <a:solidFill>
                  <a:schemeClr val="bg2"/>
                </a:solidFill>
                <a:effectLst/>
                <a:uLnTx/>
                <a:uFillTx/>
                <a:latin typeface="+mj-lt"/>
                <a:ea typeface="+mn-ea"/>
                <a:cs typeface="Arial Narrow" panose="020B0604020202020204" pitchFamily="34" charset="0"/>
              </a:rPr>
              <a:t>th</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Sept </a:t>
            </a:r>
            <a:r>
              <a:rPr kumimoji="0" lang="en-US" sz="2400" b="1"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2022 </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were </a:t>
            </a:r>
            <a:r>
              <a:rPr kumimoji="0" lang="en-US" sz="2400" b="1" i="0" u="sng" strike="noStrike" kern="1200" cap="none" spc="0" normalizeH="0" baseline="0" noProof="0" dirty="0">
                <a:ln>
                  <a:noFill/>
                </a:ln>
                <a:solidFill>
                  <a:schemeClr val="bg2"/>
                </a:solidFill>
                <a:effectLst/>
                <a:uLnTx/>
                <a:uFillTx/>
                <a:latin typeface="+mj-lt"/>
                <a:ea typeface="+mn-ea"/>
                <a:cs typeface="Arial Narrow" panose="020B0604020202020204" pitchFamily="34" charset="0"/>
              </a:rPr>
              <a:t>415.38ppm </a:t>
            </a:r>
          </a:p>
          <a:p>
            <a:pPr marR="0" lvl="0" algn="just" defTabSz="914400" rtl="0" eaLnBrk="1" fontAlgn="auto" latinLnBrk="0" hangingPunct="1">
              <a:lnSpc>
                <a:spcPct val="150000"/>
              </a:lnSpc>
              <a:spcBef>
                <a:spcPts val="0"/>
              </a:spcBef>
              <a:spcAft>
                <a:spcPts val="0"/>
              </a:spcAft>
              <a:buClrTx/>
              <a:buSzTx/>
              <a:tabLst/>
              <a:defRPr/>
            </a:pPr>
            <a:endPar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endParaRPr>
          </a:p>
          <a:p>
            <a:pPr marR="0" lvl="0"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Mean CO</a:t>
            </a:r>
            <a:r>
              <a:rPr kumimoji="0" lang="en-US" sz="2400" b="0" i="0" u="none" strike="noStrike" kern="1200" cap="none" spc="0" normalizeH="0" baseline="-25000" noProof="0" dirty="0">
                <a:ln>
                  <a:noFill/>
                </a:ln>
                <a:solidFill>
                  <a:schemeClr val="bg2"/>
                </a:solidFill>
                <a:effectLst/>
                <a:uLnTx/>
                <a:uFillTx/>
                <a:latin typeface="+mj-lt"/>
                <a:ea typeface="+mn-ea"/>
                <a:cs typeface="Arial Narrow" panose="020B0604020202020204" pitchFamily="34" charset="0"/>
              </a:rPr>
              <a:t>2</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concentrations </a:t>
            </a:r>
            <a:r>
              <a:rPr lang="en-US" sz="2400" dirty="0">
                <a:solidFill>
                  <a:schemeClr val="bg2"/>
                </a:solidFill>
                <a:latin typeface="+mj-lt"/>
                <a:cs typeface="Arial Narrow" panose="020B0604020202020204" pitchFamily="34" charset="0"/>
              </a:rPr>
              <a:t>o</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n 28</a:t>
            </a:r>
            <a:r>
              <a:rPr kumimoji="0" lang="en-US" sz="2400" b="0" i="0" u="none" strike="noStrike" kern="1200" cap="none" spc="0" normalizeH="0" baseline="30000" noProof="0" dirty="0">
                <a:ln>
                  <a:noFill/>
                </a:ln>
                <a:solidFill>
                  <a:schemeClr val="bg2"/>
                </a:solidFill>
                <a:effectLst/>
                <a:uLnTx/>
                <a:uFillTx/>
                <a:latin typeface="+mj-lt"/>
                <a:ea typeface="+mn-ea"/>
                <a:cs typeface="Arial Narrow" panose="020B0604020202020204" pitchFamily="34" charset="0"/>
              </a:rPr>
              <a:t>th</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Sept </a:t>
            </a:r>
            <a:r>
              <a:rPr kumimoji="0" lang="en-US" sz="2400" b="1"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2023</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were </a:t>
            </a:r>
            <a:r>
              <a:rPr kumimoji="0" lang="en-US" sz="2400" b="1" i="0" u="sng" strike="noStrike" kern="1200" cap="none" spc="0" normalizeH="0" baseline="0" noProof="0" dirty="0">
                <a:ln>
                  <a:noFill/>
                </a:ln>
                <a:solidFill>
                  <a:schemeClr val="bg2"/>
                </a:solidFill>
                <a:effectLst/>
                <a:uLnTx/>
                <a:uFillTx/>
                <a:latin typeface="+mj-lt"/>
                <a:ea typeface="+mn-ea"/>
                <a:cs typeface="Arial Narrow" panose="020B0604020202020204" pitchFamily="34" charset="0"/>
              </a:rPr>
              <a:t>418.20ppm </a:t>
            </a:r>
            <a:endParaRPr kumimoji="0" lang="en-US" sz="2400" b="1" i="1" u="sng" strike="noStrike" kern="1200" cap="none" spc="0" normalizeH="0" baseline="0" noProof="0" dirty="0">
              <a:ln>
                <a:noFill/>
              </a:ln>
              <a:solidFill>
                <a:schemeClr val="bg2"/>
              </a:solidFill>
              <a:effectLst/>
              <a:uLnTx/>
              <a:uFillTx/>
              <a:latin typeface="+mj-lt"/>
              <a:ea typeface="+mn-ea"/>
              <a:cs typeface="Arial Narrow"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p:txBody>
      </p:sp>
      <p:pic>
        <p:nvPicPr>
          <p:cNvPr id="8" name="Picture 7" descr="A graph of the global warming&#10;&#10;Description automatically generated with medium confidence">
            <a:extLst>
              <a:ext uri="{FF2B5EF4-FFF2-40B4-BE49-F238E27FC236}">
                <a16:creationId xmlns:a16="http://schemas.microsoft.com/office/drawing/2014/main" id="{7D086830-DCDE-ED61-7A21-71812F8D6DD3}"/>
              </a:ext>
            </a:extLst>
          </p:cNvPr>
          <p:cNvPicPr>
            <a:picLocks noChangeAspect="1"/>
          </p:cNvPicPr>
          <p:nvPr/>
        </p:nvPicPr>
        <p:blipFill>
          <a:blip r:embed="rId3"/>
          <a:stretch>
            <a:fillRect/>
          </a:stretch>
        </p:blipFill>
        <p:spPr>
          <a:xfrm>
            <a:off x="2731223" y="-44960"/>
            <a:ext cx="9451989" cy="6902960"/>
          </a:xfrm>
          <a:prstGeom prst="rect">
            <a:avLst/>
          </a:prstGeom>
        </p:spPr>
      </p:pic>
    </p:spTree>
    <p:extLst>
      <p:ext uri="{BB962C8B-B14F-4D97-AF65-F5344CB8AC3E}">
        <p14:creationId xmlns:p14="http://schemas.microsoft.com/office/powerpoint/2010/main" val="2212528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The inexorable rise of carbon dioxide levels in the atmosphere. ">
            <a:extLst>
              <a:ext uri="{FF2B5EF4-FFF2-40B4-BE49-F238E27FC236}">
                <a16:creationId xmlns:a16="http://schemas.microsoft.com/office/drawing/2014/main" id="{7D5FB01F-C6B2-CE1B-A1C9-8825BCE54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89" b="19304"/>
          <a:stretch/>
        </p:blipFill>
        <p:spPr bwMode="auto">
          <a:xfrm>
            <a:off x="0" y="1294876"/>
            <a:ext cx="12192000" cy="55631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D2B9F2-0C36-2E92-0C71-6F7064033E86}"/>
              </a:ext>
            </a:extLst>
          </p:cNvPr>
          <p:cNvSpPr txBox="1"/>
          <p:nvPr/>
        </p:nvSpPr>
        <p:spPr>
          <a:xfrm>
            <a:off x="11064240" y="6417302"/>
            <a:ext cx="1505712" cy="369332"/>
          </a:xfrm>
          <a:prstGeom prst="rect">
            <a:avLst/>
          </a:prstGeom>
          <a:noFill/>
        </p:spPr>
        <p:txBody>
          <a:bodyPr wrap="square" rtlCol="0">
            <a:spAutoFit/>
          </a:bodyPr>
          <a:lstStyle/>
          <a:p>
            <a:r>
              <a:rPr lang="en-US" dirty="0">
                <a:solidFill>
                  <a:schemeClr val="bg1"/>
                </a:solidFill>
              </a:rPr>
              <a:t>© NASA</a:t>
            </a:r>
          </a:p>
        </p:txBody>
      </p:sp>
      <p:sp>
        <p:nvSpPr>
          <p:cNvPr id="4" name="TextBox 3">
            <a:extLst>
              <a:ext uri="{FF2B5EF4-FFF2-40B4-BE49-F238E27FC236}">
                <a16:creationId xmlns:a16="http://schemas.microsoft.com/office/drawing/2014/main" id="{F5CC839B-9FB5-7644-085F-C99542CCC6D1}"/>
              </a:ext>
            </a:extLst>
          </p:cNvPr>
          <p:cNvSpPr txBox="1"/>
          <p:nvPr/>
        </p:nvSpPr>
        <p:spPr>
          <a:xfrm rot="20855100">
            <a:off x="-392297" y="217012"/>
            <a:ext cx="2089112" cy="646331"/>
          </a:xfrm>
          <a:prstGeom prst="rect">
            <a:avLst/>
          </a:prstGeom>
          <a:noFill/>
        </p:spPr>
        <p:txBody>
          <a:bodyPr wrap="square" rtlCol="0">
            <a:spAutoFit/>
          </a:bodyPr>
          <a:lstStyle/>
          <a:p>
            <a:pPr algn="ctr"/>
            <a:r>
              <a:rPr lang="en-US" sz="3600" dirty="0">
                <a:solidFill>
                  <a:schemeClr val="bg1"/>
                </a:solidFill>
                <a:latin typeface="Bradley Hand" pitchFamily="2" charset="77"/>
              </a:rPr>
              <a:t>CO</a:t>
            </a:r>
            <a:r>
              <a:rPr lang="en-US" sz="3600" baseline="-25000" dirty="0">
                <a:solidFill>
                  <a:schemeClr val="bg1"/>
                </a:solidFill>
                <a:latin typeface="Bradley Hand" pitchFamily="2" charset="77"/>
              </a:rPr>
              <a:t>2</a:t>
            </a:r>
          </a:p>
        </p:txBody>
      </p:sp>
    </p:spTree>
    <p:extLst>
      <p:ext uri="{BB962C8B-B14F-4D97-AF65-F5344CB8AC3E}">
        <p14:creationId xmlns:p14="http://schemas.microsoft.com/office/powerpoint/2010/main" val="369270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2D28DBE1-583E-8C63-9D34-243C293B2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06" y="308219"/>
            <a:ext cx="9645523" cy="6241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FE5570-6969-79A0-5CEF-4C0E0B179FC2}"/>
              </a:ext>
            </a:extLst>
          </p:cNvPr>
          <p:cNvSpPr txBox="1"/>
          <p:nvPr/>
        </p:nvSpPr>
        <p:spPr>
          <a:xfrm rot="20855100">
            <a:off x="-356303" y="216294"/>
            <a:ext cx="2089112" cy="707886"/>
          </a:xfrm>
          <a:prstGeom prst="rect">
            <a:avLst/>
          </a:prstGeom>
          <a:noFill/>
        </p:spPr>
        <p:txBody>
          <a:bodyPr wrap="square" rtlCol="0">
            <a:spAutoFit/>
          </a:bodyPr>
          <a:lstStyle/>
          <a:p>
            <a:pPr algn="ctr"/>
            <a:r>
              <a:rPr lang="en-US" sz="4000" dirty="0">
                <a:solidFill>
                  <a:schemeClr val="bg1"/>
                </a:solidFill>
                <a:latin typeface="Bradley Hand" pitchFamily="2" charset="77"/>
              </a:rPr>
              <a:t>℃</a:t>
            </a:r>
          </a:p>
        </p:txBody>
      </p:sp>
    </p:spTree>
    <p:extLst>
      <p:ext uri="{BB962C8B-B14F-4D97-AF65-F5344CB8AC3E}">
        <p14:creationId xmlns:p14="http://schemas.microsoft.com/office/powerpoint/2010/main" val="318427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464753" y="425665"/>
            <a:ext cx="11470573" cy="184665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Climate sensitivity </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asks the question – how much warming can we expect from a rise in CO</a:t>
            </a:r>
            <a:r>
              <a:rPr kumimoji="0" lang="en-US" sz="2400" b="0" i="0" u="none" strike="noStrike" kern="1200" cap="none" spc="0" normalizeH="0" baseline="-25000" noProof="0" dirty="0">
                <a:ln>
                  <a:noFill/>
                </a:ln>
                <a:solidFill>
                  <a:schemeClr val="bg2"/>
                </a:solidFill>
                <a:effectLst/>
                <a:uLnTx/>
                <a:uFillTx/>
                <a:latin typeface="+mj-lt"/>
                <a:ea typeface="+mn-ea"/>
                <a:cs typeface="Arial Narrow" panose="020B0604020202020204" pitchFamily="34" charset="0"/>
              </a:rPr>
              <a:t>2</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a:t>
            </a:r>
          </a:p>
          <a:p>
            <a:pPr marR="0" lvl="0" defTabSz="914400" rtl="0" eaLnBrk="1" fontAlgn="auto" latinLnBrk="0" hangingPunct="1">
              <a:lnSpc>
                <a:spcPct val="10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Essentially we are asking how </a:t>
            </a:r>
            <a:r>
              <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sensitive</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our </a:t>
            </a:r>
            <a:r>
              <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climate</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is to increases in CO</a:t>
            </a:r>
            <a:r>
              <a:rPr kumimoji="0" lang="en-US" sz="2400" b="0" i="0" u="none" strike="noStrike" kern="1200" cap="none" spc="0" normalizeH="0" baseline="-25000" noProof="0" dirty="0">
                <a:ln>
                  <a:noFill/>
                </a:ln>
                <a:solidFill>
                  <a:schemeClr val="bg2"/>
                </a:solidFill>
                <a:effectLst/>
                <a:uLnTx/>
                <a:uFillTx/>
                <a:latin typeface="+mj-lt"/>
                <a:ea typeface="+mn-ea"/>
                <a:cs typeface="Arial Narrow" panose="020B0604020202020204" pitchFamily="34" charset="0"/>
              </a:rPr>
              <a:t>2</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hence the term – ‘climate sensitivity’.  </a:t>
            </a:r>
            <a:endPar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p:txBody>
      </p:sp>
      <p:sp>
        <p:nvSpPr>
          <p:cNvPr id="2" name="Rectangle 1">
            <a:extLst>
              <a:ext uri="{FF2B5EF4-FFF2-40B4-BE49-F238E27FC236}">
                <a16:creationId xmlns:a16="http://schemas.microsoft.com/office/drawing/2014/main" id="{4A70C5A1-01CD-E81E-BE26-E4AD37FC7C9E}"/>
              </a:ext>
            </a:extLst>
          </p:cNvPr>
          <p:cNvSpPr/>
          <p:nvPr/>
        </p:nvSpPr>
        <p:spPr>
          <a:xfrm>
            <a:off x="0" y="2353699"/>
            <a:ext cx="12192000" cy="4504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imate sensitivity - Wikipedia">
            <a:extLst>
              <a:ext uri="{FF2B5EF4-FFF2-40B4-BE49-F238E27FC236}">
                <a16:creationId xmlns:a16="http://schemas.microsoft.com/office/drawing/2014/main" id="{7DF9F57F-28A1-7BB1-6919-35DDEE531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84" y="2516448"/>
            <a:ext cx="10042358" cy="412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05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464753" y="218282"/>
            <a:ext cx="11262493" cy="221599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Climate sensitivity </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is measured using:</a:t>
            </a:r>
          </a:p>
          <a:p>
            <a:pPr marR="0" lvl="0" defTabSz="914400" rtl="0" eaLnBrk="1" fontAlgn="auto" latinLnBrk="0" hangingPunct="1">
              <a:lnSpc>
                <a:spcPct val="10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kumimoji="0" lang="en-US" sz="2400" b="0" u="none" strike="noStrike" kern="1200" cap="none" spc="0" normalizeH="0" baseline="0" noProof="0" dirty="0" err="1">
                <a:ln>
                  <a:noFill/>
                </a:ln>
                <a:solidFill>
                  <a:schemeClr val="bg2"/>
                </a:solidFill>
                <a:effectLst/>
                <a:uLnTx/>
                <a:uFillTx/>
                <a:latin typeface="+mj-lt"/>
                <a:ea typeface="+mn-ea"/>
                <a:cs typeface="Arial Narrow" panose="020B0604020202020204" pitchFamily="34" charset="0"/>
              </a:rPr>
              <a:t>Palaeoclimate</a:t>
            </a:r>
            <a:r>
              <a:rPr kumimoji="0" lang="en-US" sz="2400" b="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records (ice cores, coral cores, etc.)</a:t>
            </a: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kumimoji="0" lang="en-US" sz="2400" b="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Historical climate records (we have been documenting this since the 19</a:t>
            </a:r>
            <a:r>
              <a:rPr kumimoji="0" lang="en-US" sz="2400" b="0" u="none" strike="noStrike" kern="1200" cap="none" spc="0" normalizeH="0" baseline="30000" noProof="0" dirty="0">
                <a:ln>
                  <a:noFill/>
                </a:ln>
                <a:solidFill>
                  <a:schemeClr val="bg2"/>
                </a:solidFill>
                <a:effectLst/>
                <a:uLnTx/>
                <a:uFillTx/>
                <a:latin typeface="+mj-lt"/>
                <a:ea typeface="+mn-ea"/>
                <a:cs typeface="Arial Narrow" panose="020B0604020202020204" pitchFamily="34" charset="0"/>
              </a:rPr>
              <a:t>th</a:t>
            </a:r>
            <a:r>
              <a:rPr kumimoji="0" lang="en-US" sz="2400" b="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century)</a:t>
            </a: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lang="en-US" sz="2400" dirty="0">
                <a:solidFill>
                  <a:schemeClr val="bg2"/>
                </a:solidFill>
                <a:latin typeface="+mj-lt"/>
                <a:cs typeface="Arial Narrow" panose="020B0604020202020204" pitchFamily="34" charset="0"/>
              </a:rPr>
              <a:t>Climate Models</a:t>
            </a:r>
            <a:endPar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p:txBody>
      </p:sp>
      <p:pic>
        <p:nvPicPr>
          <p:cNvPr id="70660" name="Picture 4" descr="Paleoclimatology: Climate Close-up">
            <a:extLst>
              <a:ext uri="{FF2B5EF4-FFF2-40B4-BE49-F238E27FC236}">
                <a16:creationId xmlns:a16="http://schemas.microsoft.com/office/drawing/2014/main" id="{79063282-11D6-F442-F2AD-7279D810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 y="2227446"/>
            <a:ext cx="12185668" cy="4630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394754-0BE6-E680-E4BE-2DE5F3B0A1DE}"/>
              </a:ext>
            </a:extLst>
          </p:cNvPr>
          <p:cNvSpPr txBox="1"/>
          <p:nvPr/>
        </p:nvSpPr>
        <p:spPr>
          <a:xfrm>
            <a:off x="0" y="6211669"/>
            <a:ext cx="4475747" cy="646331"/>
          </a:xfrm>
          <a:prstGeom prst="rect">
            <a:avLst/>
          </a:prstGeom>
          <a:noFill/>
        </p:spPr>
        <p:txBody>
          <a:bodyPr wrap="square" rtlCol="0">
            <a:spAutoFit/>
          </a:bodyPr>
          <a:lstStyle/>
          <a:p>
            <a:r>
              <a:rPr lang="en-US" dirty="0"/>
              <a:t>Coral core with dark bands indicating El Nino years when growth was stunted.</a:t>
            </a:r>
          </a:p>
        </p:txBody>
      </p:sp>
    </p:spTree>
    <p:extLst>
      <p:ext uri="{BB962C8B-B14F-4D97-AF65-F5344CB8AC3E}">
        <p14:creationId xmlns:p14="http://schemas.microsoft.com/office/powerpoint/2010/main" val="64905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467051" y="507040"/>
            <a:ext cx="11262493" cy="221599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400" b="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Climate sensitivity </a:t>
            </a:r>
            <a:r>
              <a:rPr kumimoji="0" lang="en-US" sz="24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is now measured using:</a:t>
            </a:r>
          </a:p>
          <a:p>
            <a:pPr marR="0" lvl="0" defTabSz="914400" rtl="0" eaLnBrk="1" fontAlgn="auto" latinLnBrk="0" hangingPunct="1">
              <a:lnSpc>
                <a:spcPct val="100000"/>
              </a:lnSpc>
              <a:spcBef>
                <a:spcPts val="0"/>
              </a:spcBef>
              <a:spcAft>
                <a:spcPts val="0"/>
              </a:spcAft>
              <a:buClrTx/>
              <a:buSzTx/>
              <a:tabLst/>
              <a:defRPr/>
            </a:pPr>
            <a:endParaRPr lang="en-US" sz="2400" dirty="0">
              <a:solidFill>
                <a:schemeClr val="bg2"/>
              </a:solidFill>
              <a:latin typeface="Arial Narrow" panose="020B0604020202020204" pitchFamily="34" charset="0"/>
              <a:cs typeface="Arial Narrow"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kumimoji="0" lang="en-US" sz="2400" b="0" u="none" strike="noStrike" kern="1200" cap="none" spc="0" normalizeH="0" baseline="0" noProof="0" dirty="0" err="1">
                <a:ln>
                  <a:noFill/>
                </a:ln>
                <a:solidFill>
                  <a:schemeClr val="bg2"/>
                </a:solidFill>
                <a:effectLst/>
                <a:uLnTx/>
                <a:uFillTx/>
                <a:latin typeface="Arial Narrow" panose="020B0604020202020204" pitchFamily="34" charset="0"/>
                <a:ea typeface="+mn-ea"/>
                <a:cs typeface="Arial Narrow" panose="020B0604020202020204" pitchFamily="34" charset="0"/>
              </a:rPr>
              <a:t>Palaeoclimate</a:t>
            </a:r>
            <a:r>
              <a:rPr kumimoji="0" lang="en-US" sz="2400" b="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 records (ice cores, coral cores, etc.)</a:t>
            </a: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kumimoji="0" lang="en-US" sz="2400" b="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Historical climate records (we have been documenting this since the 19</a:t>
            </a:r>
            <a:r>
              <a:rPr kumimoji="0" lang="en-US" sz="2400" b="0" u="none" strike="noStrike" kern="1200" cap="none" spc="0" normalizeH="0" baseline="30000" noProof="0" dirty="0">
                <a:ln>
                  <a:noFill/>
                </a:ln>
                <a:solidFill>
                  <a:schemeClr val="bg2"/>
                </a:solidFill>
                <a:effectLst/>
                <a:uLnTx/>
                <a:uFillTx/>
                <a:latin typeface="Arial Narrow" panose="020B0604020202020204" pitchFamily="34" charset="0"/>
                <a:ea typeface="+mn-ea"/>
                <a:cs typeface="Arial Narrow" panose="020B0604020202020204" pitchFamily="34" charset="0"/>
              </a:rPr>
              <a:t>th</a:t>
            </a:r>
            <a:r>
              <a:rPr kumimoji="0" lang="en-US" sz="2400" b="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 century)</a:t>
            </a:r>
          </a:p>
          <a:p>
            <a:pPr marL="457200" marR="0" lvl="0" indent="-457200" defTabSz="914400" rtl="0" eaLnBrk="1" fontAlgn="auto" latinLnBrk="0" hangingPunct="1">
              <a:lnSpc>
                <a:spcPct val="100000"/>
              </a:lnSpc>
              <a:spcBef>
                <a:spcPts val="0"/>
              </a:spcBef>
              <a:spcAft>
                <a:spcPts val="0"/>
              </a:spcAft>
              <a:buClrTx/>
              <a:buSzTx/>
              <a:buAutoNum type="arabicPeriod"/>
              <a:tabLst/>
              <a:defRPr/>
            </a:pPr>
            <a:r>
              <a:rPr lang="en-US" sz="2400" dirty="0">
                <a:solidFill>
                  <a:schemeClr val="bg2"/>
                </a:solidFill>
                <a:latin typeface="Arial Narrow" panose="020B0604020202020204" pitchFamily="34" charset="0"/>
                <a:cs typeface="Arial Narrow" panose="020B0604020202020204" pitchFamily="34" charset="0"/>
              </a:rPr>
              <a:t>Climate Models</a:t>
            </a:r>
            <a:endParaRPr kumimoji="0" lang="en-US" sz="2400" b="0" i="1"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p:txBody>
      </p:sp>
      <p:pic>
        <p:nvPicPr>
          <p:cNvPr id="70658" name="Picture 2" descr="Example full sized image for Natural records of past climate - Maps, Visualizations, and Descriptive Information">
            <a:extLst>
              <a:ext uri="{FF2B5EF4-FFF2-40B4-BE49-F238E27FC236}">
                <a16:creationId xmlns:a16="http://schemas.microsoft.com/office/drawing/2014/main" id="{C2DF16D9-E354-02D4-18EF-F401BE7D1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 y="-1787"/>
            <a:ext cx="12188825" cy="685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03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755809" y="2090172"/>
            <a:ext cx="3014085" cy="3231654"/>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All involve making a number of assumptions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(to fill in the gaps where data is missing).</a:t>
            </a:r>
          </a:p>
          <a:p>
            <a:pPr marR="0" lvl="0" algn="ctr" defTabSz="914400" rtl="0" eaLnBrk="1" fontAlgn="auto" latinLnBrk="0" hangingPunct="1">
              <a:lnSpc>
                <a:spcPct val="100000"/>
              </a:lnSpc>
              <a:spcBef>
                <a:spcPts val="0"/>
              </a:spcBef>
              <a:spcAft>
                <a:spcPts val="0"/>
              </a:spcAft>
              <a:buClrTx/>
              <a:buSzTx/>
              <a:tabLst/>
              <a:defRPr/>
            </a:pPr>
            <a:endParaRPr lang="en-US" sz="2400" dirty="0">
              <a:solidFill>
                <a:schemeClr val="bg2"/>
              </a:solidFill>
              <a:latin typeface="Arial Narrow" panose="020B0604020202020204" pitchFamily="34" charset="0"/>
              <a:cs typeface="Arial Narrow" panose="020B0604020202020204" pitchFamily="34" charset="0"/>
            </a:endParaRPr>
          </a:p>
        </p:txBody>
      </p:sp>
      <p:pic>
        <p:nvPicPr>
          <p:cNvPr id="72706" name="Picture 2" descr="Assumptions – The Messmaker – Shreya Shah">
            <a:extLst>
              <a:ext uri="{FF2B5EF4-FFF2-40B4-BE49-F238E27FC236}">
                <a16:creationId xmlns:a16="http://schemas.microsoft.com/office/drawing/2014/main" id="{585A1037-4C05-5C4F-2863-29D63A224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327" y="14902"/>
            <a:ext cx="7926368" cy="684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06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1638126" y="2319782"/>
            <a:ext cx="2019474" cy="2677656"/>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Leaving room for much interpretation</a:t>
            </a:r>
          </a:p>
          <a:p>
            <a:pPr marR="0" lvl="0" algn="ctr" defTabSz="914400" rtl="0" eaLnBrk="1" fontAlgn="auto" latinLnBrk="0" hangingPunct="1">
              <a:lnSpc>
                <a:spcPct val="150000"/>
              </a:lnSpc>
              <a:spcBef>
                <a:spcPts val="0"/>
              </a:spcBef>
              <a:spcAft>
                <a:spcPts val="0"/>
              </a:spcAft>
              <a:buClrTx/>
              <a:buSzTx/>
              <a:tabLst/>
              <a:defRPr/>
            </a:pPr>
            <a:endParaRPr lang="en-US" sz="2400" dirty="0">
              <a:solidFill>
                <a:schemeClr val="bg2"/>
              </a:solidFill>
              <a:latin typeface="Arial Narrow" panose="020B0604020202020204" pitchFamily="34" charset="0"/>
              <a:cs typeface="Arial Narrow"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lang="en-US" sz="2400" dirty="0">
              <a:solidFill>
                <a:schemeClr val="bg2"/>
              </a:solidFill>
              <a:latin typeface="Arial Narrow" panose="020B0604020202020204" pitchFamily="34" charset="0"/>
              <a:cs typeface="Arial Narrow" panose="020B0604020202020204" pitchFamily="34" charset="0"/>
            </a:endParaRPr>
          </a:p>
        </p:txBody>
      </p:sp>
      <p:pic>
        <p:nvPicPr>
          <p:cNvPr id="73730" name="Picture 2" descr="Cartoons: A climate change pandemic - The Washington Post">
            <a:extLst>
              <a:ext uri="{FF2B5EF4-FFF2-40B4-BE49-F238E27FC236}">
                <a16:creationId xmlns:a16="http://schemas.microsoft.com/office/drawing/2014/main" id="{C86576F5-715A-D632-E429-0145F2D54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451" y="252663"/>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With a new book, climate scientist Michael E. Mann continues his battle  against denialism | Environment | Pittsburgh | Pittsburgh City Paper">
            <a:extLst>
              <a:ext uri="{FF2B5EF4-FFF2-40B4-BE49-F238E27FC236}">
                <a16:creationId xmlns:a16="http://schemas.microsoft.com/office/drawing/2014/main" id="{F63A5DC8-8AD5-2652-E26E-88A11929E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131" y="229610"/>
            <a:ext cx="39338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Climate Change Debate Discussion">
            <a:extLst>
              <a:ext uri="{FF2B5EF4-FFF2-40B4-BE49-F238E27FC236}">
                <a16:creationId xmlns:a16="http://schemas.microsoft.com/office/drawing/2014/main" id="{AD9267EF-A4F6-8F21-9CF4-673A475D4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131" y="3798369"/>
            <a:ext cx="3933825" cy="2846063"/>
          </a:xfrm>
          <a:prstGeom prst="rect">
            <a:avLst/>
          </a:prstGeom>
          <a:noFill/>
          <a:extLst>
            <a:ext uri="{909E8E84-426E-40DD-AFC4-6F175D3DCCD1}">
              <a14:hiddenFill xmlns:a14="http://schemas.microsoft.com/office/drawing/2010/main">
                <a:solidFill>
                  <a:srgbClr val="FFFFFF"/>
                </a:solidFill>
              </a14:hiddenFill>
            </a:ext>
          </a:extLst>
        </p:spPr>
      </p:pic>
      <p:pic>
        <p:nvPicPr>
          <p:cNvPr id="73738" name="Picture 10" descr="Let's be honest – the global warming debate isn't about science | Climate  crisis | The Guardian">
            <a:extLst>
              <a:ext uri="{FF2B5EF4-FFF2-40B4-BE49-F238E27FC236}">
                <a16:creationId xmlns:a16="http://schemas.microsoft.com/office/drawing/2014/main" id="{58052D42-149F-B64F-33BA-2166EE32F0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353" t="18805" r="23638"/>
          <a:stretch/>
        </p:blipFill>
        <p:spPr bwMode="auto">
          <a:xfrm>
            <a:off x="9286623" y="3798369"/>
            <a:ext cx="2629406" cy="28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22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20529C-CB37-83D1-37E6-EA971E4B10F5}"/>
              </a:ext>
            </a:extLst>
          </p:cNvPr>
          <p:cNvSpPr txBox="1"/>
          <p:nvPr/>
        </p:nvSpPr>
        <p:spPr>
          <a:xfrm>
            <a:off x="370798" y="1195471"/>
            <a:ext cx="3399096" cy="4467057"/>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The 2013 IPCC report estimated the </a:t>
            </a:r>
            <a:r>
              <a:rPr lang="en-US" sz="2400" i="1" dirty="0">
                <a:solidFill>
                  <a:schemeClr val="bg2"/>
                </a:solidFill>
                <a:latin typeface="+mj-lt"/>
                <a:cs typeface="Arial Narrow" panose="020B0604020202020204" pitchFamily="34" charset="0"/>
              </a:rPr>
              <a:t>likely</a:t>
            </a:r>
            <a:r>
              <a:rPr lang="en-US" sz="2400" dirty="0">
                <a:solidFill>
                  <a:schemeClr val="bg2"/>
                </a:solidFill>
                <a:latin typeface="+mj-lt"/>
                <a:cs typeface="Arial Narrow"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temperature rise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(with a doubling of CO</a:t>
            </a:r>
            <a:r>
              <a:rPr lang="en-US" sz="2400" baseline="-25000" dirty="0">
                <a:solidFill>
                  <a:schemeClr val="bg2"/>
                </a:solidFill>
                <a:latin typeface="+mj-lt"/>
                <a:cs typeface="Arial Narrow" panose="020B0604020202020204" pitchFamily="34" charset="0"/>
              </a:rPr>
              <a:t>2 </a:t>
            </a:r>
            <a:r>
              <a:rPr lang="en-US" sz="2400" dirty="0">
                <a:solidFill>
                  <a:schemeClr val="bg2"/>
                </a:solidFill>
                <a:latin typeface="+mj-lt"/>
                <a:cs typeface="Arial Narrow"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is between 1.0 – 2.5°C </a:t>
            </a:r>
          </a:p>
          <a:p>
            <a:pPr marR="0" lvl="0" algn="ctr" defTabSz="914400" rtl="0" eaLnBrk="1" fontAlgn="auto" latinLnBrk="0" hangingPunct="1">
              <a:lnSpc>
                <a:spcPct val="15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 Rising more than 3°C is </a:t>
            </a:r>
            <a:r>
              <a:rPr lang="en-US" sz="2400" i="1" dirty="0">
                <a:solidFill>
                  <a:schemeClr val="bg2"/>
                </a:solidFill>
                <a:latin typeface="+mj-lt"/>
                <a:cs typeface="Arial Narrow" panose="020B0604020202020204" pitchFamily="34" charset="0"/>
              </a:rPr>
              <a:t>extremely unlikely.</a:t>
            </a:r>
          </a:p>
        </p:txBody>
      </p:sp>
      <p:sp>
        <p:nvSpPr>
          <p:cNvPr id="4" name="Rectangle 3">
            <a:extLst>
              <a:ext uri="{FF2B5EF4-FFF2-40B4-BE49-F238E27FC236}">
                <a16:creationId xmlns:a16="http://schemas.microsoft.com/office/drawing/2014/main" id="{6DEBDEC3-3499-50AB-671A-BDDB8B18F055}"/>
              </a:ext>
            </a:extLst>
          </p:cNvPr>
          <p:cNvSpPr/>
          <p:nvPr/>
        </p:nvSpPr>
        <p:spPr>
          <a:xfrm>
            <a:off x="4235116" y="0"/>
            <a:ext cx="795688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showing the temperature of a person&#10;&#10;Description automatically generated">
            <a:extLst>
              <a:ext uri="{FF2B5EF4-FFF2-40B4-BE49-F238E27FC236}">
                <a16:creationId xmlns:a16="http://schemas.microsoft.com/office/drawing/2014/main" id="{3A62152C-3F89-8BA5-7461-14BA37EF5885}"/>
              </a:ext>
            </a:extLst>
          </p:cNvPr>
          <p:cNvPicPr>
            <a:picLocks noChangeAspect="1"/>
          </p:cNvPicPr>
          <p:nvPr/>
        </p:nvPicPr>
        <p:blipFill>
          <a:blip r:embed="rId3"/>
          <a:stretch>
            <a:fillRect/>
          </a:stretch>
        </p:blipFill>
        <p:spPr>
          <a:xfrm>
            <a:off x="4327358" y="317692"/>
            <a:ext cx="7772400" cy="6222616"/>
          </a:xfrm>
          <a:prstGeom prst="rect">
            <a:avLst/>
          </a:prstGeom>
        </p:spPr>
      </p:pic>
    </p:spTree>
    <p:extLst>
      <p:ext uri="{BB962C8B-B14F-4D97-AF65-F5344CB8AC3E}">
        <p14:creationId xmlns:p14="http://schemas.microsoft.com/office/powerpoint/2010/main" val="416826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CE239E-6DE8-23E9-33B2-068CCF0E47B4}"/>
              </a:ext>
            </a:extLst>
          </p:cNvPr>
          <p:cNvSpPr txBox="1"/>
          <p:nvPr/>
        </p:nvSpPr>
        <p:spPr>
          <a:xfrm>
            <a:off x="712074" y="364475"/>
            <a:ext cx="2614451" cy="6129050"/>
          </a:xfrm>
          <a:prstGeom prst="rect">
            <a:avLst/>
          </a:prstGeom>
          <a:noFill/>
        </p:spPr>
        <p:txBody>
          <a:bodyPr wrap="square">
            <a:spAutoFit/>
          </a:bodyPr>
          <a:lstStyle/>
          <a:p>
            <a:pPr algn="ctr">
              <a:lnSpc>
                <a:spcPct val="150000"/>
              </a:lnSpc>
            </a:pPr>
            <a:r>
              <a:rPr lang="en-AU" sz="2400" i="0" dirty="0">
                <a:solidFill>
                  <a:schemeClr val="bg1"/>
                </a:solidFill>
                <a:effectLst/>
                <a:latin typeface="+mj-lt"/>
              </a:rPr>
              <a:t>Weather Models create a virtual planet Earth, simulating the atmosphere, ocean, land surface and sea ice, and use mathematical equations to predict future weather. </a:t>
            </a:r>
            <a:endParaRPr lang="en-US" sz="2400" dirty="0">
              <a:solidFill>
                <a:schemeClr val="bg1"/>
              </a:solidFill>
              <a:latin typeface="+mj-lt"/>
            </a:endParaRPr>
          </a:p>
        </p:txBody>
      </p:sp>
      <p:pic>
        <p:nvPicPr>
          <p:cNvPr id="12296" name="Picture 8" descr="Blog">
            <a:extLst>
              <a:ext uri="{FF2B5EF4-FFF2-40B4-BE49-F238E27FC236}">
                <a16:creationId xmlns:a16="http://schemas.microsoft.com/office/drawing/2014/main" id="{8D51D817-163C-E39A-4CC6-CFC887730B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39"/>
          <a:stretch/>
        </p:blipFill>
        <p:spPr bwMode="auto">
          <a:xfrm>
            <a:off x="3909848" y="0"/>
            <a:ext cx="8282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93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26A1F-286E-6B3D-7209-35C878FEAC2A}"/>
              </a:ext>
            </a:extLst>
          </p:cNvPr>
          <p:cNvSpPr/>
          <p:nvPr/>
        </p:nvSpPr>
        <p:spPr>
          <a:xfrm>
            <a:off x="4219074" y="0"/>
            <a:ext cx="7972926"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C85A4F-CB29-E463-758D-C112F7AC004F}"/>
              </a:ext>
            </a:extLst>
          </p:cNvPr>
          <p:cNvSpPr txBox="1"/>
          <p:nvPr/>
        </p:nvSpPr>
        <p:spPr>
          <a:xfrm>
            <a:off x="128337" y="312443"/>
            <a:ext cx="3914274" cy="635988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b="1" dirty="0">
                <a:solidFill>
                  <a:schemeClr val="bg2"/>
                </a:solidFill>
                <a:latin typeface="+mj-lt"/>
                <a:cs typeface="Arial Narrow" panose="020B0604020202020204" pitchFamily="34" charset="0"/>
              </a:rPr>
              <a:t>Who is the ICPP? </a:t>
            </a:r>
          </a:p>
          <a:p>
            <a:pPr marR="0" lvl="0" algn="ctr" defTabSz="914400" rtl="0" eaLnBrk="1" fontAlgn="auto" latinLnBrk="0" hangingPunct="1">
              <a:lnSpc>
                <a:spcPct val="150000"/>
              </a:lnSpc>
              <a:spcBef>
                <a:spcPts val="0"/>
              </a:spcBef>
              <a:spcAft>
                <a:spcPts val="0"/>
              </a:spcAft>
              <a:buClrTx/>
              <a:buSzTx/>
              <a:tabLst/>
              <a:defRPr/>
            </a:pPr>
            <a:endParaRPr lang="en-US" sz="1000" b="1"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In 1988, governments from around the world created the International Panel on Climate Change (IPCC). </a:t>
            </a:r>
          </a:p>
          <a:p>
            <a:pPr marR="0" lvl="0" algn="ctr" defTabSz="914400" rtl="0" eaLnBrk="1" fontAlgn="auto" latinLnBrk="0" hangingPunct="1">
              <a:lnSpc>
                <a:spcPct val="150000"/>
              </a:lnSpc>
              <a:spcBef>
                <a:spcPts val="0"/>
              </a:spcBef>
              <a:spcAft>
                <a:spcPts val="0"/>
              </a:spcAft>
              <a:buClrTx/>
              <a:buSzTx/>
              <a:tabLst/>
              <a:defRPr/>
            </a:pPr>
            <a:endParaRPr lang="en-US" sz="16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They recruit </a:t>
            </a:r>
            <a:r>
              <a:rPr lang="en-US" sz="2400" b="1" dirty="0">
                <a:solidFill>
                  <a:schemeClr val="bg2"/>
                </a:solidFill>
                <a:latin typeface="+mj-lt"/>
                <a:cs typeface="Arial Narrow" panose="020B0604020202020204" pitchFamily="34" charset="0"/>
              </a:rPr>
              <a:t>climate change experts </a:t>
            </a:r>
            <a:r>
              <a:rPr lang="en-US" sz="2400" dirty="0">
                <a:solidFill>
                  <a:schemeClr val="bg2"/>
                </a:solidFill>
                <a:latin typeface="+mj-lt"/>
                <a:cs typeface="Arial Narrow" panose="020B0604020202020204" pitchFamily="34" charset="0"/>
              </a:rPr>
              <a:t>– 100s of them – to author reports every 5-6 years to help inform government policy decisions.</a:t>
            </a:r>
          </a:p>
        </p:txBody>
      </p:sp>
      <p:pic>
        <p:nvPicPr>
          <p:cNvPr id="75778" name="Picture 2" descr="IPCC climate report draws urgency to food systems transformation - CGIAR">
            <a:extLst>
              <a:ext uri="{FF2B5EF4-FFF2-40B4-BE49-F238E27FC236}">
                <a16:creationId xmlns:a16="http://schemas.microsoft.com/office/drawing/2014/main" id="{5A6D1EBB-6E09-4CD0-E82C-1EA5CFBC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A16E6A-CEDE-7034-CF24-25007E24BD4F}"/>
              </a:ext>
            </a:extLst>
          </p:cNvPr>
          <p:cNvSpPr txBox="1"/>
          <p:nvPr/>
        </p:nvSpPr>
        <p:spPr>
          <a:xfrm>
            <a:off x="0" y="9212"/>
            <a:ext cx="12192000" cy="1815882"/>
          </a:xfrm>
          <a:prstGeom prst="rect">
            <a:avLst/>
          </a:prstGeom>
          <a:solidFill>
            <a:schemeClr val="tx1"/>
          </a:solidFill>
        </p:spPr>
        <p:txBody>
          <a:bodyPr wrap="square">
            <a:spAutoFit/>
          </a:bodyPr>
          <a:lstStyle/>
          <a:p>
            <a:pPr marR="0" lvl="0" algn="ctr" defTabSz="914400" rtl="0" eaLnBrk="1" fontAlgn="auto" latinLnBrk="0" hangingPunct="1">
              <a:spcBef>
                <a:spcPts val="0"/>
              </a:spcBef>
              <a:spcAft>
                <a:spcPts val="0"/>
              </a:spcAft>
              <a:buClrTx/>
              <a:buSzTx/>
              <a:tabLst/>
              <a:defRPr/>
            </a:pPr>
            <a:r>
              <a:rPr lang="en-US" sz="2000" b="1" dirty="0">
                <a:solidFill>
                  <a:schemeClr val="bg2"/>
                </a:solidFill>
                <a:latin typeface="+mj-lt"/>
                <a:cs typeface="Arial Narrow" panose="020B0604020202020204" pitchFamily="34" charset="0"/>
              </a:rPr>
              <a:t>Who is the IPCC? </a:t>
            </a:r>
          </a:p>
          <a:p>
            <a:pPr marR="0" lvl="0" algn="ctr" defTabSz="914400" rtl="0" eaLnBrk="1" fontAlgn="auto" latinLnBrk="0" hangingPunct="1">
              <a:spcBef>
                <a:spcPts val="0"/>
              </a:spcBef>
              <a:spcAft>
                <a:spcPts val="0"/>
              </a:spcAft>
              <a:buClrTx/>
              <a:buSzTx/>
              <a:tabLst/>
              <a:defRPr/>
            </a:pPr>
            <a:endParaRPr lang="en-US" sz="900" b="1" dirty="0">
              <a:solidFill>
                <a:schemeClr val="bg2"/>
              </a:solidFill>
              <a:latin typeface="+mj-lt"/>
              <a:cs typeface="Arial Narrow" panose="020B0604020202020204" pitchFamily="34" charset="0"/>
            </a:endParaRPr>
          </a:p>
          <a:p>
            <a:pPr marR="0" lvl="0" algn="ctr" defTabSz="914400" rtl="0" eaLnBrk="1" fontAlgn="auto" latinLnBrk="0" hangingPunct="1">
              <a:spcBef>
                <a:spcPts val="0"/>
              </a:spcBef>
              <a:spcAft>
                <a:spcPts val="0"/>
              </a:spcAft>
              <a:buClrTx/>
              <a:buSzTx/>
              <a:tabLst/>
              <a:defRPr/>
            </a:pPr>
            <a:r>
              <a:rPr lang="en-US" sz="2000" dirty="0">
                <a:solidFill>
                  <a:schemeClr val="bg2"/>
                </a:solidFill>
                <a:latin typeface="+mj-lt"/>
                <a:cs typeface="Arial Narrow" panose="020B0604020202020204" pitchFamily="34" charset="0"/>
              </a:rPr>
              <a:t>In 1988, governments from around the world created the International Panel on Climate Change (IPCC). </a:t>
            </a:r>
          </a:p>
          <a:p>
            <a:pPr marR="0" lvl="0" algn="ctr" defTabSz="914400" rtl="0" eaLnBrk="1" fontAlgn="auto" latinLnBrk="0" hangingPunct="1">
              <a:spcBef>
                <a:spcPts val="0"/>
              </a:spcBef>
              <a:spcAft>
                <a:spcPts val="0"/>
              </a:spcAft>
              <a:buClrTx/>
              <a:buSzTx/>
              <a:tabLst/>
              <a:defRPr/>
            </a:pPr>
            <a:endParaRPr lang="en-US" sz="1400" dirty="0">
              <a:solidFill>
                <a:schemeClr val="bg2"/>
              </a:solidFill>
              <a:latin typeface="+mj-lt"/>
              <a:cs typeface="Arial Narrow" panose="020B0604020202020204" pitchFamily="34" charset="0"/>
            </a:endParaRPr>
          </a:p>
          <a:p>
            <a:pPr marR="0" lvl="0" algn="ctr" defTabSz="914400" rtl="0" eaLnBrk="1" fontAlgn="auto" latinLnBrk="0" hangingPunct="1">
              <a:spcBef>
                <a:spcPts val="0"/>
              </a:spcBef>
              <a:spcAft>
                <a:spcPts val="0"/>
              </a:spcAft>
              <a:buClrTx/>
              <a:buSzTx/>
              <a:tabLst/>
              <a:defRPr/>
            </a:pPr>
            <a:r>
              <a:rPr lang="en-US" sz="2000" dirty="0">
                <a:solidFill>
                  <a:schemeClr val="bg2"/>
                </a:solidFill>
                <a:latin typeface="+mj-lt"/>
                <a:cs typeface="Arial Narrow" panose="020B0604020202020204" pitchFamily="34" charset="0"/>
              </a:rPr>
              <a:t>They recruit </a:t>
            </a:r>
            <a:r>
              <a:rPr lang="en-US" sz="2000" b="1" dirty="0">
                <a:solidFill>
                  <a:schemeClr val="bg2"/>
                </a:solidFill>
                <a:latin typeface="+mj-lt"/>
                <a:cs typeface="Arial Narrow" panose="020B0604020202020204" pitchFamily="34" charset="0"/>
              </a:rPr>
              <a:t>climate change experts </a:t>
            </a:r>
            <a:r>
              <a:rPr lang="en-US" sz="2000" dirty="0">
                <a:solidFill>
                  <a:schemeClr val="bg2"/>
                </a:solidFill>
                <a:latin typeface="+mj-lt"/>
                <a:cs typeface="Arial Narrow" panose="020B0604020202020204" pitchFamily="34" charset="0"/>
              </a:rPr>
              <a:t>– 100s of them – to author reports every 5-6 years </a:t>
            </a:r>
          </a:p>
          <a:p>
            <a:pPr marR="0" lvl="0" algn="ctr" defTabSz="914400" rtl="0" eaLnBrk="1" fontAlgn="auto" latinLnBrk="0" hangingPunct="1">
              <a:spcBef>
                <a:spcPts val="0"/>
              </a:spcBef>
              <a:spcAft>
                <a:spcPts val="0"/>
              </a:spcAft>
              <a:buClrTx/>
              <a:buSzTx/>
              <a:tabLst/>
              <a:defRPr/>
            </a:pPr>
            <a:r>
              <a:rPr lang="en-US" sz="2000" dirty="0">
                <a:solidFill>
                  <a:schemeClr val="bg2"/>
                </a:solidFill>
                <a:latin typeface="+mj-lt"/>
                <a:cs typeface="Arial Narrow" panose="020B0604020202020204" pitchFamily="34" charset="0"/>
              </a:rPr>
              <a:t>to help inform government policy decisions.</a:t>
            </a:r>
          </a:p>
          <a:p>
            <a:pPr marR="0" lvl="0" algn="ctr" defTabSz="914400" rtl="0" eaLnBrk="1" fontAlgn="auto" latinLnBrk="0" hangingPunct="1">
              <a:spcBef>
                <a:spcPts val="0"/>
              </a:spcBef>
              <a:spcAft>
                <a:spcPts val="0"/>
              </a:spcAft>
              <a:buClrTx/>
              <a:buSzTx/>
              <a:tabLst/>
              <a:defRPr/>
            </a:pPr>
            <a:endParaRPr lang="en-US" sz="700" dirty="0">
              <a:solidFill>
                <a:schemeClr val="bg2"/>
              </a:solidFill>
              <a:latin typeface="+mj-lt"/>
              <a:cs typeface="Arial Narrow" panose="020B0604020202020204" pitchFamily="34" charset="0"/>
            </a:endParaRPr>
          </a:p>
        </p:txBody>
      </p:sp>
    </p:spTree>
    <p:extLst>
      <p:ext uri="{BB962C8B-B14F-4D97-AF65-F5344CB8AC3E}">
        <p14:creationId xmlns:p14="http://schemas.microsoft.com/office/powerpoint/2010/main" val="3130014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26A1F-286E-6B3D-7209-35C878FEAC2A}"/>
              </a:ext>
            </a:extLst>
          </p:cNvPr>
          <p:cNvSpPr/>
          <p:nvPr/>
        </p:nvSpPr>
        <p:spPr>
          <a:xfrm>
            <a:off x="4219074" y="0"/>
            <a:ext cx="7972926"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C85A4F-CB29-E463-758D-C112F7AC004F}"/>
              </a:ext>
            </a:extLst>
          </p:cNvPr>
          <p:cNvSpPr txBox="1"/>
          <p:nvPr/>
        </p:nvSpPr>
        <p:spPr>
          <a:xfrm>
            <a:off x="128336" y="312443"/>
            <a:ext cx="4090737" cy="6159700"/>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b="1" dirty="0">
                <a:solidFill>
                  <a:schemeClr val="bg2"/>
                </a:solidFill>
                <a:latin typeface="+mj-lt"/>
                <a:cs typeface="Arial Narrow" panose="020B0604020202020204" pitchFamily="34" charset="0"/>
              </a:rPr>
              <a:t>In their reports, what are the RCPs?</a:t>
            </a:r>
          </a:p>
          <a:p>
            <a:pPr marR="0" lvl="0" algn="ctr" defTabSz="914400" rtl="0" eaLnBrk="1" fontAlgn="auto" latinLnBrk="0" hangingPunct="1">
              <a:lnSpc>
                <a:spcPct val="150000"/>
              </a:lnSpc>
              <a:spcBef>
                <a:spcPts val="0"/>
              </a:spcBef>
              <a:spcAft>
                <a:spcPts val="0"/>
              </a:spcAft>
              <a:buClrTx/>
              <a:buSzTx/>
              <a:tabLst/>
              <a:defRPr/>
            </a:pPr>
            <a:r>
              <a:rPr lang="en-US" sz="1600" b="1" dirty="0">
                <a:solidFill>
                  <a:schemeClr val="bg2"/>
                </a:solidFill>
                <a:latin typeface="+mj-lt"/>
                <a:cs typeface="Arial Narrow" panose="020B0604020202020204" pitchFamily="34" charset="0"/>
              </a:rPr>
              <a:t>Representative Concentration Pathways</a:t>
            </a:r>
          </a:p>
          <a:p>
            <a:pPr marR="0" lvl="0" algn="ctr" defTabSz="914400" rtl="0" eaLnBrk="1" fontAlgn="auto" latinLnBrk="0" hangingPunct="1">
              <a:lnSpc>
                <a:spcPct val="150000"/>
              </a:lnSpc>
              <a:spcBef>
                <a:spcPts val="0"/>
              </a:spcBef>
              <a:spcAft>
                <a:spcPts val="0"/>
              </a:spcAft>
              <a:buClrTx/>
              <a:buSzTx/>
              <a:tabLst/>
              <a:defRPr/>
            </a:pPr>
            <a:endParaRPr lang="en-US" sz="1400" b="1"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Future CO</a:t>
            </a:r>
            <a:r>
              <a:rPr lang="en-US" sz="2400" baseline="-25000" dirty="0">
                <a:solidFill>
                  <a:schemeClr val="bg2"/>
                </a:solidFill>
                <a:latin typeface="+mj-lt"/>
                <a:cs typeface="Arial Narrow" panose="020B0604020202020204" pitchFamily="34" charset="0"/>
              </a:rPr>
              <a:t>2</a:t>
            </a:r>
            <a:r>
              <a:rPr lang="en-US" sz="2400" dirty="0">
                <a:solidFill>
                  <a:schemeClr val="bg2"/>
                </a:solidFill>
                <a:latin typeface="+mj-lt"/>
                <a:cs typeface="Arial Narrow" panose="020B0604020202020204" pitchFamily="34" charset="0"/>
              </a:rPr>
              <a:t> emissions (W/m</a:t>
            </a:r>
            <a:r>
              <a:rPr lang="en-US" sz="2400" baseline="30000" dirty="0">
                <a:solidFill>
                  <a:schemeClr val="bg2"/>
                </a:solidFill>
                <a:latin typeface="+mj-lt"/>
                <a:cs typeface="Arial Narrow" panose="020B0604020202020204" pitchFamily="34" charset="0"/>
              </a:rPr>
              <a:t>2</a:t>
            </a:r>
            <a:r>
              <a:rPr lang="en-US" sz="2400" dirty="0">
                <a:solidFill>
                  <a:schemeClr val="bg2"/>
                </a:solidFill>
                <a:latin typeface="+mj-lt"/>
                <a:cs typeface="Arial Narrow"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endParaRPr lang="en-US" sz="105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RCP2.6 is a world with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low CO</a:t>
            </a:r>
            <a:r>
              <a:rPr lang="en-US" sz="2400" baseline="-25000" dirty="0">
                <a:solidFill>
                  <a:schemeClr val="bg2"/>
                </a:solidFill>
                <a:latin typeface="+mj-lt"/>
                <a:cs typeface="Arial Narrow" panose="020B0604020202020204" pitchFamily="34" charset="0"/>
              </a:rPr>
              <a:t>2</a:t>
            </a:r>
            <a:r>
              <a:rPr lang="en-US" sz="2400" dirty="0">
                <a:solidFill>
                  <a:schemeClr val="bg2"/>
                </a:solidFill>
                <a:latin typeface="+mj-lt"/>
                <a:cs typeface="Arial Narrow" panose="020B0604020202020204" pitchFamily="34" charset="0"/>
              </a:rPr>
              <a:t> emissions </a:t>
            </a:r>
          </a:p>
          <a:p>
            <a:pPr marR="0" lvl="0" algn="ctr" defTabSz="914400" rtl="0" eaLnBrk="1" fontAlgn="auto" latinLnBrk="0" hangingPunct="1">
              <a:lnSpc>
                <a:spcPct val="150000"/>
              </a:lnSpc>
              <a:spcBef>
                <a:spcPts val="0"/>
              </a:spcBef>
              <a:spcAft>
                <a:spcPts val="0"/>
              </a:spcAft>
              <a:buClrTx/>
              <a:buSzTx/>
              <a:tabLst/>
              <a:defRPr/>
            </a:pPr>
            <a:r>
              <a:rPr lang="en-US" sz="1600" dirty="0">
                <a:solidFill>
                  <a:schemeClr val="bg2"/>
                </a:solidFill>
                <a:latin typeface="+mj-lt"/>
                <a:cs typeface="Arial Narrow" panose="020B0604020202020204" pitchFamily="34" charset="0"/>
              </a:rPr>
              <a:t>(best case scenario)</a:t>
            </a:r>
          </a:p>
          <a:p>
            <a:pPr marR="0" lvl="0" algn="ctr" defTabSz="914400" rtl="0" eaLnBrk="1" fontAlgn="auto" latinLnBrk="0" hangingPunct="1">
              <a:lnSpc>
                <a:spcPct val="15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RCP8.5 is a world with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high CO</a:t>
            </a:r>
            <a:r>
              <a:rPr lang="en-US" sz="2400" baseline="-25000" dirty="0">
                <a:solidFill>
                  <a:schemeClr val="bg2"/>
                </a:solidFill>
                <a:latin typeface="+mj-lt"/>
                <a:cs typeface="Arial Narrow" panose="020B0604020202020204" pitchFamily="34" charset="0"/>
              </a:rPr>
              <a:t>2</a:t>
            </a:r>
            <a:r>
              <a:rPr lang="en-US" sz="2400" dirty="0">
                <a:solidFill>
                  <a:schemeClr val="bg2"/>
                </a:solidFill>
                <a:latin typeface="+mj-lt"/>
                <a:cs typeface="Arial Narrow" panose="020B0604020202020204" pitchFamily="34" charset="0"/>
              </a:rPr>
              <a:t> emissions </a:t>
            </a:r>
          </a:p>
          <a:p>
            <a:pPr marR="0" lvl="0" algn="ctr" defTabSz="914400" rtl="0" eaLnBrk="1" fontAlgn="auto" latinLnBrk="0" hangingPunct="1">
              <a:lnSpc>
                <a:spcPct val="150000"/>
              </a:lnSpc>
              <a:spcBef>
                <a:spcPts val="0"/>
              </a:spcBef>
              <a:spcAft>
                <a:spcPts val="0"/>
              </a:spcAft>
              <a:buClrTx/>
              <a:buSzTx/>
              <a:tabLst/>
              <a:defRPr/>
            </a:pPr>
            <a:r>
              <a:rPr lang="en-US" sz="1600" dirty="0">
                <a:solidFill>
                  <a:schemeClr val="bg2"/>
                </a:solidFill>
                <a:latin typeface="+mj-lt"/>
                <a:cs typeface="Arial Narrow" panose="020B0604020202020204" pitchFamily="34" charset="0"/>
              </a:rPr>
              <a:t>(worst case scenario) </a:t>
            </a:r>
          </a:p>
        </p:txBody>
      </p:sp>
      <p:pic>
        <p:nvPicPr>
          <p:cNvPr id="15" name="Picture 14" descr="A graph of different types of co2&#10;&#10;Description automatically generated">
            <a:extLst>
              <a:ext uri="{FF2B5EF4-FFF2-40B4-BE49-F238E27FC236}">
                <a16:creationId xmlns:a16="http://schemas.microsoft.com/office/drawing/2014/main" id="{CD91BBFF-E2F7-4501-7E9C-D3DEF79EAA7B}"/>
              </a:ext>
            </a:extLst>
          </p:cNvPr>
          <p:cNvPicPr>
            <a:picLocks noChangeAspect="1"/>
          </p:cNvPicPr>
          <p:nvPr/>
        </p:nvPicPr>
        <p:blipFill>
          <a:blip r:embed="rId3"/>
          <a:stretch>
            <a:fillRect/>
          </a:stretch>
        </p:blipFill>
        <p:spPr>
          <a:xfrm>
            <a:off x="4363451" y="1334040"/>
            <a:ext cx="7576891" cy="4189919"/>
          </a:xfrm>
          <a:prstGeom prst="rect">
            <a:avLst/>
          </a:prstGeom>
        </p:spPr>
      </p:pic>
    </p:spTree>
    <p:extLst>
      <p:ext uri="{BB962C8B-B14F-4D97-AF65-F5344CB8AC3E}">
        <p14:creationId xmlns:p14="http://schemas.microsoft.com/office/powerpoint/2010/main" val="75127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26A1F-286E-6B3D-7209-35C878FEAC2A}"/>
              </a:ext>
            </a:extLst>
          </p:cNvPr>
          <p:cNvSpPr/>
          <p:nvPr/>
        </p:nvSpPr>
        <p:spPr>
          <a:xfrm>
            <a:off x="3785936" y="0"/>
            <a:ext cx="8406063"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C85A4F-CB29-E463-758D-C112F7AC004F}"/>
              </a:ext>
            </a:extLst>
          </p:cNvPr>
          <p:cNvSpPr txBox="1"/>
          <p:nvPr/>
        </p:nvSpPr>
        <p:spPr>
          <a:xfrm>
            <a:off x="240629" y="306767"/>
            <a:ext cx="3336760" cy="6798464"/>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Rapid increases in atmospheric CO</a:t>
            </a:r>
            <a:r>
              <a:rPr lang="en-US" sz="2400" baseline="-25000" dirty="0">
                <a:solidFill>
                  <a:schemeClr val="bg2"/>
                </a:solidFill>
                <a:latin typeface="+mj-lt"/>
                <a:cs typeface="Arial Narrow" panose="020B0604020202020204" pitchFamily="34" charset="0"/>
              </a:rPr>
              <a:t>2</a:t>
            </a:r>
            <a:r>
              <a:rPr lang="en-US" sz="2400" dirty="0">
                <a:solidFill>
                  <a:schemeClr val="bg2"/>
                </a:solidFill>
                <a:latin typeface="+mj-lt"/>
                <a:cs typeface="Arial Narrow" panose="020B0604020202020204" pitchFamily="34" charset="0"/>
              </a:rPr>
              <a:t> not only raise global temperatures </a:t>
            </a:r>
          </a:p>
          <a:p>
            <a:pPr marR="0" lvl="0" algn="ctr" defTabSz="914400" rtl="0" eaLnBrk="1" fontAlgn="auto" latinLnBrk="0" hangingPunct="1">
              <a:lnSpc>
                <a:spcPct val="150000"/>
              </a:lnSpc>
              <a:spcBef>
                <a:spcPts val="0"/>
              </a:spcBef>
              <a:spcAft>
                <a:spcPts val="0"/>
              </a:spcAft>
              <a:buClrTx/>
              <a:buSzTx/>
              <a:tabLst/>
              <a:defRPr/>
            </a:pPr>
            <a:r>
              <a:rPr lang="en-US" dirty="0">
                <a:solidFill>
                  <a:schemeClr val="bg2"/>
                </a:solidFill>
                <a:latin typeface="+mj-lt"/>
                <a:cs typeface="Arial Narrow" panose="020B0604020202020204" pitchFamily="34" charset="0"/>
              </a:rPr>
              <a:t>(due to the green house effect)</a:t>
            </a:r>
          </a:p>
          <a:p>
            <a:pPr marR="0" lvl="0" algn="ctr" defTabSz="914400" rtl="0" eaLnBrk="1" fontAlgn="auto" latinLnBrk="0" hangingPunct="1">
              <a:lnSpc>
                <a:spcPct val="150000"/>
              </a:lnSpc>
              <a:spcBef>
                <a:spcPts val="0"/>
              </a:spcBef>
              <a:spcAft>
                <a:spcPts val="0"/>
              </a:spcAft>
              <a:buClrTx/>
              <a:buSzTx/>
              <a:tabLst/>
              <a:defRPr/>
            </a:pPr>
            <a:endParaRPr lang="en-US" sz="11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but it also drops ocean </a:t>
            </a: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pH levels.</a:t>
            </a:r>
          </a:p>
          <a:p>
            <a:pPr marR="0" lvl="0" algn="ctr" defTabSz="914400" rtl="0" eaLnBrk="1" fontAlgn="auto" latinLnBrk="0" hangingPunct="1">
              <a:lnSpc>
                <a:spcPct val="15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pH is a scale of acidity.</a:t>
            </a:r>
          </a:p>
          <a:p>
            <a:pPr marR="0" lvl="0" algn="ctr" defTabSz="914400" rtl="0" eaLnBrk="1" fontAlgn="auto" latinLnBrk="0" hangingPunct="1">
              <a:lnSpc>
                <a:spcPct val="150000"/>
              </a:lnSpc>
              <a:spcBef>
                <a:spcPts val="0"/>
              </a:spcBef>
              <a:spcAft>
                <a:spcPts val="0"/>
              </a:spcAft>
              <a:buClrTx/>
              <a:buSzTx/>
              <a:tabLst/>
              <a:defRPr/>
            </a:pPr>
            <a:endParaRPr lang="en-US" sz="2400"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lang="en-US" sz="2400" dirty="0">
                <a:solidFill>
                  <a:schemeClr val="bg2"/>
                </a:solidFill>
                <a:latin typeface="+mj-lt"/>
                <a:cs typeface="Arial Narrow" panose="020B0604020202020204" pitchFamily="34" charset="0"/>
              </a:rPr>
              <a:t>Hence the name,</a:t>
            </a:r>
          </a:p>
          <a:p>
            <a:pPr algn="ctr">
              <a:lnSpc>
                <a:spcPct val="150000"/>
              </a:lnSpc>
              <a:defRPr/>
            </a:pPr>
            <a:r>
              <a:rPr lang="en-US" sz="2400" b="1" i="1" dirty="0">
                <a:solidFill>
                  <a:schemeClr val="bg2"/>
                </a:solidFill>
                <a:latin typeface="+mj-lt"/>
                <a:cs typeface="Arial Narrow" panose="020B0604020202020204" pitchFamily="34" charset="0"/>
              </a:rPr>
              <a:t>Ocean acidification</a:t>
            </a:r>
            <a:endParaRPr lang="en-US" sz="2400" i="1" dirty="0">
              <a:solidFill>
                <a:schemeClr val="bg2"/>
              </a:solidFill>
              <a:latin typeface="+mj-l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endParaRPr lang="en-US" sz="2400" b="1" dirty="0">
              <a:solidFill>
                <a:schemeClr val="bg2"/>
              </a:solidFill>
              <a:latin typeface="+mj-lt"/>
              <a:cs typeface="Arial Narrow" panose="020B0604020202020204" pitchFamily="34" charset="0"/>
            </a:endParaRPr>
          </a:p>
        </p:txBody>
      </p:sp>
      <p:pic>
        <p:nvPicPr>
          <p:cNvPr id="2" name="Picture 1" descr="A graph of different colored lines&#10;&#10;Description automatically generated with medium confidence">
            <a:extLst>
              <a:ext uri="{FF2B5EF4-FFF2-40B4-BE49-F238E27FC236}">
                <a16:creationId xmlns:a16="http://schemas.microsoft.com/office/drawing/2014/main" id="{42617C57-9F3C-4A11-291A-2BE8C47B5157}"/>
              </a:ext>
            </a:extLst>
          </p:cNvPr>
          <p:cNvPicPr>
            <a:picLocks noChangeAspect="1"/>
          </p:cNvPicPr>
          <p:nvPr/>
        </p:nvPicPr>
        <p:blipFill rotWithShape="1">
          <a:blip r:embed="rId3"/>
          <a:srcRect l="4339" t="14699"/>
          <a:stretch/>
        </p:blipFill>
        <p:spPr>
          <a:xfrm>
            <a:off x="3785937" y="141694"/>
            <a:ext cx="8406063" cy="6574612"/>
          </a:xfrm>
          <a:prstGeom prst="rect">
            <a:avLst/>
          </a:prstGeom>
        </p:spPr>
      </p:pic>
    </p:spTree>
    <p:extLst>
      <p:ext uri="{BB962C8B-B14F-4D97-AF65-F5344CB8AC3E}">
        <p14:creationId xmlns:p14="http://schemas.microsoft.com/office/powerpoint/2010/main" val="505817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4" name="Picture 4">
            <a:extLst>
              <a:ext uri="{FF2B5EF4-FFF2-40B4-BE49-F238E27FC236}">
                <a16:creationId xmlns:a16="http://schemas.microsoft.com/office/drawing/2014/main" id="{802CB494-9C23-B02C-0BE8-9F8B86715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43" y="0"/>
            <a:ext cx="8705464" cy="5973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F644DD-7E59-6A7C-E757-540A5B1C9898}"/>
              </a:ext>
            </a:extLst>
          </p:cNvPr>
          <p:cNvSpPr txBox="1"/>
          <p:nvPr/>
        </p:nvSpPr>
        <p:spPr>
          <a:xfrm>
            <a:off x="939979" y="6348481"/>
            <a:ext cx="11331215" cy="369332"/>
          </a:xfrm>
          <a:prstGeom prst="rect">
            <a:avLst/>
          </a:prstGeom>
          <a:noFill/>
        </p:spPr>
        <p:txBody>
          <a:bodyPr wrap="square">
            <a:spAutoFit/>
          </a:bodyPr>
          <a:lstStyle/>
          <a:p>
            <a:r>
              <a:rPr lang="en-AU" b="0" i="0" dirty="0">
                <a:solidFill>
                  <a:schemeClr val="bg1"/>
                </a:solidFill>
                <a:effectLst/>
                <a:latin typeface="+mj-lt"/>
              </a:rPr>
              <a:t>Pteropods are at risk to ocean acidification because their thin shells are sensitive to changes in ocean chemistry.</a:t>
            </a:r>
            <a:endParaRPr lang="en-US" dirty="0">
              <a:solidFill>
                <a:schemeClr val="bg1"/>
              </a:solidFill>
              <a:latin typeface="+mj-lt"/>
            </a:endParaRPr>
          </a:p>
        </p:txBody>
      </p:sp>
    </p:spTree>
    <p:extLst>
      <p:ext uri="{BB962C8B-B14F-4D97-AF65-F5344CB8AC3E}">
        <p14:creationId xmlns:p14="http://schemas.microsoft.com/office/powerpoint/2010/main" val="753932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F644DD-7E59-6A7C-E757-540A5B1C9898}"/>
              </a:ext>
            </a:extLst>
          </p:cNvPr>
          <p:cNvSpPr txBox="1"/>
          <p:nvPr/>
        </p:nvSpPr>
        <p:spPr>
          <a:xfrm>
            <a:off x="1235243" y="6332437"/>
            <a:ext cx="9407179" cy="369332"/>
          </a:xfrm>
          <a:prstGeom prst="rect">
            <a:avLst/>
          </a:prstGeom>
          <a:noFill/>
        </p:spPr>
        <p:txBody>
          <a:bodyPr wrap="square">
            <a:spAutoFit/>
          </a:bodyPr>
          <a:lstStyle/>
          <a:p>
            <a:r>
              <a:rPr lang="en-AU" b="0" i="0" dirty="0">
                <a:solidFill>
                  <a:schemeClr val="bg1"/>
                </a:solidFill>
                <a:effectLst/>
                <a:latin typeface="+mj-lt"/>
              </a:rPr>
              <a:t>Corals are susceptible to ocean acidification as their skeletons are made of calcium carbonate  </a:t>
            </a:r>
            <a:endParaRPr lang="en-US" dirty="0">
              <a:solidFill>
                <a:schemeClr val="bg1"/>
              </a:solidFill>
              <a:latin typeface="+mj-lt"/>
            </a:endParaRPr>
          </a:p>
        </p:txBody>
      </p:sp>
      <p:pic>
        <p:nvPicPr>
          <p:cNvPr id="82946" name="Picture 2">
            <a:extLst>
              <a:ext uri="{FF2B5EF4-FFF2-40B4-BE49-F238E27FC236}">
                <a16:creationId xmlns:a16="http://schemas.microsoft.com/office/drawing/2014/main" id="{54D21A2E-5EAD-6E89-033D-37BBF1082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548" y="156231"/>
            <a:ext cx="7074568" cy="601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250+ Black And White Damselfish Stock Photos, Pictures &amp; Royalty-Free  Images - iStock">
            <a:extLst>
              <a:ext uri="{FF2B5EF4-FFF2-40B4-BE49-F238E27FC236}">
                <a16:creationId xmlns:a16="http://schemas.microsoft.com/office/drawing/2014/main" id="{75AA6661-7C0E-F00D-3770-96E487559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03"/>
          <a:stretch/>
        </p:blipFill>
        <p:spPr bwMode="auto">
          <a:xfrm>
            <a:off x="0" y="-1"/>
            <a:ext cx="12192000" cy="681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EFA984-0522-EB83-F958-8D5BA8CB0040}"/>
              </a:ext>
            </a:extLst>
          </p:cNvPr>
          <p:cNvSpPr txBox="1"/>
          <p:nvPr/>
        </p:nvSpPr>
        <p:spPr>
          <a:xfrm>
            <a:off x="237744" y="46970"/>
            <a:ext cx="7771206" cy="369332"/>
          </a:xfrm>
          <a:prstGeom prst="rect">
            <a:avLst/>
          </a:prstGeom>
          <a:noFill/>
        </p:spPr>
        <p:txBody>
          <a:bodyPr wrap="square">
            <a:spAutoFit/>
          </a:bodyPr>
          <a:lstStyle/>
          <a:p>
            <a:r>
              <a:rPr lang="en-AU" b="0" i="0" dirty="0">
                <a:solidFill>
                  <a:schemeClr val="bg1"/>
                </a:solidFill>
                <a:effectLst/>
                <a:latin typeface="+mj-lt"/>
              </a:rPr>
              <a:t>Fish and other animals rely on coral reefs for habitat and shelter</a:t>
            </a:r>
            <a:endParaRPr lang="en-US" dirty="0">
              <a:solidFill>
                <a:schemeClr val="bg1"/>
              </a:solidFill>
              <a:latin typeface="+mj-lt"/>
            </a:endParaRPr>
          </a:p>
        </p:txBody>
      </p:sp>
    </p:spTree>
    <p:extLst>
      <p:ext uri="{BB962C8B-B14F-4D97-AF65-F5344CB8AC3E}">
        <p14:creationId xmlns:p14="http://schemas.microsoft.com/office/powerpoint/2010/main" val="2394362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FE3B5B-FB41-832A-9F8F-96D81E5C2452}"/>
              </a:ext>
            </a:extLst>
          </p:cNvPr>
          <p:cNvSpPr/>
          <p:nvPr/>
        </p:nvSpPr>
        <p:spPr>
          <a:xfrm>
            <a:off x="0" y="914137"/>
            <a:ext cx="12192000" cy="59476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aph of a greenhouse gas emission&#10;&#10;Description automatically generated">
            <a:extLst>
              <a:ext uri="{FF2B5EF4-FFF2-40B4-BE49-F238E27FC236}">
                <a16:creationId xmlns:a16="http://schemas.microsoft.com/office/drawing/2014/main" id="{0D9E964B-935A-7B2F-9234-DD13E693CA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9415" r="10040"/>
          <a:stretch/>
        </p:blipFill>
        <p:spPr>
          <a:xfrm>
            <a:off x="1356266" y="1114923"/>
            <a:ext cx="9825083" cy="5526505"/>
          </a:xfrm>
          <a:prstGeom prst="rect">
            <a:avLst/>
          </a:prstGeom>
        </p:spPr>
      </p:pic>
      <p:sp>
        <p:nvSpPr>
          <p:cNvPr id="11" name="Rectangle 10">
            <a:extLst>
              <a:ext uri="{FF2B5EF4-FFF2-40B4-BE49-F238E27FC236}">
                <a16:creationId xmlns:a16="http://schemas.microsoft.com/office/drawing/2014/main" id="{3029D98E-B089-F1FA-254F-DF330954E4E2}"/>
              </a:ext>
            </a:extLst>
          </p:cNvPr>
          <p:cNvSpPr/>
          <p:nvPr/>
        </p:nvSpPr>
        <p:spPr>
          <a:xfrm>
            <a:off x="7892716" y="2879555"/>
            <a:ext cx="3288633" cy="3641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EC1EF5-A82B-FC8F-4DCF-8977BF1E7213}"/>
              </a:ext>
            </a:extLst>
          </p:cNvPr>
          <p:cNvSpPr txBox="1"/>
          <p:nvPr/>
        </p:nvSpPr>
        <p:spPr>
          <a:xfrm>
            <a:off x="8557757" y="3561925"/>
            <a:ext cx="3128918" cy="113043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latin typeface="Arial Narrow" panose="020B0604020202020204" pitchFamily="34" charset="0"/>
                <a:cs typeface="Arial Narrow" panose="020B0604020202020204" pitchFamily="34" charset="0"/>
              </a:rPr>
              <a:t>Results from the 2023 </a:t>
            </a:r>
          </a:p>
          <a:p>
            <a:pPr marR="0" lvl="0" algn="ctr" defTabSz="914400" rtl="0" eaLnBrk="1" fontAlgn="auto" latinLnBrk="0" hangingPunct="1">
              <a:lnSpc>
                <a:spcPct val="150000"/>
              </a:lnSpc>
              <a:spcBef>
                <a:spcPts val="0"/>
              </a:spcBef>
              <a:spcAft>
                <a:spcPts val="0"/>
              </a:spcAft>
              <a:buClrTx/>
              <a:buSzTx/>
              <a:tabLst/>
              <a:defRPr/>
            </a:pPr>
            <a:r>
              <a:rPr lang="en-US" sz="2400" dirty="0">
                <a:latin typeface="Arial Narrow" panose="020B0604020202020204" pitchFamily="34" charset="0"/>
                <a:cs typeface="Arial Narrow" panose="020B0604020202020204" pitchFamily="34" charset="0"/>
              </a:rPr>
              <a:t>IPCC report</a:t>
            </a:r>
          </a:p>
        </p:txBody>
      </p:sp>
      <p:sp>
        <p:nvSpPr>
          <p:cNvPr id="13" name="TextBox 12">
            <a:extLst>
              <a:ext uri="{FF2B5EF4-FFF2-40B4-BE49-F238E27FC236}">
                <a16:creationId xmlns:a16="http://schemas.microsoft.com/office/drawing/2014/main" id="{A7094587-3754-B2E8-39E6-F06C9B1C37A1}"/>
              </a:ext>
            </a:extLst>
          </p:cNvPr>
          <p:cNvSpPr txBox="1"/>
          <p:nvPr/>
        </p:nvSpPr>
        <p:spPr>
          <a:xfrm>
            <a:off x="8037093" y="1880816"/>
            <a:ext cx="3962401" cy="369332"/>
          </a:xfrm>
          <a:prstGeom prst="rect">
            <a:avLst/>
          </a:prstGeom>
          <a:noFill/>
        </p:spPr>
        <p:txBody>
          <a:bodyPr wrap="square" rtlCol="0">
            <a:spAutoFit/>
          </a:bodyPr>
          <a:lstStyle/>
          <a:p>
            <a:r>
              <a:rPr lang="en-US" dirty="0">
                <a:highlight>
                  <a:srgbClr val="FFFF00"/>
                </a:highlight>
              </a:rPr>
              <a:t>If we keep doing what we’re doing now</a:t>
            </a:r>
          </a:p>
        </p:txBody>
      </p:sp>
      <p:sp>
        <p:nvSpPr>
          <p:cNvPr id="14" name="TextBox 13">
            <a:extLst>
              <a:ext uri="{FF2B5EF4-FFF2-40B4-BE49-F238E27FC236}">
                <a16:creationId xmlns:a16="http://schemas.microsoft.com/office/drawing/2014/main" id="{FA8C1F95-F193-AEF4-3069-D714FD5A9117}"/>
              </a:ext>
            </a:extLst>
          </p:cNvPr>
          <p:cNvSpPr txBox="1"/>
          <p:nvPr/>
        </p:nvSpPr>
        <p:spPr>
          <a:xfrm>
            <a:off x="1010651" y="-46349"/>
            <a:ext cx="10431732" cy="1315104"/>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lang="en-US" sz="2400" i="1" dirty="0">
                <a:solidFill>
                  <a:schemeClr val="bg1"/>
                </a:solidFill>
                <a:cs typeface="Arial Narrow" panose="020B0604020202020204" pitchFamily="34" charset="0"/>
              </a:rPr>
              <a:t>Why</a:t>
            </a:r>
            <a:r>
              <a:rPr lang="en-US" sz="2400" dirty="0">
                <a:solidFill>
                  <a:schemeClr val="bg1"/>
                </a:solidFill>
                <a:cs typeface="Arial Narrow" panose="020B0604020202020204" pitchFamily="34" charset="0"/>
              </a:rPr>
              <a:t> we need to achieve </a:t>
            </a:r>
            <a:r>
              <a:rPr lang="en-US" sz="3200" dirty="0">
                <a:solidFill>
                  <a:schemeClr val="bg1"/>
                </a:solidFill>
                <a:highlight>
                  <a:srgbClr val="000000"/>
                </a:highlight>
                <a:cs typeface="Arial Narrow" panose="020B0604020202020204" pitchFamily="34" charset="0"/>
              </a:rPr>
              <a:t>net zero CO</a:t>
            </a:r>
            <a:r>
              <a:rPr lang="en-US" sz="3200" baseline="-25000" dirty="0">
                <a:solidFill>
                  <a:schemeClr val="bg1"/>
                </a:solidFill>
                <a:highlight>
                  <a:srgbClr val="000000"/>
                </a:highlight>
                <a:cs typeface="Arial Narrow" panose="020B0604020202020204" pitchFamily="34" charset="0"/>
              </a:rPr>
              <a:t>2</a:t>
            </a:r>
            <a:endParaRPr lang="en-US" sz="2400" baseline="-25000" dirty="0">
              <a:solidFill>
                <a:schemeClr val="bg1"/>
              </a:solidFill>
              <a:highlight>
                <a:srgbClr val="000000"/>
              </a:highlight>
              <a:cs typeface="Arial Narrow"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endParaRPr lang="en-US" sz="2400" dirty="0">
              <a:latin typeface="Arial Narrow" panose="020B0604020202020204" pitchFamily="34" charset="0"/>
              <a:cs typeface="Arial Narrow" panose="020B0604020202020204" pitchFamily="34" charset="0"/>
            </a:endParaRPr>
          </a:p>
        </p:txBody>
      </p:sp>
      <p:sp>
        <p:nvSpPr>
          <p:cNvPr id="15" name="Rectangle 14">
            <a:extLst>
              <a:ext uri="{FF2B5EF4-FFF2-40B4-BE49-F238E27FC236}">
                <a16:creationId xmlns:a16="http://schemas.microsoft.com/office/drawing/2014/main" id="{80EF38B7-B0E2-9537-83FD-3EE36FD20B46}"/>
              </a:ext>
            </a:extLst>
          </p:cNvPr>
          <p:cNvSpPr/>
          <p:nvPr/>
        </p:nvSpPr>
        <p:spPr>
          <a:xfrm>
            <a:off x="7796261" y="5255273"/>
            <a:ext cx="1106905" cy="3113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9AF413-53C9-1471-5241-A9E2BAD698DE}"/>
              </a:ext>
            </a:extLst>
          </p:cNvPr>
          <p:cNvSpPr txBox="1"/>
          <p:nvPr/>
        </p:nvSpPr>
        <p:spPr>
          <a:xfrm>
            <a:off x="7859926" y="5226276"/>
            <a:ext cx="1183455" cy="369332"/>
          </a:xfrm>
          <a:prstGeom prst="rect">
            <a:avLst/>
          </a:prstGeom>
          <a:noFill/>
        </p:spPr>
        <p:txBody>
          <a:bodyPr wrap="square" rtlCol="0">
            <a:spAutoFit/>
          </a:bodyPr>
          <a:lstStyle/>
          <a:p>
            <a:r>
              <a:rPr lang="en-US" dirty="0">
                <a:solidFill>
                  <a:schemeClr val="bg1"/>
                </a:solidFill>
              </a:rPr>
              <a:t>Net zero</a:t>
            </a:r>
          </a:p>
        </p:txBody>
      </p:sp>
    </p:spTree>
    <p:extLst>
      <p:ext uri="{BB962C8B-B14F-4D97-AF65-F5344CB8AC3E}">
        <p14:creationId xmlns:p14="http://schemas.microsoft.com/office/powerpoint/2010/main" val="192107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79FB54-3BBA-5C4D-E369-35E75F181D2E}"/>
              </a:ext>
            </a:extLst>
          </p:cNvPr>
          <p:cNvSpPr/>
          <p:nvPr/>
        </p:nvSpPr>
        <p:spPr>
          <a:xfrm>
            <a:off x="1" y="898359"/>
            <a:ext cx="12192000" cy="59634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aph of different colored lines&#10;&#10;Description automatically generated with medium confidence">
            <a:extLst>
              <a:ext uri="{FF2B5EF4-FFF2-40B4-BE49-F238E27FC236}">
                <a16:creationId xmlns:a16="http://schemas.microsoft.com/office/drawing/2014/main" id="{3BFEEAA5-C3A0-B522-04F4-912081F9E0BD}"/>
              </a:ext>
            </a:extLst>
          </p:cNvPr>
          <p:cNvPicPr>
            <a:picLocks noChangeAspect="1"/>
          </p:cNvPicPr>
          <p:nvPr/>
        </p:nvPicPr>
        <p:blipFill rotWithShape="1">
          <a:blip r:embed="rId3"/>
          <a:srcRect l="60475" t="13991" b="33128"/>
          <a:stretch/>
        </p:blipFill>
        <p:spPr>
          <a:xfrm>
            <a:off x="593051" y="1459833"/>
            <a:ext cx="7310900" cy="5073110"/>
          </a:xfrm>
          <a:prstGeom prst="rect">
            <a:avLst/>
          </a:prstGeom>
        </p:spPr>
      </p:pic>
      <p:sp>
        <p:nvSpPr>
          <p:cNvPr id="11" name="TextBox 10">
            <a:extLst>
              <a:ext uri="{FF2B5EF4-FFF2-40B4-BE49-F238E27FC236}">
                <a16:creationId xmlns:a16="http://schemas.microsoft.com/office/drawing/2014/main" id="{6C58F1D6-C701-452D-F9E5-26531EF8C64C}"/>
              </a:ext>
            </a:extLst>
          </p:cNvPr>
          <p:cNvSpPr txBox="1"/>
          <p:nvPr/>
        </p:nvSpPr>
        <p:spPr>
          <a:xfrm>
            <a:off x="7980675" y="3357295"/>
            <a:ext cx="4035366" cy="1015663"/>
          </a:xfrm>
          <a:prstGeom prst="rect">
            <a:avLst/>
          </a:prstGeom>
          <a:noFill/>
        </p:spPr>
        <p:txBody>
          <a:bodyPr wrap="square" rtlCol="0">
            <a:spAutoFit/>
          </a:bodyPr>
          <a:lstStyle/>
          <a:p>
            <a:r>
              <a:rPr lang="en-AU" sz="1400" b="1" dirty="0">
                <a:latin typeface="+mj-lt"/>
              </a:rPr>
              <a:t>Energy supply (including electricity) includes bioenergy with carbon dioxide capture and storage and direct air carbon dioxide capture and storage. </a:t>
            </a:r>
            <a:endParaRPr lang="en-AU" sz="1400" dirty="0">
              <a:latin typeface="+mj-lt"/>
            </a:endParaRPr>
          </a:p>
          <a:p>
            <a:endParaRPr lang="en-US" dirty="0"/>
          </a:p>
        </p:txBody>
      </p:sp>
      <p:pic>
        <p:nvPicPr>
          <p:cNvPr id="18" name="Picture 17" descr="A graph of different colored lines&#10;&#10;Description automatically generated with medium confidence">
            <a:extLst>
              <a:ext uri="{FF2B5EF4-FFF2-40B4-BE49-F238E27FC236}">
                <a16:creationId xmlns:a16="http://schemas.microsoft.com/office/drawing/2014/main" id="{D8025289-F64E-891F-41BD-0055C00BE846}"/>
              </a:ext>
            </a:extLst>
          </p:cNvPr>
          <p:cNvPicPr>
            <a:picLocks noChangeAspect="1"/>
          </p:cNvPicPr>
          <p:nvPr/>
        </p:nvPicPr>
        <p:blipFill rotWithShape="1">
          <a:blip r:embed="rId3"/>
          <a:srcRect l="65341" t="67861" r="3901" b="12452"/>
          <a:stretch/>
        </p:blipFill>
        <p:spPr>
          <a:xfrm>
            <a:off x="7858809" y="1697503"/>
            <a:ext cx="4249998" cy="1410859"/>
          </a:xfrm>
          <a:prstGeom prst="rect">
            <a:avLst/>
          </a:prstGeom>
        </p:spPr>
      </p:pic>
      <p:sp>
        <p:nvSpPr>
          <p:cNvPr id="19" name="TextBox 18">
            <a:extLst>
              <a:ext uri="{FF2B5EF4-FFF2-40B4-BE49-F238E27FC236}">
                <a16:creationId xmlns:a16="http://schemas.microsoft.com/office/drawing/2014/main" id="{D122A9FC-CCD1-1B13-ED42-02A8AFED8E88}"/>
              </a:ext>
            </a:extLst>
          </p:cNvPr>
          <p:cNvSpPr txBox="1"/>
          <p:nvPr/>
        </p:nvSpPr>
        <p:spPr>
          <a:xfrm>
            <a:off x="645345" y="116511"/>
            <a:ext cx="11048189" cy="589649"/>
          </a:xfrm>
          <a:prstGeom prst="rect">
            <a:avLst/>
          </a:prstGeom>
          <a:noFill/>
        </p:spPr>
        <p:txBody>
          <a:bodyPr wrap="square">
            <a:spAutoFit/>
          </a:bodyPr>
          <a:lstStyle/>
          <a:p>
            <a:pPr algn="ctr">
              <a:lnSpc>
                <a:spcPct val="150000"/>
              </a:lnSpc>
            </a:pPr>
            <a:r>
              <a:rPr lang="en-AU" sz="2400" b="1" i="1" dirty="0">
                <a:solidFill>
                  <a:schemeClr val="bg1"/>
                </a:solidFill>
                <a:latin typeface="+mj-lt"/>
              </a:rPr>
              <a:t>How</a:t>
            </a:r>
            <a:r>
              <a:rPr lang="en-AU" sz="2400" b="1" dirty="0">
                <a:solidFill>
                  <a:schemeClr val="bg1"/>
                </a:solidFill>
                <a:latin typeface="+mj-lt"/>
              </a:rPr>
              <a:t> we achieve </a:t>
            </a:r>
            <a:r>
              <a:rPr lang="en-AU" sz="2400" b="1" dirty="0">
                <a:solidFill>
                  <a:schemeClr val="bg1"/>
                </a:solidFill>
                <a:highlight>
                  <a:srgbClr val="000000"/>
                </a:highlight>
                <a:latin typeface="+mj-lt"/>
              </a:rPr>
              <a:t>net ZERO CO</a:t>
            </a:r>
            <a:r>
              <a:rPr lang="en-AU" sz="2400" b="1" baseline="-25000" dirty="0">
                <a:solidFill>
                  <a:schemeClr val="bg1"/>
                </a:solidFill>
                <a:highlight>
                  <a:srgbClr val="000000"/>
                </a:highlight>
                <a:latin typeface="+mj-lt"/>
              </a:rPr>
              <a:t>2</a:t>
            </a:r>
            <a:r>
              <a:rPr lang="en-AU" sz="2400" b="1" dirty="0">
                <a:solidFill>
                  <a:schemeClr val="bg1"/>
                </a:solidFill>
                <a:latin typeface="+mj-lt"/>
              </a:rPr>
              <a:t>  and limit warming to 1.5℃</a:t>
            </a:r>
          </a:p>
        </p:txBody>
      </p:sp>
      <p:sp>
        <p:nvSpPr>
          <p:cNvPr id="20" name="Rectangle 19">
            <a:extLst>
              <a:ext uri="{FF2B5EF4-FFF2-40B4-BE49-F238E27FC236}">
                <a16:creationId xmlns:a16="http://schemas.microsoft.com/office/drawing/2014/main" id="{F40F22A0-B2EF-A423-7C15-53AFFF61D9EB}"/>
              </a:ext>
            </a:extLst>
          </p:cNvPr>
          <p:cNvSpPr/>
          <p:nvPr/>
        </p:nvSpPr>
        <p:spPr>
          <a:xfrm>
            <a:off x="112294" y="4372958"/>
            <a:ext cx="1106905" cy="3113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17BEFBC-A0DB-6D6F-0C45-BB9994186E8E}"/>
              </a:ext>
            </a:extLst>
          </p:cNvPr>
          <p:cNvSpPr txBox="1"/>
          <p:nvPr/>
        </p:nvSpPr>
        <p:spPr>
          <a:xfrm>
            <a:off x="175959" y="4343961"/>
            <a:ext cx="1183455" cy="369332"/>
          </a:xfrm>
          <a:prstGeom prst="rect">
            <a:avLst/>
          </a:prstGeom>
          <a:noFill/>
        </p:spPr>
        <p:txBody>
          <a:bodyPr wrap="square" rtlCol="0">
            <a:spAutoFit/>
          </a:bodyPr>
          <a:lstStyle/>
          <a:p>
            <a:r>
              <a:rPr lang="en-US" dirty="0">
                <a:solidFill>
                  <a:schemeClr val="bg1"/>
                </a:solidFill>
              </a:rPr>
              <a:t>Net zero</a:t>
            </a:r>
          </a:p>
        </p:txBody>
      </p:sp>
    </p:spTree>
    <p:extLst>
      <p:ext uri="{BB962C8B-B14F-4D97-AF65-F5344CB8AC3E}">
        <p14:creationId xmlns:p14="http://schemas.microsoft.com/office/powerpoint/2010/main" val="3944349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238FE-B7B0-28E4-1A77-915C6930AC11}"/>
              </a:ext>
            </a:extLst>
          </p:cNvPr>
          <p:cNvSpPr txBox="1"/>
          <p:nvPr/>
        </p:nvSpPr>
        <p:spPr>
          <a:xfrm>
            <a:off x="550384" y="364475"/>
            <a:ext cx="10764659" cy="6129050"/>
          </a:xfrm>
          <a:prstGeom prst="rect">
            <a:avLst/>
          </a:prstGeom>
          <a:noFill/>
        </p:spPr>
        <p:txBody>
          <a:bodyPr wrap="square">
            <a:spAutoFit/>
          </a:bodyPr>
          <a:lstStyle/>
          <a:p>
            <a:pPr>
              <a:lnSpc>
                <a:spcPct val="150000"/>
              </a:lnSpc>
            </a:pPr>
            <a:r>
              <a:rPr lang="en-AU" sz="2400" b="1" dirty="0">
                <a:solidFill>
                  <a:schemeClr val="bg1"/>
                </a:solidFill>
                <a:latin typeface="+mj-lt"/>
              </a:rPr>
              <a:t>Apologies, I digressed…</a:t>
            </a:r>
          </a:p>
          <a:p>
            <a:pPr>
              <a:lnSpc>
                <a:spcPct val="150000"/>
              </a:lnSpc>
            </a:pPr>
            <a:endParaRPr lang="en-AU" sz="2400" b="1" dirty="0">
              <a:solidFill>
                <a:schemeClr val="bg1"/>
              </a:solidFill>
              <a:latin typeface="+mj-lt"/>
            </a:endParaRPr>
          </a:p>
          <a:p>
            <a:pPr>
              <a:lnSpc>
                <a:spcPct val="150000"/>
              </a:lnSpc>
            </a:pPr>
            <a:r>
              <a:rPr lang="en-AU" sz="2400" b="1" dirty="0">
                <a:solidFill>
                  <a:schemeClr val="bg1"/>
                </a:solidFill>
                <a:latin typeface="+mj-lt"/>
              </a:rPr>
              <a:t>	…we will visit this again in year 12 </a:t>
            </a:r>
            <a:r>
              <a:rPr lang="en-AU" sz="2400" b="1" dirty="0">
                <a:solidFill>
                  <a:schemeClr val="bg1"/>
                </a:solidFill>
                <a:latin typeface="+mj-lt"/>
                <a:sym typeface="Wingdings" pitchFamily="2" charset="2"/>
              </a:rPr>
              <a:t></a:t>
            </a:r>
          </a:p>
          <a:p>
            <a:pPr>
              <a:lnSpc>
                <a:spcPct val="150000"/>
              </a:lnSpc>
            </a:pPr>
            <a:endParaRPr lang="en-AU" sz="2400" b="1" dirty="0">
              <a:solidFill>
                <a:schemeClr val="bg1"/>
              </a:solidFill>
              <a:latin typeface="+mj-lt"/>
              <a:sym typeface="Wingdings" pitchFamily="2" charset="2"/>
            </a:endParaRPr>
          </a:p>
          <a:p>
            <a:pPr>
              <a:lnSpc>
                <a:spcPct val="150000"/>
              </a:lnSpc>
            </a:pPr>
            <a:r>
              <a:rPr lang="en-AU" sz="2400" b="1" dirty="0">
                <a:solidFill>
                  <a:schemeClr val="bg1"/>
                </a:solidFill>
                <a:latin typeface="+mj-lt"/>
                <a:sym typeface="Wingdings" pitchFamily="2" charset="2"/>
              </a:rPr>
              <a:t>Now where were we? Oh that’s right….weather models</a:t>
            </a:r>
          </a:p>
          <a:p>
            <a:pPr>
              <a:lnSpc>
                <a:spcPct val="150000"/>
              </a:lnSpc>
            </a:pPr>
            <a:endParaRPr lang="en-AU" sz="2400" b="1" dirty="0">
              <a:solidFill>
                <a:schemeClr val="bg1"/>
              </a:solidFill>
              <a:latin typeface="+mj-lt"/>
              <a:sym typeface="Wingdings" pitchFamily="2" charset="2"/>
            </a:endParaRPr>
          </a:p>
          <a:p>
            <a:pPr>
              <a:lnSpc>
                <a:spcPct val="150000"/>
              </a:lnSpc>
            </a:pPr>
            <a:r>
              <a:rPr lang="en-AU" sz="2400" b="1" dirty="0">
                <a:solidFill>
                  <a:schemeClr val="bg1"/>
                </a:solidFill>
                <a:latin typeface="+mj-lt"/>
                <a:sym typeface="Wingdings" pitchFamily="2" charset="2"/>
              </a:rPr>
              <a:t>I should perhaps mention at this point that </a:t>
            </a:r>
            <a:r>
              <a:rPr lang="en-AU" sz="2400" b="1" i="1" dirty="0">
                <a:solidFill>
                  <a:schemeClr val="bg1"/>
                </a:solidFill>
                <a:latin typeface="+mj-lt"/>
                <a:sym typeface="Wingdings" pitchFamily="2" charset="2"/>
              </a:rPr>
              <a:t>weather</a:t>
            </a:r>
            <a:r>
              <a:rPr lang="en-AU" sz="2400" b="1" dirty="0">
                <a:solidFill>
                  <a:schemeClr val="bg1"/>
                </a:solidFill>
                <a:latin typeface="+mj-lt"/>
                <a:sym typeface="Wingdings" pitchFamily="2" charset="2"/>
              </a:rPr>
              <a:t> is day-to-day whereas </a:t>
            </a:r>
          </a:p>
          <a:p>
            <a:pPr>
              <a:lnSpc>
                <a:spcPct val="150000"/>
              </a:lnSpc>
            </a:pPr>
            <a:r>
              <a:rPr lang="en-AU" sz="2400" b="1" i="1" dirty="0">
                <a:solidFill>
                  <a:schemeClr val="bg1"/>
                </a:solidFill>
                <a:latin typeface="+mj-lt"/>
                <a:sym typeface="Wingdings" pitchFamily="2" charset="2"/>
              </a:rPr>
              <a:t>climate</a:t>
            </a:r>
            <a:r>
              <a:rPr lang="en-AU" sz="2400" b="1" dirty="0">
                <a:solidFill>
                  <a:schemeClr val="bg1"/>
                </a:solidFill>
                <a:latin typeface="+mj-lt"/>
                <a:sym typeface="Wingdings" pitchFamily="2" charset="2"/>
              </a:rPr>
              <a:t> is over longer time frames. </a:t>
            </a:r>
          </a:p>
          <a:p>
            <a:pPr>
              <a:lnSpc>
                <a:spcPct val="150000"/>
              </a:lnSpc>
            </a:pPr>
            <a:endParaRPr lang="en-AU" sz="2400" b="1" dirty="0">
              <a:solidFill>
                <a:schemeClr val="bg1"/>
              </a:solidFill>
              <a:latin typeface="+mj-lt"/>
              <a:sym typeface="Wingdings" pitchFamily="2" charset="2"/>
            </a:endParaRPr>
          </a:p>
          <a:p>
            <a:pPr>
              <a:lnSpc>
                <a:spcPct val="150000"/>
              </a:lnSpc>
            </a:pPr>
            <a:r>
              <a:rPr lang="en-AU" sz="2400" b="1" dirty="0">
                <a:solidFill>
                  <a:schemeClr val="bg1"/>
                </a:solidFill>
                <a:latin typeface="+mj-lt"/>
                <a:sym typeface="Wingdings" pitchFamily="2" charset="2"/>
              </a:rPr>
              <a:t>Both are however making predictions for something that hasn’t yet occurred so unless you have a crystal ball, all models will have limitations on what they can do.</a:t>
            </a:r>
            <a:endParaRPr lang="en-AU" sz="2400" dirty="0">
              <a:solidFill>
                <a:schemeClr val="bg1"/>
              </a:solidFill>
              <a:latin typeface="+mj-lt"/>
            </a:endParaRPr>
          </a:p>
        </p:txBody>
      </p:sp>
    </p:spTree>
    <p:extLst>
      <p:ext uri="{BB962C8B-B14F-4D97-AF65-F5344CB8AC3E}">
        <p14:creationId xmlns:p14="http://schemas.microsoft.com/office/powerpoint/2010/main" val="235911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238FE-B7B0-28E4-1A77-915C6930AC11}"/>
              </a:ext>
            </a:extLst>
          </p:cNvPr>
          <p:cNvSpPr txBox="1"/>
          <p:nvPr/>
        </p:nvSpPr>
        <p:spPr>
          <a:xfrm>
            <a:off x="649013" y="1601399"/>
            <a:ext cx="2393731" cy="3359061"/>
          </a:xfrm>
          <a:prstGeom prst="rect">
            <a:avLst/>
          </a:prstGeom>
          <a:noFill/>
        </p:spPr>
        <p:txBody>
          <a:bodyPr wrap="square">
            <a:spAutoFit/>
          </a:bodyPr>
          <a:lstStyle/>
          <a:p>
            <a:pPr>
              <a:lnSpc>
                <a:spcPct val="150000"/>
              </a:lnSpc>
            </a:pPr>
            <a:r>
              <a:rPr lang="en-AU" sz="2400" b="1" dirty="0">
                <a:solidFill>
                  <a:schemeClr val="bg1"/>
                </a:solidFill>
                <a:latin typeface="+mj-lt"/>
              </a:rPr>
              <a:t>Increasing the accuracy of a weather model basically boils down to three things…..</a:t>
            </a:r>
            <a:endParaRPr lang="en-AU" sz="2400" dirty="0">
              <a:solidFill>
                <a:schemeClr val="bg1"/>
              </a:solidFill>
              <a:latin typeface="+mj-lt"/>
            </a:endParaRPr>
          </a:p>
        </p:txBody>
      </p:sp>
      <p:pic>
        <p:nvPicPr>
          <p:cNvPr id="1026" name="Picture 2" descr="Building confidence in climate model projections: an analysis of inferences  from fit - Baumberger - 2017 - WIREs Climate Change - Wiley Online Library">
            <a:extLst>
              <a:ext uri="{FF2B5EF4-FFF2-40B4-BE49-F238E27FC236}">
                <a16:creationId xmlns:a16="http://schemas.microsoft.com/office/drawing/2014/main" id="{620CCB1C-ED9A-1BF0-98A7-A76978F7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82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25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NOAA upgrades Global Ensemble Forecast System | National Oceanic and  Atmospheric Administration">
            <a:extLst>
              <a:ext uri="{FF2B5EF4-FFF2-40B4-BE49-F238E27FC236}">
                <a16:creationId xmlns:a16="http://schemas.microsoft.com/office/drawing/2014/main" id="{A2585AD2-D950-2FEB-9D7B-9FE83D1F8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87"/>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737B23-4A9F-9A39-0D66-2BC95042825F}"/>
              </a:ext>
            </a:extLst>
          </p:cNvPr>
          <p:cNvSpPr txBox="1"/>
          <p:nvPr/>
        </p:nvSpPr>
        <p:spPr>
          <a:xfrm>
            <a:off x="0" y="6487081"/>
            <a:ext cx="6101254" cy="369332"/>
          </a:xfrm>
          <a:prstGeom prst="rect">
            <a:avLst/>
          </a:prstGeom>
          <a:noFill/>
        </p:spPr>
        <p:txBody>
          <a:bodyPr wrap="square">
            <a:spAutoFit/>
          </a:bodyPr>
          <a:lstStyle/>
          <a:p>
            <a:r>
              <a:rPr lang="en-AU" b="0" i="0" dirty="0">
                <a:solidFill>
                  <a:srgbClr val="FFFF00"/>
                </a:solidFill>
                <a:effectLst/>
                <a:latin typeface="Nunito Sans" panose="020F0502020204030204" pitchFamily="34" charset="0"/>
              </a:rPr>
              <a:t>Corridor of computer servers</a:t>
            </a:r>
            <a:endParaRPr lang="en-US" dirty="0">
              <a:solidFill>
                <a:srgbClr val="FFFF00"/>
              </a:solidFill>
            </a:endParaRPr>
          </a:p>
        </p:txBody>
      </p:sp>
    </p:spTree>
    <p:extLst>
      <p:ext uri="{BB962C8B-B14F-4D97-AF65-F5344CB8AC3E}">
        <p14:creationId xmlns:p14="http://schemas.microsoft.com/office/powerpoint/2010/main" val="3891123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238FE-B7B0-28E4-1A77-915C6930AC11}"/>
              </a:ext>
            </a:extLst>
          </p:cNvPr>
          <p:cNvSpPr txBox="1"/>
          <p:nvPr/>
        </p:nvSpPr>
        <p:spPr>
          <a:xfrm>
            <a:off x="673975" y="1727523"/>
            <a:ext cx="3771901" cy="2805063"/>
          </a:xfrm>
          <a:prstGeom prst="rect">
            <a:avLst/>
          </a:prstGeom>
          <a:noFill/>
        </p:spPr>
        <p:txBody>
          <a:bodyPr wrap="square">
            <a:spAutoFit/>
          </a:bodyPr>
          <a:lstStyle/>
          <a:p>
            <a:pPr>
              <a:lnSpc>
                <a:spcPct val="150000"/>
              </a:lnSpc>
            </a:pPr>
            <a:r>
              <a:rPr lang="en-AU" sz="2400" b="1" dirty="0">
                <a:solidFill>
                  <a:schemeClr val="bg1"/>
                </a:solidFill>
                <a:latin typeface="+mj-lt"/>
              </a:rPr>
              <a:t>1. adding more interactions between the different systems, such as modelling the atmosphere and ocean together.</a:t>
            </a:r>
            <a:endParaRPr lang="en-AU" sz="2400" dirty="0">
              <a:solidFill>
                <a:schemeClr val="bg1"/>
              </a:solidFill>
              <a:latin typeface="+mj-lt"/>
            </a:endParaRPr>
          </a:p>
        </p:txBody>
      </p:sp>
      <p:pic>
        <p:nvPicPr>
          <p:cNvPr id="5" name="Picture 4" descr="A diagram of different landscapes&#10;&#10;Description automatically generated with medium confidence">
            <a:extLst>
              <a:ext uri="{FF2B5EF4-FFF2-40B4-BE49-F238E27FC236}">
                <a16:creationId xmlns:a16="http://schemas.microsoft.com/office/drawing/2014/main" id="{0173B8B2-2589-EB64-6BCC-6F77B36A57F8}"/>
              </a:ext>
            </a:extLst>
          </p:cNvPr>
          <p:cNvPicPr>
            <a:picLocks noChangeAspect="1"/>
          </p:cNvPicPr>
          <p:nvPr/>
        </p:nvPicPr>
        <p:blipFill>
          <a:blip r:embed="rId3"/>
          <a:stretch>
            <a:fillRect/>
          </a:stretch>
        </p:blipFill>
        <p:spPr>
          <a:xfrm>
            <a:off x="4972476" y="0"/>
            <a:ext cx="7219524" cy="6858000"/>
          </a:xfrm>
          <a:prstGeom prst="rect">
            <a:avLst/>
          </a:prstGeom>
        </p:spPr>
      </p:pic>
    </p:spTree>
    <p:extLst>
      <p:ext uri="{BB962C8B-B14F-4D97-AF65-F5344CB8AC3E}">
        <p14:creationId xmlns:p14="http://schemas.microsoft.com/office/powerpoint/2010/main" val="1999991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238FE-B7B0-28E4-1A77-915C6930AC11}"/>
              </a:ext>
            </a:extLst>
          </p:cNvPr>
          <p:cNvSpPr txBox="1"/>
          <p:nvPr/>
        </p:nvSpPr>
        <p:spPr>
          <a:xfrm>
            <a:off x="421727" y="308626"/>
            <a:ext cx="11348546" cy="589072"/>
          </a:xfrm>
          <a:prstGeom prst="rect">
            <a:avLst/>
          </a:prstGeom>
          <a:noFill/>
        </p:spPr>
        <p:txBody>
          <a:bodyPr wrap="square">
            <a:spAutoFit/>
          </a:bodyPr>
          <a:lstStyle/>
          <a:p>
            <a:pPr>
              <a:lnSpc>
                <a:spcPct val="150000"/>
              </a:lnSpc>
            </a:pPr>
            <a:r>
              <a:rPr lang="en-AU" sz="2400" b="1" dirty="0">
                <a:solidFill>
                  <a:schemeClr val="bg1"/>
                </a:solidFill>
                <a:latin typeface="+mj-lt"/>
              </a:rPr>
              <a:t>2. increasing the model resolution to give more detailed information</a:t>
            </a:r>
            <a:endParaRPr lang="en-AU" sz="2400" dirty="0">
              <a:solidFill>
                <a:schemeClr val="bg1"/>
              </a:solidFill>
              <a:latin typeface="+mj-lt"/>
            </a:endParaRPr>
          </a:p>
        </p:txBody>
      </p:sp>
      <p:sp>
        <p:nvSpPr>
          <p:cNvPr id="6" name="Rectangle 5">
            <a:extLst>
              <a:ext uri="{FF2B5EF4-FFF2-40B4-BE49-F238E27FC236}">
                <a16:creationId xmlns:a16="http://schemas.microsoft.com/office/drawing/2014/main" id="{9656713D-948F-1D58-ED82-D884D327D21C}"/>
              </a:ext>
            </a:extLst>
          </p:cNvPr>
          <p:cNvSpPr/>
          <p:nvPr/>
        </p:nvSpPr>
        <p:spPr>
          <a:xfrm>
            <a:off x="0" y="1453243"/>
            <a:ext cx="12192000" cy="54047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olorful balls&#10;&#10;Description automatically generated">
            <a:extLst>
              <a:ext uri="{FF2B5EF4-FFF2-40B4-BE49-F238E27FC236}">
                <a16:creationId xmlns:a16="http://schemas.microsoft.com/office/drawing/2014/main" id="{C6399BEE-2B80-5315-DC5D-36BAB855E138}"/>
              </a:ext>
            </a:extLst>
          </p:cNvPr>
          <p:cNvPicPr>
            <a:picLocks noChangeAspect="1"/>
          </p:cNvPicPr>
          <p:nvPr/>
        </p:nvPicPr>
        <p:blipFill rotWithShape="1">
          <a:blip r:embed="rId2"/>
          <a:srcRect l="1283" r="73869" b="49896"/>
          <a:stretch/>
        </p:blipFill>
        <p:spPr>
          <a:xfrm>
            <a:off x="1146642" y="1659042"/>
            <a:ext cx="4453157" cy="4813541"/>
          </a:xfrm>
          <a:prstGeom prst="rect">
            <a:avLst/>
          </a:prstGeom>
        </p:spPr>
      </p:pic>
      <p:pic>
        <p:nvPicPr>
          <p:cNvPr id="8" name="Picture 7" descr="A map of australia with red dots&#10;&#10;Description automatically generated">
            <a:extLst>
              <a:ext uri="{FF2B5EF4-FFF2-40B4-BE49-F238E27FC236}">
                <a16:creationId xmlns:a16="http://schemas.microsoft.com/office/drawing/2014/main" id="{028348D6-7922-F441-F19F-D90D0F4C2145}"/>
              </a:ext>
            </a:extLst>
          </p:cNvPr>
          <p:cNvPicPr>
            <a:picLocks noChangeAspect="1"/>
          </p:cNvPicPr>
          <p:nvPr/>
        </p:nvPicPr>
        <p:blipFill rotWithShape="1">
          <a:blip r:embed="rId3"/>
          <a:srcRect t="13501"/>
          <a:stretch/>
        </p:blipFill>
        <p:spPr>
          <a:xfrm>
            <a:off x="6173120" y="2546170"/>
            <a:ext cx="5445559" cy="3833749"/>
          </a:xfrm>
          <a:prstGeom prst="rect">
            <a:avLst/>
          </a:prstGeom>
        </p:spPr>
      </p:pic>
      <p:sp>
        <p:nvSpPr>
          <p:cNvPr id="9" name="TextBox 8">
            <a:extLst>
              <a:ext uri="{FF2B5EF4-FFF2-40B4-BE49-F238E27FC236}">
                <a16:creationId xmlns:a16="http://schemas.microsoft.com/office/drawing/2014/main" id="{43B5ACB5-F358-52CE-8084-D79DFB564B6A}"/>
              </a:ext>
            </a:extLst>
          </p:cNvPr>
          <p:cNvSpPr txBox="1"/>
          <p:nvPr/>
        </p:nvSpPr>
        <p:spPr>
          <a:xfrm>
            <a:off x="4278086" y="1606425"/>
            <a:ext cx="4294414" cy="461665"/>
          </a:xfrm>
          <a:prstGeom prst="rect">
            <a:avLst/>
          </a:prstGeom>
          <a:noFill/>
        </p:spPr>
        <p:txBody>
          <a:bodyPr wrap="square" rtlCol="0">
            <a:spAutoFit/>
          </a:bodyPr>
          <a:lstStyle/>
          <a:p>
            <a:r>
              <a:rPr lang="en-US" sz="2400" dirty="0"/>
              <a:t>i.e. smaller grids and more dots</a:t>
            </a:r>
          </a:p>
        </p:txBody>
      </p:sp>
    </p:spTree>
    <p:extLst>
      <p:ext uri="{BB962C8B-B14F-4D97-AF65-F5344CB8AC3E}">
        <p14:creationId xmlns:p14="http://schemas.microsoft.com/office/powerpoint/2010/main" val="734599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238FE-B7B0-28E4-1A77-915C6930AC11}"/>
              </a:ext>
            </a:extLst>
          </p:cNvPr>
          <p:cNvSpPr txBox="1"/>
          <p:nvPr/>
        </p:nvSpPr>
        <p:spPr>
          <a:xfrm>
            <a:off x="487040" y="1418969"/>
            <a:ext cx="4787087" cy="3359061"/>
          </a:xfrm>
          <a:prstGeom prst="rect">
            <a:avLst/>
          </a:prstGeom>
          <a:noFill/>
        </p:spPr>
        <p:txBody>
          <a:bodyPr wrap="square">
            <a:spAutoFit/>
          </a:bodyPr>
          <a:lstStyle/>
          <a:p>
            <a:pPr>
              <a:lnSpc>
                <a:spcPct val="150000"/>
              </a:lnSpc>
            </a:pPr>
            <a:r>
              <a:rPr lang="en-AU" sz="2400" b="1" dirty="0">
                <a:solidFill>
                  <a:schemeClr val="bg1"/>
                </a:solidFill>
                <a:latin typeface="+mj-lt"/>
              </a:rPr>
              <a:t>3. being able to input better data about current conditions such as temperature, humidity and air pressure at the start of the process. </a:t>
            </a:r>
          </a:p>
          <a:p>
            <a:pPr>
              <a:lnSpc>
                <a:spcPct val="150000"/>
              </a:lnSpc>
            </a:pPr>
            <a:endParaRPr lang="en-AU" sz="2400" b="1" dirty="0">
              <a:solidFill>
                <a:schemeClr val="bg1"/>
              </a:solidFill>
              <a:latin typeface="+mj-lt"/>
            </a:endParaRPr>
          </a:p>
          <a:p>
            <a:pPr>
              <a:lnSpc>
                <a:spcPct val="150000"/>
              </a:lnSpc>
            </a:pPr>
            <a:r>
              <a:rPr lang="en-AU" sz="2400" b="1" dirty="0">
                <a:solidFill>
                  <a:schemeClr val="bg1"/>
                </a:solidFill>
                <a:latin typeface="+mj-lt"/>
              </a:rPr>
              <a:t>	More “</a:t>
            </a:r>
            <a:r>
              <a:rPr lang="en-AU" sz="2400" b="1" i="1" dirty="0">
                <a:solidFill>
                  <a:schemeClr val="bg1"/>
                </a:solidFill>
                <a:latin typeface="+mj-lt"/>
              </a:rPr>
              <a:t>observations</a:t>
            </a:r>
            <a:r>
              <a:rPr lang="en-AU" sz="2400" b="1" dirty="0">
                <a:solidFill>
                  <a:schemeClr val="bg1"/>
                </a:solidFill>
                <a:latin typeface="+mj-lt"/>
              </a:rPr>
              <a:t>”</a:t>
            </a:r>
            <a:endParaRPr lang="en-AU" sz="2400" dirty="0">
              <a:solidFill>
                <a:schemeClr val="bg1"/>
              </a:solidFill>
              <a:latin typeface="+mj-lt"/>
            </a:endParaRPr>
          </a:p>
        </p:txBody>
      </p:sp>
      <p:pic>
        <p:nvPicPr>
          <p:cNvPr id="2052" name="Picture 4" descr="Meteorological Weather Balloons">
            <a:extLst>
              <a:ext uri="{FF2B5EF4-FFF2-40B4-BE49-F238E27FC236}">
                <a16:creationId xmlns:a16="http://schemas.microsoft.com/office/drawing/2014/main" id="{DF252E5D-D884-EBF3-405F-FCEE6ACDD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75" y="0"/>
            <a:ext cx="665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F2E4AD-CC6C-65A2-69C3-A75379633795}"/>
              </a:ext>
            </a:extLst>
          </p:cNvPr>
          <p:cNvSpPr txBox="1"/>
          <p:nvPr/>
        </p:nvSpPr>
        <p:spPr>
          <a:xfrm>
            <a:off x="5676672" y="143329"/>
            <a:ext cx="6379029" cy="369332"/>
          </a:xfrm>
          <a:prstGeom prst="rect">
            <a:avLst/>
          </a:prstGeom>
          <a:noFill/>
        </p:spPr>
        <p:txBody>
          <a:bodyPr wrap="square" rtlCol="0">
            <a:spAutoFit/>
          </a:bodyPr>
          <a:lstStyle/>
          <a:p>
            <a:pPr algn="r"/>
            <a:r>
              <a:rPr lang="en-US" dirty="0">
                <a:solidFill>
                  <a:schemeClr val="bg1"/>
                </a:solidFill>
                <a:latin typeface="+mj-lt"/>
              </a:rPr>
              <a:t>Meteorological Weather Balloon </a:t>
            </a:r>
          </a:p>
        </p:txBody>
      </p:sp>
    </p:spTree>
    <p:extLst>
      <p:ext uri="{BB962C8B-B14F-4D97-AF65-F5344CB8AC3E}">
        <p14:creationId xmlns:p14="http://schemas.microsoft.com/office/powerpoint/2010/main" val="1640845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2" descr="What Are Satellites Used For? | Union of Concerned Scientists">
            <a:extLst>
              <a:ext uri="{FF2B5EF4-FFF2-40B4-BE49-F238E27FC236}">
                <a16:creationId xmlns:a16="http://schemas.microsoft.com/office/drawing/2014/main" id="{748C69D1-E96E-A94A-2E89-D34B9972D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12192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CCF112-CC4A-D594-4348-3D0154C33341}"/>
              </a:ext>
            </a:extLst>
          </p:cNvPr>
          <p:cNvSpPr txBox="1"/>
          <p:nvPr/>
        </p:nvSpPr>
        <p:spPr>
          <a:xfrm>
            <a:off x="3810000" y="127000"/>
            <a:ext cx="4572000" cy="523220"/>
          </a:xfrm>
          <a:prstGeom prst="rect">
            <a:avLst/>
          </a:prstGeom>
          <a:noFill/>
        </p:spPr>
        <p:txBody>
          <a:bodyPr wrap="square" rtlCol="0">
            <a:spAutoFit/>
          </a:bodyPr>
          <a:lstStyle/>
          <a:p>
            <a:pPr algn="ctr"/>
            <a:r>
              <a:rPr lang="en-US" sz="2800" dirty="0">
                <a:solidFill>
                  <a:schemeClr val="bg1"/>
                </a:solidFill>
              </a:rPr>
              <a:t>Satellites</a:t>
            </a:r>
          </a:p>
        </p:txBody>
      </p:sp>
    </p:spTree>
    <p:extLst>
      <p:ext uri="{BB962C8B-B14F-4D97-AF65-F5344CB8AC3E}">
        <p14:creationId xmlns:p14="http://schemas.microsoft.com/office/powerpoint/2010/main" val="388411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sics of Space Flight - Solar System Exploration: NASA Science">
            <a:extLst>
              <a:ext uri="{FF2B5EF4-FFF2-40B4-BE49-F238E27FC236}">
                <a16:creationId xmlns:a16="http://schemas.microsoft.com/office/drawing/2014/main" id="{E580BBDB-F207-6FA1-FEDD-230477FA7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8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FD74DF-0F73-9E11-9D5A-4CD2C08545B0}"/>
              </a:ext>
            </a:extLst>
          </p:cNvPr>
          <p:cNvSpPr txBox="1"/>
          <p:nvPr/>
        </p:nvSpPr>
        <p:spPr>
          <a:xfrm>
            <a:off x="412531" y="254117"/>
            <a:ext cx="3859924" cy="3359061"/>
          </a:xfrm>
          <a:prstGeom prst="rect">
            <a:avLst/>
          </a:prstGeom>
          <a:noFill/>
        </p:spPr>
        <p:txBody>
          <a:bodyPr wrap="square">
            <a:spAutoFit/>
          </a:bodyPr>
          <a:lstStyle/>
          <a:p>
            <a:pPr>
              <a:lnSpc>
                <a:spcPct val="150000"/>
              </a:lnSpc>
            </a:pPr>
            <a:r>
              <a:rPr lang="en-AU" sz="2400" b="1" i="0" u="sng" dirty="0">
                <a:solidFill>
                  <a:schemeClr val="bg1"/>
                </a:solidFill>
                <a:effectLst/>
                <a:latin typeface="+mj-lt"/>
              </a:rPr>
              <a:t>Geostationary satellites</a:t>
            </a:r>
            <a:r>
              <a:rPr lang="en-AU" sz="2400" b="1" u="sng" dirty="0">
                <a:solidFill>
                  <a:schemeClr val="bg1"/>
                </a:solidFill>
                <a:latin typeface="+mj-lt"/>
              </a:rPr>
              <a:t> </a:t>
            </a:r>
          </a:p>
          <a:p>
            <a:pPr>
              <a:lnSpc>
                <a:spcPct val="150000"/>
              </a:lnSpc>
            </a:pPr>
            <a:r>
              <a:rPr lang="en-AU" sz="2400" b="0" i="0" dirty="0">
                <a:solidFill>
                  <a:schemeClr val="bg1"/>
                </a:solidFill>
                <a:effectLst/>
                <a:latin typeface="+mj-lt"/>
              </a:rPr>
              <a:t>orbit approximately </a:t>
            </a:r>
            <a:r>
              <a:rPr lang="en-AU" sz="2400" dirty="0">
                <a:solidFill>
                  <a:schemeClr val="bg1"/>
                </a:solidFill>
                <a:latin typeface="+mj-lt"/>
              </a:rPr>
              <a:t>36</a:t>
            </a:r>
            <a:r>
              <a:rPr lang="en-AU" sz="2400" b="0" i="0" dirty="0">
                <a:solidFill>
                  <a:schemeClr val="bg1"/>
                </a:solidFill>
                <a:effectLst/>
                <a:latin typeface="+mj-lt"/>
              </a:rPr>
              <a:t>,000km  above Earth </a:t>
            </a:r>
            <a:r>
              <a:rPr lang="en-AU" sz="2400" dirty="0">
                <a:solidFill>
                  <a:schemeClr val="bg1"/>
                </a:solidFill>
                <a:latin typeface="+mj-lt"/>
              </a:rPr>
              <a:t>moving at the same rate </a:t>
            </a:r>
          </a:p>
          <a:p>
            <a:pPr>
              <a:lnSpc>
                <a:spcPct val="150000"/>
              </a:lnSpc>
            </a:pPr>
            <a:r>
              <a:rPr lang="en-AU" sz="2400" dirty="0">
                <a:solidFill>
                  <a:schemeClr val="bg1"/>
                </a:solidFill>
                <a:latin typeface="+mj-lt"/>
              </a:rPr>
              <a:t>that Earth rotates.</a:t>
            </a:r>
          </a:p>
          <a:p>
            <a:pPr>
              <a:lnSpc>
                <a:spcPct val="150000"/>
              </a:lnSpc>
            </a:pPr>
            <a:endParaRPr lang="en-AU" sz="2400" dirty="0">
              <a:solidFill>
                <a:schemeClr val="bg1"/>
              </a:solidFill>
              <a:latin typeface="+mj-lt"/>
            </a:endParaRPr>
          </a:p>
        </p:txBody>
      </p:sp>
      <p:sp>
        <p:nvSpPr>
          <p:cNvPr id="6" name="TextBox 5">
            <a:extLst>
              <a:ext uri="{FF2B5EF4-FFF2-40B4-BE49-F238E27FC236}">
                <a16:creationId xmlns:a16="http://schemas.microsoft.com/office/drawing/2014/main" id="{EFEBFC7D-029F-9B8E-7221-4F73B5986A52}"/>
              </a:ext>
            </a:extLst>
          </p:cNvPr>
          <p:cNvSpPr txBox="1"/>
          <p:nvPr/>
        </p:nvSpPr>
        <p:spPr>
          <a:xfrm>
            <a:off x="7764515" y="3688462"/>
            <a:ext cx="4427485" cy="2805063"/>
          </a:xfrm>
          <a:prstGeom prst="rect">
            <a:avLst/>
          </a:prstGeom>
          <a:noFill/>
        </p:spPr>
        <p:txBody>
          <a:bodyPr wrap="square">
            <a:spAutoFit/>
          </a:bodyPr>
          <a:lstStyle/>
          <a:p>
            <a:pPr>
              <a:lnSpc>
                <a:spcPct val="150000"/>
              </a:lnSpc>
            </a:pPr>
            <a:endParaRPr lang="en-AU" sz="2400" dirty="0">
              <a:solidFill>
                <a:schemeClr val="bg1"/>
              </a:solidFill>
              <a:latin typeface="+mj-lt"/>
            </a:endParaRPr>
          </a:p>
          <a:p>
            <a:pPr>
              <a:lnSpc>
                <a:spcPct val="150000"/>
              </a:lnSpc>
            </a:pPr>
            <a:r>
              <a:rPr lang="en-AU" sz="2400" b="0" i="0" dirty="0">
                <a:solidFill>
                  <a:schemeClr val="bg1"/>
                </a:solidFill>
                <a:effectLst/>
                <a:latin typeface="+mj-lt"/>
              </a:rPr>
              <a:t>“</a:t>
            </a:r>
            <a:r>
              <a:rPr lang="en-AU" sz="2400" b="0" i="1" dirty="0">
                <a:solidFill>
                  <a:schemeClr val="bg1"/>
                </a:solidFill>
                <a:effectLst/>
                <a:latin typeface="+mj-lt"/>
              </a:rPr>
              <a:t>Geostationary</a:t>
            </a:r>
            <a:r>
              <a:rPr lang="en-AU" sz="2400" b="0" i="0" dirty="0">
                <a:solidFill>
                  <a:schemeClr val="bg1"/>
                </a:solidFill>
                <a:effectLst/>
                <a:latin typeface="+mj-lt"/>
              </a:rPr>
              <a:t>” means they focus on one spot</a:t>
            </a:r>
            <a:r>
              <a:rPr lang="en-AU" sz="2400" dirty="0">
                <a:solidFill>
                  <a:schemeClr val="bg1"/>
                </a:solidFill>
                <a:latin typeface="+mj-lt"/>
              </a:rPr>
              <a:t>. Taking </a:t>
            </a:r>
            <a:r>
              <a:rPr lang="en-AU" sz="2400" b="0" i="0" dirty="0">
                <a:solidFill>
                  <a:schemeClr val="bg1"/>
                </a:solidFill>
                <a:effectLst/>
                <a:latin typeface="+mj-lt"/>
              </a:rPr>
              <a:t>pictures of the weather ‘right now’. </a:t>
            </a:r>
          </a:p>
          <a:p>
            <a:pPr>
              <a:lnSpc>
                <a:spcPct val="150000"/>
              </a:lnSpc>
            </a:pPr>
            <a:r>
              <a:rPr lang="en-AU" sz="2400" b="0" i="0" dirty="0">
                <a:solidFill>
                  <a:schemeClr val="bg1"/>
                </a:solidFill>
                <a:effectLst/>
                <a:latin typeface="+mj-lt"/>
              </a:rPr>
              <a:t>Great for tracking cyclones. </a:t>
            </a:r>
            <a:endParaRPr lang="en-US" sz="2400" dirty="0">
              <a:solidFill>
                <a:schemeClr val="bg1"/>
              </a:solidFill>
              <a:latin typeface="+mj-lt"/>
            </a:endParaRPr>
          </a:p>
        </p:txBody>
      </p:sp>
    </p:spTree>
    <p:extLst>
      <p:ext uri="{BB962C8B-B14F-4D97-AF65-F5344CB8AC3E}">
        <p14:creationId xmlns:p14="http://schemas.microsoft.com/office/powerpoint/2010/main" val="169793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view of a hurricane&#10;&#10;Description automatically generated">
            <a:extLst>
              <a:ext uri="{FF2B5EF4-FFF2-40B4-BE49-F238E27FC236}">
                <a16:creationId xmlns:a16="http://schemas.microsoft.com/office/drawing/2014/main" id="{ACC3540C-B2D2-7E7A-2DC4-86F87E003D8F}"/>
              </a:ext>
            </a:extLst>
          </p:cNvPr>
          <p:cNvPicPr>
            <a:picLocks noChangeAspect="1"/>
          </p:cNvPicPr>
          <p:nvPr/>
        </p:nvPicPr>
        <p:blipFill>
          <a:blip r:embed="rId2"/>
          <a:stretch>
            <a:fillRect/>
          </a:stretch>
        </p:blipFill>
        <p:spPr>
          <a:xfrm>
            <a:off x="0" y="0"/>
            <a:ext cx="12192000" cy="6853694"/>
          </a:xfrm>
          <a:prstGeom prst="rect">
            <a:avLst/>
          </a:prstGeom>
        </p:spPr>
      </p:pic>
      <p:sp>
        <p:nvSpPr>
          <p:cNvPr id="8" name="TextBox 7">
            <a:extLst>
              <a:ext uri="{FF2B5EF4-FFF2-40B4-BE49-F238E27FC236}">
                <a16:creationId xmlns:a16="http://schemas.microsoft.com/office/drawing/2014/main" id="{664E2180-B1FA-01CE-1D85-82D4B22C3B62}"/>
              </a:ext>
            </a:extLst>
          </p:cNvPr>
          <p:cNvSpPr txBox="1"/>
          <p:nvPr/>
        </p:nvSpPr>
        <p:spPr>
          <a:xfrm>
            <a:off x="203638" y="126124"/>
            <a:ext cx="10122776" cy="923330"/>
          </a:xfrm>
          <a:prstGeom prst="rect">
            <a:avLst/>
          </a:prstGeom>
          <a:noFill/>
        </p:spPr>
        <p:txBody>
          <a:bodyPr wrap="square">
            <a:spAutoFit/>
          </a:bodyPr>
          <a:lstStyle/>
          <a:p>
            <a:r>
              <a:rPr lang="en-AU" b="1" i="0" dirty="0">
                <a:effectLst/>
                <a:latin typeface="Arial" panose="020B0604020202020204" pitchFamily="34" charset="0"/>
              </a:rPr>
              <a:t>An image of a Nor'easter off the coast of New England captured by a NOAA geostationary satellite called GOES-East. It is one of three types of satellites NOAA uses to monitor Earth’s weather. Credit: NOAA</a:t>
            </a:r>
            <a:endParaRPr lang="en-US" dirty="0"/>
          </a:p>
        </p:txBody>
      </p:sp>
    </p:spTree>
    <p:extLst>
      <p:ext uri="{BB962C8B-B14F-4D97-AF65-F5344CB8AC3E}">
        <p14:creationId xmlns:p14="http://schemas.microsoft.com/office/powerpoint/2010/main" val="174061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A4B81-0B75-EEEF-E036-C21D715A7E29}"/>
              </a:ext>
            </a:extLst>
          </p:cNvPr>
          <p:cNvSpPr txBox="1"/>
          <p:nvPr/>
        </p:nvSpPr>
        <p:spPr>
          <a:xfrm>
            <a:off x="459826" y="490147"/>
            <a:ext cx="4790091" cy="6129050"/>
          </a:xfrm>
          <a:prstGeom prst="rect">
            <a:avLst/>
          </a:prstGeom>
          <a:noFill/>
        </p:spPr>
        <p:txBody>
          <a:bodyPr wrap="square">
            <a:spAutoFit/>
          </a:bodyPr>
          <a:lstStyle/>
          <a:p>
            <a:pPr>
              <a:lnSpc>
                <a:spcPct val="150000"/>
              </a:lnSpc>
            </a:pPr>
            <a:r>
              <a:rPr lang="en-AU" sz="2400" b="1" i="0" u="sng" dirty="0">
                <a:solidFill>
                  <a:schemeClr val="bg1"/>
                </a:solidFill>
                <a:effectLst/>
                <a:latin typeface="+mj-lt"/>
              </a:rPr>
              <a:t>Polar-orbiting satellites </a:t>
            </a:r>
          </a:p>
          <a:p>
            <a:pPr>
              <a:lnSpc>
                <a:spcPct val="150000"/>
              </a:lnSpc>
            </a:pPr>
            <a:r>
              <a:rPr lang="en-AU" sz="2400" b="1" i="0" dirty="0">
                <a:solidFill>
                  <a:schemeClr val="bg1"/>
                </a:solidFill>
                <a:effectLst/>
                <a:latin typeface="+mj-lt"/>
              </a:rPr>
              <a:t>are closer to earth, orbiting approximately 800km above Eart</a:t>
            </a:r>
            <a:r>
              <a:rPr lang="en-AU" sz="2400" b="1" dirty="0">
                <a:solidFill>
                  <a:schemeClr val="bg1"/>
                </a:solidFill>
                <a:latin typeface="+mj-lt"/>
              </a:rPr>
              <a:t>h, zipping around the planet from pole to pole 14 times a day</a:t>
            </a:r>
            <a:r>
              <a:rPr lang="en-AU" sz="2400" b="1" i="0" dirty="0">
                <a:solidFill>
                  <a:schemeClr val="bg1"/>
                </a:solidFill>
                <a:effectLst/>
                <a:latin typeface="+mj-lt"/>
              </a:rPr>
              <a:t>.</a:t>
            </a:r>
            <a:r>
              <a:rPr lang="en-AU" sz="2400" b="0" i="0" dirty="0">
                <a:solidFill>
                  <a:schemeClr val="bg1"/>
                </a:solidFill>
                <a:effectLst/>
                <a:latin typeface="+mj-lt"/>
              </a:rPr>
              <a:t> Being so close, they monitor the entire Earth’s atmosphere, clouds and oceans at high resolution. </a:t>
            </a:r>
            <a:r>
              <a:rPr lang="en-AU" sz="2400" dirty="0">
                <a:solidFill>
                  <a:schemeClr val="bg1"/>
                </a:solidFill>
                <a:latin typeface="+mj-lt"/>
              </a:rPr>
              <a:t>These </a:t>
            </a:r>
            <a:r>
              <a:rPr lang="en-AU" sz="2400" b="0" i="0" dirty="0">
                <a:solidFill>
                  <a:schemeClr val="bg1"/>
                </a:solidFill>
                <a:effectLst/>
                <a:latin typeface="+mj-lt"/>
              </a:rPr>
              <a:t>satellites help meteorologists to predict long-term forecasts—up to 7 days in the future.</a:t>
            </a:r>
          </a:p>
          <a:p>
            <a:pPr>
              <a:lnSpc>
                <a:spcPct val="150000"/>
              </a:lnSpc>
            </a:pPr>
            <a:endParaRPr lang="en-US" sz="2400" dirty="0">
              <a:solidFill>
                <a:schemeClr val="bg1"/>
              </a:solidFill>
              <a:latin typeface="+mj-lt"/>
            </a:endParaRPr>
          </a:p>
        </p:txBody>
      </p:sp>
      <p:pic>
        <p:nvPicPr>
          <p:cNvPr id="5122" name="Picture 2" descr="What is the difference between a polar orbit and a geosynchronous orbit? -  Quora">
            <a:extLst>
              <a:ext uri="{FF2B5EF4-FFF2-40B4-BE49-F238E27FC236}">
                <a16:creationId xmlns:a16="http://schemas.microsoft.com/office/drawing/2014/main" id="{D0594986-2B0B-EA93-96D8-A02168C65F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82" t="2052" r="14346" b="-2604"/>
          <a:stretch/>
        </p:blipFill>
        <p:spPr bwMode="auto">
          <a:xfrm>
            <a:off x="5491647" y="490147"/>
            <a:ext cx="6240527" cy="58777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05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E86B7F-8E37-6FB9-FE65-2EE7ADBA1DAF}"/>
              </a:ext>
            </a:extLst>
          </p:cNvPr>
          <p:cNvPicPr>
            <a:picLocks noChangeAspect="1"/>
          </p:cNvPicPr>
          <p:nvPr/>
        </p:nvPicPr>
        <p:blipFill rotWithShape="1">
          <a:blip r:embed="rId3"/>
          <a:srcRect l="1538" t="1172" r="1729" b="20511"/>
          <a:stretch/>
        </p:blipFill>
        <p:spPr>
          <a:xfrm>
            <a:off x="767255" y="835571"/>
            <a:ext cx="10657489" cy="5265683"/>
          </a:xfrm>
          <a:prstGeom prst="rect">
            <a:avLst/>
          </a:prstGeom>
        </p:spPr>
      </p:pic>
      <p:sp>
        <p:nvSpPr>
          <p:cNvPr id="4" name="TextBox 3">
            <a:extLst>
              <a:ext uri="{FF2B5EF4-FFF2-40B4-BE49-F238E27FC236}">
                <a16:creationId xmlns:a16="http://schemas.microsoft.com/office/drawing/2014/main" id="{D503D424-B9E4-D4D8-DDC0-2479EDFF867E}"/>
              </a:ext>
            </a:extLst>
          </p:cNvPr>
          <p:cNvSpPr txBox="1"/>
          <p:nvPr/>
        </p:nvSpPr>
        <p:spPr>
          <a:xfrm>
            <a:off x="99848" y="6353506"/>
            <a:ext cx="12274769" cy="369332"/>
          </a:xfrm>
          <a:prstGeom prst="rect">
            <a:avLst/>
          </a:prstGeom>
          <a:noFill/>
        </p:spPr>
        <p:txBody>
          <a:bodyPr wrap="square">
            <a:spAutoFit/>
          </a:bodyPr>
          <a:lstStyle/>
          <a:p>
            <a:r>
              <a:rPr lang="en-AU" b="1" dirty="0">
                <a:solidFill>
                  <a:srgbClr val="00B0F0"/>
                </a:solidFill>
                <a:latin typeface="Arial" panose="020B0604020202020204" pitchFamily="34" charset="0"/>
              </a:rPr>
              <a:t>Polar-orbiting satellites</a:t>
            </a:r>
            <a:r>
              <a:rPr lang="en-AU" b="1" i="0" dirty="0">
                <a:solidFill>
                  <a:srgbClr val="00B0F0"/>
                </a:solidFill>
                <a:effectLst/>
                <a:latin typeface="Arial" panose="020B0604020202020204" pitchFamily="34" charset="0"/>
              </a:rPr>
              <a:t> captured pictures of the planet as a series of wedges that </a:t>
            </a:r>
            <a:r>
              <a:rPr lang="en-AU" b="1" dirty="0">
                <a:solidFill>
                  <a:srgbClr val="00B0F0"/>
                </a:solidFill>
                <a:latin typeface="Arial" panose="020B0604020202020204" pitchFamily="34" charset="0"/>
              </a:rPr>
              <a:t>were</a:t>
            </a:r>
            <a:r>
              <a:rPr lang="en-AU" b="1" i="0" dirty="0">
                <a:solidFill>
                  <a:srgbClr val="00B0F0"/>
                </a:solidFill>
                <a:effectLst/>
                <a:latin typeface="Arial" panose="020B0604020202020204" pitchFamily="34" charset="0"/>
              </a:rPr>
              <a:t> pieced back together.</a:t>
            </a:r>
            <a:endParaRPr lang="en-US" dirty="0">
              <a:solidFill>
                <a:srgbClr val="00B0F0"/>
              </a:solidFill>
            </a:endParaRPr>
          </a:p>
        </p:txBody>
      </p:sp>
    </p:spTree>
    <p:extLst>
      <p:ext uri="{BB962C8B-B14F-4D97-AF65-F5344CB8AC3E}">
        <p14:creationId xmlns:p14="http://schemas.microsoft.com/office/powerpoint/2010/main" val="3451985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BE39A-F38A-A5D8-06A7-CFA2FC23D539}"/>
              </a:ext>
            </a:extLst>
          </p:cNvPr>
          <p:cNvSpPr txBox="1"/>
          <p:nvPr/>
        </p:nvSpPr>
        <p:spPr>
          <a:xfrm>
            <a:off x="349467" y="87476"/>
            <a:ext cx="4837387" cy="6452216"/>
          </a:xfrm>
          <a:prstGeom prst="rect">
            <a:avLst/>
          </a:prstGeom>
          <a:noFill/>
        </p:spPr>
        <p:txBody>
          <a:bodyPr wrap="square">
            <a:spAutoFit/>
          </a:bodyPr>
          <a:lstStyle/>
          <a:p>
            <a:pPr>
              <a:lnSpc>
                <a:spcPct val="150000"/>
              </a:lnSpc>
            </a:pPr>
            <a:r>
              <a:rPr lang="en-AU" sz="2400" b="1" i="0" u="sng" dirty="0">
                <a:solidFill>
                  <a:schemeClr val="bg1"/>
                </a:solidFill>
                <a:effectLst/>
                <a:latin typeface="+mj-lt"/>
              </a:rPr>
              <a:t>Deep Space satellite DSCOVR </a:t>
            </a:r>
          </a:p>
          <a:p>
            <a:pPr>
              <a:lnSpc>
                <a:spcPct val="150000"/>
              </a:lnSpc>
            </a:pPr>
            <a:r>
              <a:rPr lang="en-AU" sz="2400" b="1" dirty="0">
                <a:solidFill>
                  <a:schemeClr val="bg1"/>
                </a:solidFill>
                <a:latin typeface="+mj-lt"/>
              </a:rPr>
              <a:t>as the name suggests, </a:t>
            </a:r>
            <a:r>
              <a:rPr lang="en-AU" sz="2400" b="1" i="0" dirty="0">
                <a:solidFill>
                  <a:schemeClr val="bg1"/>
                </a:solidFill>
                <a:effectLst/>
                <a:latin typeface="+mj-lt"/>
              </a:rPr>
              <a:t>orbits in deep space, approximately 1 million miles above the Eart</a:t>
            </a:r>
            <a:r>
              <a:rPr lang="en-AU" sz="2400" b="1" dirty="0">
                <a:solidFill>
                  <a:schemeClr val="bg1"/>
                </a:solidFill>
                <a:latin typeface="+mj-lt"/>
              </a:rPr>
              <a:t>h. </a:t>
            </a:r>
          </a:p>
          <a:p>
            <a:pPr>
              <a:lnSpc>
                <a:spcPct val="150000"/>
              </a:lnSpc>
            </a:pPr>
            <a:endParaRPr lang="en-AU" sz="1400" b="1" dirty="0">
              <a:solidFill>
                <a:schemeClr val="bg1"/>
              </a:solidFill>
              <a:latin typeface="+mj-lt"/>
            </a:endParaRPr>
          </a:p>
          <a:p>
            <a:pPr>
              <a:lnSpc>
                <a:spcPct val="150000"/>
              </a:lnSpc>
            </a:pPr>
            <a:r>
              <a:rPr lang="en-AU" sz="2400" b="1" dirty="0">
                <a:solidFill>
                  <a:schemeClr val="bg1"/>
                </a:solidFill>
                <a:latin typeface="+mj-lt"/>
              </a:rPr>
              <a:t>As a point of reference, the moon is 240 miles away (so it’s past the moon) and the sun is 92 million miles away from Earth. DSCOVR is the primary source of real time solar wind and magnetic field data to alert us of anything headed our way. </a:t>
            </a:r>
            <a:endParaRPr lang="en-US" sz="2400" dirty="0">
              <a:solidFill>
                <a:schemeClr val="bg1"/>
              </a:solidFill>
              <a:latin typeface="+mj-lt"/>
            </a:endParaRPr>
          </a:p>
        </p:txBody>
      </p:sp>
      <p:pic>
        <p:nvPicPr>
          <p:cNvPr id="7172" name="Picture 4" descr="DSCOVR's First Photo of Earth: Al Gore on Why the New 'Blue Marble' Is So  Important - The Atlantic">
            <a:extLst>
              <a:ext uri="{FF2B5EF4-FFF2-40B4-BE49-F238E27FC236}">
                <a16:creationId xmlns:a16="http://schemas.microsoft.com/office/drawing/2014/main" id="{FA547815-2037-EB08-88FC-7A6DFB9CE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B3000B-ABB7-7CCA-E08F-CA8597214323}"/>
              </a:ext>
            </a:extLst>
          </p:cNvPr>
          <p:cNvSpPr txBox="1"/>
          <p:nvPr/>
        </p:nvSpPr>
        <p:spPr>
          <a:xfrm>
            <a:off x="5683469" y="6078027"/>
            <a:ext cx="6858000" cy="923330"/>
          </a:xfrm>
          <a:prstGeom prst="rect">
            <a:avLst/>
          </a:prstGeom>
          <a:noFill/>
        </p:spPr>
        <p:txBody>
          <a:bodyPr wrap="square">
            <a:spAutoFit/>
          </a:bodyPr>
          <a:lstStyle/>
          <a:p>
            <a:r>
              <a:rPr lang="en-AU" dirty="0">
                <a:solidFill>
                  <a:srgbClr val="00B0F0"/>
                </a:solidFill>
                <a:effectLst/>
                <a:latin typeface="Logic Monospace"/>
              </a:rPr>
              <a:t>An artist's rendering of DSCOVR at the first L1 point, where is sits between the sun and earth, </a:t>
            </a:r>
            <a:r>
              <a:rPr lang="en-AU" i="1" dirty="0">
                <a:solidFill>
                  <a:srgbClr val="00B0F0"/>
                </a:solidFill>
                <a:effectLst/>
                <a:latin typeface="Logic Monospace"/>
              </a:rPr>
              <a:t>alerting us of the incoming solar wind</a:t>
            </a:r>
            <a:br>
              <a:rPr lang="en-AU" dirty="0">
                <a:solidFill>
                  <a:srgbClr val="00B0F0"/>
                </a:solidFill>
                <a:effectLst/>
              </a:rPr>
            </a:br>
            <a:endParaRPr lang="en-AU" dirty="0">
              <a:solidFill>
                <a:srgbClr val="00B0F0"/>
              </a:solidFill>
              <a:effectLst/>
            </a:endParaRPr>
          </a:p>
        </p:txBody>
      </p:sp>
    </p:spTree>
    <p:extLst>
      <p:ext uri="{BB962C8B-B14F-4D97-AF65-F5344CB8AC3E}">
        <p14:creationId xmlns:p14="http://schemas.microsoft.com/office/powerpoint/2010/main" val="90424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elcome back DSCOVR!">
            <a:extLst>
              <a:ext uri="{FF2B5EF4-FFF2-40B4-BE49-F238E27FC236}">
                <a16:creationId xmlns:a16="http://schemas.microsoft.com/office/drawing/2014/main" id="{7EA32823-C877-A77F-8409-8F83FBDE1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73"/>
          <a:stretch/>
        </p:blipFill>
        <p:spPr bwMode="auto">
          <a:xfrm>
            <a:off x="0" y="0"/>
            <a:ext cx="121972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0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SPIRE project optimises accuracy and efficiency of weather forecasts">
            <a:extLst>
              <a:ext uri="{FF2B5EF4-FFF2-40B4-BE49-F238E27FC236}">
                <a16:creationId xmlns:a16="http://schemas.microsoft.com/office/drawing/2014/main" id="{D0519B48-5FA9-64DF-0C12-909F97C87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4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paceX Launches First Deep Space Mission with DSCOVR Satellite | CT News  Junkie">
            <a:extLst>
              <a:ext uri="{FF2B5EF4-FFF2-40B4-BE49-F238E27FC236}">
                <a16:creationId xmlns:a16="http://schemas.microsoft.com/office/drawing/2014/main" id="{86EF0160-A5AE-F2F3-E4AD-322486E5A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10" y="12151"/>
            <a:ext cx="10799379" cy="68458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FFBB5A-91E9-4EE0-3F25-E7473CD3C7E0}"/>
              </a:ext>
            </a:extLst>
          </p:cNvPr>
          <p:cNvSpPr txBox="1"/>
          <p:nvPr/>
        </p:nvSpPr>
        <p:spPr>
          <a:xfrm>
            <a:off x="228601" y="157683"/>
            <a:ext cx="4012324" cy="3693319"/>
          </a:xfrm>
          <a:prstGeom prst="rect">
            <a:avLst/>
          </a:prstGeom>
          <a:noFill/>
        </p:spPr>
        <p:txBody>
          <a:bodyPr wrap="square">
            <a:spAutoFit/>
          </a:bodyPr>
          <a:lstStyle/>
          <a:p>
            <a:r>
              <a:rPr lang="en-AU" b="0" i="0" dirty="0">
                <a:solidFill>
                  <a:srgbClr val="00B0F0"/>
                </a:solidFill>
                <a:effectLst/>
                <a:latin typeface="+mj-lt"/>
              </a:rPr>
              <a:t>A view from the second stage of a SpaceX Falcon 9 rocket (SpaceX) in 2015 (not yet at its destination). </a:t>
            </a:r>
          </a:p>
          <a:p>
            <a:endParaRPr lang="en-AU" dirty="0">
              <a:solidFill>
                <a:srgbClr val="00B0F0"/>
              </a:solidFill>
              <a:latin typeface="+mj-lt"/>
            </a:endParaRPr>
          </a:p>
          <a:p>
            <a:r>
              <a:rPr lang="en-US" dirty="0">
                <a:solidFill>
                  <a:srgbClr val="00B0F0"/>
                </a:solidFill>
                <a:latin typeface="+mj-lt"/>
              </a:rPr>
              <a:t>DSCOVR now orbits at the same rate around the sun as the Earth and always sees the side of the earth facing the sun.</a:t>
            </a:r>
            <a:endParaRPr lang="en-AU" b="0" i="0" dirty="0">
              <a:solidFill>
                <a:srgbClr val="00B0F0"/>
              </a:solidFill>
              <a:effectLst/>
              <a:latin typeface="+mj-lt"/>
            </a:endParaRPr>
          </a:p>
          <a:p>
            <a:endParaRPr lang="en-AU" dirty="0">
              <a:solidFill>
                <a:srgbClr val="00B0F0"/>
              </a:solidFill>
              <a:latin typeface="+mj-lt"/>
            </a:endParaRPr>
          </a:p>
          <a:p>
            <a:r>
              <a:rPr lang="en-AU" b="0" i="0" dirty="0">
                <a:solidFill>
                  <a:srgbClr val="00B0F0"/>
                </a:solidFill>
                <a:effectLst/>
                <a:latin typeface="+mj-lt"/>
              </a:rPr>
              <a:t>It will serve in some ways like a Tsunami buoy does in the ocean – providing enough warning so that managers on the ground can prepare satellites and other critical infrastructure for a solar storm.</a:t>
            </a:r>
          </a:p>
        </p:txBody>
      </p:sp>
    </p:spTree>
    <p:extLst>
      <p:ext uri="{BB962C8B-B14F-4D97-AF65-F5344CB8AC3E}">
        <p14:creationId xmlns:p14="http://schemas.microsoft.com/office/powerpoint/2010/main" val="2031836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CF112-CC4A-D594-4348-3D0154C33341}"/>
              </a:ext>
            </a:extLst>
          </p:cNvPr>
          <p:cNvSpPr txBox="1"/>
          <p:nvPr/>
        </p:nvSpPr>
        <p:spPr>
          <a:xfrm>
            <a:off x="229035" y="1074509"/>
            <a:ext cx="4690437" cy="4708981"/>
          </a:xfrm>
          <a:prstGeom prst="rect">
            <a:avLst/>
          </a:prstGeom>
          <a:noFill/>
        </p:spPr>
        <p:txBody>
          <a:bodyPr wrap="square" rtlCol="0">
            <a:spAutoFit/>
          </a:bodyPr>
          <a:lstStyle/>
          <a:p>
            <a:pPr algn="ctr">
              <a:lnSpc>
                <a:spcPct val="150000"/>
              </a:lnSpc>
            </a:pPr>
            <a:r>
              <a:rPr lang="en-US" sz="2400" dirty="0">
                <a:solidFill>
                  <a:schemeClr val="bg1"/>
                </a:solidFill>
                <a:latin typeface="+mj-lt"/>
              </a:rPr>
              <a:t>Indigenous weather knowledge</a:t>
            </a:r>
          </a:p>
          <a:p>
            <a:pPr algn="ctr">
              <a:lnSpc>
                <a:spcPct val="150000"/>
              </a:lnSpc>
            </a:pPr>
            <a:endParaRPr lang="en-US" sz="2400" dirty="0">
              <a:solidFill>
                <a:schemeClr val="bg1"/>
              </a:solidFill>
              <a:latin typeface="+mj-lt"/>
            </a:endParaRPr>
          </a:p>
          <a:p>
            <a:pPr algn="ctr">
              <a:lnSpc>
                <a:spcPct val="150000"/>
              </a:lnSpc>
            </a:pPr>
            <a:r>
              <a:rPr lang="en-US" sz="2400" dirty="0">
                <a:solidFill>
                  <a:schemeClr val="bg1"/>
                </a:solidFill>
                <a:latin typeface="+mj-lt"/>
              </a:rPr>
              <a:t>provides a far more intricate and subtle overview of Australia's climate than the four-season European climate description of summer, autumn, winter and spring.</a:t>
            </a:r>
          </a:p>
          <a:p>
            <a:pPr algn="ctr"/>
            <a:endParaRPr lang="en-US" sz="2400" dirty="0">
              <a:solidFill>
                <a:schemeClr val="bg1"/>
              </a:solidFill>
              <a:latin typeface="+mj-lt"/>
            </a:endParaRPr>
          </a:p>
          <a:p>
            <a:pPr algn="ctr"/>
            <a:endParaRPr lang="en-US" sz="2400" dirty="0">
              <a:solidFill>
                <a:schemeClr val="bg1"/>
              </a:solidFill>
              <a:latin typeface="+mj-lt"/>
            </a:endParaRPr>
          </a:p>
        </p:txBody>
      </p:sp>
      <p:pic>
        <p:nvPicPr>
          <p:cNvPr id="3074" name="Picture 2">
            <a:extLst>
              <a:ext uri="{FF2B5EF4-FFF2-40B4-BE49-F238E27FC236}">
                <a16:creationId xmlns:a16="http://schemas.microsoft.com/office/drawing/2014/main" id="{6A97EB88-E3FF-8AC3-BD8E-63387AAC0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94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DEBCD9-3CCB-C39D-38D1-4F66486D87CF}"/>
              </a:ext>
            </a:extLst>
          </p:cNvPr>
          <p:cNvSpPr txBox="1"/>
          <p:nvPr/>
        </p:nvSpPr>
        <p:spPr>
          <a:xfrm>
            <a:off x="777948" y="320040"/>
            <a:ext cx="3775764" cy="6036717"/>
          </a:xfrm>
          <a:prstGeom prst="rect">
            <a:avLst/>
          </a:prstGeom>
          <a:noFill/>
        </p:spPr>
        <p:txBody>
          <a:bodyPr wrap="square">
            <a:spAutoFit/>
          </a:bodyPr>
          <a:lstStyle/>
          <a:p>
            <a:pPr algn="ctr">
              <a:lnSpc>
                <a:spcPct val="150000"/>
              </a:lnSpc>
            </a:pPr>
            <a:r>
              <a:rPr lang="en-AU" sz="2400" b="1" dirty="0">
                <a:solidFill>
                  <a:schemeClr val="bg1"/>
                </a:solidFill>
                <a:effectLst/>
                <a:latin typeface="+mj-lt"/>
              </a:rPr>
              <a:t>The Indigenous Weather Knowledge website</a:t>
            </a:r>
          </a:p>
          <a:p>
            <a:pPr algn="ctr">
              <a:lnSpc>
                <a:spcPct val="150000"/>
              </a:lnSpc>
            </a:pPr>
            <a:endParaRPr lang="en-AU" sz="2000" b="1" dirty="0">
              <a:solidFill>
                <a:schemeClr val="bg1"/>
              </a:solidFill>
              <a:effectLst/>
              <a:latin typeface="+mj-lt"/>
            </a:endParaRPr>
          </a:p>
          <a:p>
            <a:pPr algn="ctr">
              <a:lnSpc>
                <a:spcPct val="150000"/>
              </a:lnSpc>
            </a:pPr>
            <a:r>
              <a:rPr lang="en-AU" sz="2400" b="0" dirty="0">
                <a:solidFill>
                  <a:schemeClr val="bg1"/>
                </a:solidFill>
                <a:effectLst/>
                <a:latin typeface="+mj-lt"/>
              </a:rPr>
              <a:t>was launched in 2002 as </a:t>
            </a:r>
            <a:r>
              <a:rPr lang="en-AU" sz="2400" dirty="0">
                <a:solidFill>
                  <a:schemeClr val="bg1"/>
                </a:solidFill>
                <a:latin typeface="+mj-lt"/>
              </a:rPr>
              <a:t>a</a:t>
            </a:r>
            <a:r>
              <a:rPr lang="en-AU" sz="2400" b="0" dirty="0">
                <a:solidFill>
                  <a:schemeClr val="bg1"/>
                </a:solidFill>
                <a:effectLst/>
                <a:latin typeface="+mj-lt"/>
              </a:rPr>
              <a:t> joint partnership between the Bureau of Meteorology, the Aboriginal and Torres Strait Islander Commission (ATSIC) and Monash University's Centre for Indigenous Studies</a:t>
            </a:r>
            <a:endParaRPr lang="en-US" sz="2400" dirty="0">
              <a:solidFill>
                <a:schemeClr val="bg1"/>
              </a:solidFill>
              <a:latin typeface="+mj-lt"/>
            </a:endParaRPr>
          </a:p>
        </p:txBody>
      </p:sp>
      <p:sp>
        <p:nvSpPr>
          <p:cNvPr id="6" name="Rectangle 5">
            <a:extLst>
              <a:ext uri="{FF2B5EF4-FFF2-40B4-BE49-F238E27FC236}">
                <a16:creationId xmlns:a16="http://schemas.microsoft.com/office/drawing/2014/main" id="{05CC7CE0-6C79-DF78-CD27-1861B697EF4A}"/>
              </a:ext>
            </a:extLst>
          </p:cNvPr>
          <p:cNvSpPr/>
          <p:nvPr/>
        </p:nvSpPr>
        <p:spPr>
          <a:xfrm>
            <a:off x="5358384" y="0"/>
            <a:ext cx="6833616"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A8F06CF9-4658-865C-7799-467C05D92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332" y="320040"/>
            <a:ext cx="6217920" cy="621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16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original English - YouTube">
            <a:extLst>
              <a:ext uri="{FF2B5EF4-FFF2-40B4-BE49-F238E27FC236}">
                <a16:creationId xmlns:a16="http://schemas.microsoft.com/office/drawing/2014/main" id="{7E7B5D01-B15F-0369-A058-3A6185FF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 y="-1111"/>
            <a:ext cx="12190026" cy="685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6BF50-AA97-6BE2-3C78-DD466737873D}"/>
              </a:ext>
            </a:extLst>
          </p:cNvPr>
          <p:cNvPicPr>
            <a:picLocks noChangeAspect="1"/>
          </p:cNvPicPr>
          <p:nvPr/>
        </p:nvPicPr>
        <p:blipFill>
          <a:blip r:embed="rId2"/>
          <a:stretch>
            <a:fillRect/>
          </a:stretch>
        </p:blipFill>
        <p:spPr>
          <a:xfrm>
            <a:off x="179832" y="340412"/>
            <a:ext cx="11832336" cy="6177176"/>
          </a:xfrm>
          <a:prstGeom prst="rect">
            <a:avLst/>
          </a:prstGeom>
        </p:spPr>
      </p:pic>
      <p:sp>
        <p:nvSpPr>
          <p:cNvPr id="3" name="Rectangle 2">
            <a:extLst>
              <a:ext uri="{FF2B5EF4-FFF2-40B4-BE49-F238E27FC236}">
                <a16:creationId xmlns:a16="http://schemas.microsoft.com/office/drawing/2014/main" id="{B4915F1D-EF4F-ECD0-2EFE-F3E0A2C0D2E6}"/>
              </a:ext>
            </a:extLst>
          </p:cNvPr>
          <p:cNvSpPr/>
          <p:nvPr/>
        </p:nvSpPr>
        <p:spPr>
          <a:xfrm>
            <a:off x="5815584" y="548640"/>
            <a:ext cx="3456432" cy="347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224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3149B9-7F00-B4FC-23F6-2BBE54848081}"/>
              </a:ext>
            </a:extLst>
          </p:cNvPr>
          <p:cNvSpPr txBox="1"/>
          <p:nvPr/>
        </p:nvSpPr>
        <p:spPr>
          <a:xfrm>
            <a:off x="397002" y="641474"/>
            <a:ext cx="2346198" cy="5575052"/>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Consider how our knowledge of weather </a:t>
            </a:r>
            <a:r>
              <a:rPr kumimoji="0" lang="en-US" sz="2400" b="0" i="1"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and</a:t>
            </a:r>
            <a:r>
              <a:rPr kumimoji="0" lang="en-US" sz="2400" b="0" i="0" u="none" strike="noStrike" kern="1200" cap="none" spc="0" normalizeH="0" baseline="0" noProof="0" dirty="0">
                <a:ln>
                  <a:noFill/>
                </a:ln>
                <a:solidFill>
                  <a:schemeClr val="bg2"/>
                </a:solidFill>
                <a:effectLst/>
                <a:uLnTx/>
                <a:uFillTx/>
                <a:latin typeface="+mj-lt"/>
                <a:ea typeface="+mn-ea"/>
                <a:cs typeface="Arial Narrow" panose="020B0604020202020204" pitchFamily="34" charset="0"/>
              </a:rPr>
              <a:t> climate helps to inform decision-making for coastline management and marine industries.</a:t>
            </a:r>
          </a:p>
        </p:txBody>
      </p:sp>
      <p:pic>
        <p:nvPicPr>
          <p:cNvPr id="6148" name="Picture 4" descr="Ship caught in the rough sea of New Zealand | Boat, Fishing boats, Working  boat">
            <a:extLst>
              <a:ext uri="{FF2B5EF4-FFF2-40B4-BE49-F238E27FC236}">
                <a16:creationId xmlns:a16="http://schemas.microsoft.com/office/drawing/2014/main" id="{DCCEA626-CF24-0BE7-7BBA-349C02F6B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1" r="5813"/>
          <a:stretch/>
        </p:blipFill>
        <p:spPr bwMode="auto">
          <a:xfrm>
            <a:off x="3194304" y="0"/>
            <a:ext cx="89976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2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ef Trip - Calypso Snorkel And Dive - Port Douglas - Rough seas -  excellent service">
            <a:extLst>
              <a:ext uri="{FF2B5EF4-FFF2-40B4-BE49-F238E27FC236}">
                <a16:creationId xmlns:a16="http://schemas.microsoft.com/office/drawing/2014/main" id="{5B5C15D8-AD66-58E2-F345-EEAAB1C97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4EE217-B7B9-AE60-FD72-BF9F9F8CEC48}"/>
              </a:ext>
            </a:extLst>
          </p:cNvPr>
          <p:cNvSpPr txBox="1"/>
          <p:nvPr/>
        </p:nvSpPr>
        <p:spPr>
          <a:xfrm>
            <a:off x="179832" y="72009"/>
            <a:ext cx="5980176" cy="461665"/>
          </a:xfrm>
          <a:prstGeom prst="rect">
            <a:avLst/>
          </a:prstGeom>
          <a:noFill/>
        </p:spPr>
        <p:txBody>
          <a:bodyPr wrap="square" rtlCol="0">
            <a:spAutoFit/>
          </a:bodyPr>
          <a:lstStyle/>
          <a:p>
            <a:r>
              <a:rPr lang="en-US" sz="2400" dirty="0">
                <a:solidFill>
                  <a:schemeClr val="bg1"/>
                </a:solidFill>
                <a:latin typeface="+mj-lt"/>
              </a:rPr>
              <a:t>It helps to have an accurate forecast</a:t>
            </a:r>
          </a:p>
        </p:txBody>
      </p:sp>
    </p:spTree>
    <p:extLst>
      <p:ext uri="{BB962C8B-B14F-4D97-AF65-F5344CB8AC3E}">
        <p14:creationId xmlns:p14="http://schemas.microsoft.com/office/powerpoint/2010/main" val="4094696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w dangerous is it to drive a small boat in rough seas? - Quora">
            <a:extLst>
              <a:ext uri="{FF2B5EF4-FFF2-40B4-BE49-F238E27FC236}">
                <a16:creationId xmlns:a16="http://schemas.microsoft.com/office/drawing/2014/main" id="{83F370B7-CB4F-EBD3-ADD8-AAF1D83E4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22"/>
          <a:stretch/>
        </p:blipFill>
        <p:spPr bwMode="auto">
          <a:xfrm>
            <a:off x="0" y="0"/>
            <a:ext cx="12192000" cy="687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55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orms at sea in small boats - real life stories - Ryan Moody Fishing">
            <a:extLst>
              <a:ext uri="{FF2B5EF4-FFF2-40B4-BE49-F238E27FC236}">
                <a16:creationId xmlns:a16="http://schemas.microsoft.com/office/drawing/2014/main" id="{6D16EF26-1CD6-05B9-2DFC-549AD0919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199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Beach erosion: satellites reveal how climate cycles impact coastlines |  UNSW Newsroom">
            <a:extLst>
              <a:ext uri="{FF2B5EF4-FFF2-40B4-BE49-F238E27FC236}">
                <a16:creationId xmlns:a16="http://schemas.microsoft.com/office/drawing/2014/main" id="{22332767-93FD-82EF-2687-84A458275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7" r="4256"/>
          <a:stretch/>
        </p:blipFill>
        <p:spPr bwMode="auto">
          <a:xfrm>
            <a:off x="3322320" y="0"/>
            <a:ext cx="8869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93C81F-D6FB-C2AD-5D42-099AA69798E5}"/>
              </a:ext>
            </a:extLst>
          </p:cNvPr>
          <p:cNvSpPr txBox="1"/>
          <p:nvPr/>
        </p:nvSpPr>
        <p:spPr>
          <a:xfrm>
            <a:off x="401446" y="471524"/>
            <a:ext cx="2616074" cy="5575052"/>
          </a:xfrm>
          <a:prstGeom prst="rect">
            <a:avLst/>
          </a:prstGeom>
          <a:noFill/>
        </p:spPr>
        <p:txBody>
          <a:bodyPr wrap="square">
            <a:spAutoFit/>
          </a:bodyPr>
          <a:lstStyle/>
          <a:p>
            <a:pPr>
              <a:lnSpc>
                <a:spcPct val="150000"/>
              </a:lnSpc>
            </a:pPr>
            <a:r>
              <a:rPr lang="en-AU" sz="2400" b="0" i="0" dirty="0">
                <a:solidFill>
                  <a:schemeClr val="bg1"/>
                </a:solidFill>
                <a:effectLst/>
                <a:latin typeface="+mj-lt"/>
              </a:rPr>
              <a:t>Satellite images fed into the  </a:t>
            </a:r>
            <a:r>
              <a:rPr lang="en-AU" sz="2400" b="0" i="1" dirty="0" err="1">
                <a:solidFill>
                  <a:schemeClr val="bg1"/>
                </a:solidFill>
                <a:effectLst/>
                <a:latin typeface="+mj-lt"/>
              </a:rPr>
              <a:t>CoastSat</a:t>
            </a:r>
            <a:r>
              <a:rPr lang="en-AU" sz="2400" b="0" i="0" dirty="0">
                <a:solidFill>
                  <a:schemeClr val="bg1"/>
                </a:solidFill>
                <a:effectLst/>
                <a:latin typeface="+mj-lt"/>
              </a:rPr>
              <a:t> model revealed beaches on the SE coast of Australia narrow during prolonged La Niña, while they widen – or accrete – during El Niño periods. </a:t>
            </a:r>
            <a:endParaRPr lang="en-US" sz="2400" dirty="0">
              <a:solidFill>
                <a:schemeClr val="bg1"/>
              </a:solidFill>
              <a:latin typeface="+mj-lt"/>
            </a:endParaRPr>
          </a:p>
        </p:txBody>
      </p:sp>
    </p:spTree>
    <p:extLst>
      <p:ext uri="{BB962C8B-B14F-4D97-AF65-F5344CB8AC3E}">
        <p14:creationId xmlns:p14="http://schemas.microsoft.com/office/powerpoint/2010/main" val="429417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A65A9-35F1-729E-4C0F-DBC259F1614F}"/>
              </a:ext>
            </a:extLst>
          </p:cNvPr>
          <p:cNvSpPr txBox="1"/>
          <p:nvPr/>
        </p:nvSpPr>
        <p:spPr>
          <a:xfrm>
            <a:off x="543699" y="1344454"/>
            <a:ext cx="4448925" cy="4467057"/>
          </a:xfrm>
          <a:prstGeom prst="rect">
            <a:avLst/>
          </a:prstGeom>
          <a:noFill/>
        </p:spPr>
        <p:txBody>
          <a:bodyPr wrap="square">
            <a:spAutoFit/>
          </a:bodyPr>
          <a:lstStyle/>
          <a:p>
            <a:pPr>
              <a:lnSpc>
                <a:spcPct val="150000"/>
              </a:lnSpc>
            </a:pPr>
            <a:r>
              <a:rPr lang="en-AU" sz="2400" b="1" dirty="0">
                <a:solidFill>
                  <a:schemeClr val="bg1"/>
                </a:solidFill>
                <a:latin typeface="+mj-lt"/>
              </a:rPr>
              <a:t>Popular weather models include:</a:t>
            </a:r>
          </a:p>
          <a:p>
            <a:pPr marL="342900" indent="-342900">
              <a:lnSpc>
                <a:spcPct val="150000"/>
              </a:lnSpc>
              <a:buFont typeface="Arial" panose="020B0604020202020204" pitchFamily="34" charset="0"/>
              <a:buChar char="•"/>
            </a:pPr>
            <a:r>
              <a:rPr lang="en-AU" sz="2400" b="1" dirty="0">
                <a:solidFill>
                  <a:schemeClr val="bg1"/>
                </a:solidFill>
                <a:latin typeface="+mj-lt"/>
              </a:rPr>
              <a:t>Australia’s ADFD (Australian Digital Forecast Database)</a:t>
            </a:r>
          </a:p>
          <a:p>
            <a:pPr marL="342900" indent="-342900">
              <a:lnSpc>
                <a:spcPct val="150000"/>
              </a:lnSpc>
              <a:buFont typeface="Arial" panose="020B0604020202020204" pitchFamily="34" charset="0"/>
              <a:buChar char="•"/>
            </a:pPr>
            <a:r>
              <a:rPr lang="en-AU" sz="2400" b="1" dirty="0">
                <a:solidFill>
                  <a:schemeClr val="bg1"/>
                </a:solidFill>
                <a:latin typeface="+mj-lt"/>
              </a:rPr>
              <a:t>America’s GFS (Global Forecast System)</a:t>
            </a:r>
          </a:p>
          <a:p>
            <a:pPr marL="342900" indent="-342900">
              <a:lnSpc>
                <a:spcPct val="150000"/>
              </a:lnSpc>
              <a:buFont typeface="Arial" panose="020B0604020202020204" pitchFamily="34" charset="0"/>
              <a:buChar char="•"/>
            </a:pPr>
            <a:r>
              <a:rPr lang="en-AU" sz="2400" b="1" dirty="0">
                <a:solidFill>
                  <a:schemeClr val="bg1"/>
                </a:solidFill>
                <a:latin typeface="+mj-lt"/>
              </a:rPr>
              <a:t>Europe’s ECMWF (European Centre for Medium-Range Weather Forecasts)</a:t>
            </a:r>
            <a:endParaRPr lang="en-AU" sz="2400" dirty="0">
              <a:solidFill>
                <a:schemeClr val="bg1"/>
              </a:solidFill>
              <a:latin typeface="+mj-lt"/>
            </a:endParaRPr>
          </a:p>
        </p:txBody>
      </p:sp>
      <p:pic>
        <p:nvPicPr>
          <p:cNvPr id="6" name="Picture 5" descr="A screenshot of a white table&#10;&#10;Description automatically generated">
            <a:extLst>
              <a:ext uri="{FF2B5EF4-FFF2-40B4-BE49-F238E27FC236}">
                <a16:creationId xmlns:a16="http://schemas.microsoft.com/office/drawing/2014/main" id="{CDD7CB50-786D-42D1-9820-5372FBC2E975}"/>
              </a:ext>
            </a:extLst>
          </p:cNvPr>
          <p:cNvPicPr>
            <a:picLocks noChangeAspect="1"/>
          </p:cNvPicPr>
          <p:nvPr/>
        </p:nvPicPr>
        <p:blipFill>
          <a:blip r:embed="rId3"/>
          <a:stretch>
            <a:fillRect/>
          </a:stretch>
        </p:blipFill>
        <p:spPr>
          <a:xfrm>
            <a:off x="5675680" y="0"/>
            <a:ext cx="6516320" cy="6858000"/>
          </a:xfrm>
          <a:prstGeom prst="rect">
            <a:avLst/>
          </a:prstGeom>
        </p:spPr>
      </p:pic>
    </p:spTree>
    <p:extLst>
      <p:ext uri="{BB962C8B-B14F-4D97-AF65-F5344CB8AC3E}">
        <p14:creationId xmlns:p14="http://schemas.microsoft.com/office/powerpoint/2010/main" val="4251610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Queensland 2011 floods: thousands of victims win class action over handling  of dams | Queensland | The Guardian">
            <a:extLst>
              <a:ext uri="{FF2B5EF4-FFF2-40B4-BE49-F238E27FC236}">
                <a16:creationId xmlns:a16="http://schemas.microsoft.com/office/drawing/2014/main" id="{D968916C-2EC2-1B01-3014-4890D0AA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FAF50A-111C-6776-FC90-891363A0EC7A}"/>
              </a:ext>
            </a:extLst>
          </p:cNvPr>
          <p:cNvSpPr txBox="1"/>
          <p:nvPr/>
        </p:nvSpPr>
        <p:spPr>
          <a:xfrm>
            <a:off x="434340" y="814102"/>
            <a:ext cx="2180844" cy="5021055"/>
          </a:xfrm>
          <a:prstGeom prst="rect">
            <a:avLst/>
          </a:prstGeom>
          <a:noFill/>
        </p:spPr>
        <p:txBody>
          <a:bodyPr wrap="square">
            <a:spAutoFit/>
          </a:bodyPr>
          <a:lstStyle/>
          <a:p>
            <a:pPr algn="ctr">
              <a:lnSpc>
                <a:spcPct val="150000"/>
              </a:lnSpc>
            </a:pPr>
            <a:r>
              <a:rPr lang="en-AU" sz="2400" i="0" dirty="0">
                <a:solidFill>
                  <a:schemeClr val="bg1"/>
                </a:solidFill>
                <a:effectLst/>
                <a:latin typeface="+mj-lt"/>
              </a:rPr>
              <a:t>Judge finds in favour of 6,800 Brisbane residents who sued over management of Wivenhoe and Somerset dams </a:t>
            </a:r>
          </a:p>
          <a:p>
            <a:pPr algn="ctr">
              <a:lnSpc>
                <a:spcPct val="150000"/>
              </a:lnSpc>
            </a:pPr>
            <a:r>
              <a:rPr lang="en-AU" sz="2400" dirty="0">
                <a:solidFill>
                  <a:schemeClr val="bg1"/>
                </a:solidFill>
                <a:latin typeface="+mj-lt"/>
              </a:rPr>
              <a:t>(2011 floods)</a:t>
            </a:r>
            <a:endParaRPr lang="en-US" sz="2400" dirty="0">
              <a:solidFill>
                <a:schemeClr val="bg1"/>
              </a:solidFill>
              <a:latin typeface="+mj-lt"/>
            </a:endParaRPr>
          </a:p>
        </p:txBody>
      </p:sp>
    </p:spTree>
    <p:extLst>
      <p:ext uri="{BB962C8B-B14F-4D97-AF65-F5344CB8AC3E}">
        <p14:creationId xmlns:p14="http://schemas.microsoft.com/office/powerpoint/2010/main" val="1878966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risbane is struck by thunderstorms as photographer captures scenes | Daily  Mail Online">
            <a:extLst>
              <a:ext uri="{FF2B5EF4-FFF2-40B4-BE49-F238E27FC236}">
                <a16:creationId xmlns:a16="http://schemas.microsoft.com/office/drawing/2014/main" id="{DD24F958-E22F-66EA-5454-32D76EF86D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 r="37216"/>
          <a:stretch/>
        </p:blipFill>
        <p:spPr bwMode="auto">
          <a:xfrm>
            <a:off x="4997748" y="1"/>
            <a:ext cx="7194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05FF68-748F-4544-6288-4D8733DDFBDB}"/>
              </a:ext>
            </a:extLst>
          </p:cNvPr>
          <p:cNvSpPr txBox="1"/>
          <p:nvPr/>
        </p:nvSpPr>
        <p:spPr>
          <a:xfrm>
            <a:off x="530352" y="1759144"/>
            <a:ext cx="3639312" cy="2805063"/>
          </a:xfrm>
          <a:prstGeom prst="rect">
            <a:avLst/>
          </a:prstGeom>
          <a:noFill/>
        </p:spPr>
        <p:txBody>
          <a:bodyPr wrap="square">
            <a:spAutoFit/>
          </a:bodyPr>
          <a:lstStyle/>
          <a:p>
            <a:pPr algn="ctr">
              <a:lnSpc>
                <a:spcPct val="150000"/>
              </a:lnSpc>
            </a:pPr>
            <a:r>
              <a:rPr lang="en-AU" sz="2400" i="0" dirty="0">
                <a:solidFill>
                  <a:schemeClr val="bg1"/>
                </a:solidFill>
                <a:effectLst/>
                <a:latin typeface="+mj-lt"/>
              </a:rPr>
              <a:t>Photographer creates incredible composite image of Brisbane being struck by 107,000 bolts of lightning December 2015.</a:t>
            </a:r>
          </a:p>
        </p:txBody>
      </p:sp>
    </p:spTree>
    <p:extLst>
      <p:ext uri="{BB962C8B-B14F-4D97-AF65-F5344CB8AC3E}">
        <p14:creationId xmlns:p14="http://schemas.microsoft.com/office/powerpoint/2010/main" val="1919080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NDSHS students email Livio weather photos | The Courier Mail">
            <a:extLst>
              <a:ext uri="{FF2B5EF4-FFF2-40B4-BE49-F238E27FC236}">
                <a16:creationId xmlns:a16="http://schemas.microsoft.com/office/drawing/2014/main" id="{C3DEC2DC-986C-7CF9-91B6-A5DBF6C6A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9" r="24500"/>
          <a:stretch/>
        </p:blipFill>
        <p:spPr bwMode="auto">
          <a:xfrm>
            <a:off x="3608832" y="9525"/>
            <a:ext cx="8583168" cy="6848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89BB40-F8FE-F7E4-A882-427DC2E1BB41}"/>
              </a:ext>
            </a:extLst>
          </p:cNvPr>
          <p:cNvSpPr txBox="1"/>
          <p:nvPr/>
        </p:nvSpPr>
        <p:spPr>
          <a:xfrm>
            <a:off x="303986" y="93115"/>
            <a:ext cx="3133397" cy="5021055"/>
          </a:xfrm>
          <a:prstGeom prst="rect">
            <a:avLst/>
          </a:prstGeom>
          <a:noFill/>
        </p:spPr>
        <p:txBody>
          <a:bodyPr wrap="square">
            <a:spAutoFit/>
          </a:bodyPr>
          <a:lstStyle/>
          <a:p>
            <a:pPr algn="ctr">
              <a:lnSpc>
                <a:spcPct val="150000"/>
              </a:lnSpc>
            </a:pPr>
            <a:r>
              <a:rPr lang="en-AU" sz="2400" b="0" i="0" dirty="0">
                <a:solidFill>
                  <a:schemeClr val="bg1"/>
                </a:solidFill>
                <a:effectLst/>
                <a:latin typeface="+mj-lt"/>
              </a:rPr>
              <a:t>Noosa District State High School Year 11 students asked Seven News weatherman </a:t>
            </a:r>
            <a:r>
              <a:rPr lang="en-AU" sz="2400" b="0" i="0" dirty="0" err="1">
                <a:solidFill>
                  <a:schemeClr val="bg1"/>
                </a:solidFill>
                <a:effectLst/>
                <a:latin typeface="+mj-lt"/>
              </a:rPr>
              <a:t>Livio</a:t>
            </a:r>
            <a:r>
              <a:rPr lang="en-AU" sz="2400" b="0" i="0" dirty="0">
                <a:solidFill>
                  <a:schemeClr val="bg1"/>
                </a:solidFill>
                <a:effectLst/>
                <a:latin typeface="+mj-lt"/>
              </a:rPr>
              <a:t> </a:t>
            </a:r>
            <a:r>
              <a:rPr lang="en-AU" sz="2400" b="0" i="0" dirty="0" err="1">
                <a:solidFill>
                  <a:schemeClr val="bg1"/>
                </a:solidFill>
                <a:effectLst/>
                <a:latin typeface="+mj-lt"/>
              </a:rPr>
              <a:t>Regano</a:t>
            </a:r>
            <a:r>
              <a:rPr lang="en-AU" sz="2400" b="0" i="0" dirty="0">
                <a:solidFill>
                  <a:schemeClr val="bg1"/>
                </a:solidFill>
                <a:effectLst/>
                <a:latin typeface="+mj-lt"/>
              </a:rPr>
              <a:t> to interpret and explain a variety of weather phenomenon featured in a range of photographs.</a:t>
            </a:r>
            <a:endParaRPr lang="en-US" sz="2400" dirty="0">
              <a:solidFill>
                <a:schemeClr val="bg1"/>
              </a:solidFill>
              <a:latin typeface="+mj-lt"/>
            </a:endParaRPr>
          </a:p>
        </p:txBody>
      </p:sp>
      <p:pic>
        <p:nvPicPr>
          <p:cNvPr id="23556" name="Picture 4" descr="Weatherman Livio Regano visits NDSHS | The Courier Mail">
            <a:extLst>
              <a:ext uri="{FF2B5EF4-FFF2-40B4-BE49-F238E27FC236}">
                <a16:creationId xmlns:a16="http://schemas.microsoft.com/office/drawing/2014/main" id="{7AB3C6CB-B1C6-8390-FC87-1D12503AF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3" y="5264480"/>
            <a:ext cx="2366062" cy="129794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42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487925" y="920621"/>
            <a:ext cx="4444683"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Consider that contemporary weather predictions are based on computer models but still rely on human input to determine the most accurate and reliable forecast. Consider how this scientific knowledge enables scientists to inform decision-making for coastline management and marine industries.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2"/>
                </a:solidFill>
                <a:effectLst/>
                <a:uLnTx/>
                <a:uFillTx/>
                <a:latin typeface="Arial Narrow" panose="020B0604020202020204" pitchFamily="34" charset="0"/>
                <a:ea typeface="+mn-ea"/>
                <a:cs typeface="Arial Narrow" panose="020B0604020202020204" pitchFamily="34" charset="0"/>
              </a:rPr>
              <a:t>‘’12. Cloudy and a chance of meatballs’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21506" name="Picture 2" descr="Monitoring Weather | EUMETSAT">
            <a:extLst>
              <a:ext uri="{FF2B5EF4-FFF2-40B4-BE49-F238E27FC236}">
                <a16:creationId xmlns:a16="http://schemas.microsoft.com/office/drawing/2014/main" id="{EACFF429-9D5B-B0C3-D278-5B87D8970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weather forecast diagram&#10;&#10;Description automatically generated">
            <a:extLst>
              <a:ext uri="{FF2B5EF4-FFF2-40B4-BE49-F238E27FC236}">
                <a16:creationId xmlns:a16="http://schemas.microsoft.com/office/drawing/2014/main" id="{0583EDA4-0C2D-84CD-04E4-BA629813585A}"/>
              </a:ext>
            </a:extLst>
          </p:cNvPr>
          <p:cNvPicPr>
            <a:picLocks noChangeAspect="1"/>
          </p:cNvPicPr>
          <p:nvPr/>
        </p:nvPicPr>
        <p:blipFill>
          <a:blip r:embed="rId4"/>
          <a:stretch>
            <a:fillRect/>
          </a:stretch>
        </p:blipFill>
        <p:spPr>
          <a:xfrm>
            <a:off x="6976750" y="540652"/>
            <a:ext cx="4330901" cy="5776696"/>
          </a:xfrm>
          <a:prstGeom prst="rect">
            <a:avLst/>
          </a:prstGeom>
        </p:spPr>
      </p:pic>
    </p:spTree>
    <p:extLst>
      <p:ext uri="{BB962C8B-B14F-4D97-AF65-F5344CB8AC3E}">
        <p14:creationId xmlns:p14="http://schemas.microsoft.com/office/powerpoint/2010/main" val="389319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lobe&#10;&#10;Description automatically generated">
            <a:extLst>
              <a:ext uri="{FF2B5EF4-FFF2-40B4-BE49-F238E27FC236}">
                <a16:creationId xmlns:a16="http://schemas.microsoft.com/office/drawing/2014/main" id="{6CC3B213-33F4-3E14-3571-33CAD0D46E03}"/>
              </a:ext>
            </a:extLst>
          </p:cNvPr>
          <p:cNvPicPr>
            <a:picLocks noChangeAspect="1"/>
          </p:cNvPicPr>
          <p:nvPr/>
        </p:nvPicPr>
        <p:blipFill>
          <a:blip r:embed="rId3"/>
          <a:stretch>
            <a:fillRect/>
          </a:stretch>
        </p:blipFill>
        <p:spPr>
          <a:xfrm>
            <a:off x="5344886" y="0"/>
            <a:ext cx="6847114" cy="6858000"/>
          </a:xfrm>
          <a:prstGeom prst="rect">
            <a:avLst/>
          </a:prstGeom>
        </p:spPr>
      </p:pic>
      <p:sp>
        <p:nvSpPr>
          <p:cNvPr id="4" name="TextBox 3">
            <a:extLst>
              <a:ext uri="{FF2B5EF4-FFF2-40B4-BE49-F238E27FC236}">
                <a16:creationId xmlns:a16="http://schemas.microsoft.com/office/drawing/2014/main" id="{70E3D5BA-60ED-AEF9-9798-AFA6F773C022}"/>
              </a:ext>
            </a:extLst>
          </p:cNvPr>
          <p:cNvSpPr txBox="1"/>
          <p:nvPr/>
        </p:nvSpPr>
        <p:spPr>
          <a:xfrm>
            <a:off x="960856" y="1195471"/>
            <a:ext cx="3536732" cy="4467057"/>
          </a:xfrm>
          <a:prstGeom prst="rect">
            <a:avLst/>
          </a:prstGeom>
          <a:noFill/>
        </p:spPr>
        <p:txBody>
          <a:bodyPr wrap="square">
            <a:spAutoFit/>
          </a:bodyPr>
          <a:lstStyle/>
          <a:p>
            <a:pPr>
              <a:lnSpc>
                <a:spcPct val="150000"/>
              </a:lnSpc>
            </a:pPr>
            <a:r>
              <a:rPr lang="en-AU" sz="2400" b="0" i="0" dirty="0">
                <a:solidFill>
                  <a:schemeClr val="bg1"/>
                </a:solidFill>
                <a:effectLst/>
                <a:latin typeface="+mj-lt"/>
              </a:rPr>
              <a:t>Weather models carve up the Earth into a large number of grid boxes, horizontally and vertically.</a:t>
            </a:r>
          </a:p>
          <a:p>
            <a:pPr>
              <a:lnSpc>
                <a:spcPct val="150000"/>
              </a:lnSpc>
            </a:pPr>
            <a:endParaRPr lang="en-AU" sz="2400" dirty="0">
              <a:solidFill>
                <a:schemeClr val="bg1"/>
              </a:solidFill>
              <a:latin typeface="+mj-lt"/>
            </a:endParaRPr>
          </a:p>
          <a:p>
            <a:pPr>
              <a:lnSpc>
                <a:spcPct val="150000"/>
              </a:lnSpc>
            </a:pPr>
            <a:r>
              <a:rPr lang="en-AU" sz="2400" b="0" i="0" dirty="0">
                <a:solidFill>
                  <a:schemeClr val="bg1"/>
                </a:solidFill>
                <a:effectLst/>
                <a:latin typeface="+mj-lt"/>
              </a:rPr>
              <a:t>Observations are fed into the model and the model is </a:t>
            </a:r>
            <a:r>
              <a:rPr lang="en-AU" sz="2400" dirty="0">
                <a:solidFill>
                  <a:schemeClr val="bg1"/>
                </a:solidFill>
                <a:latin typeface="+mj-lt"/>
              </a:rPr>
              <a:t>“run”</a:t>
            </a:r>
            <a:r>
              <a:rPr lang="en-AU" sz="2400" b="0" i="0" dirty="0">
                <a:solidFill>
                  <a:schemeClr val="bg1"/>
                </a:solidFill>
                <a:effectLst/>
                <a:latin typeface="+mj-lt"/>
              </a:rPr>
              <a:t> to work its magic. </a:t>
            </a:r>
            <a:endParaRPr lang="en-US" sz="2400" dirty="0">
              <a:solidFill>
                <a:schemeClr val="bg1"/>
              </a:solidFill>
              <a:latin typeface="+mj-lt"/>
            </a:endParaRPr>
          </a:p>
        </p:txBody>
      </p:sp>
    </p:spTree>
    <p:extLst>
      <p:ext uri="{BB962C8B-B14F-4D97-AF65-F5344CB8AC3E}">
        <p14:creationId xmlns:p14="http://schemas.microsoft.com/office/powerpoint/2010/main" val="426256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group of colorful balls&#10;&#10;Description automatically generated">
            <a:extLst>
              <a:ext uri="{FF2B5EF4-FFF2-40B4-BE49-F238E27FC236}">
                <a16:creationId xmlns:a16="http://schemas.microsoft.com/office/drawing/2014/main" id="{5F6AAE27-1945-D205-CEA4-33A0F8E514F2}"/>
              </a:ext>
            </a:extLst>
          </p:cNvPr>
          <p:cNvPicPr>
            <a:picLocks noChangeAspect="1"/>
          </p:cNvPicPr>
          <p:nvPr/>
        </p:nvPicPr>
        <p:blipFill>
          <a:blip r:embed="rId3"/>
          <a:stretch>
            <a:fillRect/>
          </a:stretch>
        </p:blipFill>
        <p:spPr>
          <a:xfrm>
            <a:off x="1017708" y="598863"/>
            <a:ext cx="10558919" cy="5660273"/>
          </a:xfrm>
          <a:prstGeom prst="rect">
            <a:avLst/>
          </a:prstGeom>
        </p:spPr>
      </p:pic>
    </p:spTree>
    <p:extLst>
      <p:ext uri="{BB962C8B-B14F-4D97-AF65-F5344CB8AC3E}">
        <p14:creationId xmlns:p14="http://schemas.microsoft.com/office/powerpoint/2010/main" val="2489798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4500EA-996F-203A-76BC-DC8366F9DCA5}"/>
              </a:ext>
            </a:extLst>
          </p:cNvPr>
          <p:cNvSpPr txBox="1"/>
          <p:nvPr/>
        </p:nvSpPr>
        <p:spPr>
          <a:xfrm>
            <a:off x="245364" y="236457"/>
            <a:ext cx="4149852" cy="6129050"/>
          </a:xfrm>
          <a:prstGeom prst="rect">
            <a:avLst/>
          </a:prstGeom>
          <a:noFill/>
        </p:spPr>
        <p:txBody>
          <a:bodyPr wrap="square">
            <a:spAutoFit/>
          </a:bodyPr>
          <a:lstStyle/>
          <a:p>
            <a:pPr>
              <a:lnSpc>
                <a:spcPct val="150000"/>
              </a:lnSpc>
            </a:pPr>
            <a:r>
              <a:rPr lang="en-AU" sz="2400" dirty="0">
                <a:solidFill>
                  <a:schemeClr val="bg1"/>
                </a:solidFill>
                <a:latin typeface="+mj-lt"/>
              </a:rPr>
              <a:t>A </a:t>
            </a:r>
            <a:r>
              <a:rPr lang="en-AU" sz="2400" b="0" i="0" dirty="0">
                <a:solidFill>
                  <a:schemeClr val="bg1"/>
                </a:solidFill>
                <a:effectLst/>
                <a:latin typeface="+mj-lt"/>
              </a:rPr>
              <a:t>series of </a:t>
            </a:r>
            <a:r>
              <a:rPr lang="en-AU" sz="2400" dirty="0">
                <a:solidFill>
                  <a:schemeClr val="bg1"/>
                </a:solidFill>
                <a:latin typeface="+mj-lt"/>
              </a:rPr>
              <a:t>points</a:t>
            </a:r>
            <a:r>
              <a:rPr lang="en-AU" sz="2400" b="0" i="0" dirty="0">
                <a:solidFill>
                  <a:schemeClr val="bg1"/>
                </a:solidFill>
                <a:effectLst/>
                <a:latin typeface="+mj-lt"/>
              </a:rPr>
              <a:t> are laid out in each grid. </a:t>
            </a:r>
            <a:r>
              <a:rPr lang="en-AU" sz="2400" dirty="0">
                <a:solidFill>
                  <a:schemeClr val="bg1"/>
                </a:solidFill>
                <a:latin typeface="+mj-lt"/>
              </a:rPr>
              <a:t>The Weather M</a:t>
            </a:r>
            <a:r>
              <a:rPr lang="en-AU" sz="2400" b="0" i="0" dirty="0">
                <a:solidFill>
                  <a:schemeClr val="bg1"/>
                </a:solidFill>
                <a:effectLst/>
                <a:latin typeface="+mj-lt"/>
              </a:rPr>
              <a:t>odels use math calculations from the laws of thermodynamics and other laws to </a:t>
            </a:r>
            <a:r>
              <a:rPr lang="en-AU" sz="2400" dirty="0">
                <a:solidFill>
                  <a:schemeClr val="bg1"/>
                </a:solidFill>
                <a:latin typeface="+mj-lt"/>
              </a:rPr>
              <a:t>identify</a:t>
            </a:r>
            <a:r>
              <a:rPr lang="en-AU" sz="2400" b="0" i="0" dirty="0">
                <a:solidFill>
                  <a:schemeClr val="bg1"/>
                </a:solidFill>
                <a:effectLst/>
                <a:latin typeface="+mj-lt"/>
              </a:rPr>
              <a:t> how weather at one point will interact with weather at the next point. By repeating this process over and over, it predicts what the weather will be at each point in the grid.</a:t>
            </a:r>
            <a:endParaRPr lang="en-US" sz="2400" dirty="0">
              <a:solidFill>
                <a:schemeClr val="bg1"/>
              </a:solidFill>
              <a:latin typeface="+mj-lt"/>
            </a:endParaRPr>
          </a:p>
        </p:txBody>
      </p:sp>
      <p:sp>
        <p:nvSpPr>
          <p:cNvPr id="6" name="Rectangle 5">
            <a:extLst>
              <a:ext uri="{FF2B5EF4-FFF2-40B4-BE49-F238E27FC236}">
                <a16:creationId xmlns:a16="http://schemas.microsoft.com/office/drawing/2014/main" id="{F3B6B68C-7882-A384-E2D1-5F2D502C6381}"/>
              </a:ext>
            </a:extLst>
          </p:cNvPr>
          <p:cNvSpPr/>
          <p:nvPr/>
        </p:nvSpPr>
        <p:spPr>
          <a:xfrm>
            <a:off x="4553712" y="0"/>
            <a:ext cx="7638288"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australia with red dots&#10;&#10;Description automatically generated">
            <a:extLst>
              <a:ext uri="{FF2B5EF4-FFF2-40B4-BE49-F238E27FC236}">
                <a16:creationId xmlns:a16="http://schemas.microsoft.com/office/drawing/2014/main" id="{3312E517-2EB1-2EEF-0E74-D04F95A82519}"/>
              </a:ext>
            </a:extLst>
          </p:cNvPr>
          <p:cNvPicPr>
            <a:picLocks noChangeAspect="1"/>
          </p:cNvPicPr>
          <p:nvPr/>
        </p:nvPicPr>
        <p:blipFill rotWithShape="1">
          <a:blip r:embed="rId3"/>
          <a:srcRect t="13501"/>
          <a:stretch/>
        </p:blipFill>
        <p:spPr>
          <a:xfrm>
            <a:off x="4553712" y="796060"/>
            <a:ext cx="7479792" cy="5265877"/>
          </a:xfrm>
          <a:prstGeom prst="rect">
            <a:avLst/>
          </a:prstGeom>
        </p:spPr>
      </p:pic>
    </p:spTree>
    <p:extLst>
      <p:ext uri="{BB962C8B-B14F-4D97-AF65-F5344CB8AC3E}">
        <p14:creationId xmlns:p14="http://schemas.microsoft.com/office/powerpoint/2010/main" val="12641539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4260</TotalTime>
  <Words>2607</Words>
  <Application>Microsoft Macintosh PowerPoint</Application>
  <PresentationFormat>Widescreen</PresentationFormat>
  <Paragraphs>288</Paragraphs>
  <Slides>63</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-apple-system</vt:lpstr>
      <vt:lpstr>Arial</vt:lpstr>
      <vt:lpstr>Arial Narrow</vt:lpstr>
      <vt:lpstr>Bradley Hand</vt:lpstr>
      <vt:lpstr>Calibri</vt:lpstr>
      <vt:lpstr>Calibri Light</vt:lpstr>
      <vt:lpstr>franklin-gothic-urw</vt:lpstr>
      <vt:lpstr>Logic Monospace</vt:lpstr>
      <vt:lpstr>Nunito Sans</vt:lpstr>
      <vt:lpstr>Utopia Std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581</cp:revision>
  <dcterms:created xsi:type="dcterms:W3CDTF">2023-09-23T08:38:28Z</dcterms:created>
  <dcterms:modified xsi:type="dcterms:W3CDTF">2024-04-10T02:29:42Z</dcterms:modified>
</cp:coreProperties>
</file>