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349" r:id="rId2"/>
    <p:sldId id="351" r:id="rId3"/>
    <p:sldId id="364" r:id="rId4"/>
    <p:sldId id="371" r:id="rId5"/>
    <p:sldId id="378" r:id="rId6"/>
    <p:sldId id="373" r:id="rId7"/>
    <p:sldId id="379" r:id="rId8"/>
    <p:sldId id="374" r:id="rId9"/>
    <p:sldId id="372" r:id="rId10"/>
    <p:sldId id="375" r:id="rId11"/>
    <p:sldId id="365" r:id="rId12"/>
    <p:sldId id="354" r:id="rId13"/>
    <p:sldId id="363" r:id="rId14"/>
    <p:sldId id="376" r:id="rId15"/>
    <p:sldId id="370" r:id="rId16"/>
    <p:sldId id="377" r:id="rId17"/>
    <p:sldId id="355" r:id="rId18"/>
    <p:sldId id="361" r:id="rId19"/>
    <p:sldId id="358" r:id="rId20"/>
    <p:sldId id="359" r:id="rId21"/>
    <p:sldId id="360" r:id="rId22"/>
    <p:sldId id="362" r:id="rId23"/>
    <p:sldId id="352" r:id="rId24"/>
    <p:sldId id="380" r:id="rId25"/>
    <p:sldId id="382" r:id="rId26"/>
    <p:sldId id="383" r:id="rId27"/>
    <p:sldId id="381" r:id="rId28"/>
    <p:sldId id="384" r:id="rId29"/>
    <p:sldId id="367" r:id="rId30"/>
    <p:sldId id="387" r:id="rId31"/>
    <p:sldId id="388" r:id="rId32"/>
    <p:sldId id="389" r:id="rId33"/>
    <p:sldId id="386" r:id="rId34"/>
    <p:sldId id="385" r:id="rId35"/>
    <p:sldId id="390" r:id="rId36"/>
    <p:sldId id="353" r:id="rId37"/>
    <p:sldId id="395" r:id="rId38"/>
    <p:sldId id="396" r:id="rId39"/>
    <p:sldId id="392" r:id="rId40"/>
    <p:sldId id="393" r:id="rId41"/>
    <p:sldId id="391" r:id="rId42"/>
    <p:sldId id="368" r:id="rId43"/>
    <p:sldId id="394" r:id="rId44"/>
    <p:sldId id="3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0"/>
    <p:restoredTop sz="95491"/>
  </p:normalViewPr>
  <p:slideViewPr>
    <p:cSldViewPr snapToGrid="0">
      <p:cViewPr varScale="1">
        <p:scale>
          <a:sx n="90" d="100"/>
          <a:sy n="90" d="100"/>
        </p:scale>
        <p:origin x="21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ttp/www.whoi.ed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neodermata" TargetMode="External"/><Relationship Id="rId3" Type="http://schemas.openxmlformats.org/officeDocument/2006/relationships/hyperlink" Target="https://www.sciencedirect.com/topics/biochemistry-genetics-and-molecular-biology/loricifera" TargetMode="External"/><Relationship Id="rId7" Type="http://schemas.openxmlformats.org/officeDocument/2006/relationships/hyperlink" Target="https://www.sciencedirect.com/topics/biochemistry-genetics-and-molecular-biology/rhabditophor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ciencedirect.com/topics/agricultural-and-biological-sciences/ciliophora" TargetMode="External"/><Relationship Id="rId11" Type="http://schemas.openxmlformats.org/officeDocument/2006/relationships/hyperlink" Target="https://www.sciencedirect.com/topics/agricultural-and-biological-sciences/marine-fungi" TargetMode="External"/><Relationship Id="rId5" Type="http://schemas.openxmlformats.org/officeDocument/2006/relationships/hyperlink" Target="https://www.sciencedirect.com/topics/biochemistry-genetics-and-molecular-biology/kinorhyncha" TargetMode="External"/><Relationship Id="rId10" Type="http://schemas.openxmlformats.org/officeDocument/2006/relationships/hyperlink" Target="https://www.sciencedirect.com/topics/biochemistry-genetics-and-molecular-biology/monogenea" TargetMode="External"/><Relationship Id="rId4" Type="http://schemas.openxmlformats.org/officeDocument/2006/relationships/hyperlink" Target="https://www.sciencedirect.com/topics/agricultural-and-biological-sciences/leptostraca" TargetMode="External"/><Relationship Id="rId9" Type="http://schemas.openxmlformats.org/officeDocument/2006/relationships/hyperlink" Target="https://www.sciencedirect.com/topics/biochemistry-genetics-and-molecular-biology/amphipoda"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neodermata" TargetMode="External"/><Relationship Id="rId3" Type="http://schemas.openxmlformats.org/officeDocument/2006/relationships/hyperlink" Target="https://www.sciencedirect.com/topics/biochemistry-genetics-and-molecular-biology/loricifera" TargetMode="External"/><Relationship Id="rId7" Type="http://schemas.openxmlformats.org/officeDocument/2006/relationships/hyperlink" Target="https://www.sciencedirect.com/topics/biochemistry-genetics-and-molecular-biology/rhabditophor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ciencedirect.com/topics/agricultural-and-biological-sciences/ciliophora" TargetMode="External"/><Relationship Id="rId11" Type="http://schemas.openxmlformats.org/officeDocument/2006/relationships/hyperlink" Target="https://www.sciencedirect.com/topics/agricultural-and-biological-sciences/marine-fungi" TargetMode="External"/><Relationship Id="rId5" Type="http://schemas.openxmlformats.org/officeDocument/2006/relationships/hyperlink" Target="https://www.sciencedirect.com/topics/biochemistry-genetics-and-molecular-biology/kinorhyncha" TargetMode="External"/><Relationship Id="rId10" Type="http://schemas.openxmlformats.org/officeDocument/2006/relationships/hyperlink" Target="https://www.sciencedirect.com/topics/biochemistry-genetics-and-molecular-biology/monogenea" TargetMode="External"/><Relationship Id="rId4" Type="http://schemas.openxmlformats.org/officeDocument/2006/relationships/hyperlink" Target="https://www.sciencedirect.com/topics/agricultural-and-biological-sciences/leptostraca" TargetMode="External"/><Relationship Id="rId9" Type="http://schemas.openxmlformats.org/officeDocument/2006/relationships/hyperlink" Target="https://www.sciencedirect.com/topics/biochemistry-genetics-and-molecular-biology/amphipoda"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neodermata" TargetMode="External"/><Relationship Id="rId3" Type="http://schemas.openxmlformats.org/officeDocument/2006/relationships/hyperlink" Target="https://www.sciencedirect.com/topics/biochemistry-genetics-and-molecular-biology/loricifera" TargetMode="External"/><Relationship Id="rId7" Type="http://schemas.openxmlformats.org/officeDocument/2006/relationships/hyperlink" Target="https://www.sciencedirect.com/topics/biochemistry-genetics-and-molecular-biology/rhabditophora"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ciencedirect.com/topics/agricultural-and-biological-sciences/ciliophora" TargetMode="External"/><Relationship Id="rId11" Type="http://schemas.openxmlformats.org/officeDocument/2006/relationships/hyperlink" Target="https://www.sciencedirect.com/topics/agricultural-and-biological-sciences/marine-fungi" TargetMode="External"/><Relationship Id="rId5" Type="http://schemas.openxmlformats.org/officeDocument/2006/relationships/hyperlink" Target="https://www.sciencedirect.com/topics/biochemistry-genetics-and-molecular-biology/kinorhyncha" TargetMode="External"/><Relationship Id="rId10" Type="http://schemas.openxmlformats.org/officeDocument/2006/relationships/hyperlink" Target="https://www.sciencedirect.com/topics/biochemistry-genetics-and-molecular-biology/monogenea" TargetMode="External"/><Relationship Id="rId4" Type="http://schemas.openxmlformats.org/officeDocument/2006/relationships/hyperlink" Target="https://www.sciencedirect.com/topics/agricultural-and-biological-sciences/leptostraca" TargetMode="External"/><Relationship Id="rId9" Type="http://schemas.openxmlformats.org/officeDocument/2006/relationships/hyperlink" Target="https://www.sciencedirect.com/topics/biochemistry-genetics-and-molecular-biology/amphipod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link.springer.com/article/10.1007/s00338-016-1441-0#auth-Nate_A_-Peterson-Aff1" TargetMode="External"/><Relationship Id="rId3" Type="http://schemas.openxmlformats.org/officeDocument/2006/relationships/hyperlink" Target="https://link.springer.com/article/10.1007/s00338-016-1441-0#auth-Richard_J_-Hamilton-Aff1-Aff2" TargetMode="External"/><Relationship Id="rId7" Type="http://schemas.openxmlformats.org/officeDocument/2006/relationships/hyperlink" Target="https://link.springer.com/article/10.1007/s00338-016-1441-0#auth-John-Pita-Aff6"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link.springer.com/article/10.1007/s00338-016-1441-0#auth-Michael-Bode-Aff2-Aff5" TargetMode="External"/><Relationship Id="rId5" Type="http://schemas.openxmlformats.org/officeDocument/2006/relationships/hyperlink" Target="https://link.springer.com/article/10.1007/s00338-016-1441-0#auth-Don-Stevens-Aff4" TargetMode="External"/><Relationship Id="rId10" Type="http://schemas.openxmlformats.org/officeDocument/2006/relationships/hyperlink" Target="https://link.springer.com/journal/338" TargetMode="External"/><Relationship Id="rId4" Type="http://schemas.openxmlformats.org/officeDocument/2006/relationships/hyperlink" Target="https://link.springer.com/article/10.1007/s00338-016-1441-0#auth-Glenn_R_-Almany-Aff2-Aff3" TargetMode="External"/><Relationship Id="rId9" Type="http://schemas.openxmlformats.org/officeDocument/2006/relationships/hyperlink" Target="https://link.springer.com/article/10.1007/s00338-016-1441-0#auth-J__Howard-Choat-Aff7"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link.springer.com/article/10.1007/s00338-016-1441-0#auth-Nate_A_-Peterson-Aff1" TargetMode="External"/><Relationship Id="rId3" Type="http://schemas.openxmlformats.org/officeDocument/2006/relationships/hyperlink" Target="https://link.springer.com/article/10.1007/s00338-016-1441-0#auth-Richard_J_-Hamilton-Aff1-Aff2" TargetMode="External"/><Relationship Id="rId7" Type="http://schemas.openxmlformats.org/officeDocument/2006/relationships/hyperlink" Target="https://link.springer.com/article/10.1007/s00338-016-1441-0#auth-John-Pita-Aff6"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link.springer.com/article/10.1007/s00338-016-1441-0#auth-Michael-Bode-Aff2-Aff5" TargetMode="External"/><Relationship Id="rId5" Type="http://schemas.openxmlformats.org/officeDocument/2006/relationships/hyperlink" Target="https://link.springer.com/article/10.1007/s00338-016-1441-0#auth-Don-Stevens-Aff4" TargetMode="External"/><Relationship Id="rId10" Type="http://schemas.openxmlformats.org/officeDocument/2006/relationships/hyperlink" Target="https://link.springer.com/journal/338" TargetMode="External"/><Relationship Id="rId4" Type="http://schemas.openxmlformats.org/officeDocument/2006/relationships/hyperlink" Target="https://link.springer.com/article/10.1007/s00338-016-1441-0#auth-Glenn_R_-Almany-Aff2-Aff3" TargetMode="External"/><Relationship Id="rId9" Type="http://schemas.openxmlformats.org/officeDocument/2006/relationships/hyperlink" Target="https://link.springer.com/article/10.1007/s00338-016-1441-0#auth-J__Howard-Choat-Aff7"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link.springer.com/article/10.1007/s00338-016-1441-0#auth-Nate_A_-Peterson-Aff1" TargetMode="External"/><Relationship Id="rId3" Type="http://schemas.openxmlformats.org/officeDocument/2006/relationships/hyperlink" Target="https://link.springer.com/article/10.1007/s00338-016-1441-0#auth-Richard_J_-Hamilton-Aff1-Aff2" TargetMode="External"/><Relationship Id="rId7" Type="http://schemas.openxmlformats.org/officeDocument/2006/relationships/hyperlink" Target="https://link.springer.com/article/10.1007/s00338-016-1441-0#auth-John-Pita-Aff6"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link.springer.com/article/10.1007/s00338-016-1441-0#auth-Michael-Bode-Aff2-Aff5" TargetMode="External"/><Relationship Id="rId5" Type="http://schemas.openxmlformats.org/officeDocument/2006/relationships/hyperlink" Target="https://link.springer.com/article/10.1007/s00338-016-1441-0#auth-Don-Stevens-Aff4" TargetMode="External"/><Relationship Id="rId10" Type="http://schemas.openxmlformats.org/officeDocument/2006/relationships/hyperlink" Target="https://link.springer.com/journal/338" TargetMode="External"/><Relationship Id="rId4" Type="http://schemas.openxmlformats.org/officeDocument/2006/relationships/hyperlink" Target="https://link.springer.com/article/10.1007/s00338-016-1441-0#auth-Glenn_R_-Almany-Aff2-Aff3" TargetMode="External"/><Relationship Id="rId9" Type="http://schemas.openxmlformats.org/officeDocument/2006/relationships/hyperlink" Target="https://link.springer.com/article/10.1007/s00338-016-1441-0#auth-J__Howard-Choat-Aff7"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http/www.whoi.ed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ink.springer.com/chapter/10.1007/978-3-030-10991-2_3#auth-Anouk-Barberouss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link.springer.com/chapter/10.1007/978-3-030-10991-2_3#chapter-info" TargetMode="External"/><Relationship Id="rId4" Type="http://schemas.openxmlformats.org/officeDocument/2006/relationships/hyperlink" Target="https://link.springer.com/chapter/10.1007/978-3-030-10991-2_3#auth-Sophie-Ba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00000"/>
                </a:solidFill>
                <a:effectLst/>
                <a:latin typeface="Helvetica Neue" panose="02000503000000020004" pitchFamily="2" charset="0"/>
              </a:rPr>
              <a:t>by Woods Hole Oceanographic Institution on 8 Oct 2010</a:t>
            </a:r>
          </a:p>
          <a:p>
            <a:r>
              <a:rPr lang="en-US" dirty="0"/>
              <a:t>https://</a:t>
            </a:r>
            <a:r>
              <a:rPr lang="en-US" dirty="0" err="1"/>
              <a:t>www.sail-world.com</a:t>
            </a:r>
            <a:r>
              <a:rPr lang="en-US" dirty="0"/>
              <a:t>/Australia/The-Census-of-Marine-Life-reveals-thousands-of-new-species/-75562?source=google</a:t>
            </a:r>
          </a:p>
          <a:p>
            <a:r>
              <a:rPr lang="en-AU" b="0" i="0" dirty="0">
                <a:solidFill>
                  <a:srgbClr val="000000"/>
                </a:solidFill>
                <a:effectLst/>
                <a:latin typeface="Helvetica Neue" panose="02000503000000020004" pitchFamily="2" charset="0"/>
              </a:rPr>
              <a:t>WHOI researchers Peter Wiebe, Nancy Copley, and Larry </a:t>
            </a:r>
            <a:r>
              <a:rPr lang="en-AU" b="0" i="0" dirty="0" err="1">
                <a:solidFill>
                  <a:srgbClr val="000000"/>
                </a:solidFill>
                <a:effectLst/>
                <a:latin typeface="Helvetica Neue" panose="02000503000000020004" pitchFamily="2" charset="0"/>
              </a:rPr>
              <a:t>Madin</a:t>
            </a:r>
            <a:r>
              <a:rPr lang="en-AU" b="0" i="0" dirty="0">
                <a:solidFill>
                  <a:srgbClr val="000000"/>
                </a:solidFill>
                <a:effectLst/>
                <a:latin typeface="Helvetica Neue" panose="02000503000000020004" pitchFamily="2" charset="0"/>
              </a:rPr>
              <a:t> joined the effort to find, identify, and </a:t>
            </a:r>
            <a:r>
              <a:rPr lang="en-AU" b="0" i="0" dirty="0" err="1">
                <a:solidFill>
                  <a:srgbClr val="000000"/>
                </a:solidFill>
                <a:effectLst/>
                <a:latin typeface="Helvetica Neue" panose="02000503000000020004" pitchFamily="2" charset="0"/>
              </a:rPr>
              <a:t>analyze</a:t>
            </a:r>
            <a:r>
              <a:rPr lang="en-AU" b="0" i="0" dirty="0">
                <a:solidFill>
                  <a:srgbClr val="000000"/>
                </a:solidFill>
                <a:effectLst/>
                <a:latin typeface="Helvetica Neue" panose="02000503000000020004" pitchFamily="2" charset="0"/>
              </a:rPr>
              <a:t> indicator genes of the world’s animal plankton, known as the Census of Marine Zooplankton (</a:t>
            </a:r>
            <a:r>
              <a:rPr lang="en-AU" b="0" i="0" dirty="0" err="1">
                <a:solidFill>
                  <a:srgbClr val="000000"/>
                </a:solidFill>
                <a:effectLst/>
                <a:latin typeface="Helvetica Neue" panose="02000503000000020004" pitchFamily="2" charset="0"/>
              </a:rPr>
              <a:t>CMarZ</a:t>
            </a:r>
            <a:r>
              <a:rPr lang="en-AU" b="0" i="0" dirty="0">
                <a:solidFill>
                  <a:srgbClr val="000000"/>
                </a:solidFill>
                <a:effectLst/>
                <a:latin typeface="Helvetica Neue" panose="02000503000000020004" pitchFamily="2" charset="0"/>
              </a:rPr>
              <a:t>). </a:t>
            </a:r>
            <a:r>
              <a:rPr lang="en-AU" b="0" i="0" dirty="0" err="1">
                <a:solidFill>
                  <a:srgbClr val="000000"/>
                </a:solidFill>
                <a:effectLst/>
                <a:latin typeface="Helvetica Neue" panose="02000503000000020004" pitchFamily="2" charset="0"/>
              </a:rPr>
              <a:t>CMarZ</a:t>
            </a:r>
            <a:r>
              <a:rPr lang="en-AU" b="0" i="0" dirty="0">
                <a:solidFill>
                  <a:srgbClr val="000000"/>
                </a:solidFill>
                <a:effectLst/>
                <a:latin typeface="Helvetica Neue" panose="02000503000000020004" pitchFamily="2" charset="0"/>
              </a:rPr>
              <a:t> is one of more than 17 research projects within the Census of Marine Life, a ten-year project to </a:t>
            </a:r>
            <a:r>
              <a:rPr lang="en-AU" b="0" i="0" dirty="0" err="1">
                <a:solidFill>
                  <a:srgbClr val="000000"/>
                </a:solidFill>
                <a:effectLst/>
                <a:latin typeface="Helvetica Neue" panose="02000503000000020004" pitchFamily="2" charset="0"/>
              </a:rPr>
              <a:t>catalog</a:t>
            </a:r>
            <a:r>
              <a:rPr lang="en-AU" b="0" i="0" dirty="0">
                <a:solidFill>
                  <a:srgbClr val="000000"/>
                </a:solidFill>
                <a:effectLst/>
                <a:latin typeface="Helvetica Neue" panose="02000503000000020004" pitchFamily="2" charset="0"/>
              </a:rPr>
              <a:t> all life in the sea. - Census of Marine Life Woods Hole Oceanographic Institution (WHOI) </a:t>
            </a:r>
            <a:r>
              <a:rPr lang="en-AU" b="0" i="0" u="none" strike="noStrike" dirty="0">
                <a:solidFill>
                  <a:srgbClr val="000000"/>
                </a:solidFill>
                <a:effectLst/>
                <a:latin typeface="Helvetica Neue" panose="02000503000000020004" pitchFamily="2" charset="0"/>
                <a:hlinkClick r:id="rId3"/>
              </a:rPr>
              <a:t>http://www.whoi.edu/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55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/topics/agricultural-and-biological-sciences/census-of-marine-life</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4015376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1" dirty="0">
                <a:solidFill>
                  <a:schemeClr val="bg1"/>
                </a:solidFill>
                <a:effectLst/>
              </a:rPr>
              <a:t>The Least-Known Taxonomic Groups.</a:t>
            </a:r>
            <a:r>
              <a:rPr lang="en-AU" sz="1200" b="0" i="0" dirty="0">
                <a:solidFill>
                  <a:schemeClr val="bg1"/>
                </a:solidFill>
                <a:effectLst/>
              </a:rPr>
              <a:t> Groups for which fewer than an estimated 20% of the species have been described included some taxa with few known species (i.e., </a:t>
            </a:r>
            <a:r>
              <a:rPr lang="en-AU" sz="1200" b="0" i="0" dirty="0" err="1">
                <a:solidFill>
                  <a:schemeClr val="bg1"/>
                </a:solidFill>
                <a:effectLst/>
              </a:rPr>
              <a:t>Cycliophora</a:t>
            </a:r>
            <a:r>
              <a:rPr lang="en-AU" sz="1200" b="0" i="0" dirty="0">
                <a:solidFill>
                  <a:schemeClr val="bg1"/>
                </a:solidFill>
                <a:effectLst/>
              </a:rPr>
              <a:t>, </a:t>
            </a:r>
            <a:r>
              <a:rPr lang="en-AU" sz="1200" b="0" i="0" dirty="0">
                <a:solidFill>
                  <a:schemeClr val="bg1"/>
                </a:solidFill>
                <a:effectLst/>
                <a:hlinkClick r:id="rId3" tooltip="Learn more about Loricifera from ScienceDirect's AI-generated Topic Pages">
                  <a:extLst>
                    <a:ext uri="{A12FA001-AC4F-418D-AE19-62706E023703}">
                      <ahyp:hlinkClr xmlns:ahyp="http://schemas.microsoft.com/office/drawing/2018/hyperlinkcolor" val="tx"/>
                    </a:ext>
                  </a:extLst>
                </a:hlinkClick>
              </a:rPr>
              <a:t>Loricifera</a:t>
            </a:r>
            <a:r>
              <a:rPr lang="en-AU" sz="1200" b="0" i="0" dirty="0">
                <a:solidFill>
                  <a:schemeClr val="bg1"/>
                </a:solidFill>
                <a:effectLst/>
              </a:rPr>
              <a:t>, Placozoa, </a:t>
            </a:r>
            <a:r>
              <a:rPr lang="en-AU" sz="1200" b="0" i="0" dirty="0" err="1">
                <a:solidFill>
                  <a:schemeClr val="bg1"/>
                </a:solidFill>
                <a:effectLst/>
              </a:rPr>
              <a:t>Tantulocarida</a:t>
            </a:r>
            <a:r>
              <a:rPr lang="en-AU" sz="1200" b="0" i="0" dirty="0">
                <a:solidFill>
                  <a:schemeClr val="bg1"/>
                </a:solidFill>
                <a:effectLst/>
              </a:rPr>
              <a:t>, </a:t>
            </a:r>
            <a:r>
              <a:rPr lang="en-AU" sz="1200" b="0" i="0" dirty="0">
                <a:solidFill>
                  <a:schemeClr val="bg1"/>
                </a:solidFill>
                <a:effectLst/>
                <a:hlinkClick r:id="rId4" tooltip="Learn more about Leptostraca from ScienceDirect's AI-generated Topic Pages">
                  <a:extLst>
                    <a:ext uri="{A12FA001-AC4F-418D-AE19-62706E023703}">
                      <ahyp:hlinkClr xmlns:ahyp="http://schemas.microsoft.com/office/drawing/2018/hyperlinkcolor" val="tx"/>
                    </a:ext>
                  </a:extLst>
                </a:hlinkClick>
              </a:rPr>
              <a:t>Leptostraca</a:t>
            </a:r>
            <a:r>
              <a:rPr lang="en-AU" sz="1200" b="0" i="0" dirty="0">
                <a:solidFill>
                  <a:schemeClr val="bg1"/>
                </a:solidFill>
                <a:effectLst/>
              </a:rPr>
              <a:t>, </a:t>
            </a:r>
            <a:r>
              <a:rPr lang="en-AU" sz="1200" b="0" i="0" dirty="0" err="1">
                <a:solidFill>
                  <a:schemeClr val="bg1"/>
                </a:solidFill>
                <a:effectLst/>
              </a:rPr>
              <a:t>Caudofoveata</a:t>
            </a:r>
            <a:r>
              <a:rPr lang="en-AU" sz="1200" b="0" i="0" dirty="0">
                <a:solidFill>
                  <a:schemeClr val="bg1"/>
                </a:solidFill>
                <a:effectLst/>
              </a:rPr>
              <a:t>). However, most have hundreds (Myxozoa, </a:t>
            </a:r>
            <a:r>
              <a:rPr lang="en-AU" sz="1200" b="0" i="0" dirty="0" err="1">
                <a:solidFill>
                  <a:schemeClr val="bg1"/>
                </a:solidFill>
                <a:effectLst/>
              </a:rPr>
              <a:t>Acoela</a:t>
            </a:r>
            <a:r>
              <a:rPr lang="en-AU" sz="1200" b="0" i="0" dirty="0">
                <a:solidFill>
                  <a:schemeClr val="bg1"/>
                </a:solidFill>
                <a:effectLst/>
              </a:rPr>
              <a:t>, </a:t>
            </a:r>
            <a:r>
              <a:rPr lang="en-AU" sz="1200" b="0" i="0" dirty="0">
                <a:solidFill>
                  <a:schemeClr val="bg1"/>
                </a:solidFill>
                <a:effectLst/>
                <a:hlinkClick r:id="rId5" tooltip="Learn more about Kinorhyncha from ScienceDirect's AI-generated Topic Pages">
                  <a:extLst>
                    <a:ext uri="{A12FA001-AC4F-418D-AE19-62706E023703}">
                      <ahyp:hlinkClr xmlns:ahyp="http://schemas.microsoft.com/office/drawing/2018/hyperlinkcolor" val="tx"/>
                    </a:ext>
                  </a:extLst>
                </a:hlinkClick>
              </a:rPr>
              <a:t>Kinorhyncha</a:t>
            </a:r>
            <a:r>
              <a:rPr lang="en-AU" sz="1200" b="0" i="0" dirty="0">
                <a:solidFill>
                  <a:schemeClr val="bg1"/>
                </a:solidFill>
                <a:effectLst/>
              </a:rPr>
              <a:t>, Oligochaeta, </a:t>
            </a:r>
            <a:r>
              <a:rPr lang="en-AU" sz="1200" b="0" i="0" dirty="0" err="1">
                <a:solidFill>
                  <a:schemeClr val="bg1"/>
                </a:solidFill>
                <a:effectLst/>
              </a:rPr>
              <a:t>Gastrotricha</a:t>
            </a:r>
            <a:r>
              <a:rPr lang="en-AU" sz="1200" b="0" i="0" dirty="0">
                <a:solidFill>
                  <a:schemeClr val="bg1"/>
                </a:solidFill>
                <a:effectLst/>
              </a:rPr>
              <a:t>, </a:t>
            </a:r>
            <a:r>
              <a:rPr lang="en-AU" sz="1200" b="0" i="0" dirty="0" err="1">
                <a:solidFill>
                  <a:schemeClr val="bg1"/>
                </a:solidFill>
                <a:effectLst/>
              </a:rPr>
              <a:t>Dicyemida</a:t>
            </a:r>
            <a:r>
              <a:rPr lang="en-AU" sz="1200" b="0" i="0" dirty="0">
                <a:solidFill>
                  <a:schemeClr val="bg1"/>
                </a:solidFill>
                <a:effectLst/>
              </a:rPr>
              <a:t>, </a:t>
            </a:r>
            <a:r>
              <a:rPr lang="en-AU" sz="1200" b="0" i="0" dirty="0" err="1">
                <a:solidFill>
                  <a:schemeClr val="bg1"/>
                </a:solidFill>
                <a:effectLst/>
              </a:rPr>
              <a:t>Orthonectida</a:t>
            </a:r>
            <a:r>
              <a:rPr lang="en-AU" sz="1200" b="0" i="0" dirty="0">
                <a:solidFill>
                  <a:schemeClr val="bg1"/>
                </a:solidFill>
                <a:effectLst/>
              </a:rPr>
              <a:t>, and </a:t>
            </a:r>
            <a:r>
              <a:rPr lang="en-AU" sz="1200" b="0" i="0" dirty="0" err="1">
                <a:solidFill>
                  <a:schemeClr val="bg1"/>
                </a:solidFill>
                <a:effectLst/>
              </a:rPr>
              <a:t>Entoprocta</a:t>
            </a:r>
            <a:r>
              <a:rPr lang="en-AU" sz="1200" b="0" i="0" dirty="0">
                <a:solidFill>
                  <a:schemeClr val="bg1"/>
                </a:solidFill>
                <a:effectLst/>
              </a:rPr>
              <a:t>) to thousands (Bacillariophyceae, </a:t>
            </a:r>
            <a:r>
              <a:rPr lang="en-AU" sz="1200" b="0" i="0" dirty="0">
                <a:solidFill>
                  <a:schemeClr val="bg1"/>
                </a:solidFill>
                <a:effectLst/>
                <a:hlinkClick r:id="rId6" tooltip="Learn more about Ciliophora from ScienceDirect's AI-generated Topic Pages">
                  <a:extLst>
                    <a:ext uri="{A12FA001-AC4F-418D-AE19-62706E023703}">
                      <ahyp:hlinkClr xmlns:ahyp="http://schemas.microsoft.com/office/drawing/2018/hyperlinkcolor" val="tx"/>
                    </a:ext>
                  </a:extLst>
                </a:hlinkClick>
              </a:rPr>
              <a:t>Ciliophora</a:t>
            </a:r>
            <a:r>
              <a:rPr lang="en-AU" sz="1200" b="0" i="0" dirty="0">
                <a:solidFill>
                  <a:schemeClr val="bg1"/>
                </a:solidFill>
                <a:effectLst/>
              </a:rPr>
              <a:t>, </a:t>
            </a:r>
            <a:r>
              <a:rPr lang="en-AU" sz="1200" b="0" i="0" dirty="0">
                <a:solidFill>
                  <a:schemeClr val="bg1"/>
                </a:solidFill>
                <a:effectLst/>
                <a:hlinkClick r:id="rId7" tooltip="Learn more about Rhabditophora from ScienceDirect's AI-generated Topic Pages">
                  <a:extLst>
                    <a:ext uri="{A12FA001-AC4F-418D-AE19-62706E023703}">
                      <ahyp:hlinkClr xmlns:ahyp="http://schemas.microsoft.com/office/drawing/2018/hyperlinkcolor" val="tx"/>
                    </a:ext>
                  </a:extLst>
                </a:hlinkClick>
              </a:rPr>
              <a:t>Rhabditophora</a:t>
            </a:r>
            <a:r>
              <a:rPr lang="en-AU" sz="1200" b="0" i="0" dirty="0">
                <a:solidFill>
                  <a:schemeClr val="bg1"/>
                </a:solidFill>
                <a:effectLst/>
              </a:rPr>
              <a:t>, </a:t>
            </a:r>
            <a:r>
              <a:rPr lang="en-AU" sz="1200" b="0" i="0" dirty="0" err="1">
                <a:solidFill>
                  <a:schemeClr val="bg1"/>
                </a:solidFill>
                <a:effectLst/>
              </a:rPr>
              <a:t>Cumacea</a:t>
            </a:r>
            <a:r>
              <a:rPr lang="en-AU" sz="1200" b="0" i="0" dirty="0">
                <a:solidFill>
                  <a:schemeClr val="bg1"/>
                </a:solidFill>
                <a:effectLst/>
              </a:rPr>
              <a:t>, </a:t>
            </a:r>
            <a:r>
              <a:rPr lang="en-AU" sz="1200" b="0" i="0" dirty="0" err="1">
                <a:solidFill>
                  <a:schemeClr val="bg1"/>
                </a:solidFill>
                <a:effectLst/>
              </a:rPr>
              <a:t>Tanaidacea</a:t>
            </a:r>
            <a:r>
              <a:rPr lang="en-AU" sz="1200" b="0" i="0" dirty="0">
                <a:solidFill>
                  <a:schemeClr val="bg1"/>
                </a:solidFill>
                <a:effectLst/>
              </a:rPr>
              <a:t>, Isopoda) of species. The largest numbers of undiscovered species may be in Isopoda (+63,150–123,600 spp.), </a:t>
            </a:r>
            <a:r>
              <a:rPr lang="en-AU" sz="1200" b="0" i="0" dirty="0" err="1">
                <a:solidFill>
                  <a:schemeClr val="bg1"/>
                </a:solidFill>
                <a:effectLst/>
              </a:rPr>
              <a:t>Gastropoda</a:t>
            </a:r>
            <a:r>
              <a:rPr lang="en-AU" sz="1200" b="0" i="0" dirty="0">
                <a:solidFill>
                  <a:schemeClr val="bg1"/>
                </a:solidFill>
                <a:effectLst/>
              </a:rPr>
              <a:t> (+85,000–105,000 spp.), Bacillariophyceae (+50,000 spp.), Nematoda (+50,000 spp.), </a:t>
            </a:r>
            <a:r>
              <a:rPr lang="en-AU" sz="1200" b="0" i="0" dirty="0" err="1">
                <a:solidFill>
                  <a:schemeClr val="bg1"/>
                </a:solidFill>
                <a:effectLst/>
              </a:rPr>
              <a:t>Copepoda</a:t>
            </a:r>
            <a:r>
              <a:rPr lang="en-AU" sz="1200" b="0" i="0" dirty="0">
                <a:solidFill>
                  <a:schemeClr val="bg1"/>
                </a:solidFill>
                <a:effectLst/>
              </a:rPr>
              <a:t> (+30,125–50,125 spp.), Ostracoda (+2,625–34,000 spp.), </a:t>
            </a:r>
            <a:r>
              <a:rPr lang="en-AU" sz="1200" b="0" i="0" dirty="0" err="1">
                <a:solidFill>
                  <a:schemeClr val="bg1"/>
                </a:solidFill>
                <a:effectLst/>
              </a:rPr>
              <a:t>Rhabditophora</a:t>
            </a:r>
            <a:r>
              <a:rPr lang="en-AU" sz="1200" b="0" i="0" dirty="0">
                <a:solidFill>
                  <a:schemeClr val="bg1"/>
                </a:solidFill>
                <a:effectLst/>
              </a:rPr>
              <a:t> (excluding </a:t>
            </a:r>
            <a:r>
              <a:rPr lang="en-AU" sz="1200" b="0" i="0" dirty="0">
                <a:solidFill>
                  <a:schemeClr val="bg1"/>
                </a:solidFill>
                <a:effectLst/>
                <a:hlinkClick r:id="rId8" tooltip="Learn more about Neodermata from ScienceDirect's AI-generated Topic Pages">
                  <a:extLst>
                    <a:ext uri="{A12FA001-AC4F-418D-AE19-62706E023703}">
                      <ahyp:hlinkClr xmlns:ahyp="http://schemas.microsoft.com/office/drawing/2018/hyperlinkcolor" val="tx"/>
                    </a:ext>
                  </a:extLst>
                </a:hlinkClick>
              </a:rPr>
              <a:t>Neodermata</a:t>
            </a:r>
            <a:r>
              <a:rPr lang="en-AU" sz="1200" b="0" i="0" dirty="0">
                <a:solidFill>
                  <a:schemeClr val="bg1"/>
                </a:solidFill>
                <a:effectLst/>
              </a:rPr>
              <a:t>; +5,500–29,000 spp.), </a:t>
            </a:r>
            <a:r>
              <a:rPr lang="en-AU" sz="1200" b="0" i="0" dirty="0" err="1">
                <a:solidFill>
                  <a:schemeClr val="bg1"/>
                </a:solidFill>
                <a:effectLst/>
              </a:rPr>
              <a:t>Tanaidacea</a:t>
            </a:r>
            <a:r>
              <a:rPr lang="en-AU" sz="1200" b="0" i="0" dirty="0">
                <a:solidFill>
                  <a:schemeClr val="bg1"/>
                </a:solidFill>
                <a:effectLst/>
              </a:rPr>
              <a:t> (+21,900–24,900 spp.), </a:t>
            </a:r>
            <a:r>
              <a:rPr lang="en-AU" sz="1200" b="0" i="0" dirty="0">
                <a:solidFill>
                  <a:schemeClr val="bg1"/>
                </a:solidFill>
                <a:effectLst/>
                <a:hlinkClick r:id="rId9" tooltip="Learn more about Amphipoda from ScienceDirect's AI-generated Topic Pages">
                  <a:extLst>
                    <a:ext uri="{A12FA001-AC4F-418D-AE19-62706E023703}">
                      <ahyp:hlinkClr xmlns:ahyp="http://schemas.microsoft.com/office/drawing/2018/hyperlinkcolor" val="tx"/>
                    </a:ext>
                  </a:extLst>
                </a:hlinkClick>
              </a:rPr>
              <a:t>Amphipoda</a:t>
            </a:r>
            <a:r>
              <a:rPr lang="en-AU" sz="1200" b="0" i="0" dirty="0">
                <a:solidFill>
                  <a:schemeClr val="bg1"/>
                </a:solidFill>
                <a:effectLst/>
              </a:rPr>
              <a:t> (+20,000 spp.), </a:t>
            </a:r>
            <a:r>
              <a:rPr lang="en-AU" sz="1200" b="0" i="0" dirty="0">
                <a:solidFill>
                  <a:schemeClr val="bg1"/>
                </a:solidFill>
                <a:effectLst/>
                <a:hlinkClick r:id="rId10" tooltip="Learn more about Monogenea from ScienceDirect's AI-generated Topic Pages">
                  <a:extLst>
                    <a:ext uri="{A12FA001-AC4F-418D-AE19-62706E023703}">
                      <ahyp:hlinkClr xmlns:ahyp="http://schemas.microsoft.com/office/drawing/2018/hyperlinkcolor" val="tx"/>
                    </a:ext>
                  </a:extLst>
                </a:hlinkClick>
              </a:rPr>
              <a:t>Monogenea</a:t>
            </a:r>
            <a:r>
              <a:rPr lang="en-AU" sz="1200" b="0" i="0" dirty="0">
                <a:solidFill>
                  <a:schemeClr val="bg1"/>
                </a:solidFill>
                <a:effectLst/>
              </a:rPr>
              <a:t> (+10,700–20,300 spp.), Porifera (+17,300–18,000 spp.), </a:t>
            </a:r>
            <a:r>
              <a:rPr lang="en-AU" sz="1200" b="0" i="0" dirty="0" err="1">
                <a:solidFill>
                  <a:schemeClr val="bg1"/>
                </a:solidFill>
                <a:effectLst/>
              </a:rPr>
              <a:t>Ciliophora</a:t>
            </a:r>
            <a:r>
              <a:rPr lang="en-AU" sz="1200" b="0" i="0" dirty="0">
                <a:solidFill>
                  <a:schemeClr val="bg1"/>
                </a:solidFill>
                <a:effectLst/>
              </a:rPr>
              <a:t> (+4,231–19,368 spp.), Oligochaeta (+5,900–16,900 spp.), and </a:t>
            </a:r>
            <a:r>
              <a:rPr lang="en-AU" sz="1200" b="0" i="0" dirty="0">
                <a:solidFill>
                  <a:schemeClr val="bg1"/>
                </a:solidFill>
                <a:effectLst/>
                <a:hlinkClick r:id="rId11" tooltip="Learn more about marine Fungi from ScienceDirect's AI-generated Topic Pages">
                  <a:extLst>
                    <a:ext uri="{A12FA001-AC4F-418D-AE19-62706E023703}">
                      <ahyp:hlinkClr xmlns:ahyp="http://schemas.microsoft.com/office/drawing/2018/hyperlinkcolor" val="tx"/>
                    </a:ext>
                  </a:extLst>
                </a:hlinkClick>
              </a:rPr>
              <a:t>marine Fungi</a:t>
            </a:r>
            <a:r>
              <a:rPr lang="en-AU" sz="1200" b="0" i="0" dirty="0">
                <a:solidFill>
                  <a:schemeClr val="bg1"/>
                </a:solidFill>
                <a:effectLst/>
              </a:rPr>
              <a:t> (+15,000 spp.) (</a:t>
            </a:r>
            <a:r>
              <a:rPr lang="en-AU" sz="1200" b="0" i="0" dirty="0" err="1">
                <a:solidFill>
                  <a:schemeClr val="bg1"/>
                </a:solidFill>
                <a:effectLst/>
              </a:rPr>
              <a:t>Appeltans</a:t>
            </a:r>
            <a:r>
              <a:rPr lang="en-AU" sz="1200" b="0" i="0" dirty="0">
                <a:solidFill>
                  <a:schemeClr val="bg1"/>
                </a:solidFill>
                <a:effectLst/>
              </a:rPr>
              <a:t> </a:t>
            </a:r>
            <a:r>
              <a:rPr lang="en-AU" sz="1200" b="0" i="1" dirty="0">
                <a:solidFill>
                  <a:schemeClr val="bg1"/>
                </a:solidFill>
                <a:effectLst/>
              </a:rPr>
              <a:t>et al., </a:t>
            </a:r>
            <a:r>
              <a:rPr lang="en-AU" sz="1200" b="0" i="0" dirty="0">
                <a:solidFill>
                  <a:schemeClr val="bg1"/>
                </a:solidFill>
                <a:effectLst/>
              </a:rPr>
              <a:t>2012).</a:t>
            </a:r>
          </a:p>
          <a:p>
            <a:endParaRPr lang="en-AU" sz="1200" b="0" i="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Narrow"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Narrow" pitchFamily="34" charset="0"/>
              </a:rPr>
              <a:t>Appeltans</a:t>
            </a:r>
            <a:r>
              <a:rPr lang="en-US" sz="1200" dirty="0">
                <a:latin typeface="Arial Narrow" pitchFamily="34" charset="0"/>
              </a:rPr>
              <a:t>, W., </a:t>
            </a:r>
            <a:r>
              <a:rPr lang="en-US" sz="1200" dirty="0" err="1">
                <a:latin typeface="Arial Narrow" pitchFamily="34" charset="0"/>
              </a:rPr>
              <a:t>Ahyong</a:t>
            </a:r>
            <a:r>
              <a:rPr lang="en-US" sz="1200" dirty="0">
                <a:latin typeface="Arial Narrow" pitchFamily="34" charset="0"/>
              </a:rPr>
              <a:t>, S. T., Anderson, G., Angel, M.V., Artois, T., </a:t>
            </a:r>
            <a:r>
              <a:rPr lang="en-US" sz="1200" i="1" dirty="0">
                <a:latin typeface="Arial Narrow" pitchFamily="34" charset="0"/>
              </a:rPr>
              <a:t>et al., </a:t>
            </a:r>
            <a:r>
              <a:rPr lang="en-US" sz="1200" dirty="0">
                <a:latin typeface="Arial Narrow" pitchFamily="34" charset="0"/>
              </a:rPr>
              <a:t>(2012). The Magnitude of Global Marine Species Diversity. </a:t>
            </a:r>
            <a:r>
              <a:rPr lang="en-US" sz="1200" i="1" dirty="0">
                <a:latin typeface="Arial Narrow" pitchFamily="34" charset="0"/>
              </a:rPr>
              <a:t>Current Biology. Volume 22, Issue 23, Pages R996-R997. DOI: 10.1016/j.cub.2012.09.036</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415619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1" dirty="0">
                <a:solidFill>
                  <a:schemeClr val="bg1"/>
                </a:solidFill>
                <a:effectLst/>
              </a:rPr>
              <a:t>The Least-Known Taxonomic Groups.</a:t>
            </a:r>
            <a:r>
              <a:rPr lang="en-AU" sz="1200" b="0" i="0" dirty="0">
                <a:solidFill>
                  <a:schemeClr val="bg1"/>
                </a:solidFill>
                <a:effectLst/>
              </a:rPr>
              <a:t> Groups for which fewer than an estimated 20% of the species have been described included some taxa with few known species (i.e., </a:t>
            </a:r>
            <a:r>
              <a:rPr lang="en-AU" sz="1200" b="0" i="0" dirty="0" err="1">
                <a:solidFill>
                  <a:schemeClr val="bg1"/>
                </a:solidFill>
                <a:effectLst/>
              </a:rPr>
              <a:t>Cycliophora</a:t>
            </a:r>
            <a:r>
              <a:rPr lang="en-AU" sz="1200" b="0" i="0" dirty="0">
                <a:solidFill>
                  <a:schemeClr val="bg1"/>
                </a:solidFill>
                <a:effectLst/>
              </a:rPr>
              <a:t>, </a:t>
            </a:r>
            <a:r>
              <a:rPr lang="en-AU" sz="1200" b="0" i="0" dirty="0">
                <a:solidFill>
                  <a:schemeClr val="bg1"/>
                </a:solidFill>
                <a:effectLst/>
                <a:hlinkClick r:id="rId3" tooltip="Learn more about Loricifera from ScienceDirect's AI-generated Topic Pages">
                  <a:extLst>
                    <a:ext uri="{A12FA001-AC4F-418D-AE19-62706E023703}">
                      <ahyp:hlinkClr xmlns:ahyp="http://schemas.microsoft.com/office/drawing/2018/hyperlinkcolor" val="tx"/>
                    </a:ext>
                  </a:extLst>
                </a:hlinkClick>
              </a:rPr>
              <a:t>Loricifera</a:t>
            </a:r>
            <a:r>
              <a:rPr lang="en-AU" sz="1200" b="0" i="0" dirty="0">
                <a:solidFill>
                  <a:schemeClr val="bg1"/>
                </a:solidFill>
                <a:effectLst/>
              </a:rPr>
              <a:t>, Placozoa, </a:t>
            </a:r>
            <a:r>
              <a:rPr lang="en-AU" sz="1200" b="0" i="0" dirty="0" err="1">
                <a:solidFill>
                  <a:schemeClr val="bg1"/>
                </a:solidFill>
                <a:effectLst/>
              </a:rPr>
              <a:t>Tantulocarida</a:t>
            </a:r>
            <a:r>
              <a:rPr lang="en-AU" sz="1200" b="0" i="0" dirty="0">
                <a:solidFill>
                  <a:schemeClr val="bg1"/>
                </a:solidFill>
                <a:effectLst/>
              </a:rPr>
              <a:t>, </a:t>
            </a:r>
            <a:r>
              <a:rPr lang="en-AU" sz="1200" b="0" i="0" dirty="0">
                <a:solidFill>
                  <a:schemeClr val="bg1"/>
                </a:solidFill>
                <a:effectLst/>
                <a:hlinkClick r:id="rId4" tooltip="Learn more about Leptostraca from ScienceDirect's AI-generated Topic Pages">
                  <a:extLst>
                    <a:ext uri="{A12FA001-AC4F-418D-AE19-62706E023703}">
                      <ahyp:hlinkClr xmlns:ahyp="http://schemas.microsoft.com/office/drawing/2018/hyperlinkcolor" val="tx"/>
                    </a:ext>
                  </a:extLst>
                </a:hlinkClick>
              </a:rPr>
              <a:t>Leptostraca</a:t>
            </a:r>
            <a:r>
              <a:rPr lang="en-AU" sz="1200" b="0" i="0" dirty="0">
                <a:solidFill>
                  <a:schemeClr val="bg1"/>
                </a:solidFill>
                <a:effectLst/>
              </a:rPr>
              <a:t>, </a:t>
            </a:r>
            <a:r>
              <a:rPr lang="en-AU" sz="1200" b="0" i="0" dirty="0" err="1">
                <a:solidFill>
                  <a:schemeClr val="bg1"/>
                </a:solidFill>
                <a:effectLst/>
              </a:rPr>
              <a:t>Caudofoveata</a:t>
            </a:r>
            <a:r>
              <a:rPr lang="en-AU" sz="1200" b="0" i="0" dirty="0">
                <a:solidFill>
                  <a:schemeClr val="bg1"/>
                </a:solidFill>
                <a:effectLst/>
              </a:rPr>
              <a:t>). However, most have hundreds (Myxozoa, </a:t>
            </a:r>
            <a:r>
              <a:rPr lang="en-AU" sz="1200" b="0" i="0" dirty="0" err="1">
                <a:solidFill>
                  <a:schemeClr val="bg1"/>
                </a:solidFill>
                <a:effectLst/>
              </a:rPr>
              <a:t>Acoela</a:t>
            </a:r>
            <a:r>
              <a:rPr lang="en-AU" sz="1200" b="0" i="0" dirty="0">
                <a:solidFill>
                  <a:schemeClr val="bg1"/>
                </a:solidFill>
                <a:effectLst/>
              </a:rPr>
              <a:t>, </a:t>
            </a:r>
            <a:r>
              <a:rPr lang="en-AU" sz="1200" b="0" i="0" dirty="0">
                <a:solidFill>
                  <a:schemeClr val="bg1"/>
                </a:solidFill>
                <a:effectLst/>
                <a:hlinkClick r:id="rId5" tooltip="Learn more about Kinorhyncha from ScienceDirect's AI-generated Topic Pages">
                  <a:extLst>
                    <a:ext uri="{A12FA001-AC4F-418D-AE19-62706E023703}">
                      <ahyp:hlinkClr xmlns:ahyp="http://schemas.microsoft.com/office/drawing/2018/hyperlinkcolor" val="tx"/>
                    </a:ext>
                  </a:extLst>
                </a:hlinkClick>
              </a:rPr>
              <a:t>Kinorhyncha</a:t>
            </a:r>
            <a:r>
              <a:rPr lang="en-AU" sz="1200" b="0" i="0" dirty="0">
                <a:solidFill>
                  <a:schemeClr val="bg1"/>
                </a:solidFill>
                <a:effectLst/>
              </a:rPr>
              <a:t>, Oligochaeta, </a:t>
            </a:r>
            <a:r>
              <a:rPr lang="en-AU" sz="1200" b="0" i="0" dirty="0" err="1">
                <a:solidFill>
                  <a:schemeClr val="bg1"/>
                </a:solidFill>
                <a:effectLst/>
              </a:rPr>
              <a:t>Gastrotricha</a:t>
            </a:r>
            <a:r>
              <a:rPr lang="en-AU" sz="1200" b="0" i="0" dirty="0">
                <a:solidFill>
                  <a:schemeClr val="bg1"/>
                </a:solidFill>
                <a:effectLst/>
              </a:rPr>
              <a:t>, </a:t>
            </a:r>
            <a:r>
              <a:rPr lang="en-AU" sz="1200" b="0" i="0" dirty="0" err="1">
                <a:solidFill>
                  <a:schemeClr val="bg1"/>
                </a:solidFill>
                <a:effectLst/>
              </a:rPr>
              <a:t>Dicyemida</a:t>
            </a:r>
            <a:r>
              <a:rPr lang="en-AU" sz="1200" b="0" i="0" dirty="0">
                <a:solidFill>
                  <a:schemeClr val="bg1"/>
                </a:solidFill>
                <a:effectLst/>
              </a:rPr>
              <a:t>, </a:t>
            </a:r>
            <a:r>
              <a:rPr lang="en-AU" sz="1200" b="0" i="0" dirty="0" err="1">
                <a:solidFill>
                  <a:schemeClr val="bg1"/>
                </a:solidFill>
                <a:effectLst/>
              </a:rPr>
              <a:t>Orthonectida</a:t>
            </a:r>
            <a:r>
              <a:rPr lang="en-AU" sz="1200" b="0" i="0" dirty="0">
                <a:solidFill>
                  <a:schemeClr val="bg1"/>
                </a:solidFill>
                <a:effectLst/>
              </a:rPr>
              <a:t>, and </a:t>
            </a:r>
            <a:r>
              <a:rPr lang="en-AU" sz="1200" b="0" i="0" dirty="0" err="1">
                <a:solidFill>
                  <a:schemeClr val="bg1"/>
                </a:solidFill>
                <a:effectLst/>
              </a:rPr>
              <a:t>Entoprocta</a:t>
            </a:r>
            <a:r>
              <a:rPr lang="en-AU" sz="1200" b="0" i="0" dirty="0">
                <a:solidFill>
                  <a:schemeClr val="bg1"/>
                </a:solidFill>
                <a:effectLst/>
              </a:rPr>
              <a:t>) to thousands (Bacillariophyceae, </a:t>
            </a:r>
            <a:r>
              <a:rPr lang="en-AU" sz="1200" b="0" i="0" dirty="0">
                <a:solidFill>
                  <a:schemeClr val="bg1"/>
                </a:solidFill>
                <a:effectLst/>
                <a:hlinkClick r:id="rId6" tooltip="Learn more about Ciliophora from ScienceDirect's AI-generated Topic Pages">
                  <a:extLst>
                    <a:ext uri="{A12FA001-AC4F-418D-AE19-62706E023703}">
                      <ahyp:hlinkClr xmlns:ahyp="http://schemas.microsoft.com/office/drawing/2018/hyperlinkcolor" val="tx"/>
                    </a:ext>
                  </a:extLst>
                </a:hlinkClick>
              </a:rPr>
              <a:t>Ciliophora</a:t>
            </a:r>
            <a:r>
              <a:rPr lang="en-AU" sz="1200" b="0" i="0" dirty="0">
                <a:solidFill>
                  <a:schemeClr val="bg1"/>
                </a:solidFill>
                <a:effectLst/>
              </a:rPr>
              <a:t>, </a:t>
            </a:r>
            <a:r>
              <a:rPr lang="en-AU" sz="1200" b="0" i="0" dirty="0">
                <a:solidFill>
                  <a:schemeClr val="bg1"/>
                </a:solidFill>
                <a:effectLst/>
                <a:hlinkClick r:id="rId7" tooltip="Learn more about Rhabditophora from ScienceDirect's AI-generated Topic Pages">
                  <a:extLst>
                    <a:ext uri="{A12FA001-AC4F-418D-AE19-62706E023703}">
                      <ahyp:hlinkClr xmlns:ahyp="http://schemas.microsoft.com/office/drawing/2018/hyperlinkcolor" val="tx"/>
                    </a:ext>
                  </a:extLst>
                </a:hlinkClick>
              </a:rPr>
              <a:t>Rhabditophora</a:t>
            </a:r>
            <a:r>
              <a:rPr lang="en-AU" sz="1200" b="0" i="0" dirty="0">
                <a:solidFill>
                  <a:schemeClr val="bg1"/>
                </a:solidFill>
                <a:effectLst/>
              </a:rPr>
              <a:t>, </a:t>
            </a:r>
            <a:r>
              <a:rPr lang="en-AU" sz="1200" b="0" i="0" dirty="0" err="1">
                <a:solidFill>
                  <a:schemeClr val="bg1"/>
                </a:solidFill>
                <a:effectLst/>
              </a:rPr>
              <a:t>Cumacea</a:t>
            </a:r>
            <a:r>
              <a:rPr lang="en-AU" sz="1200" b="0" i="0" dirty="0">
                <a:solidFill>
                  <a:schemeClr val="bg1"/>
                </a:solidFill>
                <a:effectLst/>
              </a:rPr>
              <a:t>, </a:t>
            </a:r>
            <a:r>
              <a:rPr lang="en-AU" sz="1200" b="0" i="0" dirty="0" err="1">
                <a:solidFill>
                  <a:schemeClr val="bg1"/>
                </a:solidFill>
                <a:effectLst/>
              </a:rPr>
              <a:t>Tanaidacea</a:t>
            </a:r>
            <a:r>
              <a:rPr lang="en-AU" sz="1200" b="0" i="0" dirty="0">
                <a:solidFill>
                  <a:schemeClr val="bg1"/>
                </a:solidFill>
                <a:effectLst/>
              </a:rPr>
              <a:t>, Isopoda) of species. The largest numbers of undiscovered species may be in Isopoda (+63,150–123,600 spp.), </a:t>
            </a:r>
            <a:r>
              <a:rPr lang="en-AU" sz="1200" b="0" i="0" dirty="0" err="1">
                <a:solidFill>
                  <a:schemeClr val="bg1"/>
                </a:solidFill>
                <a:effectLst/>
              </a:rPr>
              <a:t>Gastropoda</a:t>
            </a:r>
            <a:r>
              <a:rPr lang="en-AU" sz="1200" b="0" i="0" dirty="0">
                <a:solidFill>
                  <a:schemeClr val="bg1"/>
                </a:solidFill>
                <a:effectLst/>
              </a:rPr>
              <a:t> (+85,000–105,000 spp.), Bacillariophyceae (+50,000 spp.), Nematoda (+50,000 spp.), </a:t>
            </a:r>
            <a:r>
              <a:rPr lang="en-AU" sz="1200" b="0" i="0" dirty="0" err="1">
                <a:solidFill>
                  <a:schemeClr val="bg1"/>
                </a:solidFill>
                <a:effectLst/>
              </a:rPr>
              <a:t>Copepoda</a:t>
            </a:r>
            <a:r>
              <a:rPr lang="en-AU" sz="1200" b="0" i="0" dirty="0">
                <a:solidFill>
                  <a:schemeClr val="bg1"/>
                </a:solidFill>
                <a:effectLst/>
              </a:rPr>
              <a:t> (+30,125–50,125 spp.), Ostracoda (+2,625–34,000 spp.), </a:t>
            </a:r>
            <a:r>
              <a:rPr lang="en-AU" sz="1200" b="0" i="0" dirty="0" err="1">
                <a:solidFill>
                  <a:schemeClr val="bg1"/>
                </a:solidFill>
                <a:effectLst/>
              </a:rPr>
              <a:t>Rhabditophora</a:t>
            </a:r>
            <a:r>
              <a:rPr lang="en-AU" sz="1200" b="0" i="0" dirty="0">
                <a:solidFill>
                  <a:schemeClr val="bg1"/>
                </a:solidFill>
                <a:effectLst/>
              </a:rPr>
              <a:t> (excluding </a:t>
            </a:r>
            <a:r>
              <a:rPr lang="en-AU" sz="1200" b="0" i="0" dirty="0">
                <a:solidFill>
                  <a:schemeClr val="bg1"/>
                </a:solidFill>
                <a:effectLst/>
                <a:hlinkClick r:id="rId8" tooltip="Learn more about Neodermata from ScienceDirect's AI-generated Topic Pages">
                  <a:extLst>
                    <a:ext uri="{A12FA001-AC4F-418D-AE19-62706E023703}">
                      <ahyp:hlinkClr xmlns:ahyp="http://schemas.microsoft.com/office/drawing/2018/hyperlinkcolor" val="tx"/>
                    </a:ext>
                  </a:extLst>
                </a:hlinkClick>
              </a:rPr>
              <a:t>Neodermata</a:t>
            </a:r>
            <a:r>
              <a:rPr lang="en-AU" sz="1200" b="0" i="0" dirty="0">
                <a:solidFill>
                  <a:schemeClr val="bg1"/>
                </a:solidFill>
                <a:effectLst/>
              </a:rPr>
              <a:t>; +5,500–29,000 spp.), </a:t>
            </a:r>
            <a:r>
              <a:rPr lang="en-AU" sz="1200" b="0" i="0" dirty="0" err="1">
                <a:solidFill>
                  <a:schemeClr val="bg1"/>
                </a:solidFill>
                <a:effectLst/>
              </a:rPr>
              <a:t>Tanaidacea</a:t>
            </a:r>
            <a:r>
              <a:rPr lang="en-AU" sz="1200" b="0" i="0" dirty="0">
                <a:solidFill>
                  <a:schemeClr val="bg1"/>
                </a:solidFill>
                <a:effectLst/>
              </a:rPr>
              <a:t> (+21,900–24,900 spp.), </a:t>
            </a:r>
            <a:r>
              <a:rPr lang="en-AU" sz="1200" b="0" i="0" dirty="0">
                <a:solidFill>
                  <a:schemeClr val="bg1"/>
                </a:solidFill>
                <a:effectLst/>
                <a:hlinkClick r:id="rId9" tooltip="Learn more about Amphipoda from ScienceDirect's AI-generated Topic Pages">
                  <a:extLst>
                    <a:ext uri="{A12FA001-AC4F-418D-AE19-62706E023703}">
                      <ahyp:hlinkClr xmlns:ahyp="http://schemas.microsoft.com/office/drawing/2018/hyperlinkcolor" val="tx"/>
                    </a:ext>
                  </a:extLst>
                </a:hlinkClick>
              </a:rPr>
              <a:t>Amphipoda</a:t>
            </a:r>
            <a:r>
              <a:rPr lang="en-AU" sz="1200" b="0" i="0" dirty="0">
                <a:solidFill>
                  <a:schemeClr val="bg1"/>
                </a:solidFill>
                <a:effectLst/>
              </a:rPr>
              <a:t> (+20,000 spp.), </a:t>
            </a:r>
            <a:r>
              <a:rPr lang="en-AU" sz="1200" b="0" i="0" dirty="0">
                <a:solidFill>
                  <a:schemeClr val="bg1"/>
                </a:solidFill>
                <a:effectLst/>
                <a:hlinkClick r:id="rId10" tooltip="Learn more about Monogenea from ScienceDirect's AI-generated Topic Pages">
                  <a:extLst>
                    <a:ext uri="{A12FA001-AC4F-418D-AE19-62706E023703}">
                      <ahyp:hlinkClr xmlns:ahyp="http://schemas.microsoft.com/office/drawing/2018/hyperlinkcolor" val="tx"/>
                    </a:ext>
                  </a:extLst>
                </a:hlinkClick>
              </a:rPr>
              <a:t>Monogenea</a:t>
            </a:r>
            <a:r>
              <a:rPr lang="en-AU" sz="1200" b="0" i="0" dirty="0">
                <a:solidFill>
                  <a:schemeClr val="bg1"/>
                </a:solidFill>
                <a:effectLst/>
              </a:rPr>
              <a:t> (+10,700–20,300 spp.), Porifera (+17,300–18,000 spp.), </a:t>
            </a:r>
            <a:r>
              <a:rPr lang="en-AU" sz="1200" b="0" i="0" dirty="0" err="1">
                <a:solidFill>
                  <a:schemeClr val="bg1"/>
                </a:solidFill>
                <a:effectLst/>
              </a:rPr>
              <a:t>Ciliophora</a:t>
            </a:r>
            <a:r>
              <a:rPr lang="en-AU" sz="1200" b="0" i="0" dirty="0">
                <a:solidFill>
                  <a:schemeClr val="bg1"/>
                </a:solidFill>
                <a:effectLst/>
              </a:rPr>
              <a:t> (+4,231–19,368 spp.), Oligochaeta (+5,900–16,900 spp.), and </a:t>
            </a:r>
            <a:r>
              <a:rPr lang="en-AU" sz="1200" b="0" i="0" dirty="0">
                <a:solidFill>
                  <a:schemeClr val="bg1"/>
                </a:solidFill>
                <a:effectLst/>
                <a:hlinkClick r:id="rId11" tooltip="Learn more about marine Fungi from ScienceDirect's AI-generated Topic Pages">
                  <a:extLst>
                    <a:ext uri="{A12FA001-AC4F-418D-AE19-62706E023703}">
                      <ahyp:hlinkClr xmlns:ahyp="http://schemas.microsoft.com/office/drawing/2018/hyperlinkcolor" val="tx"/>
                    </a:ext>
                  </a:extLst>
                </a:hlinkClick>
              </a:rPr>
              <a:t>marine Fungi</a:t>
            </a:r>
            <a:r>
              <a:rPr lang="en-AU" sz="1200" b="0" i="0" dirty="0">
                <a:solidFill>
                  <a:schemeClr val="bg1"/>
                </a:solidFill>
                <a:effectLst/>
              </a:rPr>
              <a:t> (+15,000 spp.) (</a:t>
            </a:r>
            <a:r>
              <a:rPr lang="en-AU" sz="1200" b="0" i="0" dirty="0" err="1">
                <a:solidFill>
                  <a:schemeClr val="bg1"/>
                </a:solidFill>
                <a:effectLst/>
              </a:rPr>
              <a:t>Appeltans</a:t>
            </a:r>
            <a:r>
              <a:rPr lang="en-AU" sz="1200" b="0" i="0" dirty="0">
                <a:solidFill>
                  <a:schemeClr val="bg1"/>
                </a:solidFill>
                <a:effectLst/>
              </a:rPr>
              <a:t> </a:t>
            </a:r>
            <a:r>
              <a:rPr lang="en-AU" sz="1200" b="0" i="1" dirty="0">
                <a:solidFill>
                  <a:schemeClr val="bg1"/>
                </a:solidFill>
                <a:effectLst/>
              </a:rPr>
              <a:t>et al., </a:t>
            </a:r>
            <a:r>
              <a:rPr lang="en-AU" sz="1200" b="0" i="0" dirty="0">
                <a:solidFill>
                  <a:schemeClr val="bg1"/>
                </a:solidFill>
                <a:effectLst/>
              </a:rPr>
              <a:t>2012).</a:t>
            </a:r>
          </a:p>
          <a:p>
            <a:endParaRPr lang="en-AU" sz="1200" b="0" i="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Narrow"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Narrow" pitchFamily="34" charset="0"/>
              </a:rPr>
              <a:t>Appeltans</a:t>
            </a:r>
            <a:r>
              <a:rPr lang="en-US" sz="1200" dirty="0">
                <a:latin typeface="Arial Narrow" pitchFamily="34" charset="0"/>
              </a:rPr>
              <a:t>, W., </a:t>
            </a:r>
            <a:r>
              <a:rPr lang="en-US" sz="1200" dirty="0" err="1">
                <a:latin typeface="Arial Narrow" pitchFamily="34" charset="0"/>
              </a:rPr>
              <a:t>Ahyong</a:t>
            </a:r>
            <a:r>
              <a:rPr lang="en-US" sz="1200" dirty="0">
                <a:latin typeface="Arial Narrow" pitchFamily="34" charset="0"/>
              </a:rPr>
              <a:t>, S. T., Anderson, G., Angel, M.V., Artois, T., </a:t>
            </a:r>
            <a:r>
              <a:rPr lang="en-US" sz="1200" i="1" dirty="0">
                <a:latin typeface="Arial Narrow" pitchFamily="34" charset="0"/>
              </a:rPr>
              <a:t>et al., </a:t>
            </a:r>
            <a:r>
              <a:rPr lang="en-US" sz="1200" dirty="0">
                <a:latin typeface="Arial Narrow" pitchFamily="34" charset="0"/>
              </a:rPr>
              <a:t>(2012). The Magnitude of Global Marine Species Diversity. </a:t>
            </a:r>
            <a:r>
              <a:rPr lang="en-US" sz="1200" i="1" dirty="0">
                <a:latin typeface="Arial Narrow" pitchFamily="34" charset="0"/>
              </a:rPr>
              <a:t>Current Biology. Volume 22, Issue 23, Pages R996-R997. DOI: 10.1016/j.cub.2012.09.036</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333997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1" dirty="0">
                <a:solidFill>
                  <a:schemeClr val="bg1"/>
                </a:solidFill>
                <a:effectLst/>
              </a:rPr>
              <a:t>The Least-Known Taxonomic Groups.</a:t>
            </a:r>
            <a:r>
              <a:rPr lang="en-AU" sz="1200" b="0" i="0" dirty="0">
                <a:solidFill>
                  <a:schemeClr val="bg1"/>
                </a:solidFill>
                <a:effectLst/>
              </a:rPr>
              <a:t> Groups for which fewer than an estimated 20% of the species have been described included some taxa with few known species (i.e., </a:t>
            </a:r>
            <a:r>
              <a:rPr lang="en-AU" sz="1200" b="0" i="0" dirty="0" err="1">
                <a:solidFill>
                  <a:schemeClr val="bg1"/>
                </a:solidFill>
                <a:effectLst/>
              </a:rPr>
              <a:t>Cycliophora</a:t>
            </a:r>
            <a:r>
              <a:rPr lang="en-AU" sz="1200" b="0" i="0" dirty="0">
                <a:solidFill>
                  <a:schemeClr val="bg1"/>
                </a:solidFill>
                <a:effectLst/>
              </a:rPr>
              <a:t>, </a:t>
            </a:r>
            <a:r>
              <a:rPr lang="en-AU" sz="1200" b="0" i="0" dirty="0">
                <a:solidFill>
                  <a:schemeClr val="bg1"/>
                </a:solidFill>
                <a:effectLst/>
                <a:hlinkClick r:id="rId3" tooltip="Learn more about Loricifera from ScienceDirect's AI-generated Topic Pages">
                  <a:extLst>
                    <a:ext uri="{A12FA001-AC4F-418D-AE19-62706E023703}">
                      <ahyp:hlinkClr xmlns:ahyp="http://schemas.microsoft.com/office/drawing/2018/hyperlinkcolor" val="tx"/>
                    </a:ext>
                  </a:extLst>
                </a:hlinkClick>
              </a:rPr>
              <a:t>Loricifera</a:t>
            </a:r>
            <a:r>
              <a:rPr lang="en-AU" sz="1200" b="0" i="0" dirty="0">
                <a:solidFill>
                  <a:schemeClr val="bg1"/>
                </a:solidFill>
                <a:effectLst/>
              </a:rPr>
              <a:t>, Placozoa, </a:t>
            </a:r>
            <a:r>
              <a:rPr lang="en-AU" sz="1200" b="0" i="0" dirty="0" err="1">
                <a:solidFill>
                  <a:schemeClr val="bg1"/>
                </a:solidFill>
                <a:effectLst/>
              </a:rPr>
              <a:t>Tantulocarida</a:t>
            </a:r>
            <a:r>
              <a:rPr lang="en-AU" sz="1200" b="0" i="0" dirty="0">
                <a:solidFill>
                  <a:schemeClr val="bg1"/>
                </a:solidFill>
                <a:effectLst/>
              </a:rPr>
              <a:t>, </a:t>
            </a:r>
            <a:r>
              <a:rPr lang="en-AU" sz="1200" b="0" i="0" dirty="0">
                <a:solidFill>
                  <a:schemeClr val="bg1"/>
                </a:solidFill>
                <a:effectLst/>
                <a:hlinkClick r:id="rId4" tooltip="Learn more about Leptostraca from ScienceDirect's AI-generated Topic Pages">
                  <a:extLst>
                    <a:ext uri="{A12FA001-AC4F-418D-AE19-62706E023703}">
                      <ahyp:hlinkClr xmlns:ahyp="http://schemas.microsoft.com/office/drawing/2018/hyperlinkcolor" val="tx"/>
                    </a:ext>
                  </a:extLst>
                </a:hlinkClick>
              </a:rPr>
              <a:t>Leptostraca</a:t>
            </a:r>
            <a:r>
              <a:rPr lang="en-AU" sz="1200" b="0" i="0" dirty="0">
                <a:solidFill>
                  <a:schemeClr val="bg1"/>
                </a:solidFill>
                <a:effectLst/>
              </a:rPr>
              <a:t>, </a:t>
            </a:r>
            <a:r>
              <a:rPr lang="en-AU" sz="1200" b="0" i="0" dirty="0" err="1">
                <a:solidFill>
                  <a:schemeClr val="bg1"/>
                </a:solidFill>
                <a:effectLst/>
              </a:rPr>
              <a:t>Caudofoveata</a:t>
            </a:r>
            <a:r>
              <a:rPr lang="en-AU" sz="1200" b="0" i="0" dirty="0">
                <a:solidFill>
                  <a:schemeClr val="bg1"/>
                </a:solidFill>
                <a:effectLst/>
              </a:rPr>
              <a:t>). However, most have hundreds (Myxozoa, </a:t>
            </a:r>
            <a:r>
              <a:rPr lang="en-AU" sz="1200" b="0" i="0" dirty="0" err="1">
                <a:solidFill>
                  <a:schemeClr val="bg1"/>
                </a:solidFill>
                <a:effectLst/>
              </a:rPr>
              <a:t>Acoela</a:t>
            </a:r>
            <a:r>
              <a:rPr lang="en-AU" sz="1200" b="0" i="0" dirty="0">
                <a:solidFill>
                  <a:schemeClr val="bg1"/>
                </a:solidFill>
                <a:effectLst/>
              </a:rPr>
              <a:t>, </a:t>
            </a:r>
            <a:r>
              <a:rPr lang="en-AU" sz="1200" b="0" i="0" dirty="0">
                <a:solidFill>
                  <a:schemeClr val="bg1"/>
                </a:solidFill>
                <a:effectLst/>
                <a:hlinkClick r:id="rId5" tooltip="Learn more about Kinorhyncha from ScienceDirect's AI-generated Topic Pages">
                  <a:extLst>
                    <a:ext uri="{A12FA001-AC4F-418D-AE19-62706E023703}">
                      <ahyp:hlinkClr xmlns:ahyp="http://schemas.microsoft.com/office/drawing/2018/hyperlinkcolor" val="tx"/>
                    </a:ext>
                  </a:extLst>
                </a:hlinkClick>
              </a:rPr>
              <a:t>Kinorhyncha</a:t>
            </a:r>
            <a:r>
              <a:rPr lang="en-AU" sz="1200" b="0" i="0" dirty="0">
                <a:solidFill>
                  <a:schemeClr val="bg1"/>
                </a:solidFill>
                <a:effectLst/>
              </a:rPr>
              <a:t>, Oligochaeta, </a:t>
            </a:r>
            <a:r>
              <a:rPr lang="en-AU" sz="1200" b="0" i="0" dirty="0" err="1">
                <a:solidFill>
                  <a:schemeClr val="bg1"/>
                </a:solidFill>
                <a:effectLst/>
              </a:rPr>
              <a:t>Gastrotricha</a:t>
            </a:r>
            <a:r>
              <a:rPr lang="en-AU" sz="1200" b="0" i="0" dirty="0">
                <a:solidFill>
                  <a:schemeClr val="bg1"/>
                </a:solidFill>
                <a:effectLst/>
              </a:rPr>
              <a:t>, </a:t>
            </a:r>
            <a:r>
              <a:rPr lang="en-AU" sz="1200" b="0" i="0" dirty="0" err="1">
                <a:solidFill>
                  <a:schemeClr val="bg1"/>
                </a:solidFill>
                <a:effectLst/>
              </a:rPr>
              <a:t>Dicyemida</a:t>
            </a:r>
            <a:r>
              <a:rPr lang="en-AU" sz="1200" b="0" i="0" dirty="0">
                <a:solidFill>
                  <a:schemeClr val="bg1"/>
                </a:solidFill>
                <a:effectLst/>
              </a:rPr>
              <a:t>, </a:t>
            </a:r>
            <a:r>
              <a:rPr lang="en-AU" sz="1200" b="0" i="0" dirty="0" err="1">
                <a:solidFill>
                  <a:schemeClr val="bg1"/>
                </a:solidFill>
                <a:effectLst/>
              </a:rPr>
              <a:t>Orthonectida</a:t>
            </a:r>
            <a:r>
              <a:rPr lang="en-AU" sz="1200" b="0" i="0" dirty="0">
                <a:solidFill>
                  <a:schemeClr val="bg1"/>
                </a:solidFill>
                <a:effectLst/>
              </a:rPr>
              <a:t>, and </a:t>
            </a:r>
            <a:r>
              <a:rPr lang="en-AU" sz="1200" b="0" i="0" dirty="0" err="1">
                <a:solidFill>
                  <a:schemeClr val="bg1"/>
                </a:solidFill>
                <a:effectLst/>
              </a:rPr>
              <a:t>Entoprocta</a:t>
            </a:r>
            <a:r>
              <a:rPr lang="en-AU" sz="1200" b="0" i="0" dirty="0">
                <a:solidFill>
                  <a:schemeClr val="bg1"/>
                </a:solidFill>
                <a:effectLst/>
              </a:rPr>
              <a:t>) to thousands (Bacillariophyceae, </a:t>
            </a:r>
            <a:r>
              <a:rPr lang="en-AU" sz="1200" b="0" i="0" dirty="0">
                <a:solidFill>
                  <a:schemeClr val="bg1"/>
                </a:solidFill>
                <a:effectLst/>
                <a:hlinkClick r:id="rId6" tooltip="Learn more about Ciliophora from ScienceDirect's AI-generated Topic Pages">
                  <a:extLst>
                    <a:ext uri="{A12FA001-AC4F-418D-AE19-62706E023703}">
                      <ahyp:hlinkClr xmlns:ahyp="http://schemas.microsoft.com/office/drawing/2018/hyperlinkcolor" val="tx"/>
                    </a:ext>
                  </a:extLst>
                </a:hlinkClick>
              </a:rPr>
              <a:t>Ciliophora</a:t>
            </a:r>
            <a:r>
              <a:rPr lang="en-AU" sz="1200" b="0" i="0" dirty="0">
                <a:solidFill>
                  <a:schemeClr val="bg1"/>
                </a:solidFill>
                <a:effectLst/>
              </a:rPr>
              <a:t>, </a:t>
            </a:r>
            <a:r>
              <a:rPr lang="en-AU" sz="1200" b="0" i="0" dirty="0">
                <a:solidFill>
                  <a:schemeClr val="bg1"/>
                </a:solidFill>
                <a:effectLst/>
                <a:hlinkClick r:id="rId7" tooltip="Learn more about Rhabditophora from ScienceDirect's AI-generated Topic Pages">
                  <a:extLst>
                    <a:ext uri="{A12FA001-AC4F-418D-AE19-62706E023703}">
                      <ahyp:hlinkClr xmlns:ahyp="http://schemas.microsoft.com/office/drawing/2018/hyperlinkcolor" val="tx"/>
                    </a:ext>
                  </a:extLst>
                </a:hlinkClick>
              </a:rPr>
              <a:t>Rhabditophora</a:t>
            </a:r>
            <a:r>
              <a:rPr lang="en-AU" sz="1200" b="0" i="0" dirty="0">
                <a:solidFill>
                  <a:schemeClr val="bg1"/>
                </a:solidFill>
                <a:effectLst/>
              </a:rPr>
              <a:t>, </a:t>
            </a:r>
            <a:r>
              <a:rPr lang="en-AU" sz="1200" b="0" i="0" dirty="0" err="1">
                <a:solidFill>
                  <a:schemeClr val="bg1"/>
                </a:solidFill>
                <a:effectLst/>
              </a:rPr>
              <a:t>Cumacea</a:t>
            </a:r>
            <a:r>
              <a:rPr lang="en-AU" sz="1200" b="0" i="0" dirty="0">
                <a:solidFill>
                  <a:schemeClr val="bg1"/>
                </a:solidFill>
                <a:effectLst/>
              </a:rPr>
              <a:t>, </a:t>
            </a:r>
            <a:r>
              <a:rPr lang="en-AU" sz="1200" b="0" i="0" dirty="0" err="1">
                <a:solidFill>
                  <a:schemeClr val="bg1"/>
                </a:solidFill>
                <a:effectLst/>
              </a:rPr>
              <a:t>Tanaidacea</a:t>
            </a:r>
            <a:r>
              <a:rPr lang="en-AU" sz="1200" b="0" i="0" dirty="0">
                <a:solidFill>
                  <a:schemeClr val="bg1"/>
                </a:solidFill>
                <a:effectLst/>
              </a:rPr>
              <a:t>, Isopoda) of species. The largest numbers of undiscovered species may be in Isopoda (+63,150–123,600 spp.), </a:t>
            </a:r>
            <a:r>
              <a:rPr lang="en-AU" sz="1200" b="0" i="0" dirty="0" err="1">
                <a:solidFill>
                  <a:schemeClr val="bg1"/>
                </a:solidFill>
                <a:effectLst/>
              </a:rPr>
              <a:t>Gastropoda</a:t>
            </a:r>
            <a:r>
              <a:rPr lang="en-AU" sz="1200" b="0" i="0" dirty="0">
                <a:solidFill>
                  <a:schemeClr val="bg1"/>
                </a:solidFill>
                <a:effectLst/>
              </a:rPr>
              <a:t> (+85,000–105,000 spp.), Bacillariophyceae (+50,000 spp.), Nematoda (+50,000 spp.), </a:t>
            </a:r>
            <a:r>
              <a:rPr lang="en-AU" sz="1200" b="0" i="0" dirty="0" err="1">
                <a:solidFill>
                  <a:schemeClr val="bg1"/>
                </a:solidFill>
                <a:effectLst/>
              </a:rPr>
              <a:t>Copepoda</a:t>
            </a:r>
            <a:r>
              <a:rPr lang="en-AU" sz="1200" b="0" i="0" dirty="0">
                <a:solidFill>
                  <a:schemeClr val="bg1"/>
                </a:solidFill>
                <a:effectLst/>
              </a:rPr>
              <a:t> (+30,125–50,125 spp.), Ostracoda (+2,625–34,000 spp.), </a:t>
            </a:r>
            <a:r>
              <a:rPr lang="en-AU" sz="1200" b="0" i="0" dirty="0" err="1">
                <a:solidFill>
                  <a:schemeClr val="bg1"/>
                </a:solidFill>
                <a:effectLst/>
              </a:rPr>
              <a:t>Rhabditophora</a:t>
            </a:r>
            <a:r>
              <a:rPr lang="en-AU" sz="1200" b="0" i="0" dirty="0">
                <a:solidFill>
                  <a:schemeClr val="bg1"/>
                </a:solidFill>
                <a:effectLst/>
              </a:rPr>
              <a:t> (excluding </a:t>
            </a:r>
            <a:r>
              <a:rPr lang="en-AU" sz="1200" b="0" i="0" dirty="0">
                <a:solidFill>
                  <a:schemeClr val="bg1"/>
                </a:solidFill>
                <a:effectLst/>
                <a:hlinkClick r:id="rId8" tooltip="Learn more about Neodermata from ScienceDirect's AI-generated Topic Pages">
                  <a:extLst>
                    <a:ext uri="{A12FA001-AC4F-418D-AE19-62706E023703}">
                      <ahyp:hlinkClr xmlns:ahyp="http://schemas.microsoft.com/office/drawing/2018/hyperlinkcolor" val="tx"/>
                    </a:ext>
                  </a:extLst>
                </a:hlinkClick>
              </a:rPr>
              <a:t>Neodermata</a:t>
            </a:r>
            <a:r>
              <a:rPr lang="en-AU" sz="1200" b="0" i="0" dirty="0">
                <a:solidFill>
                  <a:schemeClr val="bg1"/>
                </a:solidFill>
                <a:effectLst/>
              </a:rPr>
              <a:t>; +5,500–29,000 spp.), </a:t>
            </a:r>
            <a:r>
              <a:rPr lang="en-AU" sz="1200" b="0" i="0" dirty="0" err="1">
                <a:solidFill>
                  <a:schemeClr val="bg1"/>
                </a:solidFill>
                <a:effectLst/>
              </a:rPr>
              <a:t>Tanaidacea</a:t>
            </a:r>
            <a:r>
              <a:rPr lang="en-AU" sz="1200" b="0" i="0" dirty="0">
                <a:solidFill>
                  <a:schemeClr val="bg1"/>
                </a:solidFill>
                <a:effectLst/>
              </a:rPr>
              <a:t> (+21,900–24,900 spp.), </a:t>
            </a:r>
            <a:r>
              <a:rPr lang="en-AU" sz="1200" b="0" i="0" dirty="0">
                <a:solidFill>
                  <a:schemeClr val="bg1"/>
                </a:solidFill>
                <a:effectLst/>
                <a:hlinkClick r:id="rId9" tooltip="Learn more about Amphipoda from ScienceDirect's AI-generated Topic Pages">
                  <a:extLst>
                    <a:ext uri="{A12FA001-AC4F-418D-AE19-62706E023703}">
                      <ahyp:hlinkClr xmlns:ahyp="http://schemas.microsoft.com/office/drawing/2018/hyperlinkcolor" val="tx"/>
                    </a:ext>
                  </a:extLst>
                </a:hlinkClick>
              </a:rPr>
              <a:t>Amphipoda</a:t>
            </a:r>
            <a:r>
              <a:rPr lang="en-AU" sz="1200" b="0" i="0" dirty="0">
                <a:solidFill>
                  <a:schemeClr val="bg1"/>
                </a:solidFill>
                <a:effectLst/>
              </a:rPr>
              <a:t> (+20,000 spp.), </a:t>
            </a:r>
            <a:r>
              <a:rPr lang="en-AU" sz="1200" b="0" i="0" dirty="0">
                <a:solidFill>
                  <a:schemeClr val="bg1"/>
                </a:solidFill>
                <a:effectLst/>
                <a:hlinkClick r:id="rId10" tooltip="Learn more about Monogenea from ScienceDirect's AI-generated Topic Pages">
                  <a:extLst>
                    <a:ext uri="{A12FA001-AC4F-418D-AE19-62706E023703}">
                      <ahyp:hlinkClr xmlns:ahyp="http://schemas.microsoft.com/office/drawing/2018/hyperlinkcolor" val="tx"/>
                    </a:ext>
                  </a:extLst>
                </a:hlinkClick>
              </a:rPr>
              <a:t>Monogenea</a:t>
            </a:r>
            <a:r>
              <a:rPr lang="en-AU" sz="1200" b="0" i="0" dirty="0">
                <a:solidFill>
                  <a:schemeClr val="bg1"/>
                </a:solidFill>
                <a:effectLst/>
              </a:rPr>
              <a:t> (+10,700–20,300 spp.), Porifera (+17,300–18,000 spp.), </a:t>
            </a:r>
            <a:r>
              <a:rPr lang="en-AU" sz="1200" b="0" i="0" dirty="0" err="1">
                <a:solidFill>
                  <a:schemeClr val="bg1"/>
                </a:solidFill>
                <a:effectLst/>
              </a:rPr>
              <a:t>Ciliophora</a:t>
            </a:r>
            <a:r>
              <a:rPr lang="en-AU" sz="1200" b="0" i="0" dirty="0">
                <a:solidFill>
                  <a:schemeClr val="bg1"/>
                </a:solidFill>
                <a:effectLst/>
              </a:rPr>
              <a:t> (+4,231–19,368 spp.), Oligochaeta (+5,900–16,900 spp.), and </a:t>
            </a:r>
            <a:r>
              <a:rPr lang="en-AU" sz="1200" b="0" i="0" dirty="0">
                <a:solidFill>
                  <a:schemeClr val="bg1"/>
                </a:solidFill>
                <a:effectLst/>
                <a:hlinkClick r:id="rId11" tooltip="Learn more about marine Fungi from ScienceDirect's AI-generated Topic Pages">
                  <a:extLst>
                    <a:ext uri="{A12FA001-AC4F-418D-AE19-62706E023703}">
                      <ahyp:hlinkClr xmlns:ahyp="http://schemas.microsoft.com/office/drawing/2018/hyperlinkcolor" val="tx"/>
                    </a:ext>
                  </a:extLst>
                </a:hlinkClick>
              </a:rPr>
              <a:t>marine Fungi</a:t>
            </a:r>
            <a:r>
              <a:rPr lang="en-AU" sz="1200" b="0" i="0" dirty="0">
                <a:solidFill>
                  <a:schemeClr val="bg1"/>
                </a:solidFill>
                <a:effectLst/>
              </a:rPr>
              <a:t> (+15,000 spp.) (</a:t>
            </a:r>
            <a:r>
              <a:rPr lang="en-AU" sz="1200" b="0" i="0" dirty="0" err="1">
                <a:solidFill>
                  <a:schemeClr val="bg1"/>
                </a:solidFill>
                <a:effectLst/>
              </a:rPr>
              <a:t>Appeltans</a:t>
            </a:r>
            <a:r>
              <a:rPr lang="en-AU" sz="1200" b="0" i="0" dirty="0">
                <a:solidFill>
                  <a:schemeClr val="bg1"/>
                </a:solidFill>
                <a:effectLst/>
              </a:rPr>
              <a:t> </a:t>
            </a:r>
            <a:r>
              <a:rPr lang="en-AU" sz="1200" b="0" i="1" dirty="0">
                <a:solidFill>
                  <a:schemeClr val="bg1"/>
                </a:solidFill>
                <a:effectLst/>
              </a:rPr>
              <a:t>et al., </a:t>
            </a:r>
            <a:r>
              <a:rPr lang="en-AU" sz="1200" b="0" i="0" dirty="0">
                <a:solidFill>
                  <a:schemeClr val="bg1"/>
                </a:solidFill>
                <a:effectLst/>
              </a:rPr>
              <a:t>2012).</a:t>
            </a:r>
          </a:p>
          <a:p>
            <a:endParaRPr lang="en-AU" sz="1200" b="0" i="0" dirty="0">
              <a:solidFill>
                <a:schemeClr val="bg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Narrow"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Narrow" pitchFamily="34" charset="0"/>
              </a:rPr>
              <a:t>Appeltans</a:t>
            </a:r>
            <a:r>
              <a:rPr lang="en-US" sz="1200" dirty="0">
                <a:latin typeface="Arial Narrow" pitchFamily="34" charset="0"/>
              </a:rPr>
              <a:t>, W., </a:t>
            </a:r>
            <a:r>
              <a:rPr lang="en-US" sz="1200" dirty="0" err="1">
                <a:latin typeface="Arial Narrow" pitchFamily="34" charset="0"/>
              </a:rPr>
              <a:t>Ahyong</a:t>
            </a:r>
            <a:r>
              <a:rPr lang="en-US" sz="1200" dirty="0">
                <a:latin typeface="Arial Narrow" pitchFamily="34" charset="0"/>
              </a:rPr>
              <a:t>, S. T., Anderson, G., Angel, M.V., Artois, T., </a:t>
            </a:r>
            <a:r>
              <a:rPr lang="en-US" sz="1200" i="1" dirty="0">
                <a:latin typeface="Arial Narrow" pitchFamily="34" charset="0"/>
              </a:rPr>
              <a:t>et al., </a:t>
            </a:r>
            <a:r>
              <a:rPr lang="en-US" sz="1200" dirty="0">
                <a:latin typeface="Arial Narrow" pitchFamily="34" charset="0"/>
              </a:rPr>
              <a:t>(2012). The Magnitude of Global Marine Species Diversity. </a:t>
            </a:r>
            <a:r>
              <a:rPr lang="en-US" sz="1200" i="1" dirty="0">
                <a:latin typeface="Arial Narrow" pitchFamily="34" charset="0"/>
              </a:rPr>
              <a:t>Current Biology. Volume 22, Issue 23, Pages R996-R997. DOI: 10.1016/j.cub.2012.09.036</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2991196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Narrow" pitchFamily="34" charset="0"/>
              </a:rPr>
              <a:t>Appeltans</a:t>
            </a:r>
            <a:r>
              <a:rPr lang="en-US" sz="1200" dirty="0">
                <a:latin typeface="Arial Narrow" pitchFamily="34" charset="0"/>
              </a:rPr>
              <a:t>, W., </a:t>
            </a:r>
            <a:r>
              <a:rPr lang="en-US" sz="1200" dirty="0" err="1">
                <a:latin typeface="Arial Narrow" pitchFamily="34" charset="0"/>
              </a:rPr>
              <a:t>Ahyong</a:t>
            </a:r>
            <a:r>
              <a:rPr lang="en-US" sz="1200" dirty="0">
                <a:latin typeface="Arial Narrow" pitchFamily="34" charset="0"/>
              </a:rPr>
              <a:t>, S. T., Anderson, G., Angel, M.V., Artois, T., </a:t>
            </a:r>
            <a:r>
              <a:rPr lang="en-US" sz="1200" i="1" dirty="0">
                <a:latin typeface="Arial Narrow" pitchFamily="34" charset="0"/>
              </a:rPr>
              <a:t>et al., </a:t>
            </a:r>
            <a:r>
              <a:rPr lang="en-US" sz="1200" dirty="0">
                <a:latin typeface="Arial Narrow" pitchFamily="34" charset="0"/>
              </a:rPr>
              <a:t>(2012). The Magnitude of Global Marine Species Diversity. </a:t>
            </a:r>
            <a:r>
              <a:rPr lang="en-US" sz="1200" i="1" dirty="0">
                <a:latin typeface="Arial Narrow" pitchFamily="34" charset="0"/>
              </a:rPr>
              <a:t>Current Biology. Volume 22, Issue 23, Pages R996-R997. DOI: 10.1016/j.cub.2012.09.036</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147345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www.usgs.gov</a:t>
            </a:r>
            <a:r>
              <a:rPr lang="en-US" dirty="0"/>
              <a:t>/media/images/roc-sampling-deep-sea-urchin-0</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114089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deepoceaneducation.org</a:t>
            </a:r>
            <a:r>
              <a:rPr lang="en-US" dirty="0"/>
              <a:t>/vessels/</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24126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deepoceaneducation.org</a:t>
            </a:r>
            <a:r>
              <a:rPr lang="en-US" dirty="0"/>
              <a:t>/vessels/</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61681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=5Sg_XKCbvhg</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4145032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www.science.org</a:t>
            </a:r>
            <a:r>
              <a:rPr lang="en-US" dirty="0"/>
              <a:t>/</a:t>
            </a:r>
            <a:r>
              <a:rPr lang="en-US" dirty="0" err="1"/>
              <a:t>doi</a:t>
            </a:r>
            <a:r>
              <a:rPr lang="en-US" dirty="0"/>
              <a:t>/10.1126/science.aah7178</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27236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Narrow" pitchFamily="34" charset="0"/>
              </a:rPr>
              <a:t>https://</a:t>
            </a:r>
            <a:r>
              <a:rPr lang="en-US" sz="800" dirty="0" err="1">
                <a:latin typeface="Arial Narrow" pitchFamily="34" charset="0"/>
              </a:rPr>
              <a:t>australian.museum</a:t>
            </a:r>
            <a:r>
              <a:rPr lang="en-US" sz="800" dirty="0">
                <a:latin typeface="Arial Narrow" pitchFamily="34" charset="0"/>
              </a:rPr>
              <a:t>/blog-archive/</a:t>
            </a:r>
            <a:r>
              <a:rPr lang="en-US" sz="800" dirty="0" err="1">
                <a:latin typeface="Arial Narrow" pitchFamily="34" charset="0"/>
              </a:rPr>
              <a:t>amri</a:t>
            </a:r>
            <a:r>
              <a:rPr lang="en-US" sz="800" dirty="0">
                <a:latin typeface="Arial Narrow" pitchFamily="34" charset="0"/>
              </a:rPr>
              <a:t>-news/</a:t>
            </a:r>
            <a:r>
              <a:rPr lang="en-US" sz="800" dirty="0" err="1">
                <a:latin typeface="Arial Narrow" pitchFamily="34" charset="0"/>
              </a:rPr>
              <a:t>amri</a:t>
            </a:r>
            <a:r>
              <a:rPr lang="en-US" sz="800" dirty="0">
                <a:latin typeface="Arial Narrow" pitchFamily="34" charset="0"/>
              </a:rPr>
              <a:t>-marine-taxonomists-are-becoming-endangered/</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2112993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pina.com.fj</a:t>
            </a:r>
            <a:r>
              <a:rPr lang="en-US" dirty="0"/>
              <a:t>/2021/12/06/a-rush-to-mine-the-deep-ocean-has-environmentalists-worried/</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1153019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www.science.org</a:t>
            </a:r>
            <a:r>
              <a:rPr lang="en-US" dirty="0"/>
              <a:t>/content/article/mountains-hidden-deep-sea-are-biological-hot-spots-will-mining-ruin-them</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055589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www.reddit.com</a:t>
            </a:r>
            <a:r>
              <a:rPr lang="en-US" dirty="0"/>
              <a:t>/r/</a:t>
            </a:r>
            <a:r>
              <a:rPr lang="en-US" dirty="0" err="1"/>
              <a:t>submechanophobia</a:t>
            </a:r>
            <a:r>
              <a:rPr lang="en-US" dirty="0"/>
              <a:t>/comments/</a:t>
            </a:r>
            <a:r>
              <a:rPr lang="en-US" dirty="0" err="1"/>
              <a:t>qejaui</a:t>
            </a:r>
            <a:r>
              <a:rPr lang="en-US" dirty="0"/>
              <a:t>/</a:t>
            </a:r>
            <a:r>
              <a:rPr lang="en-US" dirty="0" err="1"/>
              <a:t>navy_saturation_diver_performs_a_deep_sea_salvage</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1103905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academic.oup.com</a:t>
            </a:r>
            <a:r>
              <a:rPr lang="en-US" dirty="0"/>
              <a:t>/</a:t>
            </a:r>
            <a:r>
              <a:rPr lang="en-US" dirty="0" err="1"/>
              <a:t>icesjms</a:t>
            </a:r>
            <a:r>
              <a:rPr lang="en-US" dirty="0"/>
              <a:t>/article/72/1/186/822177</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1243683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blog.nature.org</a:t>
            </a:r>
            <a:r>
              <a:rPr lang="en-US" dirty="0"/>
              <a:t>/2016/05/11/hyperstability-the-</a:t>
            </a:r>
            <a:r>
              <a:rPr lang="en-US" dirty="0" err="1"/>
              <a:t>achilles</a:t>
            </a:r>
            <a:r>
              <a:rPr lang="en-US" dirty="0"/>
              <a:t>-heel-of-data-poor-fisheries/</a:t>
            </a:r>
          </a:p>
          <a:p>
            <a:pPr algn="l"/>
            <a:r>
              <a:rPr lang="en-AU" b="0" i="0" dirty="0">
                <a:solidFill>
                  <a:srgbClr val="333333"/>
                </a:solidFill>
                <a:effectLst/>
                <a:latin typeface="Georgia" panose="02040502050405020303" pitchFamily="18" charset="0"/>
              </a:rPr>
              <a:t>Hyperstability masks declines in </a:t>
            </a:r>
            <a:r>
              <a:rPr lang="en-AU" b="0" i="0" dirty="0" err="1">
                <a:solidFill>
                  <a:srgbClr val="333333"/>
                </a:solidFill>
                <a:effectLst/>
                <a:latin typeface="Georgia" panose="02040502050405020303" pitchFamily="18" charset="0"/>
              </a:rPr>
              <a:t>bumphead</a:t>
            </a:r>
            <a:r>
              <a:rPr lang="en-AU" b="0" i="0" dirty="0">
                <a:solidFill>
                  <a:srgbClr val="333333"/>
                </a:solidFill>
                <a:effectLst/>
                <a:latin typeface="Georgia" panose="02040502050405020303" pitchFamily="18" charset="0"/>
              </a:rPr>
              <a:t> parrotfish (</a:t>
            </a:r>
            <a:r>
              <a:rPr lang="en-AU" b="0" i="1" dirty="0" err="1">
                <a:solidFill>
                  <a:srgbClr val="333333"/>
                </a:solidFill>
                <a:effectLst/>
                <a:latin typeface="Georgia" panose="02040502050405020303" pitchFamily="18" charset="0"/>
              </a:rPr>
              <a:t>Bolbometopon</a:t>
            </a:r>
            <a:r>
              <a:rPr lang="en-AU" b="0" i="1" dirty="0">
                <a:solidFill>
                  <a:srgbClr val="333333"/>
                </a:solidFill>
                <a:effectLst/>
                <a:latin typeface="Georgia" panose="02040502050405020303" pitchFamily="18" charset="0"/>
              </a:rPr>
              <a:t> </a:t>
            </a:r>
            <a:r>
              <a:rPr lang="en-AU" b="0" i="1" dirty="0" err="1">
                <a:solidFill>
                  <a:srgbClr val="333333"/>
                </a:solidFill>
                <a:effectLst/>
                <a:latin typeface="Georgia" panose="02040502050405020303" pitchFamily="18" charset="0"/>
              </a:rPr>
              <a:t>muricatum</a:t>
            </a:r>
            <a:r>
              <a:rPr lang="en-AU" b="0" i="0" dirty="0">
                <a:solidFill>
                  <a:srgbClr val="333333"/>
                </a:solidFill>
                <a:effectLst/>
                <a:latin typeface="Georgia" panose="02040502050405020303" pitchFamily="18" charset="0"/>
              </a:rPr>
              <a:t>) populations</a:t>
            </a:r>
          </a:p>
          <a:p>
            <a:pPr algn="l">
              <a:buFont typeface="Arial" panose="020B0604020202020204" pitchFamily="34" charset="0"/>
              <a:buChar char="•"/>
            </a:pPr>
            <a:r>
              <a:rPr lang="en-AU" b="0" i="0" dirty="0">
                <a:solidFill>
                  <a:srgbClr val="004B83"/>
                </a:solidFill>
                <a:effectLst/>
                <a:latin typeface="-apple-system"/>
                <a:hlinkClick r:id="rId3"/>
              </a:rPr>
              <a:t>Richard J. Hamilton</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4"/>
              </a:rPr>
              <a:t>Glenn R. Almany</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5"/>
              </a:rPr>
              <a:t>Don Stevens</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6"/>
              </a:rPr>
              <a:t>Michael Bode</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7"/>
              </a:rPr>
              <a:t>John Pita</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8"/>
              </a:rPr>
              <a:t>Nate A. Peterson</a:t>
            </a:r>
            <a:r>
              <a:rPr lang="en-AU" b="0" i="0" dirty="0">
                <a:solidFill>
                  <a:srgbClr val="333333"/>
                </a:solidFill>
                <a:effectLst/>
                <a:latin typeface="-apple-system"/>
              </a:rPr>
              <a:t> &amp; </a:t>
            </a:r>
          </a:p>
          <a:p>
            <a:pPr algn="l">
              <a:buFont typeface="Arial" panose="020B0604020202020204" pitchFamily="34" charset="0"/>
              <a:buChar char="•"/>
            </a:pPr>
            <a:r>
              <a:rPr lang="en-AU" b="0" i="0" dirty="0">
                <a:solidFill>
                  <a:srgbClr val="004B83"/>
                </a:solidFill>
                <a:effectLst/>
                <a:latin typeface="-apple-system"/>
                <a:hlinkClick r:id="rId9"/>
              </a:rPr>
              <a:t>J. Howard Choat</a:t>
            </a:r>
            <a:r>
              <a:rPr lang="en-AU" b="0" i="0" dirty="0">
                <a:solidFill>
                  <a:srgbClr val="333333"/>
                </a:solidFill>
                <a:effectLst/>
                <a:latin typeface="-apple-system"/>
              </a:rPr>
              <a:t> </a:t>
            </a:r>
          </a:p>
          <a:p>
            <a:pPr algn="l"/>
            <a:r>
              <a:rPr lang="en-AU" b="0" i="1" dirty="0">
                <a:solidFill>
                  <a:srgbClr val="004B83"/>
                </a:solidFill>
                <a:effectLst/>
                <a:latin typeface="-apple-system"/>
                <a:hlinkClick r:id="rId10"/>
              </a:rPr>
              <a:t>Coral Reefs</a:t>
            </a:r>
            <a:r>
              <a:rPr lang="en-AU" b="0" i="0" dirty="0">
                <a:solidFill>
                  <a:srgbClr val="333333"/>
                </a:solidFill>
                <a:effectLst/>
                <a:latin typeface="-apple-system"/>
              </a:rPr>
              <a:t> </a:t>
            </a:r>
            <a:r>
              <a:rPr lang="en-AU" b="1" i="0" dirty="0">
                <a:solidFill>
                  <a:srgbClr val="333333"/>
                </a:solidFill>
                <a:effectLst/>
                <a:latin typeface="-apple-system"/>
              </a:rPr>
              <a:t>volume 35</a:t>
            </a:r>
            <a:r>
              <a:rPr lang="en-AU" b="0" i="0" dirty="0">
                <a:solidFill>
                  <a:srgbClr val="333333"/>
                </a:solidFill>
                <a:effectLst/>
                <a:latin typeface="-apple-system"/>
              </a:rPr>
              <a:t>, pages751–763 (2016)</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46176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blog.nature.org</a:t>
            </a:r>
            <a:r>
              <a:rPr lang="en-US" dirty="0"/>
              <a:t>/2016/05/11/hyperstability-the-</a:t>
            </a:r>
            <a:r>
              <a:rPr lang="en-US" dirty="0" err="1"/>
              <a:t>achilles</a:t>
            </a:r>
            <a:r>
              <a:rPr lang="en-US" dirty="0"/>
              <a:t>-heel-of-data-poor-fisheries/</a:t>
            </a:r>
          </a:p>
          <a:p>
            <a:pPr algn="l"/>
            <a:r>
              <a:rPr lang="en-AU" b="0" i="0" dirty="0">
                <a:solidFill>
                  <a:srgbClr val="333333"/>
                </a:solidFill>
                <a:effectLst/>
                <a:latin typeface="Georgia" panose="02040502050405020303" pitchFamily="18" charset="0"/>
              </a:rPr>
              <a:t>Hyperstability masks declines in </a:t>
            </a:r>
            <a:r>
              <a:rPr lang="en-AU" b="0" i="0" dirty="0" err="1">
                <a:solidFill>
                  <a:srgbClr val="333333"/>
                </a:solidFill>
                <a:effectLst/>
                <a:latin typeface="Georgia" panose="02040502050405020303" pitchFamily="18" charset="0"/>
              </a:rPr>
              <a:t>bumphead</a:t>
            </a:r>
            <a:r>
              <a:rPr lang="en-AU" b="0" i="0" dirty="0">
                <a:solidFill>
                  <a:srgbClr val="333333"/>
                </a:solidFill>
                <a:effectLst/>
                <a:latin typeface="Georgia" panose="02040502050405020303" pitchFamily="18" charset="0"/>
              </a:rPr>
              <a:t> parrotfish (</a:t>
            </a:r>
            <a:r>
              <a:rPr lang="en-AU" b="0" i="1" dirty="0" err="1">
                <a:solidFill>
                  <a:srgbClr val="333333"/>
                </a:solidFill>
                <a:effectLst/>
                <a:latin typeface="Georgia" panose="02040502050405020303" pitchFamily="18" charset="0"/>
              </a:rPr>
              <a:t>Bolbometopon</a:t>
            </a:r>
            <a:r>
              <a:rPr lang="en-AU" b="0" i="1" dirty="0">
                <a:solidFill>
                  <a:srgbClr val="333333"/>
                </a:solidFill>
                <a:effectLst/>
                <a:latin typeface="Georgia" panose="02040502050405020303" pitchFamily="18" charset="0"/>
              </a:rPr>
              <a:t> </a:t>
            </a:r>
            <a:r>
              <a:rPr lang="en-AU" b="0" i="1" dirty="0" err="1">
                <a:solidFill>
                  <a:srgbClr val="333333"/>
                </a:solidFill>
                <a:effectLst/>
                <a:latin typeface="Georgia" panose="02040502050405020303" pitchFamily="18" charset="0"/>
              </a:rPr>
              <a:t>muricatum</a:t>
            </a:r>
            <a:r>
              <a:rPr lang="en-AU" b="0" i="0" dirty="0">
                <a:solidFill>
                  <a:srgbClr val="333333"/>
                </a:solidFill>
                <a:effectLst/>
                <a:latin typeface="Georgia" panose="02040502050405020303" pitchFamily="18" charset="0"/>
              </a:rPr>
              <a:t>) populations</a:t>
            </a:r>
          </a:p>
          <a:p>
            <a:pPr algn="l">
              <a:buFont typeface="Arial" panose="020B0604020202020204" pitchFamily="34" charset="0"/>
              <a:buChar char="•"/>
            </a:pPr>
            <a:r>
              <a:rPr lang="en-AU" b="0" i="0" dirty="0">
                <a:solidFill>
                  <a:srgbClr val="004B83"/>
                </a:solidFill>
                <a:effectLst/>
                <a:latin typeface="-apple-system"/>
                <a:hlinkClick r:id="rId3"/>
              </a:rPr>
              <a:t>Richard J. Hamilton</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4"/>
              </a:rPr>
              <a:t>Glenn R. Almany</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5"/>
              </a:rPr>
              <a:t>Don Stevens</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6"/>
              </a:rPr>
              <a:t>Michael Bode</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7"/>
              </a:rPr>
              <a:t>John Pita</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8"/>
              </a:rPr>
              <a:t>Nate A. Peterson</a:t>
            </a:r>
            <a:r>
              <a:rPr lang="en-AU" b="0" i="0" dirty="0">
                <a:solidFill>
                  <a:srgbClr val="333333"/>
                </a:solidFill>
                <a:effectLst/>
                <a:latin typeface="-apple-system"/>
              </a:rPr>
              <a:t> &amp; </a:t>
            </a:r>
          </a:p>
          <a:p>
            <a:pPr algn="l">
              <a:buFont typeface="Arial" panose="020B0604020202020204" pitchFamily="34" charset="0"/>
              <a:buChar char="•"/>
            </a:pPr>
            <a:r>
              <a:rPr lang="en-AU" b="0" i="0" dirty="0">
                <a:solidFill>
                  <a:srgbClr val="004B83"/>
                </a:solidFill>
                <a:effectLst/>
                <a:latin typeface="-apple-system"/>
                <a:hlinkClick r:id="rId9"/>
              </a:rPr>
              <a:t>J. Howard Choat</a:t>
            </a:r>
            <a:r>
              <a:rPr lang="en-AU" b="0" i="0" dirty="0">
                <a:solidFill>
                  <a:srgbClr val="333333"/>
                </a:solidFill>
                <a:effectLst/>
                <a:latin typeface="-apple-system"/>
              </a:rPr>
              <a:t> </a:t>
            </a:r>
          </a:p>
          <a:p>
            <a:pPr algn="l"/>
            <a:r>
              <a:rPr lang="en-AU" b="0" i="1" dirty="0">
                <a:solidFill>
                  <a:srgbClr val="004B83"/>
                </a:solidFill>
                <a:effectLst/>
                <a:latin typeface="-apple-system"/>
                <a:hlinkClick r:id="rId10"/>
              </a:rPr>
              <a:t>Coral Reefs</a:t>
            </a:r>
            <a:r>
              <a:rPr lang="en-AU" b="0" i="0" dirty="0">
                <a:solidFill>
                  <a:srgbClr val="333333"/>
                </a:solidFill>
                <a:effectLst/>
                <a:latin typeface="-apple-system"/>
              </a:rPr>
              <a:t> </a:t>
            </a:r>
            <a:r>
              <a:rPr lang="en-AU" b="1" i="0" dirty="0">
                <a:solidFill>
                  <a:srgbClr val="333333"/>
                </a:solidFill>
                <a:effectLst/>
                <a:latin typeface="-apple-system"/>
              </a:rPr>
              <a:t>volume 35</a:t>
            </a:r>
            <a:r>
              <a:rPr lang="en-AU" b="0" i="0" dirty="0">
                <a:solidFill>
                  <a:srgbClr val="333333"/>
                </a:solidFill>
                <a:effectLst/>
                <a:latin typeface="-apple-system"/>
              </a:rPr>
              <a:t>, pages751–763 (2016)</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2300084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blog.nature.org</a:t>
            </a:r>
            <a:r>
              <a:rPr lang="en-US" dirty="0"/>
              <a:t>/2016/05/11/hyperstability-the-</a:t>
            </a:r>
            <a:r>
              <a:rPr lang="en-US" dirty="0" err="1"/>
              <a:t>achilles</a:t>
            </a:r>
            <a:r>
              <a:rPr lang="en-US" dirty="0"/>
              <a:t>-heel-of-data-poor-fisheries/</a:t>
            </a:r>
          </a:p>
          <a:p>
            <a:pPr algn="l"/>
            <a:r>
              <a:rPr lang="en-AU" b="0" i="0" dirty="0">
                <a:solidFill>
                  <a:srgbClr val="333333"/>
                </a:solidFill>
                <a:effectLst/>
                <a:latin typeface="Georgia" panose="02040502050405020303" pitchFamily="18" charset="0"/>
              </a:rPr>
              <a:t>Hyperstability masks declines in </a:t>
            </a:r>
            <a:r>
              <a:rPr lang="en-AU" b="0" i="0" dirty="0" err="1">
                <a:solidFill>
                  <a:srgbClr val="333333"/>
                </a:solidFill>
                <a:effectLst/>
                <a:latin typeface="Georgia" panose="02040502050405020303" pitchFamily="18" charset="0"/>
              </a:rPr>
              <a:t>bumphead</a:t>
            </a:r>
            <a:r>
              <a:rPr lang="en-AU" b="0" i="0" dirty="0">
                <a:solidFill>
                  <a:srgbClr val="333333"/>
                </a:solidFill>
                <a:effectLst/>
                <a:latin typeface="Georgia" panose="02040502050405020303" pitchFamily="18" charset="0"/>
              </a:rPr>
              <a:t> parrotfish (</a:t>
            </a:r>
            <a:r>
              <a:rPr lang="en-AU" b="0" i="1" dirty="0" err="1">
                <a:solidFill>
                  <a:srgbClr val="333333"/>
                </a:solidFill>
                <a:effectLst/>
                <a:latin typeface="Georgia" panose="02040502050405020303" pitchFamily="18" charset="0"/>
              </a:rPr>
              <a:t>Bolbometopon</a:t>
            </a:r>
            <a:r>
              <a:rPr lang="en-AU" b="0" i="1" dirty="0">
                <a:solidFill>
                  <a:srgbClr val="333333"/>
                </a:solidFill>
                <a:effectLst/>
                <a:latin typeface="Georgia" panose="02040502050405020303" pitchFamily="18" charset="0"/>
              </a:rPr>
              <a:t> </a:t>
            </a:r>
            <a:r>
              <a:rPr lang="en-AU" b="0" i="1" dirty="0" err="1">
                <a:solidFill>
                  <a:srgbClr val="333333"/>
                </a:solidFill>
                <a:effectLst/>
                <a:latin typeface="Georgia" panose="02040502050405020303" pitchFamily="18" charset="0"/>
              </a:rPr>
              <a:t>muricatum</a:t>
            </a:r>
            <a:r>
              <a:rPr lang="en-AU" b="0" i="0" dirty="0">
                <a:solidFill>
                  <a:srgbClr val="333333"/>
                </a:solidFill>
                <a:effectLst/>
                <a:latin typeface="Georgia" panose="02040502050405020303" pitchFamily="18" charset="0"/>
              </a:rPr>
              <a:t>) populations</a:t>
            </a:r>
          </a:p>
          <a:p>
            <a:pPr algn="l">
              <a:buFont typeface="Arial" panose="020B0604020202020204" pitchFamily="34" charset="0"/>
              <a:buChar char="•"/>
            </a:pPr>
            <a:r>
              <a:rPr lang="en-AU" b="0" i="0" dirty="0">
                <a:solidFill>
                  <a:srgbClr val="004B83"/>
                </a:solidFill>
                <a:effectLst/>
                <a:latin typeface="-apple-system"/>
                <a:hlinkClick r:id="rId3"/>
              </a:rPr>
              <a:t>Richard J. Hamilton</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4"/>
              </a:rPr>
              <a:t>Glenn R. Almany</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5"/>
              </a:rPr>
              <a:t>Don Stevens</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6"/>
              </a:rPr>
              <a:t>Michael Bode</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7"/>
              </a:rPr>
              <a:t>John Pita</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004B83"/>
                </a:solidFill>
                <a:effectLst/>
                <a:latin typeface="-apple-system"/>
                <a:hlinkClick r:id="rId8"/>
              </a:rPr>
              <a:t>Nate A. Peterson</a:t>
            </a:r>
            <a:r>
              <a:rPr lang="en-AU" b="0" i="0" dirty="0">
                <a:solidFill>
                  <a:srgbClr val="333333"/>
                </a:solidFill>
                <a:effectLst/>
                <a:latin typeface="-apple-system"/>
              </a:rPr>
              <a:t> &amp; </a:t>
            </a:r>
          </a:p>
          <a:p>
            <a:pPr algn="l">
              <a:buFont typeface="Arial" panose="020B0604020202020204" pitchFamily="34" charset="0"/>
              <a:buChar char="•"/>
            </a:pPr>
            <a:r>
              <a:rPr lang="en-AU" b="0" i="0" dirty="0">
                <a:solidFill>
                  <a:srgbClr val="004B83"/>
                </a:solidFill>
                <a:effectLst/>
                <a:latin typeface="-apple-system"/>
                <a:hlinkClick r:id="rId9"/>
              </a:rPr>
              <a:t>J. Howard Choat</a:t>
            </a:r>
            <a:r>
              <a:rPr lang="en-AU" b="0" i="0" dirty="0">
                <a:solidFill>
                  <a:srgbClr val="333333"/>
                </a:solidFill>
                <a:effectLst/>
                <a:latin typeface="-apple-system"/>
              </a:rPr>
              <a:t> </a:t>
            </a:r>
          </a:p>
          <a:p>
            <a:pPr algn="l"/>
            <a:r>
              <a:rPr lang="en-AU" b="0" i="1" dirty="0">
                <a:solidFill>
                  <a:srgbClr val="004B83"/>
                </a:solidFill>
                <a:effectLst/>
                <a:latin typeface="-apple-system"/>
                <a:hlinkClick r:id="rId10"/>
              </a:rPr>
              <a:t>Coral Reefs</a:t>
            </a:r>
            <a:r>
              <a:rPr lang="en-AU" b="0" i="0" dirty="0">
                <a:solidFill>
                  <a:srgbClr val="333333"/>
                </a:solidFill>
                <a:effectLst/>
                <a:latin typeface="-apple-system"/>
              </a:rPr>
              <a:t> </a:t>
            </a:r>
            <a:r>
              <a:rPr lang="en-AU" b="1" i="0" dirty="0">
                <a:solidFill>
                  <a:srgbClr val="333333"/>
                </a:solidFill>
                <a:effectLst/>
                <a:latin typeface="-apple-system"/>
              </a:rPr>
              <a:t>volume 35</a:t>
            </a:r>
            <a:r>
              <a:rPr lang="en-AU" b="0" i="0" dirty="0">
                <a:solidFill>
                  <a:srgbClr val="333333"/>
                </a:solidFill>
                <a:effectLst/>
                <a:latin typeface="-apple-system"/>
              </a:rPr>
              <a:t>, pages751–763 (2016)</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2627369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waterbucket.ca</a:t>
            </a:r>
            <a:r>
              <a:rPr lang="en-US" dirty="0"/>
              <a:t>/rm/2014/09/01/creating-future-</a:t>
            </a:r>
            <a:r>
              <a:rPr lang="en-US" dirty="0" err="1"/>
              <a:t>british</a:t>
            </a:r>
            <a:r>
              <a:rPr lang="en-US" dirty="0"/>
              <a:t>-</a:t>
            </a:r>
            <a:r>
              <a:rPr lang="en-US" dirty="0" err="1"/>
              <a:t>columbia</a:t>
            </a:r>
            <a:r>
              <a:rPr lang="en-US" dirty="0"/>
              <a:t>-reverse-shifting-baseline/</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916466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000000"/>
                </a:solidFill>
                <a:effectLst/>
                <a:latin typeface="Helvetica Neue" panose="02000503000000020004" pitchFamily="2" charset="0"/>
              </a:rPr>
              <a:t>by Woods Hole Oceanographic Institution on 8 Oct 2010</a:t>
            </a:r>
          </a:p>
          <a:p>
            <a:r>
              <a:rPr lang="en-US" dirty="0"/>
              <a:t>https://</a:t>
            </a:r>
            <a:r>
              <a:rPr lang="en-US" dirty="0" err="1"/>
              <a:t>www.sail-world.com</a:t>
            </a:r>
            <a:r>
              <a:rPr lang="en-US" dirty="0"/>
              <a:t>/Australia/The-Census-of-Marine-Life-reveals-thousands-of-new-species/-75562?source=google</a:t>
            </a:r>
          </a:p>
          <a:p>
            <a:r>
              <a:rPr lang="en-AU" b="0" i="0" dirty="0">
                <a:solidFill>
                  <a:srgbClr val="000000"/>
                </a:solidFill>
                <a:effectLst/>
                <a:latin typeface="Helvetica Neue" panose="02000503000000020004" pitchFamily="2" charset="0"/>
              </a:rPr>
              <a:t>WHOI researchers Peter Wiebe, Nancy Copley, and Larry </a:t>
            </a:r>
            <a:r>
              <a:rPr lang="en-AU" b="0" i="0" dirty="0" err="1">
                <a:solidFill>
                  <a:srgbClr val="000000"/>
                </a:solidFill>
                <a:effectLst/>
                <a:latin typeface="Helvetica Neue" panose="02000503000000020004" pitchFamily="2" charset="0"/>
              </a:rPr>
              <a:t>Madin</a:t>
            </a:r>
            <a:r>
              <a:rPr lang="en-AU" b="0" i="0" dirty="0">
                <a:solidFill>
                  <a:srgbClr val="000000"/>
                </a:solidFill>
                <a:effectLst/>
                <a:latin typeface="Helvetica Neue" panose="02000503000000020004" pitchFamily="2" charset="0"/>
              </a:rPr>
              <a:t> joined the effort to find, identify, and </a:t>
            </a:r>
            <a:r>
              <a:rPr lang="en-AU" b="0" i="0" dirty="0" err="1">
                <a:solidFill>
                  <a:srgbClr val="000000"/>
                </a:solidFill>
                <a:effectLst/>
                <a:latin typeface="Helvetica Neue" panose="02000503000000020004" pitchFamily="2" charset="0"/>
              </a:rPr>
              <a:t>analyze</a:t>
            </a:r>
            <a:r>
              <a:rPr lang="en-AU" b="0" i="0" dirty="0">
                <a:solidFill>
                  <a:srgbClr val="000000"/>
                </a:solidFill>
                <a:effectLst/>
                <a:latin typeface="Helvetica Neue" panose="02000503000000020004" pitchFamily="2" charset="0"/>
              </a:rPr>
              <a:t> indicator genes of the world’s animal plankton, known as the Census of Marine Zooplankton (</a:t>
            </a:r>
            <a:r>
              <a:rPr lang="en-AU" b="0" i="0" dirty="0" err="1">
                <a:solidFill>
                  <a:srgbClr val="000000"/>
                </a:solidFill>
                <a:effectLst/>
                <a:latin typeface="Helvetica Neue" panose="02000503000000020004" pitchFamily="2" charset="0"/>
              </a:rPr>
              <a:t>CMarZ</a:t>
            </a:r>
            <a:r>
              <a:rPr lang="en-AU" b="0" i="0" dirty="0">
                <a:solidFill>
                  <a:srgbClr val="000000"/>
                </a:solidFill>
                <a:effectLst/>
                <a:latin typeface="Helvetica Neue" panose="02000503000000020004" pitchFamily="2" charset="0"/>
              </a:rPr>
              <a:t>). </a:t>
            </a:r>
            <a:r>
              <a:rPr lang="en-AU" b="0" i="0" dirty="0" err="1">
                <a:solidFill>
                  <a:srgbClr val="000000"/>
                </a:solidFill>
                <a:effectLst/>
                <a:latin typeface="Helvetica Neue" panose="02000503000000020004" pitchFamily="2" charset="0"/>
              </a:rPr>
              <a:t>CMarZ</a:t>
            </a:r>
            <a:r>
              <a:rPr lang="en-AU" b="0" i="0" dirty="0">
                <a:solidFill>
                  <a:srgbClr val="000000"/>
                </a:solidFill>
                <a:effectLst/>
                <a:latin typeface="Helvetica Neue" panose="02000503000000020004" pitchFamily="2" charset="0"/>
              </a:rPr>
              <a:t> is one of more than 17 research projects within the Census of Marine Life, a ten-year project to </a:t>
            </a:r>
            <a:r>
              <a:rPr lang="en-AU" b="0" i="0" dirty="0" err="1">
                <a:solidFill>
                  <a:srgbClr val="000000"/>
                </a:solidFill>
                <a:effectLst/>
                <a:latin typeface="Helvetica Neue" panose="02000503000000020004" pitchFamily="2" charset="0"/>
              </a:rPr>
              <a:t>catalog</a:t>
            </a:r>
            <a:r>
              <a:rPr lang="en-AU" b="0" i="0" dirty="0">
                <a:solidFill>
                  <a:srgbClr val="000000"/>
                </a:solidFill>
                <a:effectLst/>
                <a:latin typeface="Helvetica Neue" panose="02000503000000020004" pitchFamily="2" charset="0"/>
              </a:rPr>
              <a:t> all life in the sea. - Census of Marine Life Woods Hole Oceanographic Institution (WHOI) </a:t>
            </a:r>
            <a:r>
              <a:rPr lang="en-AU" b="0" i="0" u="none" strike="noStrike" dirty="0">
                <a:solidFill>
                  <a:srgbClr val="000000"/>
                </a:solidFill>
                <a:effectLst/>
                <a:latin typeface="Helvetica Neue" panose="02000503000000020004" pitchFamily="2" charset="0"/>
                <a:hlinkClick r:id="rId3"/>
              </a:rPr>
              <a:t>http://www.whoi.edu/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0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journals.plos.org</a:t>
            </a:r>
            <a:r>
              <a:rPr lang="en-US" dirty="0"/>
              <a:t>/</a:t>
            </a:r>
            <a:r>
              <a:rPr lang="en-US" dirty="0" err="1"/>
              <a:t>plosone</a:t>
            </a:r>
            <a:r>
              <a:rPr lang="en-US" dirty="0"/>
              <a:t>/</a:t>
            </a:r>
            <a:r>
              <a:rPr lang="en-US" dirty="0" err="1"/>
              <a:t>article?id</a:t>
            </a:r>
            <a:r>
              <a:rPr lang="en-US" dirty="0"/>
              <a:t>=10.1371/journal.pone.0012110</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270906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methodsblog.com</a:t>
            </a:r>
            <a:r>
              <a:rPr lang="en-US" dirty="0"/>
              <a:t>/2022/03/02/best-practices-for-taxonomic-harmonization-an-overlooked-yet-crucial-step-in-biodiversity-analyses/</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373088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niwa.co.nz</a:t>
            </a:r>
            <a:r>
              <a:rPr lang="en-US" dirty="0"/>
              <a:t>/our-services/online-services/</a:t>
            </a:r>
            <a:r>
              <a:rPr lang="en-US" dirty="0" err="1"/>
              <a:t>nic</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48824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=emGhm9rAoT0</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51029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err="1">
                <a:latin typeface="Arial Narrow" pitchFamily="34" charset="0"/>
              </a:rPr>
              <a:t>Appeltans</a:t>
            </a:r>
            <a:r>
              <a:rPr lang="en-US" sz="800" dirty="0">
                <a:latin typeface="Arial Narrow" pitchFamily="34" charset="0"/>
              </a:rPr>
              <a:t>, W., </a:t>
            </a:r>
            <a:r>
              <a:rPr lang="en-US" sz="800" dirty="0" err="1">
                <a:latin typeface="Arial Narrow" pitchFamily="34" charset="0"/>
              </a:rPr>
              <a:t>Ahyong</a:t>
            </a:r>
            <a:r>
              <a:rPr lang="en-US" sz="800" dirty="0">
                <a:latin typeface="Arial Narrow" pitchFamily="34" charset="0"/>
              </a:rPr>
              <a:t>, S. T., Anderson, G., Angel, M.V., Artois, T., </a:t>
            </a:r>
            <a:r>
              <a:rPr lang="en-US" sz="800" i="1" dirty="0">
                <a:latin typeface="Arial Narrow" pitchFamily="34" charset="0"/>
              </a:rPr>
              <a:t>et al., </a:t>
            </a:r>
            <a:r>
              <a:rPr lang="en-US" sz="800" dirty="0">
                <a:latin typeface="Arial Narrow" pitchFamily="34" charset="0"/>
              </a:rPr>
              <a:t>(2012). The Magnitude of Global Marine Species Diversity. </a:t>
            </a:r>
            <a:r>
              <a:rPr lang="en-US" sz="800" i="1" dirty="0">
                <a:latin typeface="Arial Narrow" pitchFamily="34" charset="0"/>
              </a:rPr>
              <a:t>Current Biology. Volume 22, Issue 23, Pages R996-R997. DOI: 10.1016/j.cub.2012.09.036</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99010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err="1">
                <a:latin typeface="Arial Narrow" pitchFamily="34" charset="0"/>
              </a:rPr>
              <a:t>Appeltans</a:t>
            </a:r>
            <a:r>
              <a:rPr lang="en-US" sz="800" dirty="0">
                <a:latin typeface="Arial Narrow" pitchFamily="34" charset="0"/>
              </a:rPr>
              <a:t>, W., </a:t>
            </a:r>
            <a:r>
              <a:rPr lang="en-US" sz="800" dirty="0" err="1">
                <a:latin typeface="Arial Narrow" pitchFamily="34" charset="0"/>
              </a:rPr>
              <a:t>Ahyong</a:t>
            </a:r>
            <a:r>
              <a:rPr lang="en-US" sz="800" dirty="0">
                <a:latin typeface="Arial Narrow" pitchFamily="34" charset="0"/>
              </a:rPr>
              <a:t>, S. T., Anderson, G., Angel, M.V., Artois, T., </a:t>
            </a:r>
            <a:r>
              <a:rPr lang="en-US" sz="800" i="1" dirty="0">
                <a:latin typeface="Arial Narrow" pitchFamily="34" charset="0"/>
              </a:rPr>
              <a:t>et al., </a:t>
            </a:r>
            <a:r>
              <a:rPr lang="en-US" sz="800" dirty="0">
                <a:latin typeface="Arial Narrow" pitchFamily="34" charset="0"/>
              </a:rPr>
              <a:t>(2012). The Magnitude of Global Marine Species Diversity. </a:t>
            </a:r>
            <a:r>
              <a:rPr lang="en-US" sz="800" i="1" dirty="0">
                <a:latin typeface="Arial Narrow" pitchFamily="34" charset="0"/>
              </a:rPr>
              <a:t>Current Biology. Volume 22, Issue 23, Pages R996-R997. DOI: 10.1016/j.cub.2012.09.036</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5698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link.springer.com</a:t>
            </a:r>
            <a:r>
              <a:rPr lang="en-US" dirty="0"/>
              <a:t>/chapter/10.1007/978-3-030-10991-2_3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33333"/>
                </a:solidFill>
                <a:effectLst/>
                <a:latin typeface="Georgia" panose="02040502050405020303" pitchFamily="18" charset="0"/>
              </a:rPr>
              <a:t>Marine Biodiversity Databanks</a:t>
            </a:r>
          </a:p>
          <a:p>
            <a:pPr algn="l">
              <a:buFont typeface="Arial" panose="020B0604020202020204" pitchFamily="34" charset="0"/>
              <a:buChar char="•"/>
            </a:pPr>
            <a:r>
              <a:rPr lang="en-AU" b="0" i="0" dirty="0">
                <a:solidFill>
                  <a:srgbClr val="004B83"/>
                </a:solidFill>
                <a:effectLst/>
                <a:latin typeface="-apple-system"/>
                <a:hlinkClick r:id="rId3"/>
              </a:rPr>
              <a:t>Anouk Barberousse</a:t>
            </a:r>
            <a:r>
              <a:rPr lang="en-AU" b="0" i="0" dirty="0">
                <a:solidFill>
                  <a:srgbClr val="333333"/>
                </a:solidFill>
                <a:effectLst/>
                <a:latin typeface="-apple-system"/>
              </a:rPr>
              <a:t> &amp; </a:t>
            </a:r>
          </a:p>
          <a:p>
            <a:pPr algn="l">
              <a:buFont typeface="Arial" panose="020B0604020202020204" pitchFamily="34" charset="0"/>
              <a:buChar char="•"/>
            </a:pPr>
            <a:r>
              <a:rPr lang="en-AU" b="0" i="0" dirty="0">
                <a:solidFill>
                  <a:srgbClr val="004B83"/>
                </a:solidFill>
                <a:effectLst/>
                <a:latin typeface="-apple-system"/>
                <a:hlinkClick r:id="rId4"/>
              </a:rPr>
              <a:t>Sophie Bary</a:t>
            </a:r>
            <a:r>
              <a:rPr lang="en-AU" b="0" i="0" dirty="0">
                <a:solidFill>
                  <a:srgbClr val="333333"/>
                </a:solidFill>
                <a:effectLst/>
                <a:latin typeface="-apple-system"/>
              </a:rPr>
              <a:t> </a:t>
            </a:r>
          </a:p>
          <a:p>
            <a:pPr algn="l">
              <a:buFont typeface="Arial" panose="020B0604020202020204" pitchFamily="34" charset="0"/>
              <a:buChar char="•"/>
            </a:pPr>
            <a:r>
              <a:rPr lang="en-AU" b="0" i="0" dirty="0">
                <a:solidFill>
                  <a:srgbClr val="6F6F6F"/>
                </a:solidFill>
                <a:effectLst/>
                <a:latin typeface="-apple-system"/>
              </a:rPr>
              <a:t>Chapter</a:t>
            </a:r>
          </a:p>
          <a:p>
            <a:pPr algn="l">
              <a:buFont typeface="Arial" panose="020B0604020202020204" pitchFamily="34" charset="0"/>
              <a:buChar char="•"/>
            </a:pPr>
            <a:r>
              <a:rPr lang="en-AU" b="0" i="0" dirty="0">
                <a:solidFill>
                  <a:srgbClr val="B74616"/>
                </a:solidFill>
                <a:effectLst/>
                <a:latin typeface="-apple-system"/>
              </a:rPr>
              <a:t>Open Access</a:t>
            </a:r>
            <a:endParaRPr lang="en-AU" b="0" i="0" dirty="0">
              <a:solidFill>
                <a:srgbClr val="6F6F6F"/>
              </a:solidFill>
              <a:effectLst/>
              <a:latin typeface="-apple-system"/>
            </a:endParaRPr>
          </a:p>
          <a:p>
            <a:pPr algn="l">
              <a:buFont typeface="Arial" panose="020B0604020202020204" pitchFamily="34" charset="0"/>
              <a:buChar char="•"/>
            </a:pPr>
            <a:r>
              <a:rPr lang="en-AU" b="0" i="0" dirty="0">
                <a:solidFill>
                  <a:srgbClr val="004B83"/>
                </a:solidFill>
                <a:effectLst/>
                <a:latin typeface="-apple-system"/>
                <a:hlinkClick r:id="rId5"/>
              </a:rPr>
              <a:t>First Online: 18 June 2019</a:t>
            </a:r>
            <a:endParaRPr lang="en-AU" b="0" i="0" dirty="0">
              <a:solidFill>
                <a:srgbClr val="6F6F6F"/>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288864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4/10/24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4/10/24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sciencedirect.com/topics/biochemistry-genetics-and-molecular-biology/neodermata" TargetMode="External"/><Relationship Id="rId3" Type="http://schemas.openxmlformats.org/officeDocument/2006/relationships/hyperlink" Target="https://www.sciencedirect.com/topics/biochemistry-genetics-and-molecular-biology/loricifera" TargetMode="External"/><Relationship Id="rId7" Type="http://schemas.openxmlformats.org/officeDocument/2006/relationships/hyperlink" Target="https://www.sciencedirect.com/topics/biochemistry-genetics-and-molecular-biology/rhabditophora"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sciencedirect.com/topics/agricultural-and-biological-sciences/ciliophora" TargetMode="External"/><Relationship Id="rId5" Type="http://schemas.openxmlformats.org/officeDocument/2006/relationships/hyperlink" Target="https://www.sciencedirect.com/topics/biochemistry-genetics-and-molecular-biology/kinorhyncha" TargetMode="External"/><Relationship Id="rId10" Type="http://schemas.openxmlformats.org/officeDocument/2006/relationships/hyperlink" Target="https://www.sciencedirect.com/topics/biochemistry-genetics-and-molecular-biology/monogenea" TargetMode="External"/><Relationship Id="rId4" Type="http://schemas.openxmlformats.org/officeDocument/2006/relationships/hyperlink" Target="https://www.sciencedirect.com/topics/agricultural-and-biological-sciences/leptostraca" TargetMode="External"/><Relationship Id="rId9" Type="http://schemas.openxmlformats.org/officeDocument/2006/relationships/hyperlink" Target="https://www.sciencedirect.com/topics/biochemistry-genetics-and-molecular-biology/amphipod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10B9DB-0F59-09B2-89CD-F66B1217C171}"/>
              </a:ext>
            </a:extLst>
          </p:cNvPr>
          <p:cNvSpPr txBox="1"/>
          <p:nvPr/>
        </p:nvSpPr>
        <p:spPr>
          <a:xfrm>
            <a:off x="514350" y="1690062"/>
            <a:ext cx="439549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Appreciate that knowledge of the oceans is limited and requires further investigation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’14. </a:t>
            </a:r>
            <a:r>
              <a:rPr lang="en-US" sz="2000" i="1" dirty="0">
                <a:solidFill>
                  <a:schemeClr val="bg1"/>
                </a:solidFill>
                <a:latin typeface="Arial Narrow" panose="020B0604020202020204" pitchFamily="34" charset="0"/>
                <a:cs typeface="Arial Narrow" panose="020B0604020202020204" pitchFamily="34" charset="0"/>
              </a:rPr>
              <a:t>Are you up for the challenge?</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4578" name="Picture 2" descr="The Census of Marine Life reveals thousands of new species">
            <a:extLst>
              <a:ext uri="{FF2B5EF4-FFF2-40B4-BE49-F238E27FC236}">
                <a16:creationId xmlns:a16="http://schemas.microsoft.com/office/drawing/2014/main" id="{37FE6735-6AEB-D22B-AB35-640E59E88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0"/>
            <a:ext cx="7007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82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Charlie Veron's 'coral ark' biobank plan to futureproof the Great Barrier  Reef - ABC News">
            <a:extLst>
              <a:ext uri="{FF2B5EF4-FFF2-40B4-BE49-F238E27FC236}">
                <a16:creationId xmlns:a16="http://schemas.microsoft.com/office/drawing/2014/main" id="{C7D382BC-89BC-682D-3468-2D8DA8EE6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879B00-F6C8-01F7-FB0D-27746CFFE7B3}"/>
              </a:ext>
            </a:extLst>
          </p:cNvPr>
          <p:cNvSpPr txBox="1"/>
          <p:nvPr/>
        </p:nvSpPr>
        <p:spPr>
          <a:xfrm>
            <a:off x="7759303" y="380702"/>
            <a:ext cx="4029075" cy="584775"/>
          </a:xfrm>
          <a:prstGeom prst="rect">
            <a:avLst/>
          </a:prstGeom>
          <a:noFill/>
        </p:spPr>
        <p:txBody>
          <a:bodyPr wrap="square" rtlCol="0">
            <a:spAutoFit/>
          </a:bodyPr>
          <a:lstStyle/>
          <a:p>
            <a:r>
              <a:rPr lang="en-US" sz="3200" dirty="0">
                <a:solidFill>
                  <a:schemeClr val="bg1"/>
                </a:solidFill>
              </a:rPr>
              <a:t>Charlie </a:t>
            </a:r>
            <a:r>
              <a:rPr lang="en-US" sz="3200" dirty="0" err="1">
                <a:solidFill>
                  <a:schemeClr val="bg1"/>
                </a:solidFill>
              </a:rPr>
              <a:t>Veron</a:t>
            </a:r>
            <a:endParaRPr lang="en-US" sz="3200" dirty="0">
              <a:solidFill>
                <a:schemeClr val="bg1"/>
              </a:solidFill>
            </a:endParaRPr>
          </a:p>
        </p:txBody>
      </p:sp>
      <p:sp>
        <p:nvSpPr>
          <p:cNvPr id="4" name="TextBox 3">
            <a:extLst>
              <a:ext uri="{FF2B5EF4-FFF2-40B4-BE49-F238E27FC236}">
                <a16:creationId xmlns:a16="http://schemas.microsoft.com/office/drawing/2014/main" id="{3FF5416B-0C14-F165-4DCD-E450761EEA95}"/>
              </a:ext>
            </a:extLst>
          </p:cNvPr>
          <p:cNvSpPr txBox="1"/>
          <p:nvPr/>
        </p:nvSpPr>
        <p:spPr>
          <a:xfrm>
            <a:off x="403622" y="965477"/>
            <a:ext cx="6207918"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=emGhm9rAoT0</a:t>
            </a:r>
          </a:p>
        </p:txBody>
      </p:sp>
      <p:sp>
        <p:nvSpPr>
          <p:cNvPr id="6" name="TextBox 5">
            <a:extLst>
              <a:ext uri="{FF2B5EF4-FFF2-40B4-BE49-F238E27FC236}">
                <a16:creationId xmlns:a16="http://schemas.microsoft.com/office/drawing/2014/main" id="{79B19E93-215D-6F18-DFE9-646813609FDC}"/>
              </a:ext>
            </a:extLst>
          </p:cNvPr>
          <p:cNvSpPr txBox="1"/>
          <p:nvPr/>
        </p:nvSpPr>
        <p:spPr>
          <a:xfrm>
            <a:off x="6965156" y="6154132"/>
            <a:ext cx="5093494" cy="646331"/>
          </a:xfrm>
          <a:prstGeom prst="rect">
            <a:avLst/>
          </a:prstGeom>
          <a:noFill/>
        </p:spPr>
        <p:txBody>
          <a:bodyPr wrap="square">
            <a:spAutoFit/>
          </a:bodyPr>
          <a:lstStyle/>
          <a:p>
            <a:r>
              <a:rPr lang="en-US" sz="1800" dirty="0">
                <a:latin typeface="Arial Narrow" panose="020B0606020202030204" pitchFamily="34" charset="0"/>
              </a:rPr>
              <a:t>“</a:t>
            </a:r>
            <a:r>
              <a:rPr lang="en-US" sz="1800" i="1" dirty="0">
                <a:latin typeface="Arial Narrow" panose="020B0606020202030204" pitchFamily="34" charset="0"/>
              </a:rPr>
              <a:t>Young people today have a critical role to play in this because The Reef’s future will soon be in their hands”</a:t>
            </a:r>
          </a:p>
        </p:txBody>
      </p:sp>
    </p:spTree>
    <p:extLst>
      <p:ext uri="{BB962C8B-B14F-4D97-AF65-F5344CB8AC3E}">
        <p14:creationId xmlns:p14="http://schemas.microsoft.com/office/powerpoint/2010/main" val="4073576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2F83D60-B2BB-0EAC-39CB-AA3EDA840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2" y="2340688"/>
            <a:ext cx="5080000" cy="1409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45C169-7EC2-0DEC-9F21-3D7A37208A9E}"/>
              </a:ext>
            </a:extLst>
          </p:cNvPr>
          <p:cNvSpPr txBox="1"/>
          <p:nvPr/>
        </p:nvSpPr>
        <p:spPr>
          <a:xfrm>
            <a:off x="1528764" y="4760603"/>
            <a:ext cx="9658350" cy="1200329"/>
          </a:xfrm>
          <a:prstGeom prst="rect">
            <a:avLst/>
          </a:prstGeom>
          <a:noFill/>
        </p:spPr>
        <p:txBody>
          <a:bodyPr wrap="square">
            <a:spAutoFit/>
          </a:bodyPr>
          <a:lstStyle/>
          <a:p>
            <a:pPr algn="just"/>
            <a:r>
              <a:rPr lang="en-AU" b="0" i="1" dirty="0">
                <a:solidFill>
                  <a:schemeClr val="bg1"/>
                </a:solidFill>
                <a:effectLst/>
                <a:latin typeface="ElsevierGulliver"/>
              </a:rPr>
              <a:t>The World Register of Marine Species (</a:t>
            </a:r>
            <a:r>
              <a:rPr lang="en-AU" b="0" i="1" dirty="0" err="1">
                <a:solidFill>
                  <a:schemeClr val="bg1"/>
                </a:solidFill>
                <a:effectLst/>
                <a:latin typeface="ElsevierGulliver"/>
              </a:rPr>
              <a:t>WoRMS</a:t>
            </a:r>
            <a:r>
              <a:rPr lang="en-AU" b="0" i="1" dirty="0">
                <a:solidFill>
                  <a:schemeClr val="bg1"/>
                </a:solidFill>
                <a:effectLst/>
                <a:latin typeface="ElsevierGulliver"/>
              </a:rPr>
              <a:t>) is an open-access online database created by 270 taxonomists from 146 institutions in 32 countries. The first goal of </a:t>
            </a:r>
            <a:r>
              <a:rPr lang="en-AU" b="0" i="1" dirty="0" err="1">
                <a:solidFill>
                  <a:schemeClr val="bg1"/>
                </a:solidFill>
                <a:effectLst/>
                <a:latin typeface="ElsevierGulliver"/>
              </a:rPr>
              <a:t>WoRMS</a:t>
            </a:r>
            <a:r>
              <a:rPr lang="en-AU" b="0" i="1" dirty="0">
                <a:solidFill>
                  <a:schemeClr val="bg1"/>
                </a:solidFill>
                <a:effectLst/>
                <a:latin typeface="ElsevierGulliver"/>
              </a:rPr>
              <a:t> was to make a list of all marine species. They ended up </a:t>
            </a:r>
            <a:r>
              <a:rPr lang="en-AU" i="1" dirty="0">
                <a:solidFill>
                  <a:schemeClr val="bg1"/>
                </a:solidFill>
                <a:latin typeface="ElsevierGulliver"/>
              </a:rPr>
              <a:t>listing </a:t>
            </a:r>
            <a:r>
              <a:rPr lang="en-AU" b="0" i="1" dirty="0">
                <a:solidFill>
                  <a:schemeClr val="bg1"/>
                </a:solidFill>
                <a:effectLst/>
                <a:latin typeface="ElsevierGulliver"/>
              </a:rPr>
              <a:t>222,000–230,000 species in 2012, but estimated there was between 704,000 and 972,000 species in total. </a:t>
            </a:r>
            <a:endParaRPr lang="en-US" i="1" dirty="0">
              <a:solidFill>
                <a:schemeClr val="bg1"/>
              </a:solidFill>
            </a:endParaRPr>
          </a:p>
        </p:txBody>
      </p:sp>
      <p:sp>
        <p:nvSpPr>
          <p:cNvPr id="2" name="TextBox 1">
            <a:extLst>
              <a:ext uri="{FF2B5EF4-FFF2-40B4-BE49-F238E27FC236}">
                <a16:creationId xmlns:a16="http://schemas.microsoft.com/office/drawing/2014/main" id="{4989BD84-F646-DEED-8579-15AF00D4752D}"/>
              </a:ext>
            </a:extLst>
          </p:cNvPr>
          <p:cNvSpPr txBox="1"/>
          <p:nvPr/>
        </p:nvSpPr>
        <p:spPr>
          <a:xfrm>
            <a:off x="457200" y="578653"/>
            <a:ext cx="11201400" cy="523220"/>
          </a:xfrm>
          <a:prstGeom prst="rect">
            <a:avLst/>
          </a:prstGeom>
          <a:noFill/>
        </p:spPr>
        <p:txBody>
          <a:bodyPr wrap="square">
            <a:spAutoFit/>
          </a:bodyPr>
          <a:lstStyle/>
          <a:p>
            <a:pPr algn="ctr"/>
            <a:r>
              <a:rPr lang="en-US" sz="2800" dirty="0">
                <a:solidFill>
                  <a:schemeClr val="bg1"/>
                </a:solidFill>
                <a:latin typeface="Arial Narrow" pitchFamily="34" charset="0"/>
              </a:rPr>
              <a:t> It is estimated that only 20-30% of all marine species have been discovered.</a:t>
            </a:r>
          </a:p>
        </p:txBody>
      </p:sp>
    </p:spTree>
    <p:extLst>
      <p:ext uri="{BB962C8B-B14F-4D97-AF65-F5344CB8AC3E}">
        <p14:creationId xmlns:p14="http://schemas.microsoft.com/office/powerpoint/2010/main" val="220964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7153F2-AD63-F60F-A3BA-C22D25E32EE4}"/>
              </a:ext>
            </a:extLst>
          </p:cNvPr>
          <p:cNvSpPr txBox="1"/>
          <p:nvPr/>
        </p:nvSpPr>
        <p:spPr>
          <a:xfrm>
            <a:off x="228600" y="153603"/>
            <a:ext cx="11863388" cy="967957"/>
          </a:xfrm>
          <a:prstGeom prst="rect">
            <a:avLst/>
          </a:prstGeom>
          <a:noFill/>
        </p:spPr>
        <p:txBody>
          <a:bodyPr wrap="square">
            <a:spAutoFit/>
          </a:bodyPr>
          <a:lstStyle/>
          <a:p>
            <a:pPr algn="ctr">
              <a:lnSpc>
                <a:spcPct val="150000"/>
              </a:lnSpc>
            </a:pPr>
            <a:r>
              <a:rPr lang="en-US" sz="2000" dirty="0">
                <a:solidFill>
                  <a:schemeClr val="bg1"/>
                </a:solidFill>
              </a:rPr>
              <a:t>We are still discovering more and more marine species every year. </a:t>
            </a:r>
          </a:p>
          <a:p>
            <a:pPr algn="ctr">
              <a:lnSpc>
                <a:spcPct val="150000"/>
              </a:lnSpc>
            </a:pPr>
            <a:r>
              <a:rPr lang="en-US" sz="2000" dirty="0">
                <a:solidFill>
                  <a:schemeClr val="bg1"/>
                </a:solidFill>
              </a:rPr>
              <a:t>Pictured below is when new species have been discovered (grey) and recognized as being valid (black).</a:t>
            </a:r>
            <a:endParaRPr lang="en-US" dirty="0">
              <a:solidFill>
                <a:schemeClr val="bg1"/>
              </a:solidFill>
            </a:endParaRPr>
          </a:p>
        </p:txBody>
      </p:sp>
      <p:sp>
        <p:nvSpPr>
          <p:cNvPr id="3" name="Rectangle 2">
            <a:extLst>
              <a:ext uri="{FF2B5EF4-FFF2-40B4-BE49-F238E27FC236}">
                <a16:creationId xmlns:a16="http://schemas.microsoft.com/office/drawing/2014/main" id="{B18843BD-1141-A332-D547-9D94A27805EE}"/>
              </a:ext>
            </a:extLst>
          </p:cNvPr>
          <p:cNvSpPr/>
          <p:nvPr/>
        </p:nvSpPr>
        <p:spPr>
          <a:xfrm>
            <a:off x="785813" y="1271588"/>
            <a:ext cx="10687050" cy="51577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6E64D0C8-01B1-54B7-EE0C-933CA5C5D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800" y="1819723"/>
            <a:ext cx="8825023" cy="4459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AA0BBD-9853-1479-541F-399CD0A33163}"/>
              </a:ext>
            </a:extLst>
          </p:cNvPr>
          <p:cNvSpPr txBox="1"/>
          <p:nvPr/>
        </p:nvSpPr>
        <p:spPr>
          <a:xfrm>
            <a:off x="2636042" y="1357620"/>
            <a:ext cx="7822407" cy="461665"/>
          </a:xfrm>
          <a:prstGeom prst="rect">
            <a:avLst/>
          </a:prstGeom>
          <a:noFill/>
        </p:spPr>
        <p:txBody>
          <a:bodyPr wrap="square">
            <a:spAutoFit/>
          </a:bodyPr>
          <a:lstStyle/>
          <a:p>
            <a:r>
              <a:rPr lang="en-AU" sz="1200" dirty="0">
                <a:solidFill>
                  <a:srgbClr val="1F1F1F"/>
                </a:solidFill>
                <a:latin typeface="ElsevierGulliver"/>
              </a:rPr>
              <a:t>G</a:t>
            </a:r>
            <a:r>
              <a:rPr lang="en-AU" sz="1200" b="0" i="0" dirty="0">
                <a:solidFill>
                  <a:srgbClr val="1F1F1F"/>
                </a:solidFill>
                <a:effectLst/>
                <a:latin typeface="ElsevierGulliver"/>
              </a:rPr>
              <a:t>rey circles/line: number of species</a:t>
            </a:r>
            <a:r>
              <a:rPr lang="en-AU" sz="1200" b="0" i="1" dirty="0">
                <a:solidFill>
                  <a:srgbClr val="1F1F1F"/>
                </a:solidFill>
                <a:effectLst/>
                <a:latin typeface="ElsevierGulliver"/>
              </a:rPr>
              <a:t> described </a:t>
            </a:r>
            <a:r>
              <a:rPr lang="en-AU" sz="1200" b="0" i="0" dirty="0">
                <a:solidFill>
                  <a:srgbClr val="1F1F1F"/>
                </a:solidFill>
                <a:effectLst/>
                <a:latin typeface="ElsevierGulliver"/>
              </a:rPr>
              <a:t>per year</a:t>
            </a:r>
          </a:p>
          <a:p>
            <a:r>
              <a:rPr lang="en-AU" sz="1200" b="0" i="0" dirty="0">
                <a:solidFill>
                  <a:srgbClr val="1F1F1F"/>
                </a:solidFill>
                <a:effectLst/>
                <a:latin typeface="ElsevierGulliver"/>
              </a:rPr>
              <a:t>Black triangles/line: number of species </a:t>
            </a:r>
            <a:r>
              <a:rPr lang="en-AU" sz="1200" b="0" i="1" dirty="0">
                <a:solidFill>
                  <a:srgbClr val="1F1F1F"/>
                </a:solidFill>
                <a:effectLst/>
                <a:latin typeface="ElsevierGulliver"/>
              </a:rPr>
              <a:t>recognized as valid</a:t>
            </a:r>
            <a:endParaRPr lang="en-US" sz="1200" i="1" dirty="0"/>
          </a:p>
        </p:txBody>
      </p:sp>
      <p:sp>
        <p:nvSpPr>
          <p:cNvPr id="8" name="TextBox 7">
            <a:extLst>
              <a:ext uri="{FF2B5EF4-FFF2-40B4-BE49-F238E27FC236}">
                <a16:creationId xmlns:a16="http://schemas.microsoft.com/office/drawing/2014/main" id="{79E0C189-5B53-36F6-4618-B158B8748D83}"/>
              </a:ext>
            </a:extLst>
          </p:cNvPr>
          <p:cNvSpPr txBox="1"/>
          <p:nvPr/>
        </p:nvSpPr>
        <p:spPr>
          <a:xfrm>
            <a:off x="10227468" y="3059668"/>
            <a:ext cx="1178719" cy="369332"/>
          </a:xfrm>
          <a:prstGeom prst="rect">
            <a:avLst/>
          </a:prstGeom>
          <a:noFill/>
        </p:spPr>
        <p:txBody>
          <a:bodyPr wrap="square">
            <a:spAutoFit/>
          </a:bodyPr>
          <a:lstStyle/>
          <a:p>
            <a:r>
              <a:rPr lang="en-AU" b="0" i="0" dirty="0">
                <a:solidFill>
                  <a:srgbClr val="1F1F1F"/>
                </a:solidFill>
                <a:effectLst/>
                <a:latin typeface="ElsevierGulliver"/>
              </a:rPr>
              <a:t>r</a:t>
            </a:r>
            <a:r>
              <a:rPr lang="en-AU" b="0" i="0" baseline="30000" dirty="0">
                <a:solidFill>
                  <a:srgbClr val="1F1F1F"/>
                </a:solidFill>
                <a:effectLst/>
                <a:latin typeface="ElsevierGulliver"/>
              </a:rPr>
              <a:t>2</a:t>
            </a:r>
            <a:r>
              <a:rPr lang="en-AU" b="0" i="0" dirty="0">
                <a:solidFill>
                  <a:srgbClr val="1F1F1F"/>
                </a:solidFill>
                <a:effectLst/>
                <a:latin typeface="ElsevierGulliver"/>
              </a:rPr>
              <a:t> = 0.869</a:t>
            </a:r>
            <a:endParaRPr lang="en-US" dirty="0"/>
          </a:p>
        </p:txBody>
      </p:sp>
      <p:sp>
        <p:nvSpPr>
          <p:cNvPr id="9" name="TextBox 8">
            <a:extLst>
              <a:ext uri="{FF2B5EF4-FFF2-40B4-BE49-F238E27FC236}">
                <a16:creationId xmlns:a16="http://schemas.microsoft.com/office/drawing/2014/main" id="{72B70403-4C1E-6953-A6C4-A931E1E43594}"/>
              </a:ext>
            </a:extLst>
          </p:cNvPr>
          <p:cNvSpPr txBox="1"/>
          <p:nvPr/>
        </p:nvSpPr>
        <p:spPr>
          <a:xfrm>
            <a:off x="6815758" y="5250302"/>
            <a:ext cx="757238" cy="369332"/>
          </a:xfrm>
          <a:prstGeom prst="rect">
            <a:avLst/>
          </a:prstGeom>
          <a:noFill/>
        </p:spPr>
        <p:txBody>
          <a:bodyPr wrap="square" rtlCol="0">
            <a:spAutoFit/>
          </a:bodyPr>
          <a:lstStyle/>
          <a:p>
            <a:r>
              <a:rPr lang="en-US" dirty="0"/>
              <a:t>WW1</a:t>
            </a:r>
          </a:p>
        </p:txBody>
      </p:sp>
      <p:sp>
        <p:nvSpPr>
          <p:cNvPr id="10" name="TextBox 9">
            <a:extLst>
              <a:ext uri="{FF2B5EF4-FFF2-40B4-BE49-F238E27FC236}">
                <a16:creationId xmlns:a16="http://schemas.microsoft.com/office/drawing/2014/main" id="{E18B2EED-51B8-FA43-5D1C-960767F112A3}"/>
              </a:ext>
            </a:extLst>
          </p:cNvPr>
          <p:cNvSpPr txBox="1"/>
          <p:nvPr/>
        </p:nvSpPr>
        <p:spPr>
          <a:xfrm>
            <a:off x="7726559" y="5401746"/>
            <a:ext cx="757238" cy="369332"/>
          </a:xfrm>
          <a:prstGeom prst="rect">
            <a:avLst/>
          </a:prstGeom>
          <a:noFill/>
        </p:spPr>
        <p:txBody>
          <a:bodyPr wrap="square" rtlCol="0">
            <a:spAutoFit/>
          </a:bodyPr>
          <a:lstStyle/>
          <a:p>
            <a:r>
              <a:rPr lang="en-US" dirty="0"/>
              <a:t>WW2</a:t>
            </a:r>
          </a:p>
        </p:txBody>
      </p:sp>
      <p:sp>
        <p:nvSpPr>
          <p:cNvPr id="11" name="TextBox 10">
            <a:extLst>
              <a:ext uri="{FF2B5EF4-FFF2-40B4-BE49-F238E27FC236}">
                <a16:creationId xmlns:a16="http://schemas.microsoft.com/office/drawing/2014/main" id="{B7AFD7F0-A6A1-7867-85AD-B10607B00A62}"/>
              </a:ext>
            </a:extLst>
          </p:cNvPr>
          <p:cNvSpPr txBox="1"/>
          <p:nvPr/>
        </p:nvSpPr>
        <p:spPr>
          <a:xfrm>
            <a:off x="9277350" y="6429375"/>
            <a:ext cx="2814638" cy="369332"/>
          </a:xfrm>
          <a:prstGeom prst="rect">
            <a:avLst/>
          </a:prstGeom>
          <a:noFill/>
        </p:spPr>
        <p:txBody>
          <a:bodyPr wrap="square" rtlCol="0">
            <a:spAutoFit/>
          </a:bodyPr>
          <a:lstStyle/>
          <a:p>
            <a:r>
              <a:rPr lang="en-US" dirty="0"/>
              <a:t>(</a:t>
            </a:r>
            <a:r>
              <a:rPr lang="en-US" dirty="0" err="1">
                <a:solidFill>
                  <a:schemeClr val="bg1"/>
                </a:solidFill>
              </a:rPr>
              <a:t>Appeltans</a:t>
            </a:r>
            <a:r>
              <a:rPr lang="en-US" dirty="0">
                <a:solidFill>
                  <a:schemeClr val="bg1"/>
                </a:solidFill>
              </a:rPr>
              <a:t> </a:t>
            </a:r>
            <a:r>
              <a:rPr lang="en-US" i="1" dirty="0">
                <a:solidFill>
                  <a:schemeClr val="bg1"/>
                </a:solidFill>
              </a:rPr>
              <a:t>et al., </a:t>
            </a:r>
            <a:r>
              <a:rPr lang="en-US" dirty="0">
                <a:solidFill>
                  <a:schemeClr val="bg1"/>
                </a:solidFill>
              </a:rPr>
              <a:t>2012)</a:t>
            </a:r>
          </a:p>
        </p:txBody>
      </p:sp>
      <p:sp>
        <p:nvSpPr>
          <p:cNvPr id="12" name="TextBox 11">
            <a:extLst>
              <a:ext uri="{FF2B5EF4-FFF2-40B4-BE49-F238E27FC236}">
                <a16:creationId xmlns:a16="http://schemas.microsoft.com/office/drawing/2014/main" id="{046A01E8-2C00-0D10-D766-7DB56CF94DE4}"/>
              </a:ext>
            </a:extLst>
          </p:cNvPr>
          <p:cNvSpPr txBox="1"/>
          <p:nvPr/>
        </p:nvSpPr>
        <p:spPr>
          <a:xfrm rot="16200000">
            <a:off x="-464122" y="3590803"/>
            <a:ext cx="3230857" cy="369332"/>
          </a:xfrm>
          <a:prstGeom prst="rect">
            <a:avLst/>
          </a:prstGeom>
          <a:noFill/>
        </p:spPr>
        <p:txBody>
          <a:bodyPr wrap="square">
            <a:spAutoFit/>
          </a:bodyPr>
          <a:lstStyle/>
          <a:p>
            <a:r>
              <a:rPr lang="en-AU" dirty="0">
                <a:solidFill>
                  <a:srgbClr val="1F1F1F"/>
                </a:solidFill>
                <a:latin typeface="ElsevierGulliver"/>
              </a:rPr>
              <a:t>Number of new species found</a:t>
            </a:r>
            <a:endParaRPr lang="en-US" dirty="0"/>
          </a:p>
        </p:txBody>
      </p:sp>
    </p:spTree>
    <p:extLst>
      <p:ext uri="{BB962C8B-B14F-4D97-AF65-F5344CB8AC3E}">
        <p14:creationId xmlns:p14="http://schemas.microsoft.com/office/powerpoint/2010/main" val="2993034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C1B6B-0C51-85F1-33AD-0F95B03FE299}"/>
              </a:ext>
            </a:extLst>
          </p:cNvPr>
          <p:cNvSpPr txBox="1"/>
          <p:nvPr/>
        </p:nvSpPr>
        <p:spPr>
          <a:xfrm>
            <a:off x="1418034" y="523140"/>
            <a:ext cx="9355932" cy="830997"/>
          </a:xfrm>
          <a:prstGeom prst="rect">
            <a:avLst/>
          </a:prstGeom>
          <a:noFill/>
        </p:spPr>
        <p:txBody>
          <a:bodyPr wrap="square">
            <a:spAutoFit/>
          </a:bodyPr>
          <a:lstStyle/>
          <a:p>
            <a:pPr algn="ctr"/>
            <a:r>
              <a:rPr lang="en-AU" sz="2400" i="0" dirty="0">
                <a:solidFill>
                  <a:schemeClr val="bg1"/>
                </a:solidFill>
                <a:effectLst/>
              </a:rPr>
              <a:t>The Census of Marine Life (2000–2010</a:t>
            </a:r>
            <a:r>
              <a:rPr lang="en-AU" sz="2400" b="0" i="0" dirty="0">
                <a:solidFill>
                  <a:schemeClr val="bg1"/>
                </a:solidFill>
                <a:effectLst/>
              </a:rPr>
              <a:t>)</a:t>
            </a:r>
          </a:p>
          <a:p>
            <a:pPr algn="ctr"/>
            <a:r>
              <a:rPr lang="en-AU" sz="2400" b="0" i="0" dirty="0">
                <a:solidFill>
                  <a:schemeClr val="bg1"/>
                </a:solidFill>
                <a:effectLst/>
              </a:rPr>
              <a:t> was the largest global research programme on marine biodiversity. </a:t>
            </a:r>
            <a:endParaRPr lang="en-US" sz="2400" dirty="0">
              <a:solidFill>
                <a:schemeClr val="bg1"/>
              </a:solidFill>
            </a:endParaRPr>
          </a:p>
        </p:txBody>
      </p:sp>
      <p:pic>
        <p:nvPicPr>
          <p:cNvPr id="12290" name="Picture 2" descr="Census of Marine Life - Wikipedia">
            <a:extLst>
              <a:ext uri="{FF2B5EF4-FFF2-40B4-BE49-F238E27FC236}">
                <a16:creationId xmlns:a16="http://schemas.microsoft.com/office/drawing/2014/main" id="{4754F7F8-7FAB-76FF-19D9-2C991984C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00" y="1889918"/>
            <a:ext cx="5715000" cy="280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ABF344-7BEF-8A27-EC02-BD00B25E8DE2}"/>
              </a:ext>
            </a:extLst>
          </p:cNvPr>
          <p:cNvSpPr txBox="1"/>
          <p:nvPr/>
        </p:nvSpPr>
        <p:spPr>
          <a:xfrm>
            <a:off x="427434" y="5232399"/>
            <a:ext cx="11337131" cy="1015663"/>
          </a:xfrm>
          <a:prstGeom prst="rect">
            <a:avLst/>
          </a:prstGeom>
          <a:noFill/>
        </p:spPr>
        <p:txBody>
          <a:bodyPr wrap="square">
            <a:spAutoFit/>
          </a:bodyPr>
          <a:lstStyle/>
          <a:p>
            <a:pPr algn="ctr"/>
            <a:r>
              <a:rPr lang="en-AU" b="0" i="0" dirty="0">
                <a:solidFill>
                  <a:schemeClr val="bg1"/>
                </a:solidFill>
                <a:effectLst/>
              </a:rPr>
              <a:t>The </a:t>
            </a:r>
            <a:r>
              <a:rPr lang="en-AU" dirty="0">
                <a:solidFill>
                  <a:schemeClr val="bg1"/>
                </a:solidFill>
              </a:rPr>
              <a:t>census </a:t>
            </a:r>
            <a:r>
              <a:rPr lang="en-AU" b="0" i="0" dirty="0">
                <a:solidFill>
                  <a:schemeClr val="bg1"/>
                </a:solidFill>
                <a:effectLst/>
              </a:rPr>
              <a:t>was an international project spanning 10 years that recorded the diversity, distribution, and abundance of life in the ocean. More than 2,700 scientists from 80 nations contributed to the Census. The results of their research, which included 540 marine expeditions, were reported at The Royal Society, London, in October </a:t>
            </a:r>
            <a:r>
              <a:rPr lang="en-AU" sz="2400" b="0" i="0" dirty="0">
                <a:solidFill>
                  <a:schemeClr val="bg1"/>
                </a:solidFill>
                <a:effectLst/>
              </a:rPr>
              <a:t>2010. </a:t>
            </a:r>
          </a:p>
        </p:txBody>
      </p:sp>
    </p:spTree>
    <p:extLst>
      <p:ext uri="{BB962C8B-B14F-4D97-AF65-F5344CB8AC3E}">
        <p14:creationId xmlns:p14="http://schemas.microsoft.com/office/powerpoint/2010/main" val="245554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itizens of the Sea: Wondrous Creatures From the Census of Marine Life :  Knowlton, Nancy: Amazon.com.au: Books">
            <a:extLst>
              <a:ext uri="{FF2B5EF4-FFF2-40B4-BE49-F238E27FC236}">
                <a16:creationId xmlns:a16="http://schemas.microsoft.com/office/drawing/2014/main" id="{761C3FEA-1D32-FC57-C61E-FF1A4017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70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DAEE6B-5671-4300-361A-7D307E54E710}"/>
              </a:ext>
            </a:extLst>
          </p:cNvPr>
          <p:cNvSpPr txBox="1"/>
          <p:nvPr/>
        </p:nvSpPr>
        <p:spPr>
          <a:xfrm>
            <a:off x="6229350" y="114300"/>
            <a:ext cx="1471613" cy="646331"/>
          </a:xfrm>
          <a:prstGeom prst="rect">
            <a:avLst/>
          </a:prstGeom>
          <a:noFill/>
        </p:spPr>
        <p:txBody>
          <a:bodyPr wrap="square" rtlCol="0">
            <a:spAutoFit/>
          </a:bodyPr>
          <a:lstStyle/>
          <a:p>
            <a:r>
              <a:rPr lang="en-US" dirty="0">
                <a:solidFill>
                  <a:schemeClr val="bg1"/>
                </a:solidFill>
              </a:rPr>
              <a:t>September 2010 issue</a:t>
            </a:r>
          </a:p>
        </p:txBody>
      </p:sp>
      <p:sp>
        <p:nvSpPr>
          <p:cNvPr id="4" name="TextBox 3">
            <a:extLst>
              <a:ext uri="{FF2B5EF4-FFF2-40B4-BE49-F238E27FC236}">
                <a16:creationId xmlns:a16="http://schemas.microsoft.com/office/drawing/2014/main" id="{B1807C29-EC14-97A5-367B-57C4558812C0}"/>
              </a:ext>
            </a:extLst>
          </p:cNvPr>
          <p:cNvSpPr txBox="1"/>
          <p:nvPr/>
        </p:nvSpPr>
        <p:spPr>
          <a:xfrm>
            <a:off x="8115299" y="1103138"/>
            <a:ext cx="3629026" cy="4651723"/>
          </a:xfrm>
          <a:prstGeom prst="rect">
            <a:avLst/>
          </a:prstGeom>
          <a:noFill/>
        </p:spPr>
        <p:txBody>
          <a:bodyPr wrap="square">
            <a:spAutoFit/>
          </a:bodyPr>
          <a:lstStyle/>
          <a:p>
            <a:pPr algn="ctr">
              <a:lnSpc>
                <a:spcPct val="150000"/>
              </a:lnSpc>
            </a:pPr>
            <a:r>
              <a:rPr lang="en-AU" sz="2400" b="0" i="0" dirty="0">
                <a:solidFill>
                  <a:schemeClr val="bg1"/>
                </a:solidFill>
                <a:effectLst/>
              </a:rPr>
              <a:t>During the 10 year Census, scientists found and formally described more than </a:t>
            </a:r>
            <a:r>
              <a:rPr lang="en-AU" sz="3200" b="0" i="0" dirty="0">
                <a:solidFill>
                  <a:schemeClr val="bg1"/>
                </a:solidFill>
                <a:effectLst/>
              </a:rPr>
              <a:t>1,200</a:t>
            </a:r>
            <a:r>
              <a:rPr lang="en-AU" sz="2400" b="0" i="0" dirty="0">
                <a:solidFill>
                  <a:schemeClr val="bg1"/>
                </a:solidFill>
                <a:effectLst/>
              </a:rPr>
              <a:t> new marine species, </a:t>
            </a:r>
          </a:p>
          <a:p>
            <a:pPr algn="ctr">
              <a:lnSpc>
                <a:spcPct val="150000"/>
              </a:lnSpc>
            </a:pPr>
            <a:r>
              <a:rPr lang="en-AU" sz="2400" b="0" i="0" dirty="0">
                <a:solidFill>
                  <a:schemeClr val="bg1"/>
                </a:solidFill>
                <a:effectLst/>
              </a:rPr>
              <a:t>with thousands more awaiting formal descriptions. </a:t>
            </a:r>
            <a:endParaRPr lang="en-US" sz="2400" dirty="0">
              <a:solidFill>
                <a:schemeClr val="bg1"/>
              </a:solidFill>
            </a:endParaRPr>
          </a:p>
        </p:txBody>
      </p:sp>
    </p:spTree>
    <p:extLst>
      <p:ext uri="{BB962C8B-B14F-4D97-AF65-F5344CB8AC3E}">
        <p14:creationId xmlns:p14="http://schemas.microsoft.com/office/powerpoint/2010/main" val="1072792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Fig. 3.1">
            <a:extLst>
              <a:ext uri="{FF2B5EF4-FFF2-40B4-BE49-F238E27FC236}">
                <a16:creationId xmlns:a16="http://schemas.microsoft.com/office/drawing/2014/main" id="{46F27DDA-B7D6-0D98-D3FE-B9839B615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420736"/>
            <a:ext cx="9080500" cy="601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0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world&#10;&#10;Description automatically generated">
            <a:extLst>
              <a:ext uri="{FF2B5EF4-FFF2-40B4-BE49-F238E27FC236}">
                <a16:creationId xmlns:a16="http://schemas.microsoft.com/office/drawing/2014/main" id="{90F9C906-2EF4-9C3D-B7FF-0253E6B999A4}"/>
              </a:ext>
            </a:extLst>
          </p:cNvPr>
          <p:cNvPicPr>
            <a:picLocks noChangeAspect="1"/>
          </p:cNvPicPr>
          <p:nvPr/>
        </p:nvPicPr>
        <p:blipFill rotWithShape="1">
          <a:blip r:embed="rId3"/>
          <a:srcRect l="5204" r="5155" b="39375"/>
          <a:stretch/>
        </p:blipFill>
        <p:spPr>
          <a:xfrm>
            <a:off x="107156" y="77469"/>
            <a:ext cx="8601075" cy="6603991"/>
          </a:xfrm>
          <a:prstGeom prst="rect">
            <a:avLst/>
          </a:prstGeom>
        </p:spPr>
      </p:pic>
      <p:sp>
        <p:nvSpPr>
          <p:cNvPr id="4" name="TextBox 3">
            <a:extLst>
              <a:ext uri="{FF2B5EF4-FFF2-40B4-BE49-F238E27FC236}">
                <a16:creationId xmlns:a16="http://schemas.microsoft.com/office/drawing/2014/main" id="{CC05FBB1-FF24-D4C6-B884-6654C85B0D00}"/>
              </a:ext>
            </a:extLst>
          </p:cNvPr>
          <p:cNvSpPr txBox="1"/>
          <p:nvPr/>
        </p:nvSpPr>
        <p:spPr>
          <a:xfrm>
            <a:off x="9015410" y="624864"/>
            <a:ext cx="2857501" cy="5509200"/>
          </a:xfrm>
          <a:prstGeom prst="rect">
            <a:avLst/>
          </a:prstGeom>
          <a:noFill/>
        </p:spPr>
        <p:txBody>
          <a:bodyPr wrap="square">
            <a:spAutoFit/>
          </a:bodyPr>
          <a:lstStyle/>
          <a:p>
            <a:r>
              <a:rPr lang="en-AU" sz="3200" dirty="0">
                <a:solidFill>
                  <a:schemeClr val="bg1"/>
                </a:solidFill>
              </a:rPr>
              <a:t>Our</a:t>
            </a:r>
            <a:r>
              <a:rPr lang="en-AU" sz="3200" b="0" i="0" dirty="0">
                <a:solidFill>
                  <a:schemeClr val="bg1"/>
                </a:solidFill>
                <a:effectLst/>
              </a:rPr>
              <a:t> known and unknown ocean</a:t>
            </a:r>
          </a:p>
          <a:p>
            <a:endParaRPr lang="en-AU" sz="2400" dirty="0">
              <a:solidFill>
                <a:schemeClr val="bg1"/>
              </a:solidFill>
            </a:endParaRPr>
          </a:p>
          <a:p>
            <a:r>
              <a:rPr lang="en-AU" sz="2400" b="0" i="0" dirty="0">
                <a:solidFill>
                  <a:schemeClr val="bg1"/>
                </a:solidFill>
                <a:effectLst/>
              </a:rPr>
              <a:t>Blue: data from </a:t>
            </a:r>
            <a:r>
              <a:rPr lang="en-AU" sz="2400" b="0" i="1" dirty="0">
                <a:solidFill>
                  <a:schemeClr val="bg1"/>
                </a:solidFill>
                <a:effectLst/>
              </a:rPr>
              <a:t>before </a:t>
            </a:r>
            <a:r>
              <a:rPr lang="en-AU" sz="2400" b="0" dirty="0">
                <a:solidFill>
                  <a:schemeClr val="bg1"/>
                </a:solidFill>
                <a:effectLst/>
              </a:rPr>
              <a:t>the Census.</a:t>
            </a:r>
            <a:r>
              <a:rPr lang="en-AU" sz="2400" b="0" i="0" dirty="0">
                <a:solidFill>
                  <a:schemeClr val="bg1"/>
                </a:solidFill>
                <a:effectLst/>
              </a:rPr>
              <a:t> </a:t>
            </a:r>
          </a:p>
          <a:p>
            <a:endParaRPr lang="en-AU" sz="2400" dirty="0">
              <a:solidFill>
                <a:schemeClr val="bg1"/>
              </a:solidFill>
            </a:endParaRPr>
          </a:p>
          <a:p>
            <a:r>
              <a:rPr lang="en-AU" sz="2400" b="0" i="0" dirty="0">
                <a:solidFill>
                  <a:schemeClr val="bg1"/>
                </a:solidFill>
                <a:effectLst/>
              </a:rPr>
              <a:t>Yellow: </a:t>
            </a:r>
            <a:r>
              <a:rPr lang="en-AU" sz="2400" dirty="0">
                <a:solidFill>
                  <a:schemeClr val="bg1"/>
                </a:solidFill>
              </a:rPr>
              <a:t>Census data.</a:t>
            </a:r>
          </a:p>
          <a:p>
            <a:endParaRPr lang="en-AU" sz="2400" b="0" i="0" dirty="0">
              <a:solidFill>
                <a:schemeClr val="bg1"/>
              </a:solidFill>
              <a:effectLst/>
            </a:endParaRPr>
          </a:p>
          <a:p>
            <a:r>
              <a:rPr lang="en-AU" sz="2400" b="0" i="0" dirty="0">
                <a:solidFill>
                  <a:schemeClr val="bg1"/>
                </a:solidFill>
                <a:effectLst/>
              </a:rPr>
              <a:t>Red: </a:t>
            </a:r>
            <a:r>
              <a:rPr lang="en-AU" sz="2400" i="1" dirty="0">
                <a:solidFill>
                  <a:schemeClr val="bg1"/>
                </a:solidFill>
              </a:rPr>
              <a:t>n</a:t>
            </a:r>
            <a:r>
              <a:rPr lang="en-AU" sz="2400" b="0" i="1" dirty="0">
                <a:solidFill>
                  <a:schemeClr val="bg1"/>
                </a:solidFill>
                <a:effectLst/>
              </a:rPr>
              <a:t>ew</a:t>
            </a:r>
            <a:r>
              <a:rPr lang="en-AU" sz="2400" b="0" i="0" dirty="0">
                <a:solidFill>
                  <a:schemeClr val="bg1"/>
                </a:solidFill>
                <a:effectLst/>
              </a:rPr>
              <a:t> data from the Census. </a:t>
            </a:r>
          </a:p>
          <a:p>
            <a:endParaRPr lang="en-AU" sz="2400" dirty="0">
              <a:solidFill>
                <a:schemeClr val="bg1"/>
              </a:solidFill>
            </a:endParaRPr>
          </a:p>
          <a:p>
            <a:r>
              <a:rPr lang="en-AU" sz="2400" b="0" i="0" dirty="0">
                <a:solidFill>
                  <a:schemeClr val="bg1"/>
                </a:solidFill>
                <a:effectLst/>
              </a:rPr>
              <a:t>Notably, the Eastern Pacific remains largely unexplored. </a:t>
            </a:r>
            <a:endParaRPr lang="en-US" sz="2400" dirty="0">
              <a:solidFill>
                <a:schemeClr val="bg1"/>
              </a:solidFill>
            </a:endParaRPr>
          </a:p>
        </p:txBody>
      </p:sp>
    </p:spTree>
    <p:extLst>
      <p:ext uri="{BB962C8B-B14F-4D97-AF65-F5344CB8AC3E}">
        <p14:creationId xmlns:p14="http://schemas.microsoft.com/office/powerpoint/2010/main" val="1790098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18EDE-1905-940A-FD53-A8F910EE26FD}"/>
              </a:ext>
            </a:extLst>
          </p:cNvPr>
          <p:cNvSpPr txBox="1"/>
          <p:nvPr/>
        </p:nvSpPr>
        <p:spPr>
          <a:xfrm>
            <a:off x="709106" y="3136612"/>
            <a:ext cx="11201400" cy="584775"/>
          </a:xfrm>
          <a:prstGeom prst="rect">
            <a:avLst/>
          </a:prstGeom>
          <a:noFill/>
        </p:spPr>
        <p:txBody>
          <a:bodyPr wrap="square">
            <a:spAutoFit/>
          </a:bodyPr>
          <a:lstStyle/>
          <a:p>
            <a:pPr algn="ctr"/>
            <a:r>
              <a:rPr lang="en-US" sz="3200" b="1" dirty="0">
                <a:solidFill>
                  <a:schemeClr val="bg1"/>
                </a:solidFill>
                <a:latin typeface="Arial Narrow" pitchFamily="34" charset="0"/>
              </a:rPr>
              <a:t>Some of the </a:t>
            </a:r>
            <a:r>
              <a:rPr lang="en-US" sz="3200" b="1" i="1" dirty="0">
                <a:solidFill>
                  <a:schemeClr val="bg1"/>
                </a:solidFill>
                <a:latin typeface="Arial Narrow" pitchFamily="34" charset="0"/>
              </a:rPr>
              <a:t>least </a:t>
            </a:r>
            <a:r>
              <a:rPr lang="en-US" sz="3200" b="1" dirty="0">
                <a:solidFill>
                  <a:schemeClr val="bg1"/>
                </a:solidFill>
                <a:latin typeface="Arial Narrow" pitchFamily="34" charset="0"/>
              </a:rPr>
              <a:t>known taxonomic groups….</a:t>
            </a:r>
          </a:p>
        </p:txBody>
      </p:sp>
    </p:spTree>
    <p:extLst>
      <p:ext uri="{BB962C8B-B14F-4D97-AF65-F5344CB8AC3E}">
        <p14:creationId xmlns:p14="http://schemas.microsoft.com/office/powerpoint/2010/main" val="4030313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18EDE-1905-940A-FD53-A8F910EE26FD}"/>
              </a:ext>
            </a:extLst>
          </p:cNvPr>
          <p:cNvSpPr txBox="1"/>
          <p:nvPr/>
        </p:nvSpPr>
        <p:spPr>
          <a:xfrm>
            <a:off x="2400301" y="101598"/>
            <a:ext cx="4357688" cy="584775"/>
          </a:xfrm>
          <a:prstGeom prst="rect">
            <a:avLst/>
          </a:prstGeom>
          <a:noFill/>
        </p:spPr>
        <p:txBody>
          <a:bodyPr wrap="square">
            <a:spAutoFit/>
          </a:bodyPr>
          <a:lstStyle/>
          <a:p>
            <a:r>
              <a:rPr lang="en-US" sz="3200" b="1" i="1" dirty="0" err="1">
                <a:solidFill>
                  <a:schemeClr val="bg1"/>
                </a:solidFill>
                <a:latin typeface="Arial Narrow" pitchFamily="34" charset="0"/>
              </a:rPr>
              <a:t>Loricifera</a:t>
            </a:r>
            <a:r>
              <a:rPr lang="en-US" sz="3200" b="1" dirty="0">
                <a:solidFill>
                  <a:schemeClr val="bg1"/>
                </a:solidFill>
                <a:latin typeface="Arial Narrow" pitchFamily="34" charset="0"/>
              </a:rPr>
              <a:t> phylum</a:t>
            </a:r>
          </a:p>
        </p:txBody>
      </p:sp>
      <p:pic>
        <p:nvPicPr>
          <p:cNvPr id="3074" name="Picture 2" descr="Meet the mud dragon: The tiny animal that lives on the beach">
            <a:extLst>
              <a:ext uri="{FF2B5EF4-FFF2-40B4-BE49-F238E27FC236}">
                <a16:creationId xmlns:a16="http://schemas.microsoft.com/office/drawing/2014/main" id="{AED806E7-7C86-22D2-2F84-B89240CE7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16" y="1003415"/>
            <a:ext cx="10256367" cy="58545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F8F3E06-13EE-ED80-48F0-E9272BB4F84B}"/>
              </a:ext>
            </a:extLst>
          </p:cNvPr>
          <p:cNvSpPr txBox="1"/>
          <p:nvPr/>
        </p:nvSpPr>
        <p:spPr>
          <a:xfrm>
            <a:off x="5593554" y="233744"/>
            <a:ext cx="8112921" cy="369332"/>
          </a:xfrm>
          <a:prstGeom prst="rect">
            <a:avLst/>
          </a:prstGeom>
          <a:noFill/>
        </p:spPr>
        <p:txBody>
          <a:bodyPr wrap="square">
            <a:spAutoFit/>
          </a:bodyPr>
          <a:lstStyle/>
          <a:p>
            <a:r>
              <a:rPr lang="en-US" dirty="0">
                <a:solidFill>
                  <a:schemeClr val="bg1"/>
                </a:solidFill>
              </a:rPr>
              <a:t>The </a:t>
            </a:r>
            <a:r>
              <a:rPr lang="en-US" dirty="0" err="1">
                <a:solidFill>
                  <a:schemeClr val="bg1"/>
                </a:solidFill>
              </a:rPr>
              <a:t>Kinorhyncha</a:t>
            </a:r>
            <a:r>
              <a:rPr lang="en-US" dirty="0">
                <a:solidFill>
                  <a:schemeClr val="bg1"/>
                </a:solidFill>
              </a:rPr>
              <a:t> (mud dragons) – benthic marine invertebrates </a:t>
            </a:r>
          </a:p>
        </p:txBody>
      </p:sp>
    </p:spTree>
    <p:extLst>
      <p:ext uri="{BB962C8B-B14F-4D97-AF65-F5344CB8AC3E}">
        <p14:creationId xmlns:p14="http://schemas.microsoft.com/office/powerpoint/2010/main" val="149444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18EDE-1905-940A-FD53-A8F910EE26FD}"/>
              </a:ext>
            </a:extLst>
          </p:cNvPr>
          <p:cNvSpPr txBox="1"/>
          <p:nvPr/>
        </p:nvSpPr>
        <p:spPr>
          <a:xfrm>
            <a:off x="1753002" y="178388"/>
            <a:ext cx="3786188" cy="584775"/>
          </a:xfrm>
          <a:prstGeom prst="rect">
            <a:avLst/>
          </a:prstGeom>
          <a:noFill/>
        </p:spPr>
        <p:txBody>
          <a:bodyPr wrap="square">
            <a:spAutoFit/>
          </a:bodyPr>
          <a:lstStyle/>
          <a:p>
            <a:r>
              <a:rPr lang="en-US" sz="3200" b="1" i="1" dirty="0" err="1">
                <a:solidFill>
                  <a:schemeClr val="bg1"/>
                </a:solidFill>
                <a:latin typeface="Arial Narrow" pitchFamily="34" charset="0"/>
              </a:rPr>
              <a:t>Cycliophora</a:t>
            </a:r>
            <a:r>
              <a:rPr lang="en-US" sz="3200" b="1" i="1" dirty="0">
                <a:solidFill>
                  <a:schemeClr val="bg1"/>
                </a:solidFill>
                <a:latin typeface="Arial Narrow" pitchFamily="34" charset="0"/>
              </a:rPr>
              <a:t> </a:t>
            </a:r>
            <a:r>
              <a:rPr lang="en-US" sz="3200" b="1" dirty="0">
                <a:solidFill>
                  <a:schemeClr val="bg1"/>
                </a:solidFill>
                <a:latin typeface="Arial Narrow" pitchFamily="34" charset="0"/>
              </a:rPr>
              <a:t>phylum</a:t>
            </a:r>
          </a:p>
        </p:txBody>
      </p:sp>
      <p:pic>
        <p:nvPicPr>
          <p:cNvPr id="6146" name="Picture 2" descr="cycliophorans media - Encyclopedia of Life">
            <a:extLst>
              <a:ext uri="{FF2B5EF4-FFF2-40B4-BE49-F238E27FC236}">
                <a16:creationId xmlns:a16="http://schemas.microsoft.com/office/drawing/2014/main" id="{BF078F29-BBC4-28B3-5CB6-51340A941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17"/>
          <a:stretch/>
        </p:blipFill>
        <p:spPr bwMode="auto">
          <a:xfrm>
            <a:off x="1788715" y="839953"/>
            <a:ext cx="9012635" cy="580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D7C162-C8A2-9AD9-6CDD-0AA919DB4BAD}"/>
              </a:ext>
            </a:extLst>
          </p:cNvPr>
          <p:cNvSpPr txBox="1"/>
          <p:nvPr/>
        </p:nvSpPr>
        <p:spPr>
          <a:xfrm>
            <a:off x="4845848" y="317042"/>
            <a:ext cx="6112670" cy="369332"/>
          </a:xfrm>
          <a:prstGeom prst="rect">
            <a:avLst/>
          </a:prstGeom>
          <a:noFill/>
        </p:spPr>
        <p:txBody>
          <a:bodyPr wrap="square">
            <a:spAutoFit/>
          </a:bodyPr>
          <a:lstStyle/>
          <a:p>
            <a:pPr algn="ctr"/>
            <a:r>
              <a:rPr lang="en-AU" dirty="0">
                <a:solidFill>
                  <a:schemeClr val="bg1"/>
                </a:solidFill>
              </a:rPr>
              <a:t>Live</a:t>
            </a:r>
            <a:r>
              <a:rPr lang="en-AU" b="0" i="0" dirty="0">
                <a:solidFill>
                  <a:schemeClr val="bg1"/>
                </a:solidFill>
                <a:effectLst/>
              </a:rPr>
              <a:t> attached to the mouthparts of cold-water lobsters </a:t>
            </a:r>
            <a:endParaRPr lang="en-US" dirty="0">
              <a:solidFill>
                <a:schemeClr val="bg1"/>
              </a:solidFill>
            </a:endParaRPr>
          </a:p>
        </p:txBody>
      </p:sp>
    </p:spTree>
    <p:extLst>
      <p:ext uri="{BB962C8B-B14F-4D97-AF65-F5344CB8AC3E}">
        <p14:creationId xmlns:p14="http://schemas.microsoft.com/office/powerpoint/2010/main" val="173059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CD115-E782-FDF7-AA91-E90C57EA7C42}"/>
              </a:ext>
            </a:extLst>
          </p:cNvPr>
          <p:cNvSpPr txBox="1"/>
          <p:nvPr/>
        </p:nvSpPr>
        <p:spPr>
          <a:xfrm>
            <a:off x="457200" y="578653"/>
            <a:ext cx="11201400" cy="1508105"/>
          </a:xfrm>
          <a:prstGeom prst="rect">
            <a:avLst/>
          </a:prstGeom>
          <a:noFill/>
        </p:spPr>
        <p:txBody>
          <a:bodyPr wrap="square">
            <a:spAutoFit/>
          </a:bodyPr>
          <a:lstStyle/>
          <a:p>
            <a:pPr algn="ctr"/>
            <a:r>
              <a:rPr lang="en-US" sz="3200" b="1" dirty="0">
                <a:solidFill>
                  <a:schemeClr val="bg1"/>
                </a:solidFill>
                <a:latin typeface="Arial Narrow" pitchFamily="34" charset="0"/>
              </a:rPr>
              <a:t>Lack of sampling and expertise</a:t>
            </a:r>
          </a:p>
          <a:p>
            <a:pPr algn="ctr"/>
            <a:endParaRPr lang="en-US" sz="3200" b="1" dirty="0">
              <a:solidFill>
                <a:schemeClr val="bg1"/>
              </a:solidFill>
              <a:latin typeface="Arial Narrow" pitchFamily="34" charset="0"/>
            </a:endParaRPr>
          </a:p>
          <a:p>
            <a:pPr algn="ctr"/>
            <a:r>
              <a:rPr lang="en-US" sz="2800" dirty="0">
                <a:solidFill>
                  <a:schemeClr val="bg1"/>
                </a:solidFill>
                <a:latin typeface="Arial Narrow" pitchFamily="34" charset="0"/>
              </a:rPr>
              <a:t>Knowledge is limited because of a lack of sampling and taxonomic expertise. </a:t>
            </a:r>
          </a:p>
        </p:txBody>
      </p:sp>
      <p:pic>
        <p:nvPicPr>
          <p:cNvPr id="12" name="Picture 11" descr="A close up of black text&#10;&#10;Description automatically generated">
            <a:extLst>
              <a:ext uri="{FF2B5EF4-FFF2-40B4-BE49-F238E27FC236}">
                <a16:creationId xmlns:a16="http://schemas.microsoft.com/office/drawing/2014/main" id="{ABCBAFAE-3298-549C-D838-7B2676A5FAE0}"/>
              </a:ext>
            </a:extLst>
          </p:cNvPr>
          <p:cNvPicPr>
            <a:picLocks noChangeAspect="1"/>
          </p:cNvPicPr>
          <p:nvPr/>
        </p:nvPicPr>
        <p:blipFill>
          <a:blip r:embed="rId3"/>
          <a:stretch>
            <a:fillRect/>
          </a:stretch>
        </p:blipFill>
        <p:spPr>
          <a:xfrm>
            <a:off x="2838450" y="3429000"/>
            <a:ext cx="6912300" cy="1813623"/>
          </a:xfrm>
          <a:prstGeom prst="rect">
            <a:avLst/>
          </a:prstGeom>
        </p:spPr>
      </p:pic>
      <p:sp>
        <p:nvSpPr>
          <p:cNvPr id="13" name="TextBox 12">
            <a:extLst>
              <a:ext uri="{FF2B5EF4-FFF2-40B4-BE49-F238E27FC236}">
                <a16:creationId xmlns:a16="http://schemas.microsoft.com/office/drawing/2014/main" id="{6BA14A4A-2A60-F272-E646-8D037F457B7E}"/>
              </a:ext>
            </a:extLst>
          </p:cNvPr>
          <p:cNvSpPr txBox="1"/>
          <p:nvPr/>
        </p:nvSpPr>
        <p:spPr>
          <a:xfrm>
            <a:off x="5529263" y="5242623"/>
            <a:ext cx="4221487" cy="369332"/>
          </a:xfrm>
          <a:prstGeom prst="rect">
            <a:avLst/>
          </a:prstGeom>
          <a:noFill/>
        </p:spPr>
        <p:txBody>
          <a:bodyPr wrap="square" rtlCol="0">
            <a:spAutoFit/>
          </a:bodyPr>
          <a:lstStyle/>
          <a:p>
            <a:pPr algn="r"/>
            <a:r>
              <a:rPr lang="en-US" dirty="0">
                <a:solidFill>
                  <a:schemeClr val="bg1"/>
                </a:solidFill>
              </a:rPr>
              <a:t>Headline of an Australian Museum blog</a:t>
            </a:r>
          </a:p>
        </p:txBody>
      </p:sp>
    </p:spTree>
    <p:extLst>
      <p:ext uri="{BB962C8B-B14F-4D97-AF65-F5344CB8AC3E}">
        <p14:creationId xmlns:p14="http://schemas.microsoft.com/office/powerpoint/2010/main" val="3913076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56D4AE11-D38F-E1A5-6F64-1C09B5E688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688" b="24363"/>
          <a:stretch/>
        </p:blipFill>
        <p:spPr bwMode="auto">
          <a:xfrm>
            <a:off x="0" y="1757364"/>
            <a:ext cx="12192000" cy="33004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6A79E9-4BBA-5231-8017-3044CB7A0D64}"/>
              </a:ext>
            </a:extLst>
          </p:cNvPr>
          <p:cNvSpPr txBox="1"/>
          <p:nvPr/>
        </p:nvSpPr>
        <p:spPr>
          <a:xfrm>
            <a:off x="785813" y="288173"/>
            <a:ext cx="3743325" cy="584775"/>
          </a:xfrm>
          <a:prstGeom prst="rect">
            <a:avLst/>
          </a:prstGeom>
          <a:noFill/>
        </p:spPr>
        <p:txBody>
          <a:bodyPr wrap="square">
            <a:spAutoFit/>
          </a:bodyPr>
          <a:lstStyle/>
          <a:p>
            <a:r>
              <a:rPr lang="en-US" sz="3200" b="1" i="1" dirty="0" err="1">
                <a:solidFill>
                  <a:schemeClr val="bg1"/>
                </a:solidFill>
                <a:latin typeface="Arial Narrow" pitchFamily="34" charset="0"/>
              </a:rPr>
              <a:t>Dicyemida</a:t>
            </a:r>
            <a:r>
              <a:rPr lang="en-US" sz="3200" b="1" i="1" dirty="0">
                <a:solidFill>
                  <a:schemeClr val="bg1"/>
                </a:solidFill>
                <a:latin typeface="Arial Narrow" pitchFamily="34" charset="0"/>
              </a:rPr>
              <a:t> </a:t>
            </a:r>
            <a:r>
              <a:rPr lang="en-US" sz="3200" b="1" dirty="0">
                <a:solidFill>
                  <a:schemeClr val="bg1"/>
                </a:solidFill>
                <a:latin typeface="Arial Narrow" pitchFamily="34" charset="0"/>
              </a:rPr>
              <a:t>phylum</a:t>
            </a:r>
          </a:p>
        </p:txBody>
      </p:sp>
      <p:sp>
        <p:nvSpPr>
          <p:cNvPr id="3" name="TextBox 2">
            <a:extLst>
              <a:ext uri="{FF2B5EF4-FFF2-40B4-BE49-F238E27FC236}">
                <a16:creationId xmlns:a16="http://schemas.microsoft.com/office/drawing/2014/main" id="{92903BF9-E3E3-DB5B-896B-8BB78A997785}"/>
              </a:ext>
            </a:extLst>
          </p:cNvPr>
          <p:cNvSpPr txBox="1"/>
          <p:nvPr/>
        </p:nvSpPr>
        <p:spPr>
          <a:xfrm>
            <a:off x="3690738" y="469470"/>
            <a:ext cx="8620523" cy="369332"/>
          </a:xfrm>
          <a:prstGeom prst="rect">
            <a:avLst/>
          </a:prstGeom>
          <a:noFill/>
        </p:spPr>
        <p:txBody>
          <a:bodyPr wrap="square">
            <a:spAutoFit/>
          </a:bodyPr>
          <a:lstStyle/>
          <a:p>
            <a:pPr algn="ctr"/>
            <a:r>
              <a:rPr lang="en-AU" dirty="0">
                <a:solidFill>
                  <a:schemeClr val="bg1"/>
                </a:solidFill>
              </a:rPr>
              <a:t>Microscopic parasites that live inside cephalopods such as octopuses and cuttlefish. </a:t>
            </a:r>
            <a:endParaRPr lang="en-US" dirty="0">
              <a:solidFill>
                <a:schemeClr val="bg1"/>
              </a:solidFill>
            </a:endParaRPr>
          </a:p>
        </p:txBody>
      </p:sp>
    </p:spTree>
    <p:extLst>
      <p:ext uri="{BB962C8B-B14F-4D97-AF65-F5344CB8AC3E}">
        <p14:creationId xmlns:p14="http://schemas.microsoft.com/office/powerpoint/2010/main" val="2481032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rthonectida">
            <a:extLst>
              <a:ext uri="{FF2B5EF4-FFF2-40B4-BE49-F238E27FC236}">
                <a16:creationId xmlns:a16="http://schemas.microsoft.com/office/drawing/2014/main" id="{CBFCC525-4C27-B2AB-4DCB-90B7BFED4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757237"/>
            <a:ext cx="9982199" cy="5614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91271B-199F-1312-1A1A-2CFE7383026D}"/>
              </a:ext>
            </a:extLst>
          </p:cNvPr>
          <p:cNvSpPr txBox="1"/>
          <p:nvPr/>
        </p:nvSpPr>
        <p:spPr>
          <a:xfrm>
            <a:off x="1228729" y="288173"/>
            <a:ext cx="3743325" cy="584775"/>
          </a:xfrm>
          <a:prstGeom prst="rect">
            <a:avLst/>
          </a:prstGeom>
          <a:noFill/>
        </p:spPr>
        <p:txBody>
          <a:bodyPr wrap="square">
            <a:spAutoFit/>
          </a:bodyPr>
          <a:lstStyle/>
          <a:p>
            <a:r>
              <a:rPr lang="en-US" sz="3200" b="1" i="1" dirty="0" err="1">
                <a:solidFill>
                  <a:schemeClr val="bg1"/>
                </a:solidFill>
                <a:latin typeface="Arial Narrow" pitchFamily="34" charset="0"/>
              </a:rPr>
              <a:t>Orthonectida</a:t>
            </a:r>
            <a:r>
              <a:rPr lang="en-US" sz="3200" b="1" i="1" dirty="0">
                <a:solidFill>
                  <a:schemeClr val="bg1"/>
                </a:solidFill>
                <a:latin typeface="Arial Narrow" pitchFamily="34" charset="0"/>
              </a:rPr>
              <a:t> </a:t>
            </a:r>
            <a:r>
              <a:rPr lang="en-US" sz="3200" b="1" dirty="0">
                <a:solidFill>
                  <a:schemeClr val="bg1"/>
                </a:solidFill>
                <a:latin typeface="Arial Narrow" pitchFamily="34" charset="0"/>
              </a:rPr>
              <a:t>phylum</a:t>
            </a:r>
          </a:p>
        </p:txBody>
      </p:sp>
      <p:sp>
        <p:nvSpPr>
          <p:cNvPr id="3" name="TextBox 2">
            <a:extLst>
              <a:ext uri="{FF2B5EF4-FFF2-40B4-BE49-F238E27FC236}">
                <a16:creationId xmlns:a16="http://schemas.microsoft.com/office/drawing/2014/main" id="{6F8E7550-7406-B2C2-B075-232FBFA3294E}"/>
              </a:ext>
            </a:extLst>
          </p:cNvPr>
          <p:cNvSpPr txBox="1"/>
          <p:nvPr/>
        </p:nvSpPr>
        <p:spPr>
          <a:xfrm>
            <a:off x="4133654" y="469470"/>
            <a:ext cx="7210625" cy="369332"/>
          </a:xfrm>
          <a:prstGeom prst="rect">
            <a:avLst/>
          </a:prstGeom>
          <a:noFill/>
        </p:spPr>
        <p:txBody>
          <a:bodyPr wrap="square">
            <a:spAutoFit/>
          </a:bodyPr>
          <a:lstStyle/>
          <a:p>
            <a:pPr algn="ctr"/>
            <a:r>
              <a:rPr lang="en-AU" dirty="0">
                <a:solidFill>
                  <a:schemeClr val="bg1"/>
                </a:solidFill>
              </a:rPr>
              <a:t>Another poorly known parasite of marine invertebrates</a:t>
            </a:r>
            <a:endParaRPr lang="en-US" dirty="0">
              <a:solidFill>
                <a:schemeClr val="bg1"/>
              </a:solidFill>
            </a:endParaRPr>
          </a:p>
        </p:txBody>
      </p:sp>
    </p:spTree>
    <p:extLst>
      <p:ext uri="{BB962C8B-B14F-4D97-AF65-F5344CB8AC3E}">
        <p14:creationId xmlns:p14="http://schemas.microsoft.com/office/powerpoint/2010/main" val="403640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D61D7B-89B9-4D3B-5E0B-12AE460409B9}"/>
              </a:ext>
            </a:extLst>
          </p:cNvPr>
          <p:cNvSpPr txBox="1"/>
          <p:nvPr/>
        </p:nvSpPr>
        <p:spPr>
          <a:xfrm>
            <a:off x="912465" y="428178"/>
            <a:ext cx="10367070" cy="6124754"/>
          </a:xfrm>
          <a:prstGeom prst="rect">
            <a:avLst/>
          </a:prstGeom>
          <a:noFill/>
        </p:spPr>
        <p:txBody>
          <a:bodyPr wrap="square">
            <a:spAutoFit/>
          </a:bodyPr>
          <a:lstStyle/>
          <a:p>
            <a:pPr algn="just"/>
            <a:r>
              <a:rPr lang="en-AU" sz="2800" b="0" i="1" dirty="0">
                <a:solidFill>
                  <a:schemeClr val="bg1"/>
                </a:solidFill>
                <a:effectLst/>
              </a:rPr>
              <a:t>The Least-Known Taxonomic Groups.</a:t>
            </a:r>
            <a:r>
              <a:rPr lang="en-AU" sz="2800" b="0" i="0" dirty="0">
                <a:solidFill>
                  <a:schemeClr val="bg1"/>
                </a:solidFill>
                <a:effectLst/>
              </a:rPr>
              <a:t> Groups for which fewer than an estimated 20% of the species have been described included some taxa with few known species </a:t>
            </a:r>
            <a:r>
              <a:rPr lang="en-AU" sz="2000" b="0" i="0" dirty="0">
                <a:solidFill>
                  <a:schemeClr val="bg1">
                    <a:lumMod val="75000"/>
                  </a:schemeClr>
                </a:solidFill>
                <a:effectLst/>
              </a:rPr>
              <a:t>(i.e., </a:t>
            </a:r>
            <a:r>
              <a:rPr lang="en-AU" sz="2000" b="0" i="0" dirty="0" err="1">
                <a:solidFill>
                  <a:schemeClr val="bg1">
                    <a:lumMod val="75000"/>
                  </a:schemeClr>
                </a:solidFill>
                <a:effectLst/>
              </a:rPr>
              <a:t>Cycliophora</a:t>
            </a:r>
            <a:r>
              <a:rPr lang="en-AU" sz="2000" b="0" i="0" dirty="0">
                <a:solidFill>
                  <a:schemeClr val="bg1">
                    <a:lumMod val="75000"/>
                  </a:schemeClr>
                </a:solidFill>
                <a:effectLst/>
              </a:rPr>
              <a:t>, </a:t>
            </a:r>
            <a:r>
              <a:rPr lang="en-AU" sz="2000" b="0" i="0" dirty="0">
                <a:solidFill>
                  <a:schemeClr val="bg1">
                    <a:lumMod val="75000"/>
                  </a:schemeClr>
                </a:solidFill>
                <a:effectLst/>
                <a:hlinkClick r:id="rId3" tooltip="Learn more about Loricifera from ScienceDirect's AI-generated Topic Pages">
                  <a:extLst>
                    <a:ext uri="{A12FA001-AC4F-418D-AE19-62706E023703}">
                      <ahyp:hlinkClr xmlns:ahyp="http://schemas.microsoft.com/office/drawing/2018/hyperlinkcolor" val="tx"/>
                    </a:ext>
                  </a:extLst>
                </a:hlinkClick>
              </a:rPr>
              <a:t>Loricifera</a:t>
            </a:r>
            <a:r>
              <a:rPr lang="en-AU" sz="2000" b="0" i="0" dirty="0">
                <a:solidFill>
                  <a:schemeClr val="bg1">
                    <a:lumMod val="75000"/>
                  </a:schemeClr>
                </a:solidFill>
                <a:effectLst/>
              </a:rPr>
              <a:t>, Placozoa, </a:t>
            </a:r>
            <a:r>
              <a:rPr lang="en-AU" sz="2000" b="0" i="0" dirty="0" err="1">
                <a:solidFill>
                  <a:schemeClr val="bg1">
                    <a:lumMod val="75000"/>
                  </a:schemeClr>
                </a:solidFill>
                <a:effectLst/>
              </a:rPr>
              <a:t>Tantulocarida</a:t>
            </a:r>
            <a:r>
              <a:rPr lang="en-AU" sz="2000" b="0" i="0" dirty="0">
                <a:solidFill>
                  <a:schemeClr val="bg1">
                    <a:lumMod val="75000"/>
                  </a:schemeClr>
                </a:solidFill>
                <a:effectLst/>
              </a:rPr>
              <a:t>, </a:t>
            </a:r>
            <a:r>
              <a:rPr lang="en-AU" sz="2000" b="0" i="0" dirty="0">
                <a:solidFill>
                  <a:schemeClr val="bg1">
                    <a:lumMod val="75000"/>
                  </a:schemeClr>
                </a:solidFill>
                <a:effectLst/>
                <a:hlinkClick r:id="rId4" tooltip="Learn more about Leptostraca from ScienceDirect's AI-generated Topic Pages">
                  <a:extLst>
                    <a:ext uri="{A12FA001-AC4F-418D-AE19-62706E023703}">
                      <ahyp:hlinkClr xmlns:ahyp="http://schemas.microsoft.com/office/drawing/2018/hyperlinkcolor" val="tx"/>
                    </a:ext>
                  </a:extLst>
                </a:hlinkClick>
              </a:rPr>
              <a:t>Leptostraca</a:t>
            </a:r>
            <a:r>
              <a:rPr lang="en-AU" sz="2000" b="0" i="0" dirty="0">
                <a:solidFill>
                  <a:schemeClr val="bg1">
                    <a:lumMod val="75000"/>
                  </a:schemeClr>
                </a:solidFill>
                <a:effectLst/>
              </a:rPr>
              <a:t>, </a:t>
            </a:r>
            <a:r>
              <a:rPr lang="en-AU" sz="2000" b="0" i="0" dirty="0" err="1">
                <a:solidFill>
                  <a:schemeClr val="bg1">
                    <a:lumMod val="75000"/>
                  </a:schemeClr>
                </a:solidFill>
                <a:effectLst/>
              </a:rPr>
              <a:t>Caudofoveata</a:t>
            </a:r>
            <a:r>
              <a:rPr lang="en-AU" sz="2000" b="0" i="0" dirty="0">
                <a:solidFill>
                  <a:schemeClr val="bg1">
                    <a:lumMod val="75000"/>
                  </a:schemeClr>
                </a:solidFill>
                <a:effectLst/>
              </a:rPr>
              <a:t>). </a:t>
            </a:r>
            <a:r>
              <a:rPr lang="en-AU" sz="2800" b="0" i="0" dirty="0">
                <a:solidFill>
                  <a:schemeClr val="bg1"/>
                </a:solidFill>
                <a:effectLst/>
              </a:rPr>
              <a:t>However, most have hundreds </a:t>
            </a:r>
            <a:r>
              <a:rPr lang="en-AU" sz="2000" b="0" i="0" dirty="0">
                <a:solidFill>
                  <a:schemeClr val="bg1">
                    <a:lumMod val="75000"/>
                  </a:schemeClr>
                </a:solidFill>
                <a:effectLst/>
              </a:rPr>
              <a:t>(Myxozoa, </a:t>
            </a:r>
            <a:r>
              <a:rPr lang="en-AU" sz="2000" b="0" i="0" dirty="0" err="1">
                <a:solidFill>
                  <a:schemeClr val="bg1">
                    <a:lumMod val="75000"/>
                  </a:schemeClr>
                </a:solidFill>
                <a:effectLst/>
              </a:rPr>
              <a:t>Acoela</a:t>
            </a:r>
            <a:r>
              <a:rPr lang="en-AU" sz="2000" b="0" i="0" dirty="0">
                <a:solidFill>
                  <a:schemeClr val="bg1">
                    <a:lumMod val="75000"/>
                  </a:schemeClr>
                </a:solidFill>
                <a:effectLst/>
              </a:rPr>
              <a:t>, </a:t>
            </a:r>
            <a:r>
              <a:rPr lang="en-AU" sz="2000" b="0" i="0" dirty="0">
                <a:solidFill>
                  <a:schemeClr val="bg1">
                    <a:lumMod val="75000"/>
                  </a:schemeClr>
                </a:solidFill>
                <a:effectLst/>
                <a:hlinkClick r:id="rId5" tooltip="Learn more about Kinorhyncha from ScienceDirect's AI-generated Topic Pages">
                  <a:extLst>
                    <a:ext uri="{A12FA001-AC4F-418D-AE19-62706E023703}">
                      <ahyp:hlinkClr xmlns:ahyp="http://schemas.microsoft.com/office/drawing/2018/hyperlinkcolor" val="tx"/>
                    </a:ext>
                  </a:extLst>
                </a:hlinkClick>
              </a:rPr>
              <a:t>Kinorhyncha</a:t>
            </a:r>
            <a:r>
              <a:rPr lang="en-AU" sz="2000" b="0" i="0" dirty="0">
                <a:solidFill>
                  <a:schemeClr val="bg1">
                    <a:lumMod val="75000"/>
                  </a:schemeClr>
                </a:solidFill>
                <a:effectLst/>
              </a:rPr>
              <a:t>, Oligochaeta, </a:t>
            </a:r>
            <a:r>
              <a:rPr lang="en-AU" sz="2000" b="0" i="0" dirty="0" err="1">
                <a:solidFill>
                  <a:schemeClr val="bg1">
                    <a:lumMod val="75000"/>
                  </a:schemeClr>
                </a:solidFill>
                <a:effectLst/>
              </a:rPr>
              <a:t>Gastrotricha</a:t>
            </a:r>
            <a:r>
              <a:rPr lang="en-AU" sz="2000" b="0" i="0" dirty="0">
                <a:solidFill>
                  <a:schemeClr val="bg1">
                    <a:lumMod val="75000"/>
                  </a:schemeClr>
                </a:solidFill>
                <a:effectLst/>
              </a:rPr>
              <a:t>, </a:t>
            </a:r>
            <a:r>
              <a:rPr lang="en-AU" sz="2000" b="0" i="0" dirty="0" err="1">
                <a:solidFill>
                  <a:schemeClr val="bg1">
                    <a:lumMod val="75000"/>
                  </a:schemeClr>
                </a:solidFill>
                <a:effectLst/>
              </a:rPr>
              <a:t>Dicyemida</a:t>
            </a:r>
            <a:r>
              <a:rPr lang="en-AU" sz="2000" b="0" i="0" dirty="0">
                <a:solidFill>
                  <a:schemeClr val="bg1">
                    <a:lumMod val="75000"/>
                  </a:schemeClr>
                </a:solidFill>
                <a:effectLst/>
              </a:rPr>
              <a:t>, </a:t>
            </a:r>
            <a:r>
              <a:rPr lang="en-AU" sz="2000" b="0" i="0" dirty="0" err="1">
                <a:solidFill>
                  <a:schemeClr val="bg1">
                    <a:lumMod val="75000"/>
                  </a:schemeClr>
                </a:solidFill>
                <a:effectLst/>
              </a:rPr>
              <a:t>Orthonectida</a:t>
            </a:r>
            <a:r>
              <a:rPr lang="en-AU" sz="2000" b="0" i="0" dirty="0">
                <a:solidFill>
                  <a:schemeClr val="bg1">
                    <a:lumMod val="75000"/>
                  </a:schemeClr>
                </a:solidFill>
                <a:effectLst/>
              </a:rPr>
              <a:t>, and </a:t>
            </a:r>
            <a:r>
              <a:rPr lang="en-AU" sz="2000" b="0" i="0" dirty="0" err="1">
                <a:solidFill>
                  <a:schemeClr val="bg1">
                    <a:lumMod val="75000"/>
                  </a:schemeClr>
                </a:solidFill>
                <a:effectLst/>
              </a:rPr>
              <a:t>Entoprocta</a:t>
            </a:r>
            <a:r>
              <a:rPr lang="en-AU" sz="2000" b="0" i="0" dirty="0">
                <a:solidFill>
                  <a:schemeClr val="bg1">
                    <a:lumMod val="75000"/>
                  </a:schemeClr>
                </a:solidFill>
                <a:effectLst/>
              </a:rPr>
              <a:t>) </a:t>
            </a:r>
            <a:r>
              <a:rPr lang="en-AU" sz="2800" b="0" i="0" dirty="0">
                <a:solidFill>
                  <a:schemeClr val="bg1"/>
                </a:solidFill>
                <a:effectLst/>
              </a:rPr>
              <a:t>to thousands </a:t>
            </a:r>
            <a:r>
              <a:rPr lang="en-AU" sz="2000" b="0" i="0" dirty="0">
                <a:solidFill>
                  <a:schemeClr val="bg1">
                    <a:lumMod val="75000"/>
                  </a:schemeClr>
                </a:solidFill>
                <a:effectLst/>
              </a:rPr>
              <a:t>(Bacillariophyceae, </a:t>
            </a:r>
            <a:r>
              <a:rPr lang="en-AU" sz="2000" b="0" i="0" dirty="0">
                <a:solidFill>
                  <a:schemeClr val="bg1">
                    <a:lumMod val="75000"/>
                  </a:schemeClr>
                </a:solidFill>
                <a:effectLst/>
                <a:hlinkClick r:id="rId6" tooltip="Learn more about Ciliophora from ScienceDirect's AI-generated Topic Pages">
                  <a:extLst>
                    <a:ext uri="{A12FA001-AC4F-418D-AE19-62706E023703}">
                      <ahyp:hlinkClr xmlns:ahyp="http://schemas.microsoft.com/office/drawing/2018/hyperlinkcolor" val="tx"/>
                    </a:ext>
                  </a:extLst>
                </a:hlinkClick>
              </a:rPr>
              <a:t>Ciliophora</a:t>
            </a:r>
            <a:r>
              <a:rPr lang="en-AU" sz="2000" b="0" i="0" dirty="0">
                <a:solidFill>
                  <a:schemeClr val="bg1">
                    <a:lumMod val="75000"/>
                  </a:schemeClr>
                </a:solidFill>
                <a:effectLst/>
              </a:rPr>
              <a:t>, </a:t>
            </a:r>
            <a:r>
              <a:rPr lang="en-AU" sz="2000" b="0" i="0" dirty="0">
                <a:solidFill>
                  <a:schemeClr val="bg1">
                    <a:lumMod val="75000"/>
                  </a:schemeClr>
                </a:solidFill>
                <a:effectLst/>
                <a:hlinkClick r:id="rId7" tooltip="Learn more about Rhabditophora from ScienceDirect's AI-generated Topic Pages">
                  <a:extLst>
                    <a:ext uri="{A12FA001-AC4F-418D-AE19-62706E023703}">
                      <ahyp:hlinkClr xmlns:ahyp="http://schemas.microsoft.com/office/drawing/2018/hyperlinkcolor" val="tx"/>
                    </a:ext>
                  </a:extLst>
                </a:hlinkClick>
              </a:rPr>
              <a:t>Rhabditophora</a:t>
            </a:r>
            <a:r>
              <a:rPr lang="en-AU" sz="2000" b="0" i="0" dirty="0">
                <a:solidFill>
                  <a:schemeClr val="bg1">
                    <a:lumMod val="75000"/>
                  </a:schemeClr>
                </a:solidFill>
                <a:effectLst/>
              </a:rPr>
              <a:t>, </a:t>
            </a:r>
            <a:r>
              <a:rPr lang="en-AU" sz="2000" b="0" i="0" dirty="0" err="1">
                <a:solidFill>
                  <a:schemeClr val="bg1">
                    <a:lumMod val="75000"/>
                  </a:schemeClr>
                </a:solidFill>
                <a:effectLst/>
              </a:rPr>
              <a:t>Cumacea</a:t>
            </a:r>
            <a:r>
              <a:rPr lang="en-AU" sz="2000" b="0" i="0" dirty="0">
                <a:solidFill>
                  <a:schemeClr val="bg1">
                    <a:lumMod val="75000"/>
                  </a:schemeClr>
                </a:solidFill>
                <a:effectLst/>
              </a:rPr>
              <a:t>, </a:t>
            </a:r>
            <a:r>
              <a:rPr lang="en-AU" sz="2000" b="0" i="0" dirty="0" err="1">
                <a:solidFill>
                  <a:schemeClr val="bg1">
                    <a:lumMod val="75000"/>
                  </a:schemeClr>
                </a:solidFill>
                <a:effectLst/>
              </a:rPr>
              <a:t>Tanaidacea</a:t>
            </a:r>
            <a:r>
              <a:rPr lang="en-AU" sz="2000" b="0" i="0" dirty="0">
                <a:solidFill>
                  <a:schemeClr val="bg1">
                    <a:lumMod val="75000"/>
                  </a:schemeClr>
                </a:solidFill>
                <a:effectLst/>
              </a:rPr>
              <a:t>, Isopoda)</a:t>
            </a:r>
            <a:r>
              <a:rPr lang="en-AU" sz="2800" b="0" i="0" dirty="0">
                <a:solidFill>
                  <a:schemeClr val="bg1"/>
                </a:solidFill>
                <a:effectLst/>
              </a:rPr>
              <a:t> of species. The largest numbers of undiscovered species may be in Isopoda </a:t>
            </a:r>
            <a:r>
              <a:rPr lang="en-AU" sz="2000" b="0" i="0" dirty="0">
                <a:solidFill>
                  <a:schemeClr val="bg1">
                    <a:lumMod val="75000"/>
                  </a:schemeClr>
                </a:solidFill>
                <a:effectLst/>
              </a:rPr>
              <a:t>(+63,150–123,600 spp.), </a:t>
            </a:r>
            <a:r>
              <a:rPr lang="en-AU" sz="2800" b="0" i="0" dirty="0" err="1">
                <a:solidFill>
                  <a:schemeClr val="bg1"/>
                </a:solidFill>
                <a:effectLst/>
              </a:rPr>
              <a:t>Gastropoda</a:t>
            </a:r>
            <a:r>
              <a:rPr lang="en-AU" sz="2000" b="0" i="0" dirty="0">
                <a:solidFill>
                  <a:schemeClr val="bg1"/>
                </a:solidFill>
                <a:effectLst/>
              </a:rPr>
              <a:t> </a:t>
            </a:r>
            <a:r>
              <a:rPr lang="en-AU" sz="2000" b="0" i="0" dirty="0">
                <a:solidFill>
                  <a:schemeClr val="bg1">
                    <a:lumMod val="75000"/>
                  </a:schemeClr>
                </a:solidFill>
                <a:effectLst/>
              </a:rPr>
              <a:t>(+85,000–105,000 spp.), </a:t>
            </a:r>
            <a:r>
              <a:rPr lang="en-AU" sz="2800" b="0" i="0" dirty="0">
                <a:solidFill>
                  <a:schemeClr val="bg1"/>
                </a:solidFill>
                <a:effectLst/>
              </a:rPr>
              <a:t>Bacillariophyceae</a:t>
            </a:r>
            <a:r>
              <a:rPr lang="en-AU" sz="2000" b="0" i="0" dirty="0">
                <a:solidFill>
                  <a:schemeClr val="bg1"/>
                </a:solidFill>
                <a:effectLst/>
              </a:rPr>
              <a:t> </a:t>
            </a:r>
            <a:r>
              <a:rPr lang="en-AU" sz="2000" b="0" i="0" dirty="0">
                <a:solidFill>
                  <a:schemeClr val="bg1">
                    <a:lumMod val="75000"/>
                  </a:schemeClr>
                </a:solidFill>
                <a:effectLst/>
              </a:rPr>
              <a:t>(+50,000 spp.), </a:t>
            </a:r>
            <a:r>
              <a:rPr lang="en-AU" sz="2800" b="0" i="0" dirty="0">
                <a:solidFill>
                  <a:schemeClr val="bg1"/>
                </a:solidFill>
                <a:effectLst/>
              </a:rPr>
              <a:t>Nematoda</a:t>
            </a:r>
            <a:r>
              <a:rPr lang="en-AU" sz="2000" b="0" i="0" dirty="0">
                <a:solidFill>
                  <a:schemeClr val="bg1"/>
                </a:solidFill>
                <a:effectLst/>
              </a:rPr>
              <a:t> </a:t>
            </a:r>
            <a:r>
              <a:rPr lang="en-AU" sz="2000" b="0" i="0" dirty="0">
                <a:solidFill>
                  <a:schemeClr val="bg1">
                    <a:lumMod val="75000"/>
                  </a:schemeClr>
                </a:solidFill>
                <a:effectLst/>
              </a:rPr>
              <a:t>(+50,000 spp.),</a:t>
            </a:r>
            <a:r>
              <a:rPr lang="en-AU" sz="2800" b="0" i="0" dirty="0">
                <a:solidFill>
                  <a:schemeClr val="bg1">
                    <a:lumMod val="75000"/>
                  </a:schemeClr>
                </a:solidFill>
                <a:effectLst/>
              </a:rPr>
              <a:t> </a:t>
            </a:r>
            <a:r>
              <a:rPr lang="en-AU" sz="2800" b="0" i="0" dirty="0" err="1">
                <a:solidFill>
                  <a:schemeClr val="bg1"/>
                </a:solidFill>
                <a:effectLst/>
              </a:rPr>
              <a:t>Copepoda</a:t>
            </a:r>
            <a:r>
              <a:rPr lang="en-AU" sz="2800" b="0" i="0" dirty="0">
                <a:solidFill>
                  <a:schemeClr val="bg1">
                    <a:lumMod val="75000"/>
                  </a:schemeClr>
                </a:solidFill>
                <a:effectLst/>
              </a:rPr>
              <a:t> </a:t>
            </a:r>
            <a:r>
              <a:rPr lang="en-AU" sz="2000" b="0" i="0" dirty="0">
                <a:solidFill>
                  <a:schemeClr val="bg1">
                    <a:lumMod val="75000"/>
                  </a:schemeClr>
                </a:solidFill>
                <a:effectLst/>
              </a:rPr>
              <a:t>(+30,125–50,125 spp.), </a:t>
            </a:r>
            <a:r>
              <a:rPr lang="en-AU" sz="2800" b="0" i="0" dirty="0">
                <a:solidFill>
                  <a:schemeClr val="bg1"/>
                </a:solidFill>
                <a:effectLst/>
              </a:rPr>
              <a:t>Ostracoda </a:t>
            </a:r>
            <a:r>
              <a:rPr lang="en-AU" sz="2000" b="0" i="0" dirty="0">
                <a:solidFill>
                  <a:schemeClr val="bg1">
                    <a:lumMod val="75000"/>
                  </a:schemeClr>
                </a:solidFill>
                <a:effectLst/>
              </a:rPr>
              <a:t>(+2,625–34,000 spp.), </a:t>
            </a:r>
            <a:r>
              <a:rPr lang="en-AU" sz="2800" b="0" i="0" dirty="0" err="1">
                <a:solidFill>
                  <a:schemeClr val="bg1"/>
                </a:solidFill>
                <a:effectLst/>
              </a:rPr>
              <a:t>Rhabditophora</a:t>
            </a:r>
            <a:r>
              <a:rPr lang="en-AU" sz="2800" b="0" i="0" dirty="0">
                <a:solidFill>
                  <a:schemeClr val="bg1"/>
                </a:solidFill>
                <a:effectLst/>
              </a:rPr>
              <a:t> </a:t>
            </a:r>
            <a:r>
              <a:rPr lang="en-AU" sz="2000" b="0" i="0" dirty="0">
                <a:solidFill>
                  <a:schemeClr val="bg1">
                    <a:lumMod val="75000"/>
                  </a:schemeClr>
                </a:solidFill>
                <a:effectLst/>
              </a:rPr>
              <a:t>(excluding </a:t>
            </a:r>
            <a:r>
              <a:rPr lang="en-AU" sz="2000" b="0" i="0" dirty="0">
                <a:solidFill>
                  <a:schemeClr val="bg1">
                    <a:lumMod val="75000"/>
                  </a:schemeClr>
                </a:solidFill>
                <a:effectLst/>
                <a:hlinkClick r:id="rId8" tooltip="Learn more about Neodermata from ScienceDirect's AI-generated Topic Pages">
                  <a:extLst>
                    <a:ext uri="{A12FA001-AC4F-418D-AE19-62706E023703}">
                      <ahyp:hlinkClr xmlns:ahyp="http://schemas.microsoft.com/office/drawing/2018/hyperlinkcolor" val="tx"/>
                    </a:ext>
                  </a:extLst>
                </a:hlinkClick>
              </a:rPr>
              <a:t>Neodermata</a:t>
            </a:r>
            <a:r>
              <a:rPr lang="en-AU" sz="2000" b="0" i="0" dirty="0">
                <a:solidFill>
                  <a:schemeClr val="bg1">
                    <a:lumMod val="75000"/>
                  </a:schemeClr>
                </a:solidFill>
                <a:effectLst/>
              </a:rPr>
              <a:t>; +5,500–29,000 spp.), </a:t>
            </a:r>
            <a:r>
              <a:rPr lang="en-AU" sz="2800" b="0" i="0" dirty="0" err="1">
                <a:solidFill>
                  <a:schemeClr val="bg1"/>
                </a:solidFill>
                <a:effectLst/>
              </a:rPr>
              <a:t>Tanaidacea</a:t>
            </a:r>
            <a:r>
              <a:rPr lang="en-AU" sz="2000" b="0" i="0" dirty="0">
                <a:solidFill>
                  <a:schemeClr val="bg1"/>
                </a:solidFill>
                <a:effectLst/>
              </a:rPr>
              <a:t> </a:t>
            </a:r>
            <a:r>
              <a:rPr lang="en-AU" sz="2000" b="0" i="0" dirty="0">
                <a:solidFill>
                  <a:schemeClr val="bg1">
                    <a:lumMod val="75000"/>
                  </a:schemeClr>
                </a:solidFill>
                <a:effectLst/>
              </a:rPr>
              <a:t>(+21,900–24,900 spp.), </a:t>
            </a:r>
            <a:r>
              <a:rPr lang="en-AU" sz="2800" b="0" i="0" dirty="0">
                <a:solidFill>
                  <a:schemeClr val="bg1"/>
                </a:solidFill>
                <a:effectLst/>
                <a:hlinkClick r:id="rId9" tooltip="Learn more about Amphipoda from ScienceDirect's AI-generated Topic Pages">
                  <a:extLst>
                    <a:ext uri="{A12FA001-AC4F-418D-AE19-62706E023703}">
                      <ahyp:hlinkClr xmlns:ahyp="http://schemas.microsoft.com/office/drawing/2018/hyperlinkcolor" val="tx"/>
                    </a:ext>
                  </a:extLst>
                </a:hlinkClick>
              </a:rPr>
              <a:t>Amphipoda</a:t>
            </a:r>
            <a:r>
              <a:rPr lang="en-AU" sz="2800" b="0" i="0" dirty="0">
                <a:solidFill>
                  <a:schemeClr val="bg1"/>
                </a:solidFill>
                <a:effectLst/>
              </a:rPr>
              <a:t> </a:t>
            </a:r>
            <a:r>
              <a:rPr lang="en-AU" sz="2000" b="0" i="0" dirty="0">
                <a:solidFill>
                  <a:schemeClr val="bg1">
                    <a:lumMod val="75000"/>
                  </a:schemeClr>
                </a:solidFill>
                <a:effectLst/>
              </a:rPr>
              <a:t>(+20,000 spp.), </a:t>
            </a:r>
            <a:r>
              <a:rPr lang="en-AU" sz="2800" b="0" i="0" dirty="0">
                <a:solidFill>
                  <a:schemeClr val="bg1"/>
                </a:solidFill>
                <a:effectLst/>
                <a:hlinkClick r:id="rId10" tooltip="Learn more about Monogenea from ScienceDirect's AI-generated Topic Pages">
                  <a:extLst>
                    <a:ext uri="{A12FA001-AC4F-418D-AE19-62706E023703}">
                      <ahyp:hlinkClr xmlns:ahyp="http://schemas.microsoft.com/office/drawing/2018/hyperlinkcolor" val="tx"/>
                    </a:ext>
                  </a:extLst>
                </a:hlinkClick>
              </a:rPr>
              <a:t>Monogenea</a:t>
            </a:r>
            <a:r>
              <a:rPr lang="en-AU" sz="2000" b="0" i="0" dirty="0">
                <a:solidFill>
                  <a:schemeClr val="bg1"/>
                </a:solidFill>
                <a:effectLst/>
              </a:rPr>
              <a:t> </a:t>
            </a:r>
            <a:r>
              <a:rPr lang="en-AU" sz="2000" b="0" i="0" dirty="0">
                <a:solidFill>
                  <a:schemeClr val="bg1">
                    <a:lumMod val="75000"/>
                  </a:schemeClr>
                </a:solidFill>
                <a:effectLst/>
              </a:rPr>
              <a:t>(+10,700–20,300 spp.), </a:t>
            </a:r>
            <a:r>
              <a:rPr lang="en-AU" sz="2800" b="0" i="0" dirty="0">
                <a:solidFill>
                  <a:schemeClr val="bg1"/>
                </a:solidFill>
                <a:effectLst/>
              </a:rPr>
              <a:t>Porifera </a:t>
            </a:r>
            <a:r>
              <a:rPr lang="en-AU" sz="2000" b="0" i="0" dirty="0">
                <a:solidFill>
                  <a:schemeClr val="bg1">
                    <a:lumMod val="75000"/>
                  </a:schemeClr>
                </a:solidFill>
                <a:effectLst/>
              </a:rPr>
              <a:t>(+17,300–18,000 spp.), </a:t>
            </a:r>
            <a:r>
              <a:rPr lang="en-AU" sz="2800" b="0" i="0" dirty="0" err="1">
                <a:solidFill>
                  <a:schemeClr val="bg1"/>
                </a:solidFill>
                <a:effectLst/>
              </a:rPr>
              <a:t>Ciliophora</a:t>
            </a:r>
            <a:r>
              <a:rPr lang="en-AU" sz="2000" b="0" i="0" dirty="0">
                <a:solidFill>
                  <a:schemeClr val="bg1"/>
                </a:solidFill>
                <a:effectLst/>
              </a:rPr>
              <a:t> </a:t>
            </a:r>
            <a:r>
              <a:rPr lang="en-AU" sz="2000" b="0" i="0" dirty="0">
                <a:solidFill>
                  <a:schemeClr val="bg1">
                    <a:lumMod val="75000"/>
                  </a:schemeClr>
                </a:solidFill>
                <a:effectLst/>
              </a:rPr>
              <a:t>(+4,231–19,368 spp.), </a:t>
            </a:r>
            <a:r>
              <a:rPr lang="en-AU" sz="2800" b="0" i="0" dirty="0">
                <a:solidFill>
                  <a:schemeClr val="bg1"/>
                </a:solidFill>
                <a:effectLst/>
              </a:rPr>
              <a:t>Oligochaeta</a:t>
            </a:r>
            <a:r>
              <a:rPr lang="en-AU" sz="2000" b="0" i="0" dirty="0">
                <a:solidFill>
                  <a:schemeClr val="bg1"/>
                </a:solidFill>
                <a:effectLst/>
              </a:rPr>
              <a:t> </a:t>
            </a:r>
            <a:r>
              <a:rPr lang="en-AU" sz="2000" b="0" i="0" dirty="0">
                <a:solidFill>
                  <a:schemeClr val="bg1">
                    <a:lumMod val="75000"/>
                  </a:schemeClr>
                </a:solidFill>
                <a:effectLst/>
              </a:rPr>
              <a:t>(+5,900–16,900 spp.), </a:t>
            </a:r>
            <a:r>
              <a:rPr lang="en-AU" sz="2800" b="0" i="0" dirty="0">
                <a:solidFill>
                  <a:schemeClr val="bg1"/>
                </a:solidFill>
                <a:effectLst/>
              </a:rPr>
              <a:t>and marine </a:t>
            </a:r>
            <a:r>
              <a:rPr lang="en-AU" sz="2800" dirty="0">
                <a:solidFill>
                  <a:schemeClr val="bg1"/>
                </a:solidFill>
              </a:rPr>
              <a:t>Fungi </a:t>
            </a:r>
            <a:r>
              <a:rPr lang="en-AU" sz="2000" b="0" i="0" dirty="0">
                <a:solidFill>
                  <a:schemeClr val="bg1">
                    <a:lumMod val="75000"/>
                  </a:schemeClr>
                </a:solidFill>
                <a:effectLst/>
              </a:rPr>
              <a:t>(+15,000 spp.).</a:t>
            </a:r>
            <a:endParaRPr lang="en-US" sz="2000" dirty="0">
              <a:solidFill>
                <a:schemeClr val="bg1">
                  <a:lumMod val="75000"/>
                </a:schemeClr>
              </a:solidFill>
            </a:endParaRPr>
          </a:p>
        </p:txBody>
      </p:sp>
    </p:spTree>
    <p:extLst>
      <p:ext uri="{BB962C8B-B14F-4D97-AF65-F5344CB8AC3E}">
        <p14:creationId xmlns:p14="http://schemas.microsoft.com/office/powerpoint/2010/main" val="2560693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CD115-E782-FDF7-AA91-E90C57EA7C42}"/>
              </a:ext>
            </a:extLst>
          </p:cNvPr>
          <p:cNvSpPr txBox="1"/>
          <p:nvPr/>
        </p:nvSpPr>
        <p:spPr>
          <a:xfrm>
            <a:off x="457200" y="369951"/>
            <a:ext cx="11734800" cy="1815882"/>
          </a:xfrm>
          <a:prstGeom prst="rect">
            <a:avLst/>
          </a:prstGeom>
          <a:noFill/>
        </p:spPr>
        <p:txBody>
          <a:bodyPr wrap="square">
            <a:spAutoFit/>
          </a:bodyPr>
          <a:lstStyle/>
          <a:p>
            <a:pPr algn="ctr"/>
            <a:r>
              <a:rPr lang="en-US" sz="3200" b="1" dirty="0">
                <a:solidFill>
                  <a:schemeClr val="bg1"/>
                </a:solidFill>
                <a:latin typeface="Arial Narrow" pitchFamily="34" charset="0"/>
              </a:rPr>
              <a:t>Challenging conditions</a:t>
            </a:r>
          </a:p>
          <a:p>
            <a:pPr algn="ctr"/>
            <a:endParaRPr lang="en-US" sz="3200" b="1" dirty="0">
              <a:solidFill>
                <a:schemeClr val="bg1"/>
              </a:solidFill>
              <a:latin typeface="Arial Narrow" pitchFamily="34" charset="0"/>
            </a:endParaRPr>
          </a:p>
          <a:p>
            <a:pPr algn="ctr"/>
            <a:r>
              <a:rPr lang="en-US" sz="2400" dirty="0">
                <a:solidFill>
                  <a:schemeClr val="bg1"/>
                </a:solidFill>
                <a:latin typeface="Arial Narrow" pitchFamily="34" charset="0"/>
              </a:rPr>
              <a:t>Knowledge is limited because of the challenges working underwater. </a:t>
            </a:r>
          </a:p>
          <a:p>
            <a:pPr algn="ctr"/>
            <a:r>
              <a:rPr lang="en-US" sz="2400" dirty="0">
                <a:solidFill>
                  <a:schemeClr val="bg1"/>
                </a:solidFill>
                <a:latin typeface="Arial Narrow" pitchFamily="34" charset="0"/>
              </a:rPr>
              <a:t>Working underwater requires special equipment that is expensive and limited in scope.  </a:t>
            </a:r>
          </a:p>
        </p:txBody>
      </p:sp>
      <p:pic>
        <p:nvPicPr>
          <p:cNvPr id="27654" name="Picture 6" descr="ROC Sampling Deep Sea Urchin | U.S. Geological Survey">
            <a:extLst>
              <a:ext uri="{FF2B5EF4-FFF2-40B4-BE49-F238E27FC236}">
                <a16:creationId xmlns:a16="http://schemas.microsoft.com/office/drawing/2014/main" id="{AE820C92-A9A5-3124-DB80-2F0F5D845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582" y="2438882"/>
            <a:ext cx="7198520" cy="40491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AFBCD2-9FB8-E6FE-167B-D27EB88BB7CE}"/>
              </a:ext>
            </a:extLst>
          </p:cNvPr>
          <p:cNvSpPr txBox="1"/>
          <p:nvPr/>
        </p:nvSpPr>
        <p:spPr>
          <a:xfrm>
            <a:off x="9944102" y="4179725"/>
            <a:ext cx="1900236" cy="2308324"/>
          </a:xfrm>
          <a:prstGeom prst="rect">
            <a:avLst/>
          </a:prstGeom>
          <a:noFill/>
        </p:spPr>
        <p:txBody>
          <a:bodyPr wrap="square">
            <a:spAutoFit/>
          </a:bodyPr>
          <a:lstStyle/>
          <a:p>
            <a:r>
              <a:rPr lang="en-AU" sz="1200" b="0" i="0" dirty="0">
                <a:solidFill>
                  <a:schemeClr val="bg1"/>
                </a:solidFill>
                <a:effectLst/>
              </a:rPr>
              <a:t>Images of the </a:t>
            </a:r>
          </a:p>
          <a:p>
            <a:r>
              <a:rPr lang="en-AU" sz="1200" b="0" i="0" dirty="0">
                <a:solidFill>
                  <a:schemeClr val="bg1"/>
                </a:solidFill>
                <a:effectLst/>
              </a:rPr>
              <a:t>remotely operated vehicle  </a:t>
            </a:r>
            <a:r>
              <a:rPr lang="en-AU" sz="1200" b="0" i="1" dirty="0">
                <a:solidFill>
                  <a:schemeClr val="bg1"/>
                </a:solidFill>
                <a:effectLst/>
              </a:rPr>
              <a:t>Jason2</a:t>
            </a:r>
            <a:r>
              <a:rPr lang="en-AU" sz="1200" b="0" i="0" dirty="0">
                <a:solidFill>
                  <a:schemeClr val="bg1"/>
                </a:solidFill>
                <a:effectLst/>
              </a:rPr>
              <a:t> sampling a sea urchin in a deep sea mussel community found near a gas seep on the U.S. outer continental shelf. </a:t>
            </a:r>
            <a:r>
              <a:rPr lang="en-AU" sz="1200" b="0" i="1" dirty="0">
                <a:solidFill>
                  <a:schemeClr val="bg1"/>
                </a:solidFill>
                <a:effectLst/>
              </a:rPr>
              <a:t>Images courtesy Deepwater Canyons 2013 - Pathways to the Abyss expedition, NOAA-OER/BOEM/USGS.</a:t>
            </a:r>
            <a:endParaRPr lang="en-US" sz="1200" dirty="0">
              <a:solidFill>
                <a:schemeClr val="bg1"/>
              </a:solidFill>
            </a:endParaRPr>
          </a:p>
        </p:txBody>
      </p:sp>
    </p:spTree>
    <p:extLst>
      <p:ext uri="{BB962C8B-B14F-4D97-AF65-F5344CB8AC3E}">
        <p14:creationId xmlns:p14="http://schemas.microsoft.com/office/powerpoint/2010/main" val="181699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ssels | Get To Know The Three Vessels And Where To Find Them!">
            <a:extLst>
              <a:ext uri="{FF2B5EF4-FFF2-40B4-BE49-F238E27FC236}">
                <a16:creationId xmlns:a16="http://schemas.microsoft.com/office/drawing/2014/main" id="{B7A46E98-559C-E46D-35FE-70B9489DF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2" b="78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9EC424-D6B2-787A-DE6C-EF21984EED1C}"/>
              </a:ext>
            </a:extLst>
          </p:cNvPr>
          <p:cNvSpPr txBox="1"/>
          <p:nvPr/>
        </p:nvSpPr>
        <p:spPr>
          <a:xfrm>
            <a:off x="292894" y="134035"/>
            <a:ext cx="9479755" cy="830997"/>
          </a:xfrm>
          <a:prstGeom prst="rect">
            <a:avLst/>
          </a:prstGeom>
          <a:noFill/>
        </p:spPr>
        <p:txBody>
          <a:bodyPr wrap="square">
            <a:spAutoFit/>
          </a:bodyPr>
          <a:lstStyle/>
          <a:p>
            <a:r>
              <a:rPr lang="en-AU" sz="2400" b="0" i="0" dirty="0">
                <a:effectLst/>
              </a:rPr>
              <a:t>The USA’s National Oceanic and Atmospheric Administration (NOAA) Exploration Vessel </a:t>
            </a:r>
            <a:r>
              <a:rPr lang="en-AU" sz="2400" b="0" i="1" dirty="0">
                <a:effectLst/>
              </a:rPr>
              <a:t>Nautilus</a:t>
            </a:r>
            <a:endParaRPr lang="en-US" sz="2400" dirty="0"/>
          </a:p>
        </p:txBody>
      </p:sp>
    </p:spTree>
    <p:extLst>
      <p:ext uri="{BB962C8B-B14F-4D97-AF65-F5344CB8AC3E}">
        <p14:creationId xmlns:p14="http://schemas.microsoft.com/office/powerpoint/2010/main" val="4280884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9EC424-D6B2-787A-DE6C-EF21984EED1C}"/>
              </a:ext>
            </a:extLst>
          </p:cNvPr>
          <p:cNvSpPr txBox="1"/>
          <p:nvPr/>
        </p:nvSpPr>
        <p:spPr>
          <a:xfrm>
            <a:off x="292894" y="134035"/>
            <a:ext cx="8779669" cy="461665"/>
          </a:xfrm>
          <a:prstGeom prst="rect">
            <a:avLst/>
          </a:prstGeom>
          <a:noFill/>
        </p:spPr>
        <p:txBody>
          <a:bodyPr wrap="square">
            <a:spAutoFit/>
          </a:bodyPr>
          <a:lstStyle/>
          <a:p>
            <a:r>
              <a:rPr lang="en-AU" sz="2400" b="0" i="0" dirty="0">
                <a:solidFill>
                  <a:schemeClr val="bg1"/>
                </a:solidFill>
                <a:effectLst/>
              </a:rPr>
              <a:t>Schmidt Ocean Institute’s Research Vessel </a:t>
            </a:r>
            <a:r>
              <a:rPr lang="en-AU" sz="2400" b="0" i="1" dirty="0" err="1">
                <a:solidFill>
                  <a:schemeClr val="bg1"/>
                </a:solidFill>
                <a:effectLst/>
              </a:rPr>
              <a:t>Falkor</a:t>
            </a:r>
            <a:r>
              <a:rPr lang="en-AU" sz="2400" b="0" i="1" dirty="0">
                <a:solidFill>
                  <a:schemeClr val="bg1"/>
                </a:solidFill>
                <a:effectLst/>
              </a:rPr>
              <a:t> (too)</a:t>
            </a:r>
            <a:r>
              <a:rPr lang="en-AU" sz="2400" b="0" i="0" dirty="0">
                <a:solidFill>
                  <a:schemeClr val="bg1"/>
                </a:solidFill>
                <a:effectLst/>
              </a:rPr>
              <a:t>.</a:t>
            </a:r>
            <a:endParaRPr lang="en-US" sz="2400" dirty="0">
              <a:solidFill>
                <a:schemeClr val="bg1"/>
              </a:solidFill>
            </a:endParaRPr>
          </a:p>
        </p:txBody>
      </p:sp>
      <p:pic>
        <p:nvPicPr>
          <p:cNvPr id="30722" name="Picture 2" descr="Schmidt Ocean Institute Launches New Research Vessel That Will Change The  Face of Ocean Exploration — SEVENSEAS Media">
            <a:extLst>
              <a:ext uri="{FF2B5EF4-FFF2-40B4-BE49-F238E27FC236}">
                <a16:creationId xmlns:a16="http://schemas.microsoft.com/office/drawing/2014/main" id="{2AE3E5D5-5FD5-7D9F-A25C-0734F2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12192000" cy="41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40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 A New Vision - #ChapterToo Begins - R/V Falkor (too) - YouTube">
            <a:extLst>
              <a:ext uri="{FF2B5EF4-FFF2-40B4-BE49-F238E27FC236}">
                <a16:creationId xmlns:a16="http://schemas.microsoft.com/office/drawing/2014/main" id="{EED83135-42F6-783E-0FCA-1BFAAAF13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
            <a:ext cx="12192000" cy="686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14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940F6A-AA19-5241-026D-C373D59FCAAE}"/>
              </a:ext>
            </a:extLst>
          </p:cNvPr>
          <p:cNvSpPr txBox="1"/>
          <p:nvPr/>
        </p:nvSpPr>
        <p:spPr>
          <a:xfrm>
            <a:off x="8801098" y="501134"/>
            <a:ext cx="2857501" cy="2814617"/>
          </a:xfrm>
          <a:prstGeom prst="rect">
            <a:avLst/>
          </a:prstGeom>
          <a:noFill/>
        </p:spPr>
        <p:txBody>
          <a:bodyPr wrap="square">
            <a:spAutoFit/>
          </a:bodyPr>
          <a:lstStyle/>
          <a:p>
            <a:pPr>
              <a:lnSpc>
                <a:spcPct val="150000"/>
              </a:lnSpc>
            </a:pPr>
            <a:r>
              <a:rPr lang="en-AU" sz="2000" dirty="0">
                <a:solidFill>
                  <a:schemeClr val="bg1"/>
                </a:solidFill>
              </a:rPr>
              <a:t>The Australian Institute of Marine Science (AIMS) has </a:t>
            </a:r>
            <a:r>
              <a:rPr lang="en-AU" sz="2000" b="0" i="0" dirty="0">
                <a:solidFill>
                  <a:schemeClr val="bg1"/>
                </a:solidFill>
                <a:effectLst/>
              </a:rPr>
              <a:t>two research vessels:</a:t>
            </a:r>
          </a:p>
          <a:p>
            <a:pPr>
              <a:lnSpc>
                <a:spcPct val="150000"/>
              </a:lnSpc>
            </a:pPr>
            <a:endParaRPr lang="en-AU" sz="2000" dirty="0">
              <a:solidFill>
                <a:schemeClr val="bg1"/>
              </a:solidFill>
            </a:endParaRPr>
          </a:p>
          <a:p>
            <a:pPr>
              <a:lnSpc>
                <a:spcPct val="150000"/>
              </a:lnSpc>
            </a:pPr>
            <a:r>
              <a:rPr lang="en-AU" sz="2000" dirty="0">
                <a:solidFill>
                  <a:schemeClr val="bg1"/>
                </a:solidFill>
              </a:rPr>
              <a:t>RV Cape Ferguson and </a:t>
            </a:r>
          </a:p>
          <a:p>
            <a:pPr>
              <a:lnSpc>
                <a:spcPct val="150000"/>
              </a:lnSpc>
            </a:pPr>
            <a:r>
              <a:rPr lang="en-AU" sz="2000" dirty="0">
                <a:solidFill>
                  <a:schemeClr val="bg1"/>
                </a:solidFill>
              </a:rPr>
              <a:t>RV Solander</a:t>
            </a:r>
            <a:endParaRPr lang="en-US" sz="2000" dirty="0">
              <a:solidFill>
                <a:schemeClr val="bg1"/>
              </a:solidFill>
            </a:endParaRPr>
          </a:p>
        </p:txBody>
      </p:sp>
      <p:pic>
        <p:nvPicPr>
          <p:cNvPr id="29700" name="Picture 4" descr="blue and white research vessel on water with island in background">
            <a:extLst>
              <a:ext uri="{FF2B5EF4-FFF2-40B4-BE49-F238E27FC236}">
                <a16:creationId xmlns:a16="http://schemas.microsoft.com/office/drawing/2014/main" id="{88B28104-8D15-29CD-E958-D7B65098B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215313" cy="6889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earch vessels | AIMS">
            <a:extLst>
              <a:ext uri="{FF2B5EF4-FFF2-40B4-BE49-F238E27FC236}">
                <a16:creationId xmlns:a16="http://schemas.microsoft.com/office/drawing/2014/main" id="{04E7D67D-5DE2-A3FE-D69C-360E0372A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774" y="3686195"/>
            <a:ext cx="3356148" cy="281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46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66EEEA82-F09D-FBC8-A4F6-70E7D4188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7F7B2E-0ED1-5772-60CF-B7F1217320C6}"/>
              </a:ext>
            </a:extLst>
          </p:cNvPr>
          <p:cNvSpPr txBox="1"/>
          <p:nvPr/>
        </p:nvSpPr>
        <p:spPr>
          <a:xfrm>
            <a:off x="164307" y="6263373"/>
            <a:ext cx="8779669" cy="461665"/>
          </a:xfrm>
          <a:prstGeom prst="rect">
            <a:avLst/>
          </a:prstGeom>
          <a:noFill/>
        </p:spPr>
        <p:txBody>
          <a:bodyPr wrap="square">
            <a:spAutoFit/>
          </a:bodyPr>
          <a:lstStyle/>
          <a:p>
            <a:r>
              <a:rPr lang="en-AU" sz="2400" b="0" i="0" dirty="0">
                <a:solidFill>
                  <a:schemeClr val="bg1"/>
                </a:solidFill>
                <a:effectLst/>
              </a:rPr>
              <a:t>Australia’s RV Investigator owned and managed by CSIRO</a:t>
            </a:r>
            <a:endParaRPr lang="en-US" sz="2400" dirty="0">
              <a:solidFill>
                <a:schemeClr val="bg1"/>
              </a:solidFill>
            </a:endParaRPr>
          </a:p>
        </p:txBody>
      </p:sp>
    </p:spTree>
    <p:extLst>
      <p:ext uri="{BB962C8B-B14F-4D97-AF65-F5344CB8AC3E}">
        <p14:creationId xmlns:p14="http://schemas.microsoft.com/office/powerpoint/2010/main" val="2146443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n ecosystem-based deep-ocean strategy | Science">
            <a:extLst>
              <a:ext uri="{FF2B5EF4-FFF2-40B4-BE49-F238E27FC236}">
                <a16:creationId xmlns:a16="http://schemas.microsoft.com/office/drawing/2014/main" id="{6EB7FCFC-DB1F-EFC1-69B5-9246ECF57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0"/>
            <a:ext cx="10580687" cy="6819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B30217-58EA-7A6B-AFF9-DAFF7E78700D}"/>
              </a:ext>
            </a:extLst>
          </p:cNvPr>
          <p:cNvSpPr txBox="1"/>
          <p:nvPr/>
        </p:nvSpPr>
        <p:spPr>
          <a:xfrm>
            <a:off x="323850" y="152697"/>
            <a:ext cx="6662738" cy="461665"/>
          </a:xfrm>
          <a:prstGeom prst="rect">
            <a:avLst/>
          </a:prstGeom>
          <a:noFill/>
        </p:spPr>
        <p:txBody>
          <a:bodyPr wrap="square">
            <a:spAutoFit/>
          </a:bodyPr>
          <a:lstStyle/>
          <a:p>
            <a:r>
              <a:rPr lang="en-AU" sz="2400" b="0" i="0" dirty="0">
                <a:solidFill>
                  <a:schemeClr val="bg1"/>
                </a:solidFill>
                <a:effectLst/>
              </a:rPr>
              <a:t>Deeper seas are poorly sampled</a:t>
            </a:r>
            <a:endParaRPr lang="en-US" sz="2400" dirty="0">
              <a:solidFill>
                <a:schemeClr val="bg1"/>
              </a:solidFill>
            </a:endParaRPr>
          </a:p>
        </p:txBody>
      </p:sp>
    </p:spTree>
    <p:extLst>
      <p:ext uri="{BB962C8B-B14F-4D97-AF65-F5344CB8AC3E}">
        <p14:creationId xmlns:p14="http://schemas.microsoft.com/office/powerpoint/2010/main" val="216883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EEC2221-EC0D-196B-ED25-9675E4064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436975"/>
            <a:ext cx="9315449" cy="598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18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ampling the Abyss">
            <a:extLst>
              <a:ext uri="{FF2B5EF4-FFF2-40B4-BE49-F238E27FC236}">
                <a16:creationId xmlns:a16="http://schemas.microsoft.com/office/drawing/2014/main" id="{05D89E6F-5184-997B-335B-798BFC5DF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725"/>
            <a:ext cx="121920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49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atching prawns in the abyss - The Australian Museum Blog">
            <a:extLst>
              <a:ext uri="{FF2B5EF4-FFF2-40B4-BE49-F238E27FC236}">
                <a16:creationId xmlns:a16="http://schemas.microsoft.com/office/drawing/2014/main" id="{6DD2CD08-8610-4CB6-3265-4C1FABFB7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73248"/>
            <a:ext cx="11220450" cy="631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23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he Weird And The Wonderful | Marine Science Ireland">
            <a:extLst>
              <a:ext uri="{FF2B5EF4-FFF2-40B4-BE49-F238E27FC236}">
                <a16:creationId xmlns:a16="http://schemas.microsoft.com/office/drawing/2014/main" id="{E9F9410B-7159-B945-7EC8-099AA5B13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318" y="302213"/>
            <a:ext cx="8869363" cy="625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18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 rush to mine the deep ocean has environmentalists worried | PINA">
            <a:extLst>
              <a:ext uri="{FF2B5EF4-FFF2-40B4-BE49-F238E27FC236}">
                <a16:creationId xmlns:a16="http://schemas.microsoft.com/office/drawing/2014/main" id="{403B3344-F6BB-A659-E1EF-BF83DEC3F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text on a white background&#10;&#10;Description automatically generated">
            <a:extLst>
              <a:ext uri="{FF2B5EF4-FFF2-40B4-BE49-F238E27FC236}">
                <a16:creationId xmlns:a16="http://schemas.microsoft.com/office/drawing/2014/main" id="{97104DAA-6595-BE0B-AF11-0BBF92612083}"/>
              </a:ext>
            </a:extLst>
          </p:cNvPr>
          <p:cNvPicPr>
            <a:picLocks noChangeAspect="1"/>
          </p:cNvPicPr>
          <p:nvPr/>
        </p:nvPicPr>
        <p:blipFill>
          <a:blip r:embed="rId4"/>
          <a:stretch>
            <a:fillRect/>
          </a:stretch>
        </p:blipFill>
        <p:spPr>
          <a:xfrm>
            <a:off x="7523162" y="238227"/>
            <a:ext cx="4478338" cy="804760"/>
          </a:xfrm>
          <a:prstGeom prst="rect">
            <a:avLst/>
          </a:prstGeom>
        </p:spPr>
      </p:pic>
    </p:spTree>
    <p:extLst>
      <p:ext uri="{BB962C8B-B14F-4D97-AF65-F5344CB8AC3E}">
        <p14:creationId xmlns:p14="http://schemas.microsoft.com/office/powerpoint/2010/main" val="1410052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untains hidden in the deep sea are biological hot spots. Will mining ruin  them? | Science | AAAS">
            <a:extLst>
              <a:ext uri="{FF2B5EF4-FFF2-40B4-BE49-F238E27FC236}">
                <a16:creationId xmlns:a16="http://schemas.microsoft.com/office/drawing/2014/main" id="{E5C2F161-5C88-1BD2-5FC6-004D78111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502131-0788-AF2B-54DA-6D3A3752B534}"/>
              </a:ext>
            </a:extLst>
          </p:cNvPr>
          <p:cNvSpPr txBox="1"/>
          <p:nvPr/>
        </p:nvSpPr>
        <p:spPr>
          <a:xfrm>
            <a:off x="5900739" y="142875"/>
            <a:ext cx="6291261" cy="646331"/>
          </a:xfrm>
          <a:prstGeom prst="rect">
            <a:avLst/>
          </a:prstGeom>
          <a:noFill/>
        </p:spPr>
        <p:txBody>
          <a:bodyPr wrap="square">
            <a:spAutoFit/>
          </a:bodyPr>
          <a:lstStyle/>
          <a:p>
            <a:r>
              <a:rPr lang="en-AU" b="0" i="0" dirty="0">
                <a:solidFill>
                  <a:schemeClr val="bg1"/>
                </a:solidFill>
                <a:effectLst/>
              </a:rPr>
              <a:t>Ferromanganese deposits were one target of a recent research expedition to the Tropic Seamount off of Africa's coast</a:t>
            </a:r>
            <a:r>
              <a:rPr lang="en-AU" dirty="0">
                <a:solidFill>
                  <a:schemeClr val="bg1"/>
                </a:solidFill>
              </a:rPr>
              <a:t> </a:t>
            </a:r>
            <a:r>
              <a:rPr lang="en-AU" b="0" i="0" cap="all" dirty="0">
                <a:solidFill>
                  <a:schemeClr val="bg1"/>
                </a:solidFill>
                <a:effectLst/>
              </a:rPr>
              <a:t>© NERC</a:t>
            </a:r>
            <a:endParaRPr lang="en-US" dirty="0">
              <a:solidFill>
                <a:schemeClr val="bg1"/>
              </a:solidFill>
            </a:endParaRPr>
          </a:p>
        </p:txBody>
      </p:sp>
    </p:spTree>
    <p:extLst>
      <p:ext uri="{BB962C8B-B14F-4D97-AF65-F5344CB8AC3E}">
        <p14:creationId xmlns:p14="http://schemas.microsoft.com/office/powerpoint/2010/main" val="302172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Navy saturation diver performs a deep sea salvage operation :  r/submechanophobia">
            <a:extLst>
              <a:ext uri="{FF2B5EF4-FFF2-40B4-BE49-F238E27FC236}">
                <a16:creationId xmlns:a16="http://schemas.microsoft.com/office/drawing/2014/main" id="{3B4C54C7-D5EB-FFC8-81E4-AE1820F43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8FEFE3-8D56-C70F-1CD4-0473B18DF99E}"/>
              </a:ext>
            </a:extLst>
          </p:cNvPr>
          <p:cNvSpPr txBox="1"/>
          <p:nvPr/>
        </p:nvSpPr>
        <p:spPr>
          <a:xfrm>
            <a:off x="9301162" y="1712143"/>
            <a:ext cx="2200275" cy="2805063"/>
          </a:xfrm>
          <a:prstGeom prst="rect">
            <a:avLst/>
          </a:prstGeom>
          <a:noFill/>
        </p:spPr>
        <p:txBody>
          <a:bodyPr wrap="square">
            <a:spAutoFit/>
          </a:bodyPr>
          <a:lstStyle/>
          <a:p>
            <a:pPr>
              <a:lnSpc>
                <a:spcPct val="150000"/>
              </a:lnSpc>
            </a:pPr>
            <a:r>
              <a:rPr lang="en-AU" sz="2400" b="0" i="0" dirty="0">
                <a:solidFill>
                  <a:schemeClr val="bg1"/>
                </a:solidFill>
                <a:effectLst/>
              </a:rPr>
              <a:t>The oil and gas industry has the funding for deep sea exploration</a:t>
            </a:r>
            <a:endParaRPr lang="en-US" sz="2400" dirty="0">
              <a:solidFill>
                <a:schemeClr val="bg1"/>
              </a:solidFill>
            </a:endParaRPr>
          </a:p>
        </p:txBody>
      </p:sp>
    </p:spTree>
    <p:extLst>
      <p:ext uri="{BB962C8B-B14F-4D97-AF65-F5344CB8AC3E}">
        <p14:creationId xmlns:p14="http://schemas.microsoft.com/office/powerpoint/2010/main" val="164552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CD115-E782-FDF7-AA91-E90C57EA7C42}"/>
              </a:ext>
            </a:extLst>
          </p:cNvPr>
          <p:cNvSpPr txBox="1"/>
          <p:nvPr/>
        </p:nvSpPr>
        <p:spPr>
          <a:xfrm>
            <a:off x="457200" y="578653"/>
            <a:ext cx="11734800" cy="2308324"/>
          </a:xfrm>
          <a:prstGeom prst="rect">
            <a:avLst/>
          </a:prstGeom>
          <a:noFill/>
        </p:spPr>
        <p:txBody>
          <a:bodyPr wrap="square">
            <a:spAutoFit/>
          </a:bodyPr>
          <a:lstStyle/>
          <a:p>
            <a:pPr algn="ctr"/>
            <a:r>
              <a:rPr lang="en-US" sz="3200" b="1" dirty="0">
                <a:solidFill>
                  <a:schemeClr val="bg1"/>
                </a:solidFill>
                <a:latin typeface="Arial Narrow" pitchFamily="34" charset="0"/>
              </a:rPr>
              <a:t>Data-poor fisheries</a:t>
            </a:r>
          </a:p>
          <a:p>
            <a:pPr algn="ctr"/>
            <a:endParaRPr lang="en-US" sz="3200" b="1" dirty="0">
              <a:solidFill>
                <a:schemeClr val="bg1"/>
              </a:solidFill>
              <a:latin typeface="Arial Narrow" pitchFamily="34" charset="0"/>
            </a:endParaRPr>
          </a:p>
          <a:p>
            <a:pPr algn="ctr"/>
            <a:r>
              <a:rPr lang="en-US" sz="2400" dirty="0">
                <a:solidFill>
                  <a:schemeClr val="bg1"/>
                </a:solidFill>
                <a:latin typeface="Arial Narrow" pitchFamily="34" charset="0"/>
              </a:rPr>
              <a:t>Knowledge is limited because of the correlation between the value of a fishery and the amount of data collected on it. Fisheries considered of little value are allocated smaller amounts of time and money. </a:t>
            </a:r>
          </a:p>
          <a:p>
            <a:pPr algn="ctr"/>
            <a:endParaRPr lang="en-US" sz="3200" b="1" dirty="0">
              <a:solidFill>
                <a:schemeClr val="bg1"/>
              </a:solidFill>
              <a:latin typeface="Arial Narrow" pitchFamily="34" charset="0"/>
            </a:endParaRPr>
          </a:p>
        </p:txBody>
      </p:sp>
      <p:pic>
        <p:nvPicPr>
          <p:cNvPr id="4" name="Picture 3" descr="A diagram of a value&#10;&#10;Description automatically generated">
            <a:extLst>
              <a:ext uri="{FF2B5EF4-FFF2-40B4-BE49-F238E27FC236}">
                <a16:creationId xmlns:a16="http://schemas.microsoft.com/office/drawing/2014/main" id="{1DF0E047-1352-8740-3947-1B75AACF7EEE}"/>
              </a:ext>
            </a:extLst>
          </p:cNvPr>
          <p:cNvPicPr>
            <a:picLocks noChangeAspect="1"/>
          </p:cNvPicPr>
          <p:nvPr/>
        </p:nvPicPr>
        <p:blipFill>
          <a:blip r:embed="rId3"/>
          <a:stretch>
            <a:fillRect/>
          </a:stretch>
        </p:blipFill>
        <p:spPr>
          <a:xfrm>
            <a:off x="3303587" y="2560747"/>
            <a:ext cx="5813425" cy="3978165"/>
          </a:xfrm>
          <a:prstGeom prst="rect">
            <a:avLst/>
          </a:prstGeom>
        </p:spPr>
      </p:pic>
    </p:spTree>
    <p:extLst>
      <p:ext uri="{BB962C8B-B14F-4D97-AF65-F5344CB8AC3E}">
        <p14:creationId xmlns:p14="http://schemas.microsoft.com/office/powerpoint/2010/main" val="1499526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assive tuna nets $3.1 million at Japan auction | CNN">
            <a:extLst>
              <a:ext uri="{FF2B5EF4-FFF2-40B4-BE49-F238E27FC236}">
                <a16:creationId xmlns:a16="http://schemas.microsoft.com/office/drawing/2014/main" id="{118DEF21-9E29-3BE7-4003-4EE8B973B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3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BC496C-34FB-71C0-EACA-9C2C117D1D63}"/>
              </a:ext>
            </a:extLst>
          </p:cNvPr>
          <p:cNvSpPr txBox="1"/>
          <p:nvPr/>
        </p:nvSpPr>
        <p:spPr>
          <a:xfrm>
            <a:off x="10156032" y="2413337"/>
            <a:ext cx="2035968" cy="1015663"/>
          </a:xfrm>
          <a:prstGeom prst="rect">
            <a:avLst/>
          </a:prstGeom>
          <a:noFill/>
        </p:spPr>
        <p:txBody>
          <a:bodyPr wrap="square">
            <a:spAutoFit/>
          </a:bodyPr>
          <a:lstStyle/>
          <a:p>
            <a:pPr algn="l"/>
            <a:r>
              <a:rPr lang="en-AU" sz="2000" b="1" i="0" dirty="0">
                <a:solidFill>
                  <a:schemeClr val="bg1"/>
                </a:solidFill>
                <a:effectLst/>
              </a:rPr>
              <a:t>Massive tuna nets $3.1 million at Japan auction</a:t>
            </a:r>
          </a:p>
        </p:txBody>
      </p:sp>
    </p:spTree>
    <p:extLst>
      <p:ext uri="{BB962C8B-B14F-4D97-AF65-F5344CB8AC3E}">
        <p14:creationId xmlns:p14="http://schemas.microsoft.com/office/powerpoint/2010/main" val="704197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WWF: orange roughy decision a victory for common sense | WWF: orange roughy  decision a victory for common sense | WWF Australia">
            <a:extLst>
              <a:ext uri="{FF2B5EF4-FFF2-40B4-BE49-F238E27FC236}">
                <a16:creationId xmlns:a16="http://schemas.microsoft.com/office/drawing/2014/main" id="{A84DFAF9-25D5-3FD2-8198-3E2842DBD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062"/>
          <a:stretch/>
        </p:blipFill>
        <p:spPr bwMode="auto">
          <a:xfrm>
            <a:off x="1" y="3134"/>
            <a:ext cx="8743950" cy="68548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2ACFD7-D313-2354-A997-2F0A7EC4C4BC}"/>
              </a:ext>
            </a:extLst>
          </p:cNvPr>
          <p:cNvSpPr txBox="1"/>
          <p:nvPr/>
        </p:nvSpPr>
        <p:spPr>
          <a:xfrm>
            <a:off x="9301162" y="1297805"/>
            <a:ext cx="2586038" cy="5021055"/>
          </a:xfrm>
          <a:prstGeom prst="rect">
            <a:avLst/>
          </a:prstGeom>
          <a:noFill/>
        </p:spPr>
        <p:txBody>
          <a:bodyPr wrap="square">
            <a:spAutoFit/>
          </a:bodyPr>
          <a:lstStyle/>
          <a:p>
            <a:pPr>
              <a:lnSpc>
                <a:spcPct val="150000"/>
              </a:lnSpc>
            </a:pPr>
            <a:r>
              <a:rPr lang="en-AU" sz="2400" b="0" i="1" dirty="0">
                <a:solidFill>
                  <a:schemeClr val="bg1"/>
                </a:solidFill>
                <a:effectLst/>
              </a:rPr>
              <a:t>Orange </a:t>
            </a:r>
            <a:r>
              <a:rPr lang="en-AU" sz="2400" b="0" i="1" dirty="0" err="1">
                <a:solidFill>
                  <a:schemeClr val="bg1"/>
                </a:solidFill>
                <a:effectLst/>
              </a:rPr>
              <a:t>roughy</a:t>
            </a:r>
            <a:endParaRPr lang="en-AU" sz="2400" i="1" dirty="0">
              <a:solidFill>
                <a:schemeClr val="bg1"/>
              </a:solidFill>
            </a:endParaRPr>
          </a:p>
          <a:p>
            <a:pPr>
              <a:lnSpc>
                <a:spcPct val="150000"/>
              </a:lnSpc>
            </a:pPr>
            <a:endParaRPr lang="en-AU" sz="2400" b="0" i="1" dirty="0">
              <a:solidFill>
                <a:schemeClr val="bg1"/>
              </a:solidFill>
              <a:effectLst/>
            </a:endParaRPr>
          </a:p>
          <a:p>
            <a:pPr>
              <a:lnSpc>
                <a:spcPct val="150000"/>
              </a:lnSpc>
            </a:pPr>
            <a:r>
              <a:rPr lang="en-AU" sz="2400" dirty="0">
                <a:solidFill>
                  <a:schemeClr val="bg1"/>
                </a:solidFill>
              </a:rPr>
              <a:t>S</a:t>
            </a:r>
            <a:r>
              <a:rPr lang="en-AU" sz="2400" b="0" i="0" dirty="0">
                <a:solidFill>
                  <a:schemeClr val="bg1"/>
                </a:solidFill>
                <a:effectLst/>
              </a:rPr>
              <a:t>ustainable or not?</a:t>
            </a:r>
          </a:p>
          <a:p>
            <a:pPr>
              <a:lnSpc>
                <a:spcPct val="150000"/>
              </a:lnSpc>
            </a:pPr>
            <a:endParaRPr lang="en-AU" sz="2400" dirty="0">
              <a:solidFill>
                <a:schemeClr val="bg1"/>
              </a:solidFill>
            </a:endParaRPr>
          </a:p>
          <a:p>
            <a:pPr>
              <a:lnSpc>
                <a:spcPct val="150000"/>
              </a:lnSpc>
            </a:pPr>
            <a:r>
              <a:rPr lang="en-AU" sz="2400" b="0" i="0" dirty="0">
                <a:solidFill>
                  <a:schemeClr val="bg1"/>
                </a:solidFill>
                <a:effectLst/>
              </a:rPr>
              <a:t>Some say yes, others strongly argue no.</a:t>
            </a:r>
          </a:p>
          <a:p>
            <a:pPr>
              <a:lnSpc>
                <a:spcPct val="150000"/>
              </a:lnSpc>
            </a:pPr>
            <a:endParaRPr lang="en-AU" sz="2400" dirty="0">
              <a:solidFill>
                <a:schemeClr val="bg1"/>
              </a:solidFill>
            </a:endParaRPr>
          </a:p>
          <a:p>
            <a:pPr>
              <a:lnSpc>
                <a:spcPct val="150000"/>
              </a:lnSpc>
            </a:pPr>
            <a:endParaRPr lang="en-US" sz="2400" dirty="0">
              <a:solidFill>
                <a:schemeClr val="bg1"/>
              </a:solidFill>
            </a:endParaRPr>
          </a:p>
        </p:txBody>
      </p:sp>
    </p:spTree>
    <p:extLst>
      <p:ext uri="{BB962C8B-B14F-4D97-AF65-F5344CB8AC3E}">
        <p14:creationId xmlns:p14="http://schemas.microsoft.com/office/powerpoint/2010/main" val="2289851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CC048-F654-2AF2-FB71-BA8CF7B04358}"/>
              </a:ext>
            </a:extLst>
          </p:cNvPr>
          <p:cNvSpPr txBox="1"/>
          <p:nvPr/>
        </p:nvSpPr>
        <p:spPr>
          <a:xfrm>
            <a:off x="10172700" y="2176878"/>
            <a:ext cx="1714501" cy="1891287"/>
          </a:xfrm>
          <a:prstGeom prst="rect">
            <a:avLst/>
          </a:prstGeom>
          <a:noFill/>
        </p:spPr>
        <p:txBody>
          <a:bodyPr wrap="square">
            <a:spAutoFit/>
          </a:bodyPr>
          <a:lstStyle/>
          <a:p>
            <a:pPr>
              <a:lnSpc>
                <a:spcPct val="150000"/>
              </a:lnSpc>
            </a:pPr>
            <a:r>
              <a:rPr lang="en-AU" sz="2000" dirty="0">
                <a:solidFill>
                  <a:schemeClr val="bg1"/>
                </a:solidFill>
              </a:rPr>
              <a:t>Data -poor fisheries are at greater risk of overfishing.</a:t>
            </a:r>
            <a:endParaRPr lang="en-US" sz="2000" dirty="0">
              <a:solidFill>
                <a:schemeClr val="bg1"/>
              </a:solidFill>
            </a:endParaRPr>
          </a:p>
        </p:txBody>
      </p:sp>
      <p:pic>
        <p:nvPicPr>
          <p:cNvPr id="41986" name="Picture 2" descr="U.S. underfishing drives up imports">
            <a:extLst>
              <a:ext uri="{FF2B5EF4-FFF2-40B4-BE49-F238E27FC236}">
                <a16:creationId xmlns:a16="http://schemas.microsoft.com/office/drawing/2014/main" id="{AB1C3045-3696-09A4-9D6F-CDF65FA92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 r="2222"/>
          <a:stretch/>
        </p:blipFill>
        <p:spPr bwMode="auto">
          <a:xfrm>
            <a:off x="0" y="0"/>
            <a:ext cx="98679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936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rine Invasives Taxonomic Service » Marine Biosecurity Porthole">
            <a:extLst>
              <a:ext uri="{FF2B5EF4-FFF2-40B4-BE49-F238E27FC236}">
                <a16:creationId xmlns:a16="http://schemas.microsoft.com/office/drawing/2014/main" id="{AF44E2CF-115C-063E-B41E-12A65B8725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78" b="72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51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CC048-F654-2AF2-FB71-BA8CF7B04358}"/>
              </a:ext>
            </a:extLst>
          </p:cNvPr>
          <p:cNvSpPr txBox="1"/>
          <p:nvPr/>
        </p:nvSpPr>
        <p:spPr>
          <a:xfrm>
            <a:off x="890587" y="633827"/>
            <a:ext cx="11172826" cy="506292"/>
          </a:xfrm>
          <a:prstGeom prst="rect">
            <a:avLst/>
          </a:prstGeom>
          <a:noFill/>
        </p:spPr>
        <p:txBody>
          <a:bodyPr wrap="square">
            <a:spAutoFit/>
          </a:bodyPr>
          <a:lstStyle/>
          <a:p>
            <a:pPr>
              <a:lnSpc>
                <a:spcPct val="150000"/>
              </a:lnSpc>
            </a:pPr>
            <a:r>
              <a:rPr lang="en-AU" sz="2000" dirty="0">
                <a:solidFill>
                  <a:schemeClr val="bg1"/>
                </a:solidFill>
              </a:rPr>
              <a:t>Even if a fish species is not considered valuable commercially, it may be very important functionally!</a:t>
            </a:r>
            <a:endParaRPr lang="en-US" sz="2000" dirty="0">
              <a:solidFill>
                <a:schemeClr val="bg1"/>
              </a:solidFill>
            </a:endParaRPr>
          </a:p>
        </p:txBody>
      </p:sp>
      <p:pic>
        <p:nvPicPr>
          <p:cNvPr id="43010" name="Picture 2" descr="First global snapshot of reef fish populations show herbivores down over 50  percent">
            <a:extLst>
              <a:ext uri="{FF2B5EF4-FFF2-40B4-BE49-F238E27FC236}">
                <a16:creationId xmlns:a16="http://schemas.microsoft.com/office/drawing/2014/main" id="{9BBAF872-07B5-1C0D-B864-7F5C2891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7"/>
          <a:stretch/>
        </p:blipFill>
        <p:spPr bwMode="auto">
          <a:xfrm>
            <a:off x="0" y="1792903"/>
            <a:ext cx="12192000" cy="506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65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3C9E2EE-2EF2-9A0E-5251-464C07437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05"/>
          <a:stretch/>
        </p:blipFill>
        <p:spPr bwMode="auto">
          <a:xfrm>
            <a:off x="0" y="16868"/>
            <a:ext cx="9486899" cy="68411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0CC048-F654-2AF2-FB71-BA8CF7B04358}"/>
              </a:ext>
            </a:extLst>
          </p:cNvPr>
          <p:cNvSpPr txBox="1"/>
          <p:nvPr/>
        </p:nvSpPr>
        <p:spPr>
          <a:xfrm>
            <a:off x="9829800" y="175647"/>
            <a:ext cx="1985963" cy="6281848"/>
          </a:xfrm>
          <a:prstGeom prst="rect">
            <a:avLst/>
          </a:prstGeom>
          <a:noFill/>
        </p:spPr>
        <p:txBody>
          <a:bodyPr wrap="square">
            <a:spAutoFit/>
          </a:bodyPr>
          <a:lstStyle/>
          <a:p>
            <a:pPr>
              <a:lnSpc>
                <a:spcPct val="150000"/>
              </a:lnSpc>
            </a:pPr>
            <a:r>
              <a:rPr lang="en-AU" dirty="0">
                <a:solidFill>
                  <a:schemeClr val="bg1"/>
                </a:solidFill>
              </a:rPr>
              <a:t>Did you know…</a:t>
            </a:r>
          </a:p>
          <a:p>
            <a:pPr>
              <a:lnSpc>
                <a:spcPct val="150000"/>
              </a:lnSpc>
            </a:pPr>
            <a:endParaRPr lang="en-AU" dirty="0">
              <a:solidFill>
                <a:schemeClr val="bg1"/>
              </a:solidFill>
            </a:endParaRPr>
          </a:p>
          <a:p>
            <a:pPr>
              <a:lnSpc>
                <a:spcPct val="150000"/>
              </a:lnSpc>
            </a:pPr>
            <a:r>
              <a:rPr lang="en-AU" dirty="0">
                <a:solidFill>
                  <a:schemeClr val="bg1"/>
                </a:solidFill>
              </a:rPr>
              <a:t>w</a:t>
            </a:r>
            <a:r>
              <a:rPr lang="en-AU" b="0" i="0" dirty="0">
                <a:solidFill>
                  <a:schemeClr val="bg1"/>
                </a:solidFill>
                <a:effectLst/>
              </a:rPr>
              <a:t>hen a fish stock is rapidly depleting, the catch rates can still remain high.</a:t>
            </a:r>
          </a:p>
          <a:p>
            <a:pPr>
              <a:lnSpc>
                <a:spcPct val="150000"/>
              </a:lnSpc>
            </a:pPr>
            <a:endParaRPr lang="en-AU" dirty="0">
              <a:solidFill>
                <a:schemeClr val="bg1"/>
              </a:solidFill>
            </a:endParaRPr>
          </a:p>
          <a:p>
            <a:pPr>
              <a:lnSpc>
                <a:spcPct val="150000"/>
              </a:lnSpc>
            </a:pPr>
            <a:r>
              <a:rPr lang="en-AU" b="0" i="0" dirty="0">
                <a:solidFill>
                  <a:schemeClr val="bg1"/>
                </a:solidFill>
                <a:effectLst/>
              </a:rPr>
              <a:t>This is known as </a:t>
            </a:r>
            <a:r>
              <a:rPr lang="en-AU" b="0" i="1" dirty="0">
                <a:solidFill>
                  <a:schemeClr val="bg1"/>
                </a:solidFill>
                <a:effectLst/>
              </a:rPr>
              <a:t>‘hyperstability’. </a:t>
            </a:r>
          </a:p>
          <a:p>
            <a:pPr>
              <a:lnSpc>
                <a:spcPct val="150000"/>
              </a:lnSpc>
            </a:pPr>
            <a:endParaRPr lang="en-AU" dirty="0">
              <a:solidFill>
                <a:schemeClr val="bg1"/>
              </a:solidFill>
            </a:endParaRPr>
          </a:p>
          <a:p>
            <a:pPr>
              <a:lnSpc>
                <a:spcPct val="150000"/>
              </a:lnSpc>
            </a:pPr>
            <a:r>
              <a:rPr lang="en-AU" dirty="0">
                <a:solidFill>
                  <a:schemeClr val="bg1"/>
                </a:solidFill>
              </a:rPr>
              <a:t>Hyperstability is a </a:t>
            </a:r>
            <a:r>
              <a:rPr lang="en-AU" b="0" i="0" dirty="0">
                <a:solidFill>
                  <a:schemeClr val="bg1"/>
                </a:solidFill>
                <a:effectLst/>
              </a:rPr>
              <a:t>major challenge </a:t>
            </a:r>
            <a:r>
              <a:rPr lang="en-AU" dirty="0">
                <a:solidFill>
                  <a:schemeClr val="bg1"/>
                </a:solidFill>
              </a:rPr>
              <a:t>when</a:t>
            </a:r>
            <a:r>
              <a:rPr lang="en-AU" b="0" i="0" dirty="0">
                <a:solidFill>
                  <a:schemeClr val="bg1"/>
                </a:solidFill>
                <a:effectLst/>
              </a:rPr>
              <a:t> assessing data-poor fisheries.</a:t>
            </a:r>
            <a:endParaRPr lang="en-US" dirty="0">
              <a:solidFill>
                <a:schemeClr val="bg1"/>
              </a:solidFill>
            </a:endParaRPr>
          </a:p>
        </p:txBody>
      </p:sp>
    </p:spTree>
    <p:extLst>
      <p:ext uri="{BB962C8B-B14F-4D97-AF65-F5344CB8AC3E}">
        <p14:creationId xmlns:p14="http://schemas.microsoft.com/office/powerpoint/2010/main" val="90011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A0DA56-E8E6-EC1F-3807-A191515A1826}"/>
              </a:ext>
            </a:extLst>
          </p:cNvPr>
          <p:cNvSpPr txBox="1"/>
          <p:nvPr/>
        </p:nvSpPr>
        <p:spPr>
          <a:xfrm>
            <a:off x="457200" y="578653"/>
            <a:ext cx="11201400" cy="523220"/>
          </a:xfrm>
          <a:prstGeom prst="rect">
            <a:avLst/>
          </a:prstGeom>
          <a:noFill/>
        </p:spPr>
        <p:txBody>
          <a:bodyPr wrap="square">
            <a:spAutoFit/>
          </a:bodyPr>
          <a:lstStyle/>
          <a:p>
            <a:pPr algn="ctr"/>
            <a:r>
              <a:rPr lang="en-US" sz="2800" dirty="0">
                <a:solidFill>
                  <a:schemeClr val="bg1"/>
                </a:solidFill>
              </a:rPr>
              <a:t>Shifting baselines</a:t>
            </a:r>
            <a:endParaRPr lang="en-US" sz="2400" dirty="0">
              <a:solidFill>
                <a:schemeClr val="bg1"/>
              </a:solidFill>
            </a:endParaRPr>
          </a:p>
        </p:txBody>
      </p:sp>
      <p:pic>
        <p:nvPicPr>
          <p:cNvPr id="17410" name="Picture 2" descr="What Is A Shifting Baseline">
            <a:extLst>
              <a:ext uri="{FF2B5EF4-FFF2-40B4-BE49-F238E27FC236}">
                <a16:creationId xmlns:a16="http://schemas.microsoft.com/office/drawing/2014/main" id="{173B60C9-C77C-8A86-17CE-E28005455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58" y="2020888"/>
            <a:ext cx="10672683" cy="366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11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Pauly_Shifting Baseline_1995_customized_v4_wide screen">
            <a:extLst>
              <a:ext uri="{FF2B5EF4-FFF2-40B4-BE49-F238E27FC236}">
                <a16:creationId xmlns:a16="http://schemas.microsoft.com/office/drawing/2014/main" id="{778761EE-A980-519F-4A06-49EF8085D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 y="-893"/>
            <a:ext cx="12188825" cy="68588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4CA03B-AEBB-7029-60D9-873490DCA9D9}"/>
              </a:ext>
            </a:extLst>
          </p:cNvPr>
          <p:cNvSpPr/>
          <p:nvPr/>
        </p:nvSpPr>
        <p:spPr>
          <a:xfrm>
            <a:off x="2773364" y="328613"/>
            <a:ext cx="9156699" cy="142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0A68B03-F6BA-3E68-3A05-D470B49F8128}"/>
              </a:ext>
            </a:extLst>
          </p:cNvPr>
          <p:cNvSpPr/>
          <p:nvPr/>
        </p:nvSpPr>
        <p:spPr>
          <a:xfrm>
            <a:off x="6038851" y="1485900"/>
            <a:ext cx="5834063" cy="2124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E2579B-9B5A-AD64-B8D2-241E95FE32CF}"/>
              </a:ext>
            </a:extLst>
          </p:cNvPr>
          <p:cNvSpPr/>
          <p:nvPr/>
        </p:nvSpPr>
        <p:spPr>
          <a:xfrm>
            <a:off x="2773364" y="540544"/>
            <a:ext cx="3417886" cy="1428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D870AD-E4E6-2514-0F7A-D07A57A04F9B}"/>
              </a:ext>
            </a:extLst>
          </p:cNvPr>
          <p:cNvSpPr/>
          <p:nvPr/>
        </p:nvSpPr>
        <p:spPr>
          <a:xfrm>
            <a:off x="357187" y="540543"/>
            <a:ext cx="871538" cy="52744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97C9D1-FE15-0A23-DF56-AD1853D4B9DD}"/>
              </a:ext>
            </a:extLst>
          </p:cNvPr>
          <p:cNvSpPr txBox="1"/>
          <p:nvPr/>
        </p:nvSpPr>
        <p:spPr>
          <a:xfrm rot="16200000">
            <a:off x="-194189" y="2608540"/>
            <a:ext cx="2300287" cy="369332"/>
          </a:xfrm>
          <a:prstGeom prst="rect">
            <a:avLst/>
          </a:prstGeom>
          <a:noFill/>
        </p:spPr>
        <p:txBody>
          <a:bodyPr wrap="square" rtlCol="0">
            <a:spAutoFit/>
          </a:bodyPr>
          <a:lstStyle/>
          <a:p>
            <a:r>
              <a:rPr lang="en-US" dirty="0"/>
              <a:t>Fishery Health</a:t>
            </a:r>
          </a:p>
        </p:txBody>
      </p:sp>
      <p:sp>
        <p:nvSpPr>
          <p:cNvPr id="8" name="TextBox 7">
            <a:extLst>
              <a:ext uri="{FF2B5EF4-FFF2-40B4-BE49-F238E27FC236}">
                <a16:creationId xmlns:a16="http://schemas.microsoft.com/office/drawing/2014/main" id="{A13F9366-E815-46FF-B6BC-7B340FB39024}"/>
              </a:ext>
            </a:extLst>
          </p:cNvPr>
          <p:cNvSpPr txBox="1"/>
          <p:nvPr/>
        </p:nvSpPr>
        <p:spPr>
          <a:xfrm>
            <a:off x="6296025" y="328613"/>
            <a:ext cx="5576889" cy="1711366"/>
          </a:xfrm>
          <a:prstGeom prst="rect">
            <a:avLst/>
          </a:prstGeom>
          <a:noFill/>
        </p:spPr>
        <p:txBody>
          <a:bodyPr wrap="square">
            <a:spAutoFit/>
          </a:bodyPr>
          <a:lstStyle/>
          <a:p>
            <a:pPr>
              <a:lnSpc>
                <a:spcPct val="150000"/>
              </a:lnSpc>
            </a:pPr>
            <a:r>
              <a:rPr lang="en-AU" dirty="0"/>
              <a:t>Shifting Baselines: the baseline of what is considered </a:t>
            </a:r>
            <a:r>
              <a:rPr lang="en-AU" i="1" dirty="0"/>
              <a:t>healthy</a:t>
            </a:r>
            <a:r>
              <a:rPr lang="en-AU" dirty="0"/>
              <a:t> shifts over time, leading to failure to identify the actual “baseline” population size (i.e. how many fish existed long before records began). </a:t>
            </a:r>
            <a:endParaRPr lang="en-US" dirty="0"/>
          </a:p>
        </p:txBody>
      </p:sp>
    </p:spTree>
    <p:extLst>
      <p:ext uri="{BB962C8B-B14F-4D97-AF65-F5344CB8AC3E}">
        <p14:creationId xmlns:p14="http://schemas.microsoft.com/office/powerpoint/2010/main" val="2458559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10B9DB-0F59-09B2-89CD-F66B1217C171}"/>
              </a:ext>
            </a:extLst>
          </p:cNvPr>
          <p:cNvSpPr txBox="1"/>
          <p:nvPr/>
        </p:nvSpPr>
        <p:spPr>
          <a:xfrm>
            <a:off x="514350" y="1690062"/>
            <a:ext cx="439549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Appreciate that knowledge of the oceans is limited and requires further investigation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’14. </a:t>
            </a:r>
            <a:r>
              <a:rPr lang="en-US" sz="2000" i="1" dirty="0">
                <a:solidFill>
                  <a:schemeClr val="bg1"/>
                </a:solidFill>
                <a:latin typeface="Arial Narrow" panose="020B0604020202020204" pitchFamily="34" charset="0"/>
                <a:cs typeface="Arial Narrow" panose="020B0604020202020204" pitchFamily="34" charset="0"/>
              </a:rPr>
              <a:t>Are you up for the challenge?</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4578" name="Picture 2" descr="The Census of Marine Life reveals thousands of new species">
            <a:extLst>
              <a:ext uri="{FF2B5EF4-FFF2-40B4-BE49-F238E27FC236}">
                <a16:creationId xmlns:a16="http://schemas.microsoft.com/office/drawing/2014/main" id="{37FE6735-6AEB-D22B-AB35-640E59E88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0"/>
            <a:ext cx="7007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white document with text&#10;&#10;Description automatically generated">
            <a:extLst>
              <a:ext uri="{FF2B5EF4-FFF2-40B4-BE49-F238E27FC236}">
                <a16:creationId xmlns:a16="http://schemas.microsoft.com/office/drawing/2014/main" id="{ECAEBAC5-86D5-834A-0845-367D8C7086B8}"/>
              </a:ext>
            </a:extLst>
          </p:cNvPr>
          <p:cNvPicPr>
            <a:picLocks noChangeAspect="1"/>
          </p:cNvPicPr>
          <p:nvPr/>
        </p:nvPicPr>
        <p:blipFill>
          <a:blip r:embed="rId4"/>
          <a:stretch>
            <a:fillRect/>
          </a:stretch>
        </p:blipFill>
        <p:spPr>
          <a:xfrm>
            <a:off x="7153467" y="661318"/>
            <a:ext cx="4105083" cy="5535361"/>
          </a:xfrm>
          <a:prstGeom prst="rect">
            <a:avLst/>
          </a:prstGeom>
        </p:spPr>
      </p:pic>
    </p:spTree>
    <p:extLst>
      <p:ext uri="{BB962C8B-B14F-4D97-AF65-F5344CB8AC3E}">
        <p14:creationId xmlns:p14="http://schemas.microsoft.com/office/powerpoint/2010/main" val="102746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est practices for taxonomic harmonization, an overlooked yet crucial step  in biodiversity analyses – Methods Blog">
            <a:extLst>
              <a:ext uri="{FF2B5EF4-FFF2-40B4-BE49-F238E27FC236}">
                <a16:creationId xmlns:a16="http://schemas.microsoft.com/office/drawing/2014/main" id="{CB196F21-5D47-FC3E-2125-262875876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16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miling at camera&#10;&#10;Description automatically generated">
            <a:extLst>
              <a:ext uri="{FF2B5EF4-FFF2-40B4-BE49-F238E27FC236}">
                <a16:creationId xmlns:a16="http://schemas.microsoft.com/office/drawing/2014/main" id="{4DC09804-9CF4-6B60-FFBF-5EECCFA78B34}"/>
              </a:ext>
            </a:extLst>
          </p:cNvPr>
          <p:cNvPicPr>
            <a:picLocks noChangeAspect="1"/>
          </p:cNvPicPr>
          <p:nvPr/>
        </p:nvPicPr>
        <p:blipFill rotWithShape="1">
          <a:blip r:embed="rId2"/>
          <a:srcRect l="1294" t="4983" r="2113" b="4164"/>
          <a:stretch/>
        </p:blipFill>
        <p:spPr>
          <a:xfrm>
            <a:off x="0" y="1"/>
            <a:ext cx="12192000" cy="6858000"/>
          </a:xfrm>
          <a:prstGeom prst="rect">
            <a:avLst/>
          </a:prstGeom>
        </p:spPr>
      </p:pic>
    </p:spTree>
    <p:extLst>
      <p:ext uri="{BB962C8B-B14F-4D97-AF65-F5344CB8AC3E}">
        <p14:creationId xmlns:p14="http://schemas.microsoft.com/office/powerpoint/2010/main" val="118689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oliday Calendar - Taxonomist Appreciation Day - March 19">
            <a:extLst>
              <a:ext uri="{FF2B5EF4-FFF2-40B4-BE49-F238E27FC236}">
                <a16:creationId xmlns:a16="http://schemas.microsoft.com/office/drawing/2014/main" id="{DE99CEEF-94F6-01E1-4579-3E175343E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548598-1FF7-68C3-1DF2-C9590E3855CB}"/>
              </a:ext>
            </a:extLst>
          </p:cNvPr>
          <p:cNvSpPr txBox="1"/>
          <p:nvPr/>
        </p:nvSpPr>
        <p:spPr>
          <a:xfrm>
            <a:off x="4314825" y="242888"/>
            <a:ext cx="4672013" cy="369332"/>
          </a:xfrm>
          <a:prstGeom prst="rect">
            <a:avLst/>
          </a:prstGeom>
          <a:noFill/>
        </p:spPr>
        <p:txBody>
          <a:bodyPr wrap="square" rtlCol="0">
            <a:spAutoFit/>
          </a:bodyPr>
          <a:lstStyle/>
          <a:p>
            <a:r>
              <a:rPr lang="en-US" dirty="0">
                <a:solidFill>
                  <a:schemeClr val="bg1"/>
                </a:solidFill>
              </a:rPr>
              <a:t>March 19 is Taxonomist appreciation day!</a:t>
            </a:r>
          </a:p>
        </p:txBody>
      </p:sp>
    </p:spTree>
    <p:extLst>
      <p:ext uri="{BB962C8B-B14F-4D97-AF65-F5344CB8AC3E}">
        <p14:creationId xmlns:p14="http://schemas.microsoft.com/office/powerpoint/2010/main" val="93141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pecimens in a jar on a table.">
            <a:extLst>
              <a:ext uri="{FF2B5EF4-FFF2-40B4-BE49-F238E27FC236}">
                <a16:creationId xmlns:a16="http://schemas.microsoft.com/office/drawing/2014/main" id="{950E462D-E4A0-1B83-15A7-E7C8002C6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6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IWA Invertebrate Collection | NIWA">
            <a:extLst>
              <a:ext uri="{FF2B5EF4-FFF2-40B4-BE49-F238E27FC236}">
                <a16:creationId xmlns:a16="http://schemas.microsoft.com/office/drawing/2014/main" id="{9802ACCE-9F13-EECB-1EA2-5B698EDA0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7" b="765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0007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3941</TotalTime>
  <Words>2547</Words>
  <Application>Microsoft Macintosh PowerPoint</Application>
  <PresentationFormat>Widescreen</PresentationFormat>
  <Paragraphs>197</Paragraphs>
  <Slides>44</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-apple-system</vt:lpstr>
      <vt:lpstr>Arial</vt:lpstr>
      <vt:lpstr>Arial Narrow</vt:lpstr>
      <vt:lpstr>Calibri</vt:lpstr>
      <vt:lpstr>Calibri Light</vt:lpstr>
      <vt:lpstr>ElsevierGulliver</vt:lpstr>
      <vt:lpstr>Georgia</vt:lpstr>
      <vt:lpstr>Helvetica Neue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602</cp:revision>
  <dcterms:created xsi:type="dcterms:W3CDTF">2023-09-23T08:38:28Z</dcterms:created>
  <dcterms:modified xsi:type="dcterms:W3CDTF">2024-04-10T02:37:36Z</dcterms:modified>
</cp:coreProperties>
</file>