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323" r:id="rId2"/>
    <p:sldId id="305" r:id="rId3"/>
    <p:sldId id="306" r:id="rId4"/>
    <p:sldId id="307" r:id="rId5"/>
    <p:sldId id="308" r:id="rId6"/>
    <p:sldId id="313" r:id="rId7"/>
    <p:sldId id="309" r:id="rId8"/>
    <p:sldId id="311" r:id="rId9"/>
    <p:sldId id="316" r:id="rId10"/>
    <p:sldId id="310" r:id="rId11"/>
    <p:sldId id="317" r:id="rId12"/>
    <p:sldId id="319" r:id="rId13"/>
    <p:sldId id="318" r:id="rId14"/>
    <p:sldId id="320" r:id="rId15"/>
    <p:sldId id="321" r:id="rId16"/>
    <p:sldId id="315" r:id="rId17"/>
    <p:sldId id="312" r:id="rId18"/>
    <p:sldId id="314" r:id="rId19"/>
    <p:sldId id="32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5"/>
    <p:restoredTop sz="95687"/>
  </p:normalViewPr>
  <p:slideViewPr>
    <p:cSldViewPr snapToGrid="0">
      <p:cViewPr varScale="1">
        <p:scale>
          <a:sx n="90" d="100"/>
          <a:sy n="90" d="100"/>
        </p:scale>
        <p:origin x="20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177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agnext.colostate.edu</a:t>
            </a:r>
            <a:r>
              <a:rPr lang="en-US" dirty="0"/>
              <a:t>/2023/01/10/what-is-sustainability/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04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cbecosprey.weebly.com</a:t>
            </a:r>
            <a:r>
              <a:rPr lang="en-US" dirty="0"/>
              <a:t>/what-is-</a:t>
            </a:r>
            <a:r>
              <a:rPr lang="en-US" dirty="0" err="1"/>
              <a:t>sustainability.html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75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94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www.dailymail.co.uk</a:t>
            </a:r>
            <a:r>
              <a:rPr lang="en-US" dirty="0"/>
              <a:t>/</a:t>
            </a:r>
            <a:r>
              <a:rPr lang="en-US" dirty="0" err="1"/>
              <a:t>sciencetech</a:t>
            </a:r>
            <a:r>
              <a:rPr lang="en-US" dirty="0"/>
              <a:t>/article-2267504/The-sealed-bottle-garden-thriving-40-years-fresh-air-water.html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99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www.iynf.org</a:t>
            </a:r>
            <a:r>
              <a:rPr lang="en-US" dirty="0"/>
              <a:t>/2018/08/a-guide-to-sustainable-development-and-its-challenges-in-developing-countries/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64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towardsdatascience.com</a:t>
            </a:r>
            <a:r>
              <a:rPr lang="en-US" dirty="0"/>
              <a:t>/what-is-a-life-cycle-assessment-lca-e32a5078483a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38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towardsdatascience.com</a:t>
            </a:r>
            <a:r>
              <a:rPr lang="en-US" dirty="0"/>
              <a:t>/what-is-a-life-cycle-assessment-lca-e32a5078483a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10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Info: https://</a:t>
            </a:r>
            <a:r>
              <a:rPr lang="en-US" dirty="0" err="1"/>
              <a:t>community.missionsustainability.org</a:t>
            </a:r>
            <a:r>
              <a:rPr lang="en-US" dirty="0"/>
              <a:t>/blog/life-cycle-of-a-plastic-toothbrush/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2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stich.culturalheritage.org</a:t>
            </a:r>
            <a:r>
              <a:rPr lang="en-US" dirty="0"/>
              <a:t>/life-cycle-assessment-explained/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2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Imaage</a:t>
            </a:r>
            <a:r>
              <a:rPr lang="en-US" dirty="0"/>
              <a:t>: https://</a:t>
            </a:r>
            <a:r>
              <a:rPr lang="en-US" dirty="0" err="1"/>
              <a:t>wp.wwu.edu</a:t>
            </a:r>
            <a:r>
              <a:rPr lang="en-US" dirty="0"/>
              <a:t>/marketing474gill/2018/04/10/ecological-footprint/comment-page-1/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85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wwf.org.au</a:t>
            </a:r>
            <a:r>
              <a:rPr lang="en-US" dirty="0"/>
              <a:t>/get-involved/ecological-footprint-calculator/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7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hat is Sustainability and Why is it so Important? - TWI">
            <a:extLst>
              <a:ext uri="{FF2B5EF4-FFF2-40B4-BE49-F238E27FC236}">
                <a16:creationId xmlns:a16="http://schemas.microsoft.com/office/drawing/2014/main" id="{D96C6A4E-1CEA-CABD-424E-9F3607FA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3832"/>
            <a:ext cx="12193692" cy="589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996CC9-E6A2-BE4F-02AF-B8430AE470FE}"/>
              </a:ext>
            </a:extLst>
          </p:cNvPr>
          <p:cNvSpPr txBox="1"/>
          <p:nvPr/>
        </p:nvSpPr>
        <p:spPr>
          <a:xfrm>
            <a:off x="3101689" y="301363"/>
            <a:ext cx="598862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Describe the concept of sustainable management practices.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worksheet </a:t>
            </a:r>
            <a:br>
              <a:rPr lang="en-US" sz="2400" dirty="0">
                <a:cs typeface="Arial Narrow" panose="020B0604020202020204" pitchFamily="34" charset="0"/>
              </a:rPr>
            </a:b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’14. The Ability to Sustain’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49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36BC56-1B64-3BD8-97E7-A925B71E7DCF}"/>
              </a:ext>
            </a:extLst>
          </p:cNvPr>
          <p:cNvSpPr txBox="1"/>
          <p:nvPr/>
        </p:nvSpPr>
        <p:spPr>
          <a:xfrm>
            <a:off x="815408" y="408707"/>
            <a:ext cx="111471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dirty="0">
                <a:solidFill>
                  <a:srgbClr val="202124"/>
                </a:solidFill>
              </a:rPr>
              <a:t>A life cycle analysis (LSA) measures the environmental impacts of a product or service </a:t>
            </a:r>
          </a:p>
          <a:p>
            <a:pPr algn="ctr"/>
            <a:r>
              <a:rPr lang="en-AU" sz="2400" dirty="0">
                <a:solidFill>
                  <a:srgbClr val="202124"/>
                </a:solidFill>
              </a:rPr>
              <a:t>– from production to disposal.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7ACCA5-BDA7-22B4-1B02-FEB7A01F7408}"/>
              </a:ext>
            </a:extLst>
          </p:cNvPr>
          <p:cNvSpPr/>
          <p:nvPr/>
        </p:nvSpPr>
        <p:spPr>
          <a:xfrm>
            <a:off x="0" y="1507332"/>
            <a:ext cx="12192000" cy="53506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What is a Life Cycle Assessment? | Towards Data Science">
            <a:extLst>
              <a:ext uri="{FF2B5EF4-FFF2-40B4-BE49-F238E27FC236}">
                <a16:creationId xmlns:a16="http://schemas.microsoft.com/office/drawing/2014/main" id="{C107A0AA-272D-378A-4FCB-999EBA23B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6"/>
          <a:stretch/>
        </p:blipFill>
        <p:spPr bwMode="auto">
          <a:xfrm>
            <a:off x="229436" y="1916039"/>
            <a:ext cx="11733127" cy="453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653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-shirt cycle of live.">
            <a:extLst>
              <a:ext uri="{FF2B5EF4-FFF2-40B4-BE49-F238E27FC236}">
                <a16:creationId xmlns:a16="http://schemas.microsoft.com/office/drawing/2014/main" id="{1CD55ECA-EA0A-A33E-0208-CAC17B085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52" y="0"/>
            <a:ext cx="7495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10DA9A-3AAF-06B6-3AC5-5C080383401A}"/>
              </a:ext>
            </a:extLst>
          </p:cNvPr>
          <p:cNvSpPr txBox="1"/>
          <p:nvPr/>
        </p:nvSpPr>
        <p:spPr>
          <a:xfrm>
            <a:off x="396558" y="3013501"/>
            <a:ext cx="3925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0" i="0" dirty="0">
                <a:solidFill>
                  <a:srgbClr val="202124"/>
                </a:solidFill>
                <a:effectLst/>
              </a:rPr>
              <a:t>E.g. LCA of a t-shirt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4E96E-B506-CF41-244C-E788384380EC}"/>
              </a:ext>
            </a:extLst>
          </p:cNvPr>
          <p:cNvSpPr/>
          <p:nvPr/>
        </p:nvSpPr>
        <p:spPr>
          <a:xfrm>
            <a:off x="7873139" y="3452837"/>
            <a:ext cx="1131375" cy="399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44314-D3F1-C30D-AE24-CB1B5BDB734B}"/>
              </a:ext>
            </a:extLst>
          </p:cNvPr>
          <p:cNvSpPr txBox="1"/>
          <p:nvPr/>
        </p:nvSpPr>
        <p:spPr>
          <a:xfrm>
            <a:off x="8128696" y="3482586"/>
            <a:ext cx="87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reuse</a:t>
            </a:r>
          </a:p>
        </p:txBody>
      </p:sp>
    </p:spTree>
    <p:extLst>
      <p:ext uri="{BB962C8B-B14F-4D97-AF65-F5344CB8AC3E}">
        <p14:creationId xmlns:p14="http://schemas.microsoft.com/office/powerpoint/2010/main" val="442058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10DA9A-3AAF-06B6-3AC5-5C080383401A}"/>
              </a:ext>
            </a:extLst>
          </p:cNvPr>
          <p:cNvSpPr txBox="1"/>
          <p:nvPr/>
        </p:nvSpPr>
        <p:spPr>
          <a:xfrm>
            <a:off x="573008" y="301196"/>
            <a:ext cx="39255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0" i="0" dirty="0">
                <a:solidFill>
                  <a:srgbClr val="202124"/>
                </a:solidFill>
                <a:effectLst/>
              </a:rPr>
              <a:t>E.g. LCA of a </a:t>
            </a:r>
          </a:p>
          <a:p>
            <a:pPr algn="ctr"/>
            <a:r>
              <a:rPr lang="en-AU" sz="2400" dirty="0">
                <a:solidFill>
                  <a:srgbClr val="202124"/>
                </a:solidFill>
              </a:rPr>
              <a:t>p</a:t>
            </a:r>
            <a:r>
              <a:rPr lang="en-AU" sz="2400" b="0" i="0" dirty="0">
                <a:solidFill>
                  <a:srgbClr val="202124"/>
                </a:solidFill>
                <a:effectLst/>
              </a:rPr>
              <a:t>lastic toothbrush</a:t>
            </a:r>
          </a:p>
        </p:txBody>
      </p:sp>
      <p:pic>
        <p:nvPicPr>
          <p:cNvPr id="16386" name="Picture 2" descr="Trinity research outlines which toothbrush is best for the environment -  mywaste My Waste">
            <a:extLst>
              <a:ext uri="{FF2B5EF4-FFF2-40B4-BE49-F238E27FC236}">
                <a16:creationId xmlns:a16="http://schemas.microsoft.com/office/drawing/2014/main" id="{59B37C78-044E-2597-44E1-F1C9AC046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6"/>
          <a:stretch/>
        </p:blipFill>
        <p:spPr bwMode="auto">
          <a:xfrm>
            <a:off x="4825999" y="0"/>
            <a:ext cx="73302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B2FE1D-D60E-387B-313D-954ACF9E324C}"/>
              </a:ext>
            </a:extLst>
          </p:cNvPr>
          <p:cNvSpPr txBox="1"/>
          <p:nvPr/>
        </p:nvSpPr>
        <p:spPr>
          <a:xfrm>
            <a:off x="75775" y="1600200"/>
            <a:ext cx="442282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0" i="0" dirty="0">
                <a:effectLst/>
              </a:rPr>
              <a:t>Our toothbrushes first start their journey as oil.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0" i="0" dirty="0">
                <a:effectLst/>
              </a:rPr>
              <a:t>The oil is then sent to a refinery which separates the oil into plastic pellets.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0" i="0" dirty="0">
                <a:effectLst/>
              </a:rPr>
              <a:t>To make the handle, plastic pellets are melted down and shaped with a mould</a:t>
            </a:r>
            <a:r>
              <a:rPr lang="en-AU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The toothbrush</a:t>
            </a:r>
            <a:r>
              <a:rPr lang="en-AU" sz="1400" i="1" dirty="0"/>
              <a:t> bristles </a:t>
            </a:r>
            <a:r>
              <a:rPr lang="en-AU" sz="1400" dirty="0"/>
              <a:t>are made of nylon. They are stapled in place and attached to the toothbrush’s core.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The bristles are trimmed with a machine that can precisely trim the bristles to the proper length and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The brushes are packed into boxes that are again made up of a combination of plastics and cardboard.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According to the </a:t>
            </a:r>
            <a:r>
              <a:rPr lang="en-AU" sz="1400" dirty="0" err="1"/>
              <a:t>Center</a:t>
            </a:r>
            <a:r>
              <a:rPr lang="en-AU" sz="1400" dirty="0"/>
              <a:t> for Disease Control and Prevention (CDC), we should change our toothbrushes every </a:t>
            </a:r>
            <a:r>
              <a:rPr lang="en-AU" dirty="0"/>
              <a:t>3 to 4 months. </a:t>
            </a:r>
            <a:r>
              <a:rPr lang="en-AU" sz="1400" dirty="0"/>
              <a:t>After that, the bristles will start to wear off and the brush won’t be as effective as it should 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Once discarded, toothbrushes spend rest of their life in landfills.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Because plastic is practically indestructible, nearly every toothbrush produced since the 1930s is still alive and well somewhere in the world as a piece of trash.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7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ife Cycle Assessment Explained - STiCH">
            <a:extLst>
              <a:ext uri="{FF2B5EF4-FFF2-40B4-BE49-F238E27FC236}">
                <a16:creationId xmlns:a16="http://schemas.microsoft.com/office/drawing/2014/main" id="{FFCA0AF1-5ECF-5FA5-74FB-AEC8E7F5E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0"/>
            <a:ext cx="9607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028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4CE39E-9389-4846-2B40-E18A03341200}"/>
              </a:ext>
            </a:extLst>
          </p:cNvPr>
          <p:cNvSpPr/>
          <p:nvPr/>
        </p:nvSpPr>
        <p:spPr>
          <a:xfrm>
            <a:off x="0" y="1507332"/>
            <a:ext cx="12192000" cy="53506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Ecological Footprint | Sustainability Blog">
            <a:extLst>
              <a:ext uri="{FF2B5EF4-FFF2-40B4-BE49-F238E27FC236}">
                <a16:creationId xmlns:a16="http://schemas.microsoft.com/office/drawing/2014/main" id="{0EDFD24D-45C2-BE97-7FE5-31750ED09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13" y="1941116"/>
            <a:ext cx="89535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AFDA98-50EA-37C5-D45B-220B749DD011}"/>
              </a:ext>
            </a:extLst>
          </p:cNvPr>
          <p:cNvSpPr txBox="1"/>
          <p:nvPr/>
        </p:nvSpPr>
        <p:spPr>
          <a:xfrm>
            <a:off x="698885" y="505609"/>
            <a:ext cx="11147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dirty="0">
                <a:solidFill>
                  <a:srgbClr val="202124"/>
                </a:solidFill>
              </a:rPr>
              <a:t>What is your ecological footprint?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708DEF-D44F-4E8D-763E-BCBD3686BD00}"/>
              </a:ext>
            </a:extLst>
          </p:cNvPr>
          <p:cNvSpPr txBox="1"/>
          <p:nvPr/>
        </p:nvSpPr>
        <p:spPr>
          <a:xfrm>
            <a:off x="3874167" y="1170226"/>
            <a:ext cx="6112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rgbClr val="444444"/>
                </a:solidFill>
                <a:effectLst/>
                <a:latin typeface="Gentium Basic"/>
              </a:rPr>
              <a:t>how much nature </a:t>
            </a:r>
            <a:r>
              <a:rPr lang="en-AU" dirty="0">
                <a:solidFill>
                  <a:srgbClr val="444444"/>
                </a:solidFill>
                <a:latin typeface="Gentium Basic"/>
              </a:rPr>
              <a:t>i</a:t>
            </a:r>
            <a:r>
              <a:rPr lang="en-AU" b="0" i="0" dirty="0">
                <a:solidFill>
                  <a:srgbClr val="444444"/>
                </a:solidFill>
                <a:effectLst/>
                <a:latin typeface="Gentium Basic"/>
              </a:rPr>
              <a:t>s there vs. how much do </a:t>
            </a:r>
            <a:r>
              <a:rPr lang="en-AU" dirty="0">
                <a:solidFill>
                  <a:srgbClr val="444444"/>
                </a:solidFill>
                <a:latin typeface="Gentium Basic"/>
              </a:rPr>
              <a:t>you</a:t>
            </a:r>
            <a:r>
              <a:rPr lang="en-AU" b="0" i="0" dirty="0">
                <a:solidFill>
                  <a:srgbClr val="444444"/>
                </a:solidFill>
                <a:effectLst/>
                <a:latin typeface="Gentium Basic"/>
              </a:rPr>
              <a:t> 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70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20D7DD-28DB-473B-C23C-BFF8E9DA9B1E}"/>
              </a:ext>
            </a:extLst>
          </p:cNvPr>
          <p:cNvSpPr txBox="1"/>
          <p:nvPr/>
        </p:nvSpPr>
        <p:spPr>
          <a:xfrm>
            <a:off x="3288632" y="214097"/>
            <a:ext cx="701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wwf.org.au</a:t>
            </a:r>
            <a:r>
              <a:rPr lang="en-US" dirty="0"/>
              <a:t>/get-involved/ecological-footprint-calculator/</a:t>
            </a:r>
          </a:p>
        </p:txBody>
      </p:sp>
      <p:pic>
        <p:nvPicPr>
          <p:cNvPr id="5" name="Picture 4" descr="A website with trees and a blue background&#10;&#10;Description automatically generated">
            <a:extLst>
              <a:ext uri="{FF2B5EF4-FFF2-40B4-BE49-F238E27FC236}">
                <a16:creationId xmlns:a16="http://schemas.microsoft.com/office/drawing/2014/main" id="{289C2464-6C5B-2DEC-D11B-A18BBD523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797" y="721894"/>
            <a:ext cx="9642405" cy="5887602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61965144-8B78-2983-CEA4-44932842BF4B}"/>
              </a:ext>
            </a:extLst>
          </p:cNvPr>
          <p:cNvSpPr/>
          <p:nvPr/>
        </p:nvSpPr>
        <p:spPr>
          <a:xfrm>
            <a:off x="2277979" y="4042611"/>
            <a:ext cx="2518611" cy="1828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94A5C45-C773-9F7C-D95A-AECFDEBC769A}"/>
              </a:ext>
            </a:extLst>
          </p:cNvPr>
          <p:cNvSpPr/>
          <p:nvPr/>
        </p:nvSpPr>
        <p:spPr>
          <a:xfrm rot="10800000">
            <a:off x="7563853" y="4042611"/>
            <a:ext cx="2518611" cy="1828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21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at is Sustainability? | AgNext | Colorado State University">
            <a:extLst>
              <a:ext uri="{FF2B5EF4-FFF2-40B4-BE49-F238E27FC236}">
                <a16:creationId xmlns:a16="http://schemas.microsoft.com/office/drawing/2014/main" id="{6B942E83-360B-C771-B46F-249DD2FA1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239" y="594558"/>
            <a:ext cx="5847460" cy="529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CD0220-3160-985E-768F-0F2DF9260C76}"/>
              </a:ext>
            </a:extLst>
          </p:cNvPr>
          <p:cNvSpPr txBox="1"/>
          <p:nvPr/>
        </p:nvSpPr>
        <p:spPr>
          <a:xfrm>
            <a:off x="6338809" y="2764320"/>
            <a:ext cx="1115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viable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CAF54D-6D86-2806-3626-77792CEC5A27}"/>
              </a:ext>
            </a:extLst>
          </p:cNvPr>
          <p:cNvSpPr txBox="1"/>
          <p:nvPr/>
        </p:nvSpPr>
        <p:spPr>
          <a:xfrm>
            <a:off x="4737314" y="2785440"/>
            <a:ext cx="1115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bearable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135841-262D-09D4-0E32-EC8EB3DD856C}"/>
              </a:ext>
            </a:extLst>
          </p:cNvPr>
          <p:cNvSpPr txBox="1"/>
          <p:nvPr/>
        </p:nvSpPr>
        <p:spPr>
          <a:xfrm>
            <a:off x="5373030" y="4158733"/>
            <a:ext cx="1115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equitable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4E04F0-05FF-7597-3445-838FC212808D}"/>
              </a:ext>
            </a:extLst>
          </p:cNvPr>
          <p:cNvSpPr txBox="1"/>
          <p:nvPr/>
        </p:nvSpPr>
        <p:spPr>
          <a:xfrm>
            <a:off x="118821" y="594558"/>
            <a:ext cx="3521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dirty="0">
                <a:solidFill>
                  <a:srgbClr val="202124"/>
                </a:solidFill>
              </a:rPr>
              <a:t>Is this possible?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4861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428C84-92F0-0261-8C4B-4307BD1F6889}"/>
              </a:ext>
            </a:extLst>
          </p:cNvPr>
          <p:cNvSpPr txBox="1"/>
          <p:nvPr/>
        </p:nvSpPr>
        <p:spPr>
          <a:xfrm>
            <a:off x="553801" y="971083"/>
            <a:ext cx="352199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dirty="0">
                <a:solidFill>
                  <a:srgbClr val="202124"/>
                </a:solidFill>
              </a:rPr>
              <a:t>If the legs of the stool are uneven, the stool falls over and the practice is unsustainable.</a:t>
            </a:r>
            <a:endParaRPr lang="en-US" sz="2400" dirty="0"/>
          </a:p>
          <a:p>
            <a:pPr algn="ctr"/>
            <a:endParaRPr lang="en-AU" sz="2400" dirty="0">
              <a:solidFill>
                <a:srgbClr val="202124"/>
              </a:solidFill>
            </a:endParaRPr>
          </a:p>
          <a:p>
            <a:pPr algn="ctr"/>
            <a:endParaRPr lang="en-AU" sz="2400" dirty="0">
              <a:solidFill>
                <a:srgbClr val="202124"/>
              </a:solidFill>
            </a:endParaRPr>
          </a:p>
          <a:p>
            <a:pPr algn="ctr"/>
            <a:r>
              <a:rPr lang="en-AU" sz="2400" dirty="0">
                <a:solidFill>
                  <a:srgbClr val="202124"/>
                </a:solidFill>
              </a:rPr>
              <a:t>Remember, the environment has limited resources. Therefore, there must also be some kind of limit to how much our economy and society can expand.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F1A6E2-A59D-425B-A57E-27DB87809C5C}"/>
              </a:ext>
            </a:extLst>
          </p:cNvPr>
          <p:cNvSpPr/>
          <p:nvPr/>
        </p:nvSpPr>
        <p:spPr>
          <a:xfrm>
            <a:off x="4539916" y="0"/>
            <a:ext cx="765208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What is sustainability? - Osprey's migration route">
            <a:extLst>
              <a:ext uri="{FF2B5EF4-FFF2-40B4-BE49-F238E27FC236}">
                <a16:creationId xmlns:a16="http://schemas.microsoft.com/office/drawing/2014/main" id="{D176F92F-DC9E-5AE8-D021-EE84E1758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17" y="438474"/>
            <a:ext cx="6544482" cy="59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F496FF-E387-54A6-53E1-E7338527DDC6}"/>
              </a:ext>
            </a:extLst>
          </p:cNvPr>
          <p:cNvSpPr/>
          <p:nvPr/>
        </p:nvSpPr>
        <p:spPr>
          <a:xfrm>
            <a:off x="4652211" y="5309937"/>
            <a:ext cx="1925052" cy="11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90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ustainability: what does it really mean?">
            <a:extLst>
              <a:ext uri="{FF2B5EF4-FFF2-40B4-BE49-F238E27FC236}">
                <a16:creationId xmlns:a16="http://schemas.microsoft.com/office/drawing/2014/main" id="{D8676E7B-0878-6CB2-DA02-C73A5F535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56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hat is Sustainability and Why is it so Important? - TWI">
            <a:extLst>
              <a:ext uri="{FF2B5EF4-FFF2-40B4-BE49-F238E27FC236}">
                <a16:creationId xmlns:a16="http://schemas.microsoft.com/office/drawing/2014/main" id="{D96C6A4E-1CEA-CABD-424E-9F3607FA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3832"/>
            <a:ext cx="12193692" cy="589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996CC9-E6A2-BE4F-02AF-B8430AE470FE}"/>
              </a:ext>
            </a:extLst>
          </p:cNvPr>
          <p:cNvSpPr txBox="1"/>
          <p:nvPr/>
        </p:nvSpPr>
        <p:spPr>
          <a:xfrm>
            <a:off x="3101689" y="301363"/>
            <a:ext cx="598862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Describe the concept of sustainable management practices.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worksheet </a:t>
            </a:r>
            <a:br>
              <a:rPr lang="en-US" sz="2400" dirty="0">
                <a:cs typeface="Arial Narrow" panose="020B0604020202020204" pitchFamily="34" charset="0"/>
              </a:rPr>
            </a:b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’14. The Ability to Sustain’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4" name="Picture 3" descr="A paper with text and images&#10;&#10;Description automatically generated">
            <a:extLst>
              <a:ext uri="{FF2B5EF4-FFF2-40B4-BE49-F238E27FC236}">
                <a16:creationId xmlns:a16="http://schemas.microsoft.com/office/drawing/2014/main" id="{DA799826-2502-7575-AB9B-38640922F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836" y="1389415"/>
            <a:ext cx="3753031" cy="50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5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1BA579-FEDE-4B62-A356-6A81DBF25B23}"/>
              </a:ext>
            </a:extLst>
          </p:cNvPr>
          <p:cNvSpPr txBox="1"/>
          <p:nvPr/>
        </p:nvSpPr>
        <p:spPr>
          <a:xfrm>
            <a:off x="662553" y="1905506"/>
            <a:ext cx="38629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i="0" dirty="0">
                <a:effectLst/>
              </a:rPr>
              <a:t>Still going strong: Pensioner David Latimer from </a:t>
            </a:r>
            <a:r>
              <a:rPr lang="en-AU" sz="2400" i="0" dirty="0" err="1">
                <a:effectLst/>
              </a:rPr>
              <a:t>Cranleigh</a:t>
            </a:r>
            <a:r>
              <a:rPr lang="en-AU" sz="2400" i="0" dirty="0">
                <a:effectLst/>
              </a:rPr>
              <a:t>, Surrey, with his bottle garden that was first planted 53 years ago and has not been watered since 1972 - yet continues to thrive in its sealed environment.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A190E-3912-70E0-6B1F-770818148157}"/>
              </a:ext>
            </a:extLst>
          </p:cNvPr>
          <p:cNvSpPr/>
          <p:nvPr/>
        </p:nvSpPr>
        <p:spPr>
          <a:xfrm>
            <a:off x="4866468" y="0"/>
            <a:ext cx="7325532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Still going strong: Pensioner David Latimer from Cranleigh, Surrey, with his bottle garden that was first planted 53 years ago and has not been watered since 1972 - yet continues to thrive in its sealed environment">
            <a:extLst>
              <a:ext uri="{FF2B5EF4-FFF2-40B4-BE49-F238E27FC236}">
                <a16:creationId xmlns:a16="http://schemas.microsoft.com/office/drawing/2014/main" id="{28C2D3C1-FC47-4593-EB28-2551FF93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66" y="0"/>
            <a:ext cx="6557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2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40575A-9FA3-3CC4-60FF-FF9CB84C0F0C}"/>
              </a:ext>
            </a:extLst>
          </p:cNvPr>
          <p:cNvSpPr txBox="1"/>
          <p:nvPr/>
        </p:nvSpPr>
        <p:spPr>
          <a:xfrm>
            <a:off x="2944679" y="2789695"/>
            <a:ext cx="5656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is sustainability?  </a:t>
            </a:r>
          </a:p>
        </p:txBody>
      </p:sp>
    </p:spTree>
    <p:extLst>
      <p:ext uri="{BB962C8B-B14F-4D97-AF65-F5344CB8AC3E}">
        <p14:creationId xmlns:p14="http://schemas.microsoft.com/office/powerpoint/2010/main" val="1363804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C16347-0BBE-2863-CA44-F03BB63C21ED}"/>
              </a:ext>
            </a:extLst>
          </p:cNvPr>
          <p:cNvSpPr txBox="1"/>
          <p:nvPr/>
        </p:nvSpPr>
        <p:spPr>
          <a:xfrm>
            <a:off x="833035" y="2828835"/>
            <a:ext cx="50408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/>
              <a:t>According to Collins English Dictionary, if you sustain something, you continue it, or maintain it for a period of time. </a:t>
            </a:r>
            <a:endParaRPr lang="en-US" sz="2400" dirty="0"/>
          </a:p>
        </p:txBody>
      </p:sp>
      <p:pic>
        <p:nvPicPr>
          <p:cNvPr id="4098" name="Picture 2" descr="Collins English Dictionary by Collins Dictionaries">
            <a:extLst>
              <a:ext uri="{FF2B5EF4-FFF2-40B4-BE49-F238E27FC236}">
                <a16:creationId xmlns:a16="http://schemas.microsoft.com/office/drawing/2014/main" id="{EC516E22-F37A-AC90-1B85-87E9D0C3C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142" y="0"/>
            <a:ext cx="5500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482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B6EEB6E-61AE-341E-E221-5DA86B5E1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7" y="447616"/>
            <a:ext cx="11587566" cy="596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417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at is Sustainability? How Sustainabilities Work, Benefits, and Example">
            <a:extLst>
              <a:ext uri="{FF2B5EF4-FFF2-40B4-BE49-F238E27FC236}">
                <a16:creationId xmlns:a16="http://schemas.microsoft.com/office/drawing/2014/main" id="{5FB81481-04EA-03EF-2D1B-E78BDB2BA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853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36BC56-1B64-3BD8-97E7-A925B71E7DCF}"/>
              </a:ext>
            </a:extLst>
          </p:cNvPr>
          <p:cNvSpPr txBox="1"/>
          <p:nvPr/>
        </p:nvSpPr>
        <p:spPr>
          <a:xfrm>
            <a:off x="755542" y="368479"/>
            <a:ext cx="111471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0" i="0" dirty="0">
                <a:solidFill>
                  <a:srgbClr val="202124"/>
                </a:solidFill>
                <a:effectLst/>
              </a:rPr>
              <a:t>Sustainability presumes that </a:t>
            </a:r>
            <a:r>
              <a:rPr lang="en-AU" sz="3600" b="0" i="0" dirty="0">
                <a:solidFill>
                  <a:srgbClr val="202124"/>
                </a:solidFill>
                <a:effectLst/>
              </a:rPr>
              <a:t>resources</a:t>
            </a:r>
            <a:r>
              <a:rPr lang="en-AU" sz="2400" b="0" i="0" dirty="0">
                <a:solidFill>
                  <a:srgbClr val="202124"/>
                </a:solidFill>
                <a:effectLst/>
              </a:rPr>
              <a:t> are </a:t>
            </a:r>
            <a:r>
              <a:rPr lang="en-AU" sz="3600" b="0" i="0" dirty="0">
                <a:solidFill>
                  <a:srgbClr val="202124"/>
                </a:solidFill>
                <a:effectLst/>
              </a:rPr>
              <a:t>finite,</a:t>
            </a:r>
            <a:r>
              <a:rPr lang="en-AU" sz="3200" b="0" i="0" dirty="0">
                <a:solidFill>
                  <a:srgbClr val="202124"/>
                </a:solidFill>
                <a:effectLst/>
              </a:rPr>
              <a:t> </a:t>
            </a:r>
            <a:r>
              <a:rPr lang="en-AU" sz="2400" b="0" i="0" dirty="0">
                <a:solidFill>
                  <a:srgbClr val="202124"/>
                </a:solidFill>
                <a:effectLst/>
              </a:rPr>
              <a:t>and should be used conservatively and wisely with a view to </a:t>
            </a:r>
            <a:r>
              <a:rPr lang="en-AU" sz="3600" b="0" i="0" dirty="0">
                <a:solidFill>
                  <a:srgbClr val="202124"/>
                </a:solidFill>
                <a:effectLst/>
              </a:rPr>
              <a:t>long-term </a:t>
            </a:r>
            <a:r>
              <a:rPr lang="en-AU" sz="2400" b="0" i="0" dirty="0">
                <a:solidFill>
                  <a:srgbClr val="202124"/>
                </a:solidFill>
                <a:effectLst/>
              </a:rPr>
              <a:t>priorities and </a:t>
            </a:r>
            <a:r>
              <a:rPr lang="en-AU" sz="3600" b="0" i="0" dirty="0">
                <a:solidFill>
                  <a:srgbClr val="202124"/>
                </a:solidFill>
                <a:effectLst/>
              </a:rPr>
              <a:t>consequences</a:t>
            </a:r>
            <a:r>
              <a:rPr lang="en-AU" sz="2400" b="0" i="0" dirty="0">
                <a:solidFill>
                  <a:srgbClr val="202124"/>
                </a:solidFill>
                <a:effectLst/>
              </a:rPr>
              <a:t> of the ways in which resources are used.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13ED0C-C7D3-14D6-81D2-EBA31FCFD119}"/>
              </a:ext>
            </a:extLst>
          </p:cNvPr>
          <p:cNvSpPr/>
          <p:nvPr/>
        </p:nvSpPr>
        <p:spPr>
          <a:xfrm>
            <a:off x="0" y="2407013"/>
            <a:ext cx="12192000" cy="453325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ow to save our planet, according to Sir David Attenborough">
            <a:extLst>
              <a:ext uri="{FF2B5EF4-FFF2-40B4-BE49-F238E27FC236}">
                <a16:creationId xmlns:a16="http://schemas.microsoft.com/office/drawing/2014/main" id="{70302F8E-A47E-2BE3-8CF8-744E0DAD3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55" y="2611464"/>
            <a:ext cx="6241889" cy="415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09C713-2017-6A1F-F1B8-C12A5BFC216D}"/>
              </a:ext>
            </a:extLst>
          </p:cNvPr>
          <p:cNvSpPr txBox="1"/>
          <p:nvPr/>
        </p:nvSpPr>
        <p:spPr>
          <a:xfrm>
            <a:off x="1239864" y="4246536"/>
            <a:ext cx="303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Our Planet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072CB4-0D61-97D2-D704-9B60AA12CB98}"/>
              </a:ext>
            </a:extLst>
          </p:cNvPr>
          <p:cNvSpPr txBox="1"/>
          <p:nvPr/>
        </p:nvSpPr>
        <p:spPr>
          <a:xfrm>
            <a:off x="9433301" y="4145216"/>
            <a:ext cx="303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Our Future</a:t>
            </a:r>
          </a:p>
        </p:txBody>
      </p:sp>
    </p:spTree>
    <p:extLst>
      <p:ext uri="{BB962C8B-B14F-4D97-AF65-F5344CB8AC3E}">
        <p14:creationId xmlns:p14="http://schemas.microsoft.com/office/powerpoint/2010/main" val="328091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36BC56-1B64-3BD8-97E7-A925B71E7DCF}"/>
              </a:ext>
            </a:extLst>
          </p:cNvPr>
          <p:cNvSpPr txBox="1"/>
          <p:nvPr/>
        </p:nvSpPr>
        <p:spPr>
          <a:xfrm>
            <a:off x="678051" y="352981"/>
            <a:ext cx="111471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0" i="0" dirty="0">
                <a:solidFill>
                  <a:srgbClr val="202124"/>
                </a:solidFill>
                <a:effectLst/>
              </a:rPr>
              <a:t>Sustainable management </a:t>
            </a:r>
            <a:r>
              <a:rPr lang="en-AU" sz="2400" dirty="0">
                <a:solidFill>
                  <a:srgbClr val="202124"/>
                </a:solidFill>
              </a:rPr>
              <a:t>practices a</a:t>
            </a:r>
            <a:r>
              <a:rPr lang="en-AU" sz="2400" b="0" i="0" dirty="0">
                <a:solidFill>
                  <a:srgbClr val="202124"/>
                </a:solidFill>
                <a:effectLst/>
              </a:rPr>
              <a:t>re practices (things we do) that are informed by the concept of sustainability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28B859-8008-AFBA-9523-B1F736B445CF}"/>
              </a:ext>
            </a:extLst>
          </p:cNvPr>
          <p:cNvSpPr/>
          <p:nvPr/>
        </p:nvSpPr>
        <p:spPr>
          <a:xfrm>
            <a:off x="0" y="1507332"/>
            <a:ext cx="12192000" cy="53506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4CB64FE-10CB-644D-CD60-669E7E020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261" y="1683822"/>
            <a:ext cx="8329478" cy="499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23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36BC56-1B64-3BD8-97E7-A925B71E7DCF}"/>
              </a:ext>
            </a:extLst>
          </p:cNvPr>
          <p:cNvSpPr txBox="1"/>
          <p:nvPr/>
        </p:nvSpPr>
        <p:spPr>
          <a:xfrm>
            <a:off x="522422" y="2967335"/>
            <a:ext cx="1114715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i="0" dirty="0">
                <a:solidFill>
                  <a:srgbClr val="202124"/>
                </a:solidFill>
                <a:effectLst/>
              </a:rPr>
              <a:t>Example</a:t>
            </a:r>
            <a:r>
              <a:rPr lang="en-AU" sz="2400" b="0" i="0" dirty="0">
                <a:solidFill>
                  <a:srgbClr val="202124"/>
                </a:solidFill>
                <a:effectLst/>
              </a:rPr>
              <a:t> of a sustainable management practice –  </a:t>
            </a:r>
            <a:r>
              <a:rPr lang="en-AU" sz="3200" b="1" i="0" dirty="0">
                <a:solidFill>
                  <a:srgbClr val="202124"/>
                </a:solidFill>
                <a:effectLst/>
              </a:rPr>
              <a:t>Life Cycle Analysis (LCA)</a:t>
            </a:r>
          </a:p>
          <a:p>
            <a:pPr algn="ctr"/>
            <a:endParaRPr lang="en-AU" sz="3200" b="1" dirty="0">
              <a:solidFill>
                <a:srgbClr val="202124"/>
              </a:solidFill>
            </a:endParaRPr>
          </a:p>
          <a:p>
            <a:pPr algn="ctr"/>
            <a:r>
              <a:rPr lang="en-AU" sz="2400" dirty="0">
                <a:solidFill>
                  <a:srgbClr val="202124"/>
                </a:solidFill>
              </a:rPr>
              <a:t>(also called a </a:t>
            </a:r>
            <a:r>
              <a:rPr lang="en-AU" sz="2400" i="1" dirty="0">
                <a:solidFill>
                  <a:srgbClr val="202124"/>
                </a:solidFill>
              </a:rPr>
              <a:t>Life Cycle Assessment</a:t>
            </a:r>
            <a:r>
              <a:rPr lang="en-AU" sz="2400" dirty="0">
                <a:solidFill>
                  <a:srgbClr val="202124"/>
                </a:solidFill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04784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3492</TotalTime>
  <Words>646</Words>
  <Application>Microsoft Macintosh PowerPoint</Application>
  <PresentationFormat>Widescreen</PresentationFormat>
  <Paragraphs>73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Gentium Basic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484</cp:revision>
  <dcterms:created xsi:type="dcterms:W3CDTF">2023-09-23T08:38:28Z</dcterms:created>
  <dcterms:modified xsi:type="dcterms:W3CDTF">2024-04-10T21:29:34Z</dcterms:modified>
</cp:coreProperties>
</file>