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313" r:id="rId2"/>
    <p:sldId id="314" r:id="rId3"/>
    <p:sldId id="315" r:id="rId4"/>
    <p:sldId id="361" r:id="rId5"/>
    <p:sldId id="317" r:id="rId6"/>
    <p:sldId id="316" r:id="rId7"/>
    <p:sldId id="318" r:id="rId8"/>
    <p:sldId id="319" r:id="rId9"/>
    <p:sldId id="326" r:id="rId10"/>
    <p:sldId id="320" r:id="rId11"/>
    <p:sldId id="325" r:id="rId12"/>
    <p:sldId id="322" r:id="rId13"/>
    <p:sldId id="328" r:id="rId14"/>
    <p:sldId id="327" r:id="rId15"/>
    <p:sldId id="329" r:id="rId16"/>
    <p:sldId id="332" r:id="rId17"/>
    <p:sldId id="335" r:id="rId18"/>
    <p:sldId id="333" r:id="rId19"/>
    <p:sldId id="334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5" r:id="rId29"/>
    <p:sldId id="359" r:id="rId30"/>
    <p:sldId id="348" r:id="rId31"/>
    <p:sldId id="350" r:id="rId32"/>
    <p:sldId id="347" r:id="rId33"/>
    <p:sldId id="344" r:id="rId34"/>
    <p:sldId id="349" r:id="rId35"/>
    <p:sldId id="351" r:id="rId36"/>
    <p:sldId id="360" r:id="rId37"/>
    <p:sldId id="352" r:id="rId38"/>
    <p:sldId id="353" r:id="rId39"/>
    <p:sldId id="354" r:id="rId40"/>
    <p:sldId id="357" r:id="rId41"/>
    <p:sldId id="356" r:id="rId42"/>
    <p:sldId id="362" r:id="rId43"/>
    <p:sldId id="3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95411"/>
  </p:normalViewPr>
  <p:slideViewPr>
    <p:cSldViewPr snapToGrid="0">
      <p:cViewPr varScale="1">
        <p:scale>
          <a:sx n="104" d="100"/>
          <a:sy n="104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mars.2020.00587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www.expedia.com</a:t>
            </a:r>
            <a:r>
              <a:rPr lang="en-US" dirty="0"/>
              <a:t>/pictures/</a:t>
            </a:r>
            <a:r>
              <a:rPr lang="en-US" dirty="0" err="1"/>
              <a:t>australia</a:t>
            </a:r>
            <a:r>
              <a:rPr lang="en-US" dirty="0"/>
              <a:t>-and-south-pacific/papua-new-guinea.d132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6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wwf.panda.org</a:t>
            </a:r>
            <a:r>
              <a:rPr lang="en-US" dirty="0"/>
              <a:t>/</a:t>
            </a:r>
            <a:r>
              <a:rPr lang="en-US" dirty="0" err="1"/>
              <a:t>wwf_news</a:t>
            </a:r>
            <a:r>
              <a:rPr lang="en-US" dirty="0"/>
              <a:t>/?201819/Infographic-Marine-Protected-Areas-in-the-Coral-Triangle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/country-gallery/Indonesia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2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/country-gallery/Indonesia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/country-gallery/Malaysia</a:t>
            </a:r>
          </a:p>
          <a:p>
            <a:r>
              <a:rPr lang="en-US" dirty="0"/>
              <a:t>https://</a:t>
            </a:r>
            <a:r>
              <a:rPr lang="en-US" dirty="0" err="1"/>
              <a:t>files.worldwildlife.org</a:t>
            </a:r>
            <a:r>
              <a:rPr lang="en-US" dirty="0"/>
              <a:t>/</a:t>
            </a:r>
            <a:r>
              <a:rPr lang="en-US" dirty="0" err="1"/>
              <a:t>wwfcmsprod</a:t>
            </a:r>
            <a:r>
              <a:rPr lang="en-US" dirty="0"/>
              <a:t>/files/Publication/file/7s2ggtlibx_CTSP_LessonsLearned_final__MK_edits__PD_review_2014_Jan_15.pdf?_ga=2.25416699.775569735.1697312787-486517325.1697312771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4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/country-gallery/Malaysia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09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files.worldwildlife.org</a:t>
            </a:r>
            <a:r>
              <a:rPr lang="en-US" dirty="0"/>
              <a:t>/</a:t>
            </a:r>
            <a:r>
              <a:rPr lang="en-US" dirty="0" err="1"/>
              <a:t>wwfcmsprod</a:t>
            </a:r>
            <a:r>
              <a:rPr lang="en-US" dirty="0"/>
              <a:t>/files/Publication/file/7s2ggtlibx_CTSP_LessonsLearned_final__MK_edits__PD_review_2014_Jan_15.pdf?_ga=2.25416699.775569735.1697312787-486517325.1697312771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53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/country-gallery/Philippines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21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coraltriangleinitiative.org</a:t>
            </a:r>
            <a:r>
              <a:rPr lang="en-US" dirty="0"/>
              <a:t>/country-gallery/Philippines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62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www.coraltriangleinitiative.org</a:t>
            </a:r>
            <a:r>
              <a:rPr lang="en-US" dirty="0"/>
              <a:t>/country-gallery/Timor-Leste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World map of poverty headcount ratio at $1.90 a day (2011 PPP) (% of population). Based on World Bank data ranging from 1998 to 2018</a:t>
            </a:r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/wiki/List_of_sovereign_states_by_percentage_of_population_living_in_poverty#/media/File:Poverty_headcount_ratio_at_1.90_a_day.png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4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93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www.coraltriangleinitiative.org</a:t>
            </a:r>
            <a:r>
              <a:rPr lang="en-US" dirty="0"/>
              <a:t>/country-gallery/Timor-Leste</a:t>
            </a:r>
          </a:p>
          <a:p>
            <a:r>
              <a:rPr lang="en-US" dirty="0"/>
              <a:t>https://</a:t>
            </a:r>
            <a:r>
              <a:rPr lang="en-US" dirty="0" err="1"/>
              <a:t>borgenproject.org</a:t>
            </a:r>
            <a:r>
              <a:rPr lang="en-US" dirty="0"/>
              <a:t>/top-10-facts-about-living-conditions-in-timor-leste/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54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/articles/10.3389/fmars.2020.00587/full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282828"/>
                </a:solidFill>
                <a:effectLst/>
                <a:latin typeface="MuseoSans"/>
              </a:rPr>
              <a:t>Influence of Local Pressures on Maldivian Coral Reef Resilience Following Repeated Bleaching Events, and Recovery Perspectives</a:t>
            </a:r>
          </a:p>
          <a:p>
            <a:r>
              <a:rPr lang="en-AU" b="0" i="0" dirty="0">
                <a:solidFill>
                  <a:srgbClr val="282828"/>
                </a:solidFill>
                <a:effectLst/>
                <a:latin typeface="MuseoSans"/>
              </a:rPr>
              <a:t>Front. Mar. Sci., 24 July 2020</a:t>
            </a:r>
            <a:br>
              <a:rPr lang="en-AU" dirty="0"/>
            </a:br>
            <a:r>
              <a:rPr lang="en-AU" b="0" i="0" dirty="0">
                <a:solidFill>
                  <a:srgbClr val="282828"/>
                </a:solidFill>
                <a:effectLst/>
                <a:latin typeface="MuseoSans"/>
              </a:rPr>
              <a:t>Sec. Marine Ecosystem Ecology</a:t>
            </a:r>
            <a:br>
              <a:rPr lang="en-AU" dirty="0"/>
            </a:br>
            <a:r>
              <a:rPr lang="en-AU" b="0" i="0" dirty="0">
                <a:solidFill>
                  <a:srgbClr val="282828"/>
                </a:solidFill>
                <a:effectLst/>
                <a:latin typeface="MuseoSans"/>
              </a:rPr>
              <a:t>Volume 7 - 2020 | </a:t>
            </a:r>
            <a:r>
              <a:rPr lang="en-AU" b="0" i="0" u="none" strike="noStrike" dirty="0">
                <a:solidFill>
                  <a:srgbClr val="282828"/>
                </a:solidFill>
                <a:effectLst/>
                <a:latin typeface="MuseoSans"/>
                <a:hlinkClick r:id="rId3"/>
              </a:rPr>
              <a:t>https://doi.org/10.3389/fmars.2020.00587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7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www.bbc.com</a:t>
            </a:r>
            <a:r>
              <a:rPr lang="en-US" dirty="0"/>
              <a:t>/future/article/20200408-the-middle-eastern-corals-that-could-survive-climate-change</a:t>
            </a:r>
          </a:p>
          <a:p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/articles/10.3389/fmars.2020.00090/full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77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blueventures.org</a:t>
            </a:r>
            <a:r>
              <a:rPr lang="en-US" dirty="0"/>
              <a:t>/wp-content/uploads/2021/03/Harris_2010_ARB.pdf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32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mslilyteacher.wordpress.com</a:t>
            </a:r>
            <a:r>
              <a:rPr lang="en-US" dirty="0"/>
              <a:t>/2018/01/28/extreme-poverty-in-</a:t>
            </a:r>
            <a:r>
              <a:rPr lang="en-US" dirty="0" err="1"/>
              <a:t>madagascar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70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nationalparksofparaguay.blogspot.com</a:t>
            </a:r>
            <a:r>
              <a:rPr lang="en-US" dirty="0"/>
              <a:t>/2021/05/protected-planet-report-2020.html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18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/topic/exclusive-economic-zone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17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75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www.expedia.com</a:t>
            </a:r>
            <a:r>
              <a:rPr lang="en-US" dirty="0"/>
              <a:t>/pictures/</a:t>
            </a:r>
            <a:r>
              <a:rPr lang="en-US" dirty="0" err="1"/>
              <a:t>australia</a:t>
            </a:r>
            <a:r>
              <a:rPr lang="en-US" dirty="0"/>
              <a:t>-and-south-pacific/papua-new-guinea.d132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1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World map of poverty headcount ratio at $1.90 a day (2011 PPP) (% of population). Based on World Bank data ranging from 1998 to 2018</a:t>
            </a:r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/wiki/List_of_sovereign_states_by_percentage_of_population_living_in_poverty#/media/File:Poverty_headcount_ratio_at_1.90_a_day.png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ourworldindata.org</a:t>
            </a:r>
            <a:r>
              <a:rPr lang="en-US" dirty="0"/>
              <a:t>/</a:t>
            </a:r>
            <a:r>
              <a:rPr lang="en-US" dirty="0" err="1"/>
              <a:t>grapher</a:t>
            </a:r>
            <a:r>
              <a:rPr lang="en-US" dirty="0"/>
              <a:t>/human-development-index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8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i="0" dirty="0">
                <a:solidFill>
                  <a:srgbClr val="313131"/>
                </a:solidFill>
                <a:effectLst/>
                <a:latin typeface="Noto Serif" panose="020F0502020204030204" pitchFamily="34" charset="0"/>
              </a:rPr>
              <a:t>Dotted line: Coral Triangle Scientific Boundary</a:t>
            </a:r>
            <a:r>
              <a:rPr lang="en-AU" b="0" i="0" dirty="0">
                <a:solidFill>
                  <a:srgbClr val="313131"/>
                </a:solidFill>
                <a:effectLst/>
                <a:latin typeface="Noto Serif" panose="020F0502020204030204" pitchFamily="34" charset="0"/>
              </a:rPr>
              <a:t> - highest coral diversity in the world (more than 500 species)</a:t>
            </a:r>
            <a:br>
              <a:rPr lang="en-AU" b="1" i="0" dirty="0">
                <a:solidFill>
                  <a:srgbClr val="313131"/>
                </a:solidFill>
                <a:effectLst/>
                <a:latin typeface="Noto Serif" panose="020F0502020204030204" pitchFamily="34" charset="0"/>
              </a:rPr>
            </a:br>
            <a:r>
              <a:rPr lang="en-AU" b="1" i="0" dirty="0">
                <a:solidFill>
                  <a:srgbClr val="313131"/>
                </a:solidFill>
                <a:effectLst/>
                <a:latin typeface="Noto Serif" panose="020F0502020204030204" pitchFamily="34" charset="0"/>
              </a:rPr>
              <a:t>Thick line: CTI-CFF Implementation area</a:t>
            </a:r>
            <a:r>
              <a:rPr lang="en-AU" b="0" i="0" dirty="0">
                <a:solidFill>
                  <a:srgbClr val="313131"/>
                </a:solidFill>
                <a:effectLst/>
                <a:latin typeface="Noto Serif" panose="020F0502020204030204" pitchFamily="34" charset="0"/>
              </a:rPr>
              <a:t> - The CTI-CFF Plan of Action may be implemented within waters under national jurisdiction of each of the Coral Triangle governments</a:t>
            </a:r>
          </a:p>
          <a:p>
            <a:r>
              <a:rPr lang="en-US" dirty="0"/>
              <a:t>https://</a:t>
            </a:r>
            <a:r>
              <a:rPr lang="en-US" dirty="0" err="1"/>
              <a:t>www.coraltriangle.org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files.worldwildlife.org</a:t>
            </a:r>
            <a:r>
              <a:rPr lang="en-US" dirty="0"/>
              <a:t>/</a:t>
            </a:r>
            <a:r>
              <a:rPr lang="en-US" dirty="0" err="1"/>
              <a:t>wwfcmsprod</a:t>
            </a:r>
            <a:r>
              <a:rPr lang="en-US" dirty="0"/>
              <a:t>/files/Publication/file/7s2ggtlibx_CTSP_LessonsLearned_final__MK_edits__PD_review_2014_Jan_15.pdf?_ga=2.25416699.775569735.1697312787-486517325.1697312771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ctatlas.coraltriangleinitiative.org</a:t>
            </a:r>
            <a:r>
              <a:rPr lang="en-US" dirty="0"/>
              <a:t>/</a:t>
            </a:r>
            <a:r>
              <a:rPr lang="en-US" dirty="0" err="1"/>
              <a:t>MapGallery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ctatlas.coraltriangleinitiative.org</a:t>
            </a:r>
            <a:r>
              <a:rPr lang="en-US" dirty="0"/>
              <a:t>/</a:t>
            </a:r>
            <a:r>
              <a:rPr lang="en-US" dirty="0" err="1"/>
              <a:t>MapGallery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5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ctatlas.coraltriangleinitiative.org</a:t>
            </a:r>
            <a:r>
              <a:rPr lang="en-US" dirty="0"/>
              <a:t>/</a:t>
            </a:r>
            <a:r>
              <a:rPr lang="en-US" dirty="0" err="1"/>
              <a:t>MapGallery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58688-00BA-A6FA-515F-3BC79FF1D64D}"/>
              </a:ext>
            </a:extLst>
          </p:cNvPr>
          <p:cNvSpPr txBox="1"/>
          <p:nvPr/>
        </p:nvSpPr>
        <p:spPr>
          <a:xfrm>
            <a:off x="7924626" y="1536174"/>
            <a:ext cx="39210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Recognise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that decisions relating to resource management are affected by the economic development of a nation and the value placed on marine environment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’15. </a:t>
            </a:r>
            <a:r>
              <a:rPr lang="en-US" sz="2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EEeezy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Money’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2226" name="Picture 2" descr="Papua New Guinea Pictures: View Photos &amp; Images of Papua New Guinea">
            <a:extLst>
              <a:ext uri="{FF2B5EF4-FFF2-40B4-BE49-F238E27FC236}">
                <a16:creationId xmlns:a16="http://schemas.microsoft.com/office/drawing/2014/main" id="{ABC45E86-C2A3-D844-B39D-1F566FEB4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65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1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A7E3A73-B950-74A8-4B8C-9C88F2F0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037" y="0"/>
            <a:ext cx="9605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number&#10;&#10;Description automatically generated">
            <a:extLst>
              <a:ext uri="{FF2B5EF4-FFF2-40B4-BE49-F238E27FC236}">
                <a16:creationId xmlns:a16="http://schemas.microsoft.com/office/drawing/2014/main" id="{584C1975-C8DC-69E0-8059-7BB0FE180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3861153"/>
            <a:ext cx="1236132" cy="801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D4B6F-3AA7-1ABA-898B-95CF7E6E7BD9}"/>
              </a:ext>
            </a:extLst>
          </p:cNvPr>
          <p:cNvSpPr txBox="1"/>
          <p:nvPr/>
        </p:nvSpPr>
        <p:spPr>
          <a:xfrm>
            <a:off x="135466" y="137584"/>
            <a:ext cx="2332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Number of coral reef fish and associated species</a:t>
            </a:r>
          </a:p>
        </p:txBody>
      </p:sp>
      <p:pic>
        <p:nvPicPr>
          <p:cNvPr id="6" name="Picture 5" descr="A close up of a number&#10;&#10;Description automatically generated">
            <a:extLst>
              <a:ext uri="{FF2B5EF4-FFF2-40B4-BE49-F238E27FC236}">
                <a16:creationId xmlns:a16="http://schemas.microsoft.com/office/drawing/2014/main" id="{A77C1EAD-7493-CA4F-14E4-370AFEAC9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2986031"/>
            <a:ext cx="1236133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 up of a number&#10;&#10;Description automatically generated">
            <a:extLst>
              <a:ext uri="{FF2B5EF4-FFF2-40B4-BE49-F238E27FC236}">
                <a16:creationId xmlns:a16="http://schemas.microsoft.com/office/drawing/2014/main" id="{3407369D-EDDD-1D8D-D68B-8AC6E14FCF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4868608"/>
            <a:ext cx="1236132" cy="736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 up of a number&#10;&#10;Description automatically generated">
            <a:extLst>
              <a:ext uri="{FF2B5EF4-FFF2-40B4-BE49-F238E27FC236}">
                <a16:creationId xmlns:a16="http://schemas.microsoft.com/office/drawing/2014/main" id="{8A7EF367-E65B-11C1-A745-F21A633ACC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65" y="5811131"/>
            <a:ext cx="1227666" cy="818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09370-E95E-2B80-F70F-0E900023FA5C}"/>
              </a:ext>
            </a:extLst>
          </p:cNvPr>
          <p:cNvSpPr txBox="1"/>
          <p:nvPr/>
        </p:nvSpPr>
        <p:spPr>
          <a:xfrm>
            <a:off x="1540931" y="3082461"/>
            <a:ext cx="233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&lt;500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38F1C-C17B-0DB0-E220-708A6032BB34}"/>
              </a:ext>
            </a:extLst>
          </p:cNvPr>
          <p:cNvSpPr txBox="1"/>
          <p:nvPr/>
        </p:nvSpPr>
        <p:spPr>
          <a:xfrm>
            <a:off x="1536164" y="3846253"/>
            <a:ext cx="104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500-1600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71B71-8A46-6D81-4EF7-EAE8E1633090}"/>
              </a:ext>
            </a:extLst>
          </p:cNvPr>
          <p:cNvSpPr txBox="1"/>
          <p:nvPr/>
        </p:nvSpPr>
        <p:spPr>
          <a:xfrm>
            <a:off x="1545699" y="4828692"/>
            <a:ext cx="104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1600-2000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97B29-6524-4AE2-26A6-6C7FC721BFA8}"/>
              </a:ext>
            </a:extLst>
          </p:cNvPr>
          <p:cNvSpPr txBox="1"/>
          <p:nvPr/>
        </p:nvSpPr>
        <p:spPr>
          <a:xfrm>
            <a:off x="1591733" y="5961816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&gt;2000</a:t>
            </a:r>
          </a:p>
        </p:txBody>
      </p:sp>
    </p:spTree>
    <p:extLst>
      <p:ext uri="{BB962C8B-B14F-4D97-AF65-F5344CB8AC3E}">
        <p14:creationId xmlns:p14="http://schemas.microsoft.com/office/powerpoint/2010/main" val="3927137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D4B6F-3AA7-1ABA-898B-95CF7E6E7BD9}"/>
              </a:ext>
            </a:extLst>
          </p:cNvPr>
          <p:cNvSpPr txBox="1"/>
          <p:nvPr/>
        </p:nvSpPr>
        <p:spPr>
          <a:xfrm>
            <a:off x="249534" y="334204"/>
            <a:ext cx="2332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Number of mangrove species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809370-E95E-2B80-F70F-0E900023FA5C}"/>
              </a:ext>
            </a:extLst>
          </p:cNvPr>
          <p:cNvSpPr txBox="1"/>
          <p:nvPr/>
        </p:nvSpPr>
        <p:spPr>
          <a:xfrm>
            <a:off x="1596499" y="2382456"/>
            <a:ext cx="233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38F1C-C17B-0DB0-E220-708A6032BB34}"/>
              </a:ext>
            </a:extLst>
          </p:cNvPr>
          <p:cNvSpPr txBox="1"/>
          <p:nvPr/>
        </p:nvSpPr>
        <p:spPr>
          <a:xfrm>
            <a:off x="1596499" y="3124095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5-8</a:t>
            </a:r>
          </a:p>
        </p:txBody>
      </p:sp>
      <p:pic>
        <p:nvPicPr>
          <p:cNvPr id="3" name="Picture 2" descr="A map of the coral triangle&#10;&#10;Description automatically generated">
            <a:extLst>
              <a:ext uri="{FF2B5EF4-FFF2-40B4-BE49-F238E27FC236}">
                <a16:creationId xmlns:a16="http://schemas.microsoft.com/office/drawing/2014/main" id="{112FECA7-C14A-5D94-4BC3-BD94490AC7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94" y="0"/>
            <a:ext cx="9033642" cy="6858000"/>
          </a:xfrm>
          <a:prstGeom prst="rect">
            <a:avLst/>
          </a:prstGeom>
        </p:spPr>
      </p:pic>
      <p:pic>
        <p:nvPicPr>
          <p:cNvPr id="14" name="Picture 13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5DB69D7E-87B6-15BE-B19E-6D6FADC06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17" y="2372664"/>
            <a:ext cx="1095606" cy="461665"/>
          </a:xfrm>
          <a:prstGeom prst="rect">
            <a:avLst/>
          </a:prstGeom>
        </p:spPr>
      </p:pic>
      <p:pic>
        <p:nvPicPr>
          <p:cNvPr id="15" name="Picture 14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6BAD90E2-39F7-6044-3E67-41ED1008B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17" y="3124095"/>
            <a:ext cx="1095606" cy="461665"/>
          </a:xfrm>
          <a:prstGeom prst="rect">
            <a:avLst/>
          </a:prstGeom>
        </p:spPr>
      </p:pic>
      <p:pic>
        <p:nvPicPr>
          <p:cNvPr id="16" name="Picture 15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B0CE783A-5449-6D08-93E7-35E2B9AC72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90" y="3888065"/>
            <a:ext cx="1083733" cy="461664"/>
          </a:xfrm>
          <a:prstGeom prst="rect">
            <a:avLst/>
          </a:prstGeom>
        </p:spPr>
      </p:pic>
      <p:pic>
        <p:nvPicPr>
          <p:cNvPr id="17" name="Picture 16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D4A00101-2073-22E5-3C50-F305E7FD6C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89" y="4652034"/>
            <a:ext cx="1118647" cy="461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7336A-14D0-FD5C-AD40-45C54B1EC2D5}"/>
              </a:ext>
            </a:extLst>
          </p:cNvPr>
          <p:cNvSpPr txBox="1"/>
          <p:nvPr/>
        </p:nvSpPr>
        <p:spPr>
          <a:xfrm>
            <a:off x="1561995" y="3865734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13-16</a:t>
            </a:r>
          </a:p>
        </p:txBody>
      </p:sp>
      <p:pic>
        <p:nvPicPr>
          <p:cNvPr id="19" name="Picture 18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9FE25C04-E21A-0189-6740-623BF644D5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79" y="5416003"/>
            <a:ext cx="1100666" cy="491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7D756C-3FEC-9700-8781-79349ACE09D2}"/>
              </a:ext>
            </a:extLst>
          </p:cNvPr>
          <p:cNvSpPr txBox="1"/>
          <p:nvPr/>
        </p:nvSpPr>
        <p:spPr>
          <a:xfrm>
            <a:off x="1546447" y="4626293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21-25</a:t>
            </a:r>
          </a:p>
        </p:txBody>
      </p:sp>
      <p:pic>
        <p:nvPicPr>
          <p:cNvPr id="21" name="Picture 20" descr="A chart of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E61F2475-8385-D496-BB16-0D7135375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79" y="6209375"/>
            <a:ext cx="1074744" cy="4616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06D6D0-C6E1-15E5-770D-2070BE3D9EE3}"/>
              </a:ext>
            </a:extLst>
          </p:cNvPr>
          <p:cNvSpPr txBox="1"/>
          <p:nvPr/>
        </p:nvSpPr>
        <p:spPr>
          <a:xfrm>
            <a:off x="1562014" y="5395994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36-40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0D83DC-84FC-6ACC-E2E7-2EF2D4712A2A}"/>
              </a:ext>
            </a:extLst>
          </p:cNvPr>
          <p:cNvSpPr txBox="1"/>
          <p:nvPr/>
        </p:nvSpPr>
        <p:spPr>
          <a:xfrm>
            <a:off x="1569697" y="6209373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41-47</a:t>
            </a:r>
          </a:p>
        </p:txBody>
      </p:sp>
    </p:spTree>
    <p:extLst>
      <p:ext uri="{BB962C8B-B14F-4D97-AF65-F5344CB8AC3E}">
        <p14:creationId xmlns:p14="http://schemas.microsoft.com/office/powerpoint/2010/main" val="352226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843F476-D144-A9A2-176D-1E0C9501B713}"/>
              </a:ext>
            </a:extLst>
          </p:cNvPr>
          <p:cNvSpPr txBox="1"/>
          <p:nvPr/>
        </p:nvSpPr>
        <p:spPr>
          <a:xfrm>
            <a:off x="128486" y="1271346"/>
            <a:ext cx="18163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Number of MPAs 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2800" b="1" dirty="0"/>
              <a:t>(Marine Protected Areas)</a:t>
            </a:r>
            <a:endParaRPr lang="en-US" sz="3200" b="1" dirty="0"/>
          </a:p>
        </p:txBody>
      </p:sp>
      <p:pic>
        <p:nvPicPr>
          <p:cNvPr id="14" name="Picture 13" descr="A red and grey logo&#10;&#10;Description automatically generated">
            <a:extLst>
              <a:ext uri="{FF2B5EF4-FFF2-40B4-BE49-F238E27FC236}">
                <a16:creationId xmlns:a16="http://schemas.microsoft.com/office/drawing/2014/main" id="{4D8C290C-8AB7-DA4C-9BB6-9F5E775605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75" y="2804871"/>
            <a:ext cx="1294356" cy="590550"/>
          </a:xfrm>
          <a:prstGeom prst="rect">
            <a:avLst/>
          </a:prstGeom>
        </p:spPr>
      </p:pic>
      <p:pic>
        <p:nvPicPr>
          <p:cNvPr id="29" name="Picture 28" descr="A map of the island&#10;&#10;Description automatically generated">
            <a:extLst>
              <a:ext uri="{FF2B5EF4-FFF2-40B4-BE49-F238E27FC236}">
                <a16:creationId xmlns:a16="http://schemas.microsoft.com/office/drawing/2014/main" id="{3F17DCD7-94C6-1526-7EE8-0C20A84212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350" y="452"/>
            <a:ext cx="10107650" cy="68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9DACFA-52C3-9416-3827-81EE649595D9}"/>
              </a:ext>
            </a:extLst>
          </p:cNvPr>
          <p:cNvSpPr txBox="1"/>
          <p:nvPr/>
        </p:nvSpPr>
        <p:spPr>
          <a:xfrm>
            <a:off x="628684" y="1269104"/>
            <a:ext cx="378244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en-US" sz="2800" b="1" dirty="0"/>
              <a:t>In 2009, Indonesian President Yudhoyono inspired other leaders in the region to launch the Coral Triangle Initiative (CTI) on Coral Reefs, Fisheries and Food Security (CTI-CFF) through the signing of the Leaders Declaration.</a:t>
            </a:r>
            <a:endParaRPr lang="en-US" sz="3200" b="1" dirty="0"/>
          </a:p>
        </p:txBody>
      </p:sp>
      <p:pic>
        <p:nvPicPr>
          <p:cNvPr id="17412" name="Picture 4" descr="Coral Triangle Initiative On Coral Reefs Fisheries And Food Security Cti Cff  | Portal Kementerian Luar Negeri Republik Indonesia">
            <a:extLst>
              <a:ext uri="{FF2B5EF4-FFF2-40B4-BE49-F238E27FC236}">
                <a16:creationId xmlns:a16="http://schemas.microsoft.com/office/drawing/2014/main" id="{7962C3B9-4367-AEB6-471C-369D91A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998" y="537516"/>
            <a:ext cx="5825101" cy="146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Major outcomes from 3rd Ministerial Meeting of the Coral Triangle  Initiative on Coral Reefs, Fisheries and Food Security (CTI-CFF) | WWF">
            <a:extLst>
              <a:ext uri="{FF2B5EF4-FFF2-40B4-BE49-F238E27FC236}">
                <a16:creationId xmlns:a16="http://schemas.microsoft.com/office/drawing/2014/main" id="{9698ADA9-2492-BC7C-906D-EB884973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16" y="2360859"/>
            <a:ext cx="63500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0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1F648-3194-5A6D-14B1-FA750555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3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FA3C7A-A683-773A-740D-3DF9761B6750}"/>
              </a:ext>
            </a:extLst>
          </p:cNvPr>
          <p:cNvSpPr txBox="1"/>
          <p:nvPr/>
        </p:nvSpPr>
        <p:spPr>
          <a:xfrm>
            <a:off x="729343" y="2361882"/>
            <a:ext cx="10472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In signing the declaration, they all agreed to</a:t>
            </a:r>
            <a:r>
              <a:rPr lang="en-US" sz="2800" b="1" i="1" dirty="0"/>
              <a:t> protect </a:t>
            </a:r>
            <a:r>
              <a:rPr lang="en-US" sz="2800" b="1" dirty="0"/>
              <a:t>the coral triangle by implementing a CTI-CFF Action Plan, to then go back to their countries to develop their own national plans of action </a:t>
            </a:r>
          </a:p>
          <a:p>
            <a:pPr algn="ctr"/>
            <a:r>
              <a:rPr lang="en-US" sz="2800" b="1" dirty="0"/>
              <a:t>(to adopt the CTI-CFF goals to their local conditions).</a:t>
            </a:r>
          </a:p>
        </p:txBody>
      </p:sp>
    </p:spTree>
    <p:extLst>
      <p:ext uri="{BB962C8B-B14F-4D97-AF65-F5344CB8AC3E}">
        <p14:creationId xmlns:p14="http://schemas.microsoft.com/office/powerpoint/2010/main" val="381008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BC6FB9-1768-3D23-2ED1-0A4EE361ACBB}"/>
              </a:ext>
            </a:extLst>
          </p:cNvPr>
          <p:cNvSpPr txBox="1"/>
          <p:nvPr/>
        </p:nvSpPr>
        <p:spPr>
          <a:xfrm>
            <a:off x="0" y="243512"/>
            <a:ext cx="33697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Indonesia</a:t>
            </a:r>
          </a:p>
          <a:p>
            <a:pPr algn="ctr"/>
            <a:endParaRPr lang="en-US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16% of the world’s coral reefs are found in Indonesia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Approx. 17000 islands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Nearly </a:t>
            </a:r>
            <a:r>
              <a:rPr lang="en-US" sz="3200" b="1" dirty="0"/>
              <a:t>60 million </a:t>
            </a:r>
            <a:r>
              <a:rPr lang="en-US" sz="2400" b="1" dirty="0"/>
              <a:t>people live within 20 miles of a coral reef.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Highest total seafood consumption of any nation in SE Asia.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4801D-3F2C-2371-93DB-D0ED650941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838" y="0"/>
            <a:ext cx="8787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79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208E0-E88C-DA34-D913-276FBBAC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400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FDA99D-F764-1FAF-91D8-5E374C162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132" y="-1"/>
            <a:ext cx="56218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BC6FB9-1768-3D23-2ED1-0A4EE361ACBB}"/>
              </a:ext>
            </a:extLst>
          </p:cNvPr>
          <p:cNvSpPr txBox="1"/>
          <p:nvPr/>
        </p:nvSpPr>
        <p:spPr>
          <a:xfrm>
            <a:off x="0" y="117693"/>
            <a:ext cx="29176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Malaysia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5 million </a:t>
            </a:r>
            <a:r>
              <a:rPr lang="en-US" sz="2400" b="1" dirty="0"/>
              <a:t>people live within 20 miles of a coral reef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Fisheries provide 60 percent of the nation’s protein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Rapid coastal development and a fast-growing economy taking a toll on its marine resources</a:t>
            </a:r>
          </a:p>
        </p:txBody>
      </p:sp>
      <p:pic>
        <p:nvPicPr>
          <p:cNvPr id="22530" name="Picture 2" descr="[title]">
            <a:extLst>
              <a:ext uri="{FF2B5EF4-FFF2-40B4-BE49-F238E27FC236}">
                <a16:creationId xmlns:a16="http://schemas.microsoft.com/office/drawing/2014/main" id="{1CDCA27F-317E-7964-C74A-31E9F70C9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7442" y="0"/>
            <a:ext cx="8954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44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0DAC7-3448-6E36-14ED-1D348C9DDD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824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5CDF3-6496-A9E5-9A15-862ADA11F6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533" y="-1"/>
            <a:ext cx="75014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A2A30F-4D33-7851-8E2E-77CE63044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C812C-A1A7-31E9-2AC1-B24D15EDDF75}"/>
              </a:ext>
            </a:extLst>
          </p:cNvPr>
          <p:cNvSpPr txBox="1"/>
          <p:nvPr/>
        </p:nvSpPr>
        <p:spPr>
          <a:xfrm>
            <a:off x="3860800" y="5875867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People living on $1.90 per day</a:t>
            </a:r>
          </a:p>
        </p:txBody>
      </p:sp>
    </p:spTree>
    <p:extLst>
      <p:ext uri="{BB962C8B-B14F-4D97-AF65-F5344CB8AC3E}">
        <p14:creationId xmlns:p14="http://schemas.microsoft.com/office/powerpoint/2010/main" val="232808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E94AD4-FA31-C716-1C15-10AADD31050C}"/>
              </a:ext>
            </a:extLst>
          </p:cNvPr>
          <p:cNvSpPr txBox="1"/>
          <p:nvPr/>
        </p:nvSpPr>
        <p:spPr>
          <a:xfrm>
            <a:off x="231990" y="305068"/>
            <a:ext cx="40690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Papua New Guinea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85% live in rural villages and depend on subsistence livelihoods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Majority of land under local “customary” ownership and traditional laws (hence national strategies can be difficult to incorporate at the local level). </a:t>
            </a:r>
          </a:p>
        </p:txBody>
      </p:sp>
      <p:pic>
        <p:nvPicPr>
          <p:cNvPr id="23556" name="Picture 4" descr="Tribal Lands | Papua New Guinea Tour | Wild Frontiers">
            <a:extLst>
              <a:ext uri="{FF2B5EF4-FFF2-40B4-BE49-F238E27FC236}">
                <a16:creationId xmlns:a16="http://schemas.microsoft.com/office/drawing/2014/main" id="{4FF47461-5861-4720-1EA8-3C61437A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3056" y="0"/>
            <a:ext cx="7658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2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apua New Guinea Crocodile Festival | Luxury Papua New Guinea Itinerary |  Remote Lands">
            <a:extLst>
              <a:ext uri="{FF2B5EF4-FFF2-40B4-BE49-F238E27FC236}">
                <a16:creationId xmlns:a16="http://schemas.microsoft.com/office/drawing/2014/main" id="{60E9BA96-4608-127E-DB97-B9D16EA4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0"/>
            <a:ext cx="121920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67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E94AD4-FA31-C716-1C15-10AADD31050C}"/>
              </a:ext>
            </a:extLst>
          </p:cNvPr>
          <p:cNvSpPr txBox="1"/>
          <p:nvPr/>
        </p:nvSpPr>
        <p:spPr>
          <a:xfrm>
            <a:off x="164257" y="179249"/>
            <a:ext cx="351027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Philippines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&gt;7000 islands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9% of world’s coral reefs are found in the Philippines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&gt; </a:t>
            </a:r>
            <a:r>
              <a:rPr lang="en-US" sz="3600" b="1" dirty="0"/>
              <a:t>40 million </a:t>
            </a:r>
            <a:r>
              <a:rPr lang="en-US" sz="2800" b="1" dirty="0"/>
              <a:t>people live within 20 miles of coral reef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26% live in poverty (and increasing)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88230-3639-0175-CC9F-503B5C985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533" y="0"/>
            <a:ext cx="851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E5867-4BDB-DD8A-161A-7F57FF3B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1245" cy="6858000"/>
          </a:xfrm>
          <a:prstGeom prst="rect">
            <a:avLst/>
          </a:prstGeom>
        </p:spPr>
      </p:pic>
      <p:pic>
        <p:nvPicPr>
          <p:cNvPr id="26626" name="Picture 2" descr="Health Insurance in the Philippines | International Insurance">
            <a:extLst>
              <a:ext uri="{FF2B5EF4-FFF2-40B4-BE49-F238E27FC236}">
                <a16:creationId xmlns:a16="http://schemas.microsoft.com/office/drawing/2014/main" id="{E4EC3E9F-2102-3BFB-C323-2F5ABE410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3333" y="0"/>
            <a:ext cx="79586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46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E94AD4-FA31-C716-1C15-10AADD31050C}"/>
              </a:ext>
            </a:extLst>
          </p:cNvPr>
          <p:cNvSpPr txBox="1"/>
          <p:nvPr/>
        </p:nvSpPr>
        <p:spPr>
          <a:xfrm>
            <a:off x="130391" y="305068"/>
            <a:ext cx="322240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Solomons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6 main islands and more than 986 smaller 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½ million people (97%) live within 20 miles of coral reef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&lt;21 miles of paved roads in entire country</a:t>
            </a:r>
          </a:p>
        </p:txBody>
      </p:sp>
      <p:pic>
        <p:nvPicPr>
          <p:cNvPr id="27650" name="Picture 2" descr="Solomon Islands">
            <a:extLst>
              <a:ext uri="{FF2B5EF4-FFF2-40B4-BE49-F238E27FC236}">
                <a16:creationId xmlns:a16="http://schemas.microsoft.com/office/drawing/2014/main" id="{5D5796C9-BA74-BCDD-AC3C-4DE3A13F0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2800" y="0"/>
            <a:ext cx="883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35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hat are some unexpected things first-time visitors to Solomon Islands  notice? - Quora">
            <a:extLst>
              <a:ext uri="{FF2B5EF4-FFF2-40B4-BE49-F238E27FC236}">
                <a16:creationId xmlns:a16="http://schemas.microsoft.com/office/drawing/2014/main" id="{A329E6AD-6773-A3C4-6095-72D99D1C9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4707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Urbanization in Solomon Islands: Building inclusive &amp; sustainable cities">
            <a:extLst>
              <a:ext uri="{FF2B5EF4-FFF2-40B4-BE49-F238E27FC236}">
                <a16:creationId xmlns:a16="http://schemas.microsoft.com/office/drawing/2014/main" id="{3A2E1F32-CD18-52FD-178F-74BE6FC92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2933" y="0"/>
            <a:ext cx="734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47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E94AD4-FA31-C716-1C15-10AADD31050C}"/>
              </a:ext>
            </a:extLst>
          </p:cNvPr>
          <p:cNvSpPr txBox="1"/>
          <p:nvPr/>
        </p:nvSpPr>
        <p:spPr>
          <a:xfrm>
            <a:off x="0" y="250673"/>
            <a:ext cx="369146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Timor </a:t>
            </a:r>
            <a:r>
              <a:rPr lang="en-US" sz="3200" b="1" dirty="0" err="1"/>
              <a:t>Leste</a:t>
            </a:r>
            <a:endParaRPr lang="en-US" sz="3200" b="1" dirty="0"/>
          </a:p>
          <a:p>
            <a:pPr algn="ctr"/>
            <a:r>
              <a:rPr lang="en-US" sz="3200" b="1" dirty="0"/>
              <a:t>(East Timor)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Young country - achieved independence from Indonesia in 2002.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One of the world’s poorest countries.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Depend on subsistence livelihoods.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6A19F-AB9F-E6A8-D658-8F469AB5E7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667" y="0"/>
            <a:ext cx="8551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54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96D9A-0D98-7188-94E9-CB6964554D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6" y="0"/>
            <a:ext cx="439615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FB2B6-28E8-A7EA-27DF-14CBB35064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91492"/>
            <a:ext cx="7586133" cy="2266507"/>
          </a:xfrm>
          <a:prstGeom prst="rect">
            <a:avLst/>
          </a:prstGeom>
        </p:spPr>
      </p:pic>
      <p:pic>
        <p:nvPicPr>
          <p:cNvPr id="30722" name="Picture 2" descr="Top 10 Facts About Living Conditions in Timor-Leste - The Borgen Project">
            <a:extLst>
              <a:ext uri="{FF2B5EF4-FFF2-40B4-BE49-F238E27FC236}">
                <a16:creationId xmlns:a16="http://schemas.microsoft.com/office/drawing/2014/main" id="{EB2C6DC7-7E20-AB6B-52CB-504180994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586133" cy="47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466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812801" y="2116667"/>
            <a:ext cx="2777066" cy="10329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3FE1F-D841-C052-D7B4-25F59DB05D71}"/>
              </a:ext>
            </a:extLst>
          </p:cNvPr>
          <p:cNvSpPr txBox="1"/>
          <p:nvPr/>
        </p:nvSpPr>
        <p:spPr>
          <a:xfrm>
            <a:off x="2423849" y="1616558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Caribbean</a:t>
            </a:r>
          </a:p>
        </p:txBody>
      </p:sp>
    </p:spTree>
    <p:extLst>
      <p:ext uri="{BB962C8B-B14F-4D97-AF65-F5344CB8AC3E}">
        <p14:creationId xmlns:p14="http://schemas.microsoft.com/office/powerpoint/2010/main" val="179714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aribbean&#10;&#10;Description automatically generated">
            <a:extLst>
              <a:ext uri="{FF2B5EF4-FFF2-40B4-BE49-F238E27FC236}">
                <a16:creationId xmlns:a16="http://schemas.microsoft.com/office/drawing/2014/main" id="{C50279F8-2F72-F4FA-7BD9-D75849E72E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025" y="1"/>
            <a:ext cx="93759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3E3E4D-4E6E-4784-E6EA-A896F30F283D}"/>
              </a:ext>
            </a:extLst>
          </p:cNvPr>
          <p:cNvSpPr txBox="1"/>
          <p:nvPr/>
        </p:nvSpPr>
        <p:spPr>
          <a:xfrm>
            <a:off x="249234" y="413481"/>
            <a:ext cx="233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Caribbean</a:t>
            </a:r>
          </a:p>
          <a:p>
            <a:pPr algn="ctr"/>
            <a:endParaRPr lang="en-US" sz="1600" b="1" dirty="0"/>
          </a:p>
          <a:p>
            <a:pPr algn="ctr"/>
            <a:r>
              <a:rPr lang="en-US" sz="3200" b="1" dirty="0"/>
              <a:t>reefs at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6B89-A3EE-372D-4D3C-7DEE140E2E30}"/>
              </a:ext>
            </a:extLst>
          </p:cNvPr>
          <p:cNvSpPr txBox="1"/>
          <p:nvPr/>
        </p:nvSpPr>
        <p:spPr>
          <a:xfrm>
            <a:off x="1536164" y="2691989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D3D5D-B6DE-DB14-F889-8F1401E9A723}"/>
              </a:ext>
            </a:extLst>
          </p:cNvPr>
          <p:cNvSpPr/>
          <p:nvPr/>
        </p:nvSpPr>
        <p:spPr>
          <a:xfrm>
            <a:off x="249234" y="2563593"/>
            <a:ext cx="1166017" cy="776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D4F3A-7F3A-F91D-89EF-0AC38BBBD6B8}"/>
              </a:ext>
            </a:extLst>
          </p:cNvPr>
          <p:cNvSpPr/>
          <p:nvPr/>
        </p:nvSpPr>
        <p:spPr>
          <a:xfrm>
            <a:off x="249234" y="3564935"/>
            <a:ext cx="1166017" cy="77648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F84CFA-19A8-41F6-1BD5-25F8B87675E9}"/>
              </a:ext>
            </a:extLst>
          </p:cNvPr>
          <p:cNvSpPr txBox="1"/>
          <p:nvPr/>
        </p:nvSpPr>
        <p:spPr>
          <a:xfrm>
            <a:off x="1536164" y="3722343"/>
            <a:ext cx="127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A2469E-89BD-5CDA-A678-E52A15159103}"/>
              </a:ext>
            </a:extLst>
          </p:cNvPr>
          <p:cNvSpPr/>
          <p:nvPr/>
        </p:nvSpPr>
        <p:spPr>
          <a:xfrm>
            <a:off x="249234" y="4566277"/>
            <a:ext cx="1166017" cy="776482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5C3051-F857-8F79-7D10-F4055D8EF616}"/>
              </a:ext>
            </a:extLst>
          </p:cNvPr>
          <p:cNvSpPr txBox="1"/>
          <p:nvPr/>
        </p:nvSpPr>
        <p:spPr>
          <a:xfrm>
            <a:off x="1536163" y="4657646"/>
            <a:ext cx="127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D07F2-8095-8854-6609-A3FD455F720C}"/>
              </a:ext>
            </a:extLst>
          </p:cNvPr>
          <p:cNvSpPr/>
          <p:nvPr/>
        </p:nvSpPr>
        <p:spPr>
          <a:xfrm>
            <a:off x="249234" y="5600277"/>
            <a:ext cx="1166017" cy="776482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2E0E7-644F-12A9-B58B-76CEF56A8976}"/>
              </a:ext>
            </a:extLst>
          </p:cNvPr>
          <p:cNvSpPr txBox="1"/>
          <p:nvPr/>
        </p:nvSpPr>
        <p:spPr>
          <a:xfrm>
            <a:off x="1537518" y="5545762"/>
            <a:ext cx="1279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Very High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F0F963-B470-6FE3-46B3-D43E2BEC8391}"/>
              </a:ext>
            </a:extLst>
          </p:cNvPr>
          <p:cNvSpPr txBox="1"/>
          <p:nvPr/>
        </p:nvSpPr>
        <p:spPr>
          <a:xfrm>
            <a:off x="4728705" y="609993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A27D27-DC05-6537-68EA-8D16EB824A3D}"/>
              </a:ext>
            </a:extLst>
          </p:cNvPr>
          <p:cNvSpPr txBox="1"/>
          <p:nvPr/>
        </p:nvSpPr>
        <p:spPr>
          <a:xfrm>
            <a:off x="8522376" y="5988518"/>
            <a:ext cx="305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South America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E6939-0D42-3960-4065-4DDE98A5BBF8}"/>
              </a:ext>
            </a:extLst>
          </p:cNvPr>
          <p:cNvSpPr txBox="1"/>
          <p:nvPr/>
        </p:nvSpPr>
        <p:spPr>
          <a:xfrm>
            <a:off x="6517360" y="4184008"/>
            <a:ext cx="401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Caribbean Sea </a:t>
            </a:r>
            <a:r>
              <a:rPr lang="en-US" b="1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17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AA814F4-7B29-68E2-7195-AB5B53751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479EF-8D33-EE19-382C-606C8B847FA9}"/>
              </a:ext>
            </a:extLst>
          </p:cNvPr>
          <p:cNvSpPr txBox="1"/>
          <p:nvPr/>
        </p:nvSpPr>
        <p:spPr>
          <a:xfrm>
            <a:off x="3860800" y="5875867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People living on $5.50 per day</a:t>
            </a:r>
          </a:p>
        </p:txBody>
      </p:sp>
    </p:spTree>
    <p:extLst>
      <p:ext uri="{BB962C8B-B14F-4D97-AF65-F5344CB8AC3E}">
        <p14:creationId xmlns:p14="http://schemas.microsoft.com/office/powerpoint/2010/main" val="762056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7315200" y="2654552"/>
            <a:ext cx="1439333" cy="10329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B0058-DAFB-5466-5114-A5EBBBDC8D0E}"/>
              </a:ext>
            </a:extLst>
          </p:cNvPr>
          <p:cNvSpPr txBox="1"/>
          <p:nvPr/>
        </p:nvSpPr>
        <p:spPr>
          <a:xfrm>
            <a:off x="7112501" y="3728277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Maldives</a:t>
            </a:r>
          </a:p>
        </p:txBody>
      </p:sp>
    </p:spTree>
    <p:extLst>
      <p:ext uri="{BB962C8B-B14F-4D97-AF65-F5344CB8AC3E}">
        <p14:creationId xmlns:p14="http://schemas.microsoft.com/office/powerpoint/2010/main" val="478266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7FB4A1-9AB7-B64D-3C0D-7DAEADB58921}"/>
              </a:ext>
            </a:extLst>
          </p:cNvPr>
          <p:cNvSpPr txBox="1"/>
          <p:nvPr/>
        </p:nvSpPr>
        <p:spPr>
          <a:xfrm>
            <a:off x="174437" y="65315"/>
            <a:ext cx="423204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Maldives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1,192 islands within 26 coral atolls atop a 960km submarine ridge. </a:t>
            </a:r>
          </a:p>
          <a:p>
            <a:endParaRPr lang="en-US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Most islands only 1m above sea level.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2 severe bleaching events (1998 &amp; 2016). </a:t>
            </a:r>
          </a:p>
          <a:p>
            <a:endParaRPr lang="en-US" sz="1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It took 16 years for reefs to fully recover from the 1998 bleaching event.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5EC7A8-E20A-DF28-B28C-6C4D2FA3C47E}"/>
              </a:ext>
            </a:extLst>
          </p:cNvPr>
          <p:cNvSpPr/>
          <p:nvPr/>
        </p:nvSpPr>
        <p:spPr>
          <a:xfrm>
            <a:off x="4457700" y="0"/>
            <a:ext cx="7734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CA4D4A-F47D-21A5-5694-22B8A512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351" y="250673"/>
            <a:ext cx="7050279" cy="39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Is it safe to visit the Maldives? Here's what hotels are doing">
            <a:extLst>
              <a:ext uri="{FF2B5EF4-FFF2-40B4-BE49-F238E27FC236}">
                <a16:creationId xmlns:a16="http://schemas.microsoft.com/office/drawing/2014/main" id="{2B7868EF-74F9-5ECB-F332-6E24FAA28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2092" y="4327071"/>
            <a:ext cx="7785515" cy="25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46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6096000" y="2011086"/>
            <a:ext cx="1439333" cy="10329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B341C-77F2-13A5-ED37-EFEBF0D035F2}"/>
              </a:ext>
            </a:extLst>
          </p:cNvPr>
          <p:cNvSpPr txBox="1"/>
          <p:nvPr/>
        </p:nvSpPr>
        <p:spPr>
          <a:xfrm>
            <a:off x="5831685" y="3044020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Red Sea</a:t>
            </a:r>
          </a:p>
        </p:txBody>
      </p:sp>
    </p:spTree>
    <p:extLst>
      <p:ext uri="{BB962C8B-B14F-4D97-AF65-F5344CB8AC3E}">
        <p14:creationId xmlns:p14="http://schemas.microsoft.com/office/powerpoint/2010/main" val="1450304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153DD-C94F-A885-4A7E-39343B9BD9DD}"/>
              </a:ext>
            </a:extLst>
          </p:cNvPr>
          <p:cNvSpPr txBox="1"/>
          <p:nvPr/>
        </p:nvSpPr>
        <p:spPr>
          <a:xfrm>
            <a:off x="195943" y="458956"/>
            <a:ext cx="5061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Red Sea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‘</a:t>
            </a:r>
            <a:r>
              <a:rPr lang="en-US" sz="3200" b="1" i="1" dirty="0"/>
              <a:t>super corals</a:t>
            </a:r>
            <a:r>
              <a:rPr lang="en-US" sz="3200" b="1" dirty="0"/>
              <a:t>’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Corals in the Northern Red Sea are exceptionally resistant to thermal stress.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Gulf of Aqaba could potentially be one of the planet’s largest marine refuges from climate change.</a:t>
            </a:r>
          </a:p>
        </p:txBody>
      </p:sp>
      <p:pic>
        <p:nvPicPr>
          <p:cNvPr id="37892" name="Picture 4" descr="Egypt's coral reefs endangered due to climate change - Dailynewsegypt">
            <a:extLst>
              <a:ext uri="{FF2B5EF4-FFF2-40B4-BE49-F238E27FC236}">
                <a16:creationId xmlns:a16="http://schemas.microsoft.com/office/drawing/2014/main" id="{E403F51A-4BE8-96F7-78F6-440FC96FB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0"/>
            <a:ext cx="6961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1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6318552" y="3429000"/>
            <a:ext cx="1439333" cy="12146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1B413-3D99-AA64-691E-BBBD526E612D}"/>
              </a:ext>
            </a:extLst>
          </p:cNvPr>
          <p:cNvSpPr txBox="1"/>
          <p:nvPr/>
        </p:nvSpPr>
        <p:spPr>
          <a:xfrm>
            <a:off x="5873449" y="4643608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Madagascar</a:t>
            </a:r>
          </a:p>
        </p:txBody>
      </p:sp>
    </p:spTree>
    <p:extLst>
      <p:ext uri="{BB962C8B-B14F-4D97-AF65-F5344CB8AC3E}">
        <p14:creationId xmlns:p14="http://schemas.microsoft.com/office/powerpoint/2010/main" val="421011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B1577-438C-4CF3-9BBA-D6346231C9BE}"/>
              </a:ext>
            </a:extLst>
          </p:cNvPr>
          <p:cNvSpPr txBox="1"/>
          <p:nvPr/>
        </p:nvSpPr>
        <p:spPr>
          <a:xfrm>
            <a:off x="123862" y="305068"/>
            <a:ext cx="736418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Madagascar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Reefs run continuously for &gt;450km along the SW coastline (3</a:t>
            </a:r>
            <a:r>
              <a:rPr lang="en-US" sz="2800" b="1" baseline="30000" dirty="0"/>
              <a:t>rd</a:t>
            </a:r>
            <a:r>
              <a:rPr lang="en-US" sz="2800" b="1" dirty="0"/>
              <a:t> largest reef in the world)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</a:t>
            </a:r>
            <a:r>
              <a:rPr lang="en-US" sz="2800" b="1" i="1" dirty="0"/>
              <a:t>Grand </a:t>
            </a:r>
            <a:r>
              <a:rPr lang="en-US" sz="2800" b="1" i="1" dirty="0" err="1"/>
              <a:t>Récif</a:t>
            </a:r>
            <a:r>
              <a:rPr lang="en-US" sz="2800" b="1" i="1" dirty="0"/>
              <a:t> </a:t>
            </a:r>
            <a:r>
              <a:rPr lang="en-US" sz="2800" b="1" dirty="0"/>
              <a:t>is a 19km stretch of reef nestled up against </a:t>
            </a:r>
            <a:r>
              <a:rPr lang="en-US" sz="2800" b="1" dirty="0" err="1"/>
              <a:t>Toliara</a:t>
            </a:r>
            <a:r>
              <a:rPr lang="en-US" sz="2800" b="1" dirty="0"/>
              <a:t>, the 2</a:t>
            </a:r>
            <a:r>
              <a:rPr lang="en-US" sz="2800" b="1" baseline="30000" dirty="0"/>
              <a:t>nd</a:t>
            </a:r>
            <a:r>
              <a:rPr lang="en-US" sz="2800" b="1" dirty="0"/>
              <a:t> largest city in the south of the country (also very poor).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</a:t>
            </a:r>
            <a:r>
              <a:rPr lang="en-US" sz="2800" b="1" i="1" dirty="0"/>
              <a:t>Grand </a:t>
            </a:r>
            <a:r>
              <a:rPr lang="en-US" sz="2800" b="1" i="1" dirty="0" err="1"/>
              <a:t>Récif</a:t>
            </a:r>
            <a:r>
              <a:rPr lang="en-US" sz="2800" b="1" i="1" dirty="0"/>
              <a:t> </a:t>
            </a:r>
            <a:r>
              <a:rPr lang="en-US" sz="2800" b="1" dirty="0"/>
              <a:t>reef has suffered great loss in the last 40 years due to population growth (and the destruction of mangroves), no resource management, destructive fishing and no pollution control (incl. sewage).</a:t>
            </a:r>
          </a:p>
        </p:txBody>
      </p:sp>
      <p:pic>
        <p:nvPicPr>
          <p:cNvPr id="39940" name="Picture 4" descr="Map of Toliara Bay. Barrier reefs are represented by Grand Récif of... |  Download Scientific Diagram">
            <a:extLst>
              <a:ext uri="{FF2B5EF4-FFF2-40B4-BE49-F238E27FC236}">
                <a16:creationId xmlns:a16="http://schemas.microsoft.com/office/drawing/2014/main" id="{EF59BF5A-20D9-EC2C-6727-9A49BF415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8048" y="0"/>
            <a:ext cx="4703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4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2" name="Picture 10" descr="Extreme Poverty In Madagascar | Grow &amp; Play Pre-K">
            <a:extLst>
              <a:ext uri="{FF2B5EF4-FFF2-40B4-BE49-F238E27FC236}">
                <a16:creationId xmlns:a16="http://schemas.microsoft.com/office/drawing/2014/main" id="{9B424D70-EC39-2D15-6442-98D96AD9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E8275-09F6-7EF8-BF4E-DF28E2F28251}"/>
              </a:ext>
            </a:extLst>
          </p:cNvPr>
          <p:cNvSpPr txBox="1"/>
          <p:nvPr/>
        </p:nvSpPr>
        <p:spPr>
          <a:xfrm>
            <a:off x="146957" y="158111"/>
            <a:ext cx="736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Extreme poverty in Madagascar</a:t>
            </a:r>
          </a:p>
        </p:txBody>
      </p:sp>
    </p:spTree>
    <p:extLst>
      <p:ext uri="{BB962C8B-B14F-4D97-AF65-F5344CB8AC3E}">
        <p14:creationId xmlns:p14="http://schemas.microsoft.com/office/powerpoint/2010/main" val="2006883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9194801" y="3589867"/>
            <a:ext cx="2302936" cy="12146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051CB-CAA3-9DE0-AD25-B4D154D65E99}"/>
              </a:ext>
            </a:extLst>
          </p:cNvPr>
          <p:cNvSpPr txBox="1"/>
          <p:nvPr/>
        </p:nvSpPr>
        <p:spPr>
          <a:xfrm>
            <a:off x="9271069" y="4954075"/>
            <a:ext cx="23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75855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DD9E3E-AD7A-6854-744C-DF4BA93FF151}"/>
              </a:ext>
            </a:extLst>
          </p:cNvPr>
          <p:cNvSpPr txBox="1"/>
          <p:nvPr/>
        </p:nvSpPr>
        <p:spPr>
          <a:xfrm>
            <a:off x="32505" y="2397948"/>
            <a:ext cx="2326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Australia’s National Marine Parks</a:t>
            </a:r>
          </a:p>
        </p:txBody>
      </p:sp>
      <p:pic>
        <p:nvPicPr>
          <p:cNvPr id="40964" name="Picture 4" descr="Marine parks in Australia – Travel guide at Wikivoyage">
            <a:extLst>
              <a:ext uri="{FF2B5EF4-FFF2-40B4-BE49-F238E27FC236}">
                <a16:creationId xmlns:a16="http://schemas.microsoft.com/office/drawing/2014/main" id="{9E5F430D-4439-B91D-D0AD-EC320B14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025" y="0"/>
            <a:ext cx="983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14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271645DE-A722-C74E-22E8-D7E7CD744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9"/>
          <a:stretch/>
        </p:blipFill>
        <p:spPr bwMode="auto">
          <a:xfrm>
            <a:off x="1034143" y="1052944"/>
            <a:ext cx="10428514" cy="56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95D7D-9F95-AFE6-C37A-BC581C43E451}"/>
              </a:ext>
            </a:extLst>
          </p:cNvPr>
          <p:cNvSpPr txBox="1"/>
          <p:nvPr/>
        </p:nvSpPr>
        <p:spPr>
          <a:xfrm>
            <a:off x="1187380" y="326738"/>
            <a:ext cx="1019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National Parks Globally</a:t>
            </a:r>
          </a:p>
        </p:txBody>
      </p:sp>
    </p:spTree>
    <p:extLst>
      <p:ext uri="{BB962C8B-B14F-4D97-AF65-F5344CB8AC3E}">
        <p14:creationId xmlns:p14="http://schemas.microsoft.com/office/powerpoint/2010/main" val="424373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3FF0620-F434-EE23-37C0-73F4188FC2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5" y="146957"/>
            <a:ext cx="10478723" cy="65640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8FC9B6-5C4A-BA16-CF72-AD46FB12CE35}"/>
              </a:ext>
            </a:extLst>
          </p:cNvPr>
          <p:cNvSpPr/>
          <p:nvPr/>
        </p:nvSpPr>
        <p:spPr>
          <a:xfrm>
            <a:off x="10074729" y="146957"/>
            <a:ext cx="1714500" cy="881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EC181-F5C7-6FFB-D4D2-A4C804836EA7}"/>
              </a:ext>
            </a:extLst>
          </p:cNvPr>
          <p:cNvSpPr txBox="1"/>
          <p:nvPr/>
        </p:nvSpPr>
        <p:spPr>
          <a:xfrm>
            <a:off x="6500585" y="81642"/>
            <a:ext cx="551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(a.k.a. living standards)</a:t>
            </a:r>
          </a:p>
        </p:txBody>
      </p:sp>
    </p:spTree>
    <p:extLst>
      <p:ext uri="{BB962C8B-B14F-4D97-AF65-F5344CB8AC3E}">
        <p14:creationId xmlns:p14="http://schemas.microsoft.com/office/powerpoint/2010/main" val="2719858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xclusive economic zone | Definition, Examples, Distance, International  Law, EEZ, &amp; Map | Britannica">
            <a:extLst>
              <a:ext uri="{FF2B5EF4-FFF2-40B4-BE49-F238E27FC236}">
                <a16:creationId xmlns:a16="http://schemas.microsoft.com/office/drawing/2014/main" id="{D223BFC8-0DD6-7B34-2FAB-A25BDB06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907" y="228600"/>
            <a:ext cx="1193618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23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004E7-E838-01A2-2C5B-3092326E9668}"/>
              </a:ext>
            </a:extLst>
          </p:cNvPr>
          <p:cNvSpPr txBox="1"/>
          <p:nvPr/>
        </p:nvSpPr>
        <p:spPr>
          <a:xfrm>
            <a:off x="-220134" y="335340"/>
            <a:ext cx="1271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Ecological Sustainable Development</a:t>
            </a:r>
          </a:p>
        </p:txBody>
      </p:sp>
      <p:pic>
        <p:nvPicPr>
          <p:cNvPr id="43010" name="Picture 2" descr="Sustainability — Caribbean Green Technology Center">
            <a:extLst>
              <a:ext uri="{FF2B5EF4-FFF2-40B4-BE49-F238E27FC236}">
                <a16:creationId xmlns:a16="http://schemas.microsoft.com/office/drawing/2014/main" id="{E9CC04EB-A891-836F-0F23-90F16E53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43" y="1447692"/>
            <a:ext cx="5324929" cy="466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FFE1-EB06-5A80-7F4F-1544152E810C}"/>
              </a:ext>
            </a:extLst>
          </p:cNvPr>
          <p:cNvSpPr txBox="1"/>
          <p:nvPr/>
        </p:nvSpPr>
        <p:spPr>
          <a:xfrm>
            <a:off x="6908800" y="2529170"/>
            <a:ext cx="47951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0" i="1" dirty="0">
                <a:effectLst/>
                <a:latin typeface="ElsevierSans"/>
              </a:rPr>
              <a:t>“Development that meets the needs of the present without compromising the ability of future generations to meet their own needs” </a:t>
            </a:r>
          </a:p>
          <a:p>
            <a:r>
              <a:rPr lang="en-AU" b="0" i="1" dirty="0">
                <a:effectLst/>
                <a:latin typeface="ElsevierSans"/>
              </a:rPr>
              <a:t>The Brundtland report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59397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004E7-E838-01A2-2C5B-3092326E9668}"/>
              </a:ext>
            </a:extLst>
          </p:cNvPr>
          <p:cNvSpPr txBox="1"/>
          <p:nvPr/>
        </p:nvSpPr>
        <p:spPr>
          <a:xfrm>
            <a:off x="-220134" y="335340"/>
            <a:ext cx="1271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Ecological Sustainable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F33F1-7395-0C4B-F464-453C4030B439}"/>
              </a:ext>
            </a:extLst>
          </p:cNvPr>
          <p:cNvSpPr/>
          <p:nvPr/>
        </p:nvSpPr>
        <p:spPr>
          <a:xfrm>
            <a:off x="0" y="1404257"/>
            <a:ext cx="12192000" cy="5453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Social Sustainability: The Shorter Leg – Nexus Point: Social Sustainability  and Community Economic Development">
            <a:extLst>
              <a:ext uri="{FF2B5EF4-FFF2-40B4-BE49-F238E27FC236}">
                <a16:creationId xmlns:a16="http://schemas.microsoft.com/office/drawing/2014/main" id="{816FDFE0-9D9A-791A-2C8C-16183EA7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79" y="1861455"/>
            <a:ext cx="6052457" cy="45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1E177217-8A52-90CB-7FFC-F82C5B0810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014" y="2296266"/>
            <a:ext cx="4216400" cy="36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2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58688-00BA-A6FA-515F-3BC79FF1D64D}"/>
              </a:ext>
            </a:extLst>
          </p:cNvPr>
          <p:cNvSpPr txBox="1"/>
          <p:nvPr/>
        </p:nvSpPr>
        <p:spPr>
          <a:xfrm>
            <a:off x="7924626" y="1536174"/>
            <a:ext cx="39210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Recognise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that decisions relating to resource management are affected by the economic development of a nation and the value placed on marine environment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’15. </a:t>
            </a:r>
            <a:r>
              <a:rPr lang="en-US" sz="2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EEeezy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Money’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2226" name="Picture 2" descr="Papua New Guinea Pictures: View Photos &amp; Images of Papua New Guinea">
            <a:extLst>
              <a:ext uri="{FF2B5EF4-FFF2-40B4-BE49-F238E27FC236}">
                <a16:creationId xmlns:a16="http://schemas.microsoft.com/office/drawing/2014/main" id="{ABC45E86-C2A3-D844-B39D-1F566FEB4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65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97387B2D-F285-A2B3-B37B-D7D0D44743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7" y="768087"/>
            <a:ext cx="3974981" cy="53218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65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8BB1216-C904-F58C-3996-DE62A9EA3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A6986-6A49-5148-0676-4F89AB1FAD6E}"/>
              </a:ext>
            </a:extLst>
          </p:cNvPr>
          <p:cNvSpPr txBox="1"/>
          <p:nvPr/>
        </p:nvSpPr>
        <p:spPr>
          <a:xfrm>
            <a:off x="3572936" y="5681638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Rainforests around the world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F2822CE0-E766-8383-D885-5E564AF10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068" y="5753825"/>
            <a:ext cx="1523999" cy="8572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5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 of global coral reef distribution. Coral reefs are outlined in red. Source: UNEP-WCMC (). doi:10.1371/journal.pone.0065397.g001 ">
            <a:extLst>
              <a:ext uri="{FF2B5EF4-FFF2-40B4-BE49-F238E27FC236}">
                <a16:creationId xmlns:a16="http://schemas.microsoft.com/office/drawing/2014/main" id="{B1663AF9-EF09-BFC7-F635-66237D933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72ED20DD-76D9-1E9D-8CC1-F7A2DA18F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069" y="5701436"/>
            <a:ext cx="1617134" cy="90963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C926D1-951A-B833-C98F-3D18D79C18F1}"/>
              </a:ext>
            </a:extLst>
          </p:cNvPr>
          <p:cNvSpPr txBox="1"/>
          <p:nvPr/>
        </p:nvSpPr>
        <p:spPr>
          <a:xfrm>
            <a:off x="3708403" y="5055105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Coral reefs around the world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F782986A-587C-7FE4-EA4A-2026B3C588DD}"/>
              </a:ext>
            </a:extLst>
          </p:cNvPr>
          <p:cNvSpPr/>
          <p:nvPr/>
        </p:nvSpPr>
        <p:spPr>
          <a:xfrm>
            <a:off x="8551334" y="2641600"/>
            <a:ext cx="2777066" cy="1032934"/>
          </a:xfrm>
          <a:prstGeom prst="triangle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7DD71-DC10-2E37-D937-D2E06BBE773A}"/>
              </a:ext>
            </a:extLst>
          </p:cNvPr>
          <p:cNvSpPr txBox="1"/>
          <p:nvPr/>
        </p:nvSpPr>
        <p:spPr>
          <a:xfrm>
            <a:off x="10058403" y="1988944"/>
            <a:ext cx="2332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Coral Triangle</a:t>
            </a:r>
          </a:p>
        </p:txBody>
      </p:sp>
    </p:spTree>
    <p:extLst>
      <p:ext uri="{BB962C8B-B14F-4D97-AF65-F5344CB8AC3E}">
        <p14:creationId xmlns:p14="http://schemas.microsoft.com/office/powerpoint/2010/main" val="15621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ral triangle, boundaries, book, map, eric madeja">
            <a:extLst>
              <a:ext uri="{FF2B5EF4-FFF2-40B4-BE49-F238E27FC236}">
                <a16:creationId xmlns:a16="http://schemas.microsoft.com/office/drawing/2014/main" id="{F61D0443-27FC-186A-3603-C96EC06A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7887"/>
            <a:ext cx="12192000" cy="59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2D5FF-D2E0-84AB-4B1D-B0580A64B369}"/>
              </a:ext>
            </a:extLst>
          </p:cNvPr>
          <p:cNvSpPr txBox="1"/>
          <p:nvPr/>
        </p:nvSpPr>
        <p:spPr>
          <a:xfrm>
            <a:off x="2777069" y="231556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Coral Triangle</a:t>
            </a:r>
          </a:p>
        </p:txBody>
      </p:sp>
    </p:spTree>
    <p:extLst>
      <p:ext uri="{BB962C8B-B14F-4D97-AF65-F5344CB8AC3E}">
        <p14:creationId xmlns:p14="http://schemas.microsoft.com/office/powerpoint/2010/main" val="274554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837FF-AE92-6AC0-B1B9-74C0189CFB33}"/>
              </a:ext>
            </a:extLst>
          </p:cNvPr>
          <p:cNvSpPr txBox="1"/>
          <p:nvPr/>
        </p:nvSpPr>
        <p:spPr>
          <a:xfrm>
            <a:off x="423334" y="610136"/>
            <a:ext cx="653626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i="0" dirty="0">
                <a:solidFill>
                  <a:srgbClr val="313131"/>
                </a:solidFill>
                <a:effectLst/>
              </a:rPr>
              <a:t>The Coral Triangle has the highest coral diversity in the world (more than 500 species).</a:t>
            </a:r>
          </a:p>
          <a:p>
            <a:endParaRPr lang="en-AU" sz="2800" b="1" dirty="0">
              <a:solidFill>
                <a:srgbClr val="313131"/>
              </a:solidFill>
            </a:endParaRPr>
          </a:p>
          <a:p>
            <a:r>
              <a:rPr lang="en-AU" sz="2800" b="1" i="0" dirty="0">
                <a:solidFill>
                  <a:srgbClr val="313131"/>
                </a:solidFill>
                <a:effectLst/>
              </a:rPr>
              <a:t>By comparison, Australia’s Great Barrier Reef hosts fewer than 500 coral species. On the other side of the globe the Caribbean Sea can boast only 61 species.</a:t>
            </a:r>
          </a:p>
          <a:p>
            <a:endParaRPr lang="en-AU" sz="2800" b="1" dirty="0">
              <a:solidFill>
                <a:srgbClr val="313131"/>
              </a:solidFill>
            </a:endParaRPr>
          </a:p>
          <a:p>
            <a:r>
              <a:rPr lang="en-AU" sz="2800" b="1" i="0" dirty="0">
                <a:solidFill>
                  <a:srgbClr val="313131"/>
                </a:solidFill>
                <a:effectLst/>
              </a:rPr>
              <a:t>The Coral Triangle is home to &gt;350 million people across Indonesia, Malaysia, Papua New Guinea, the Philippines, the Solomon Islands and Timor </a:t>
            </a:r>
            <a:r>
              <a:rPr lang="en-AU" sz="2800" b="1" i="0" dirty="0" err="1">
                <a:solidFill>
                  <a:srgbClr val="313131"/>
                </a:solidFill>
                <a:effectLst/>
              </a:rPr>
              <a:t>Leste</a:t>
            </a:r>
            <a:r>
              <a:rPr lang="en-AU" sz="2800" b="1" i="0" dirty="0">
                <a:solidFill>
                  <a:srgbClr val="313131"/>
                </a:solidFill>
                <a:effectLst/>
              </a:rPr>
              <a:t> (called the CT6).</a:t>
            </a:r>
          </a:p>
          <a:p>
            <a:endParaRPr lang="en-AU" dirty="0">
              <a:solidFill>
                <a:srgbClr val="313131"/>
              </a:solidFill>
              <a:latin typeface="Noto Serif" panose="02020600060500020200" pitchFamily="18" charset="0"/>
            </a:endParaRPr>
          </a:p>
          <a:p>
            <a:endParaRPr lang="en-US" dirty="0"/>
          </a:p>
        </p:txBody>
      </p:sp>
      <p:pic>
        <p:nvPicPr>
          <p:cNvPr id="14338" name="Picture 2" descr="ADB Southeast Asia Support to the Coral Triangle Initiative | Asian  Development Bank">
            <a:extLst>
              <a:ext uri="{FF2B5EF4-FFF2-40B4-BE49-F238E27FC236}">
                <a16:creationId xmlns:a16="http://schemas.microsoft.com/office/drawing/2014/main" id="{A70EC246-3457-ADFF-236C-4B465C51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4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FD4B6F-3AA7-1ABA-898B-95CF7E6E7BD9}"/>
              </a:ext>
            </a:extLst>
          </p:cNvPr>
          <p:cNvSpPr txBox="1"/>
          <p:nvPr/>
        </p:nvSpPr>
        <p:spPr>
          <a:xfrm>
            <a:off x="146084" y="503649"/>
            <a:ext cx="181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Number of coral species</a:t>
            </a:r>
          </a:p>
        </p:txBody>
      </p:sp>
      <p:pic>
        <p:nvPicPr>
          <p:cNvPr id="7" name="Picture 6" descr="A close-up of a number of coral species&#10;&#10;Description automatically generated">
            <a:extLst>
              <a:ext uri="{FF2B5EF4-FFF2-40B4-BE49-F238E27FC236}">
                <a16:creationId xmlns:a16="http://schemas.microsoft.com/office/drawing/2014/main" id="{34684CD2-5D44-25F2-E147-69B2613F3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50" y="5686169"/>
            <a:ext cx="1564763" cy="76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38B433-CBC4-491E-BCBE-325684C52328}"/>
              </a:ext>
            </a:extLst>
          </p:cNvPr>
          <p:cNvSpPr txBox="1"/>
          <p:nvPr/>
        </p:nvSpPr>
        <p:spPr>
          <a:xfrm>
            <a:off x="1839315" y="2803925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&lt;500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D1CC94-2F7A-400E-E06C-83C0148762FA}"/>
              </a:ext>
            </a:extLst>
          </p:cNvPr>
          <p:cNvSpPr txBox="1"/>
          <p:nvPr/>
        </p:nvSpPr>
        <p:spPr>
          <a:xfrm>
            <a:off x="1839315" y="3646521"/>
            <a:ext cx="104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500-515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4770D-A5E6-D32B-CD2F-96B097A4D635}"/>
              </a:ext>
            </a:extLst>
          </p:cNvPr>
          <p:cNvSpPr txBox="1"/>
          <p:nvPr/>
        </p:nvSpPr>
        <p:spPr>
          <a:xfrm>
            <a:off x="1839315" y="4673782"/>
            <a:ext cx="104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515-550</a:t>
            </a:r>
          </a:p>
        </p:txBody>
      </p:sp>
      <p:pic>
        <p:nvPicPr>
          <p:cNvPr id="27" name="Picture 26" descr="A close-up of a number of coral species&#10;&#10;Description automatically generated">
            <a:extLst>
              <a:ext uri="{FF2B5EF4-FFF2-40B4-BE49-F238E27FC236}">
                <a16:creationId xmlns:a16="http://schemas.microsoft.com/office/drawing/2014/main" id="{4432C005-A9D9-7A98-238F-BCEABF0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51" y="4700827"/>
            <a:ext cx="1564764" cy="762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 close-up of a number of coral species&#10;&#10;Description automatically generated">
            <a:extLst>
              <a:ext uri="{FF2B5EF4-FFF2-40B4-BE49-F238E27FC236}">
                <a16:creationId xmlns:a16="http://schemas.microsoft.com/office/drawing/2014/main" id="{844D2EE5-EA38-45A8-FD26-9A323D4AFC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51" y="3694526"/>
            <a:ext cx="1560297" cy="762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A close-up of a number of coral species&#10;&#10;Description automatically generated">
            <a:extLst>
              <a:ext uri="{FF2B5EF4-FFF2-40B4-BE49-F238E27FC236}">
                <a16:creationId xmlns:a16="http://schemas.microsoft.com/office/drawing/2014/main" id="{3FA2C2D4-7A43-A43C-EA80-3DE2AE483D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19" y="2688224"/>
            <a:ext cx="1574548" cy="762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8B1517-CAAE-37AA-C82D-CF8427B3543B}"/>
              </a:ext>
            </a:extLst>
          </p:cNvPr>
          <p:cNvSpPr txBox="1"/>
          <p:nvPr/>
        </p:nvSpPr>
        <p:spPr>
          <a:xfrm>
            <a:off x="1839315" y="5836352"/>
            <a:ext cx="104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&lt;550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CE089E-D505-603A-6FB5-59B8C960EA88}"/>
              </a:ext>
            </a:extLst>
          </p:cNvPr>
          <p:cNvSpPr/>
          <p:nvPr/>
        </p:nvSpPr>
        <p:spPr>
          <a:xfrm>
            <a:off x="2743579" y="0"/>
            <a:ext cx="944842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map of the world&#10;&#10;Description automatically generated">
            <a:extLst>
              <a:ext uri="{FF2B5EF4-FFF2-40B4-BE49-F238E27FC236}">
                <a16:creationId xmlns:a16="http://schemas.microsoft.com/office/drawing/2014/main" id="{5BD71E0F-BB68-F5CD-DFD2-2828AF5337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047" y="0"/>
            <a:ext cx="9448420" cy="4379935"/>
          </a:xfrm>
          <a:prstGeom prst="rect">
            <a:avLst/>
          </a:prstGeom>
        </p:spPr>
      </p:pic>
      <p:pic>
        <p:nvPicPr>
          <p:cNvPr id="35" name="Picture 34" descr="A note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7B7314A4-E502-1376-2270-80F8A3839B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580" y="4809173"/>
            <a:ext cx="9448420" cy="178374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0385F7E-EC01-61CB-279D-AA5D3B61E11F}"/>
              </a:ext>
            </a:extLst>
          </p:cNvPr>
          <p:cNvSpPr/>
          <p:nvPr/>
        </p:nvSpPr>
        <p:spPr>
          <a:xfrm>
            <a:off x="2743579" y="4477518"/>
            <a:ext cx="3352421" cy="98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278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1475</Words>
  <Application>Microsoft Macintosh PowerPoint</Application>
  <PresentationFormat>Widescreen</PresentationFormat>
  <Paragraphs>206</Paragraphs>
  <Slides>43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ElsevierSans</vt:lpstr>
      <vt:lpstr>MuseoSans</vt:lpstr>
      <vt:lpstr>Noto Serif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451</cp:revision>
  <dcterms:created xsi:type="dcterms:W3CDTF">2023-09-23T08:38:28Z</dcterms:created>
  <dcterms:modified xsi:type="dcterms:W3CDTF">2024-04-10T02:39:40Z</dcterms:modified>
</cp:coreProperties>
</file>