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13" r:id="rId2"/>
    <p:sldId id="319" r:id="rId3"/>
    <p:sldId id="316" r:id="rId4"/>
    <p:sldId id="314" r:id="rId5"/>
    <p:sldId id="317" r:id="rId6"/>
    <p:sldId id="318" r:id="rId7"/>
    <p:sldId id="320" r:id="rId8"/>
    <p:sldId id="321" r:id="rId9"/>
    <p:sldId id="322" r:id="rId10"/>
    <p:sldId id="323" r:id="rId11"/>
    <p:sldId id="324" r:id="rId12"/>
    <p:sldId id="327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62"/>
    <p:restoredTop sz="95401"/>
  </p:normalViewPr>
  <p:slideViewPr>
    <p:cSldViewPr snapToGrid="0">
      <p:cViewPr varScale="1">
        <p:scale>
          <a:sx n="65" d="100"/>
          <a:sy n="65" d="100"/>
        </p:scale>
        <p:origin x="24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news.climate.columbia.edu</a:t>
            </a:r>
            <a:r>
              <a:rPr lang="en-US" dirty="0"/>
              <a:t>/2015/10/20/exploring-rugged-hills-turbulent-waters-4500-meters-down/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6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quizizz.com</a:t>
            </a:r>
            <a:r>
              <a:rPr lang="en-US" dirty="0"/>
              <a:t>/admin/presentation/5f88799ea8e5c4001e9fc633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socratic.org</a:t>
            </a:r>
            <a:r>
              <a:rPr lang="en-US" dirty="0"/>
              <a:t>/questions/how-are-convection-currents-related-to-plate-tectonics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4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=hX9GVMyA6Us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news.climate.columbia.edu</a:t>
            </a:r>
            <a:r>
              <a:rPr lang="en-US" dirty="0"/>
              <a:t>/2015/10/20/exploring-rugged-hills-turbulent-waters-4500-meters-down/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7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X9GVMyA6Us?feature=oembed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58688-00BA-A6FA-515F-3BC79FF1D64D}"/>
              </a:ext>
            </a:extLst>
          </p:cNvPr>
          <p:cNvSpPr txBox="1"/>
          <p:nvPr/>
        </p:nvSpPr>
        <p:spPr>
          <a:xfrm>
            <a:off x="644703" y="1074509"/>
            <a:ext cx="23016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Investigate convection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‘Convection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Prac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2292" name="Picture 4" descr="Colorful Convection Currents - Steve Spangler">
            <a:extLst>
              <a:ext uri="{FF2B5EF4-FFF2-40B4-BE49-F238E27FC236}">
                <a16:creationId xmlns:a16="http://schemas.microsoft.com/office/drawing/2014/main" id="{F3359BFE-5AB5-0FDB-5E87-92908B0F0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2083"/>
          <a:stretch/>
        </p:blipFill>
        <p:spPr bwMode="auto">
          <a:xfrm>
            <a:off x="32766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1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at transfer - BBC Bitesize">
            <a:extLst>
              <a:ext uri="{FF2B5EF4-FFF2-40B4-BE49-F238E27FC236}">
                <a16:creationId xmlns:a16="http://schemas.microsoft.com/office/drawing/2014/main" id="{C61E5D09-8EB4-5539-0969-FEA459176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9" y="644040"/>
            <a:ext cx="10583621" cy="59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4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ake a Candle Carousel | Science Project">
            <a:hlinkClick r:id="" action="ppaction://media"/>
            <a:extLst>
              <a:ext uri="{FF2B5EF4-FFF2-40B4-BE49-F238E27FC236}">
                <a16:creationId xmlns:a16="http://schemas.microsoft.com/office/drawing/2014/main" id="{8401916D-49A4-D2A3-E849-16FAB8EE1E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6835" y="276772"/>
            <a:ext cx="11131826" cy="6289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D0FCD-AB8A-DA1D-D55D-26741926BC10}"/>
              </a:ext>
            </a:extLst>
          </p:cNvPr>
          <p:cNvSpPr txBox="1"/>
          <p:nvPr/>
        </p:nvSpPr>
        <p:spPr>
          <a:xfrm>
            <a:off x="3048000" y="658122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https://</a:t>
            </a:r>
            <a:r>
              <a:rPr lang="en-US" sz="1100" dirty="0" err="1"/>
              <a:t>www.youtube.com</a:t>
            </a:r>
            <a:r>
              <a:rPr lang="en-US" sz="1100" dirty="0"/>
              <a:t>/</a:t>
            </a:r>
            <a:r>
              <a:rPr lang="en-US" sz="1100" dirty="0" err="1"/>
              <a:t>watch?v</a:t>
            </a:r>
            <a:r>
              <a:rPr lang="en-US" sz="1100" dirty="0"/>
              <a:t>=hX9GVMyA6Us</a:t>
            </a:r>
          </a:p>
        </p:txBody>
      </p:sp>
    </p:spTree>
    <p:extLst>
      <p:ext uri="{BB962C8B-B14F-4D97-AF65-F5344CB8AC3E}">
        <p14:creationId xmlns:p14="http://schemas.microsoft.com/office/powerpoint/2010/main" val="30106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vection Experiment (Video)">
            <a:extLst>
              <a:ext uri="{FF2B5EF4-FFF2-40B4-BE49-F238E27FC236}">
                <a16:creationId xmlns:a16="http://schemas.microsoft.com/office/drawing/2014/main" id="{DA9EB016-3637-B7ED-FF81-41C032E59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r="3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0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58688-00BA-A6FA-515F-3BC79FF1D64D}"/>
              </a:ext>
            </a:extLst>
          </p:cNvPr>
          <p:cNvSpPr txBox="1"/>
          <p:nvPr/>
        </p:nvSpPr>
        <p:spPr>
          <a:xfrm>
            <a:off x="644703" y="1074509"/>
            <a:ext cx="23016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Investigate convection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‘Convection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Prac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2292" name="Picture 4" descr="Colorful Convection Currents - Steve Spangler">
            <a:extLst>
              <a:ext uri="{FF2B5EF4-FFF2-40B4-BE49-F238E27FC236}">
                <a16:creationId xmlns:a16="http://schemas.microsoft.com/office/drawing/2014/main" id="{F3359BFE-5AB5-0FDB-5E87-92908B0F0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2083"/>
          <a:stretch/>
        </p:blipFill>
        <p:spPr bwMode="auto">
          <a:xfrm>
            <a:off x="32766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diagram of a heat wave&#10;&#10;Description automatically generated">
            <a:extLst>
              <a:ext uri="{FF2B5EF4-FFF2-40B4-BE49-F238E27FC236}">
                <a16:creationId xmlns:a16="http://schemas.microsoft.com/office/drawing/2014/main" id="{F65B566D-285F-5381-9BED-E074D8053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636" y="665921"/>
            <a:ext cx="4085894" cy="552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21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EC297F-C620-E023-8A7B-67B7B16341CA}"/>
              </a:ext>
            </a:extLst>
          </p:cNvPr>
          <p:cNvSpPr txBox="1"/>
          <p:nvPr/>
        </p:nvSpPr>
        <p:spPr>
          <a:xfrm>
            <a:off x="457200" y="1574357"/>
            <a:ext cx="3378200" cy="370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 i="0" dirty="0">
                <a:solidFill>
                  <a:srgbClr val="1A1A1A"/>
                </a:solidFill>
                <a:effectLst/>
              </a:rPr>
              <a:t>Convection currents are</a:t>
            </a:r>
          </a:p>
          <a:p>
            <a:pPr algn="ctr">
              <a:lnSpc>
                <a:spcPct val="150000"/>
              </a:lnSpc>
            </a:pPr>
            <a:r>
              <a:rPr lang="en-AU" sz="3200" b="1" dirty="0">
                <a:solidFill>
                  <a:srgbClr val="1A1A1A"/>
                </a:solidFill>
              </a:rPr>
              <a:t>caused by a difference in temperature </a:t>
            </a: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39FCD-5AEC-4350-10E6-8744710B2E9B}"/>
              </a:ext>
            </a:extLst>
          </p:cNvPr>
          <p:cNvSpPr/>
          <p:nvPr/>
        </p:nvSpPr>
        <p:spPr>
          <a:xfrm>
            <a:off x="4114800" y="0"/>
            <a:ext cx="807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What are Convection Currents? — STEMsmart Consulting">
            <a:extLst>
              <a:ext uri="{FF2B5EF4-FFF2-40B4-BE49-F238E27FC236}">
                <a16:creationId xmlns:a16="http://schemas.microsoft.com/office/drawing/2014/main" id="{5E53F4D7-4CFD-A0B1-41B3-15B95FEB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1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5BCC17-495F-ACA0-84BC-7A65E1BB91AC}"/>
              </a:ext>
            </a:extLst>
          </p:cNvPr>
          <p:cNvSpPr txBox="1"/>
          <p:nvPr/>
        </p:nvSpPr>
        <p:spPr>
          <a:xfrm>
            <a:off x="711200" y="932724"/>
            <a:ext cx="2971798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 i="0" dirty="0">
                <a:solidFill>
                  <a:srgbClr val="1A1A1A"/>
                </a:solidFill>
                <a:effectLst/>
              </a:rPr>
              <a:t>The difference in temperature relates directly to the density of the material, causing this effect</a:t>
            </a:r>
          </a:p>
          <a:p>
            <a:pPr algn="ctr">
              <a:lnSpc>
                <a:spcPct val="150000"/>
              </a:lnSpc>
            </a:pPr>
            <a:endParaRPr lang="en-AU" sz="3200" b="1" i="0" dirty="0">
              <a:solidFill>
                <a:srgbClr val="1A1A1A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01027F-A12D-D77F-59F9-A0F62984FBD2}"/>
              </a:ext>
            </a:extLst>
          </p:cNvPr>
          <p:cNvSpPr/>
          <p:nvPr/>
        </p:nvSpPr>
        <p:spPr>
          <a:xfrm>
            <a:off x="4318000" y="0"/>
            <a:ext cx="787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uild Your Own Hot Air Balloon!">
            <a:extLst>
              <a:ext uri="{FF2B5EF4-FFF2-40B4-BE49-F238E27FC236}">
                <a16:creationId xmlns:a16="http://schemas.microsoft.com/office/drawing/2014/main" id="{7D56C2BC-A24C-8FF6-5A49-376813EAE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3223" r="2954" b="2730"/>
          <a:stretch/>
        </p:blipFill>
        <p:spPr bwMode="auto">
          <a:xfrm>
            <a:off x="4635499" y="419100"/>
            <a:ext cx="723900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2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38D11-D460-2C75-6442-105D67CE43CF}"/>
              </a:ext>
            </a:extLst>
          </p:cNvPr>
          <p:cNvSpPr txBox="1"/>
          <p:nvPr/>
        </p:nvSpPr>
        <p:spPr>
          <a:xfrm>
            <a:off x="713902" y="1943688"/>
            <a:ext cx="2159000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 i="0" dirty="0">
                <a:solidFill>
                  <a:srgbClr val="1A1A1A"/>
                </a:solidFill>
                <a:effectLst/>
              </a:rPr>
              <a:t>Convection currents occur in </a:t>
            </a:r>
          </a:p>
          <a:p>
            <a:pPr algn="ctr">
              <a:lnSpc>
                <a:spcPct val="150000"/>
              </a:lnSpc>
            </a:pPr>
            <a:r>
              <a:rPr lang="en-AU" sz="3200" b="1" i="0" dirty="0">
                <a:solidFill>
                  <a:srgbClr val="1A1A1A"/>
                </a:solidFill>
                <a:effectLst/>
              </a:rPr>
              <a:t>air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5E2225-BDDC-CBB8-E591-AC84169CC7BE}"/>
              </a:ext>
            </a:extLst>
          </p:cNvPr>
          <p:cNvSpPr/>
          <p:nvPr/>
        </p:nvSpPr>
        <p:spPr>
          <a:xfrm>
            <a:off x="3530600" y="-2"/>
            <a:ext cx="8661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and and Sea Breezes | Science - Quizizz">
            <a:extLst>
              <a:ext uri="{FF2B5EF4-FFF2-40B4-BE49-F238E27FC236}">
                <a16:creationId xmlns:a16="http://schemas.microsoft.com/office/drawing/2014/main" id="{5ACAE640-6EE1-1CA8-3651-453355E0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454148"/>
            <a:ext cx="78359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0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38D11-D460-2C75-6442-105D67CE43CF}"/>
              </a:ext>
            </a:extLst>
          </p:cNvPr>
          <p:cNvSpPr txBox="1"/>
          <p:nvPr/>
        </p:nvSpPr>
        <p:spPr>
          <a:xfrm>
            <a:off x="609600" y="2117283"/>
            <a:ext cx="2971798" cy="2231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 i="0" dirty="0">
                <a:solidFill>
                  <a:srgbClr val="1A1A1A"/>
                </a:solidFill>
                <a:effectLst/>
              </a:rPr>
              <a:t>Convection currents occur in water</a:t>
            </a: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46482-7E10-1692-1A70-114715679D7B}"/>
              </a:ext>
            </a:extLst>
          </p:cNvPr>
          <p:cNvSpPr/>
          <p:nvPr/>
        </p:nvSpPr>
        <p:spPr>
          <a:xfrm>
            <a:off x="4318000" y="0"/>
            <a:ext cx="787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nvection | Definition, Examples, Types, &amp; Facts | Britannica">
            <a:extLst>
              <a:ext uri="{FF2B5EF4-FFF2-40B4-BE49-F238E27FC236}">
                <a16:creationId xmlns:a16="http://schemas.microsoft.com/office/drawing/2014/main" id="{2677091E-C9A9-5F3B-A185-1E502F9D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0155"/>
            <a:ext cx="6795576" cy="64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CEF85A-67C3-0EED-7B3E-5594B1D86473}"/>
              </a:ext>
            </a:extLst>
          </p:cNvPr>
          <p:cNvSpPr/>
          <p:nvPr/>
        </p:nvSpPr>
        <p:spPr>
          <a:xfrm>
            <a:off x="5003800" y="190155"/>
            <a:ext cx="2417417" cy="60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38D11-D460-2C75-6442-105D67CE43CF}"/>
              </a:ext>
            </a:extLst>
          </p:cNvPr>
          <p:cNvSpPr txBox="1"/>
          <p:nvPr/>
        </p:nvSpPr>
        <p:spPr>
          <a:xfrm>
            <a:off x="609600" y="2117283"/>
            <a:ext cx="2971798" cy="2231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 i="0" dirty="0">
                <a:solidFill>
                  <a:srgbClr val="1A1A1A"/>
                </a:solidFill>
                <a:effectLst/>
              </a:rPr>
              <a:t>Convection currents occur in melted rock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85F86F-CC8F-7647-451A-859A36C491D8}"/>
              </a:ext>
            </a:extLst>
          </p:cNvPr>
          <p:cNvSpPr/>
          <p:nvPr/>
        </p:nvSpPr>
        <p:spPr>
          <a:xfrm>
            <a:off x="4318000" y="0"/>
            <a:ext cx="787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are convection currents related to plate tectonics? | Socratic">
            <a:extLst>
              <a:ext uri="{FF2B5EF4-FFF2-40B4-BE49-F238E27FC236}">
                <a16:creationId xmlns:a16="http://schemas.microsoft.com/office/drawing/2014/main" id="{899BDF7A-886A-0EDF-C1A6-A85E3CA1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03" y="1430965"/>
            <a:ext cx="7337594" cy="36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6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6DB90D-D37B-4086-93BD-B90717C497AC}"/>
              </a:ext>
            </a:extLst>
          </p:cNvPr>
          <p:cNvSpPr txBox="1"/>
          <p:nvPr/>
        </p:nvSpPr>
        <p:spPr>
          <a:xfrm>
            <a:off x="888569" y="1977798"/>
            <a:ext cx="2971798" cy="2231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 i="0" dirty="0">
                <a:solidFill>
                  <a:srgbClr val="1A1A1A"/>
                </a:solidFill>
                <a:effectLst/>
              </a:rPr>
              <a:t>Convection current experiments</a:t>
            </a:r>
            <a:endParaRPr lang="en-US" sz="3200" b="1" dirty="0"/>
          </a:p>
        </p:txBody>
      </p:sp>
      <p:pic>
        <p:nvPicPr>
          <p:cNvPr id="7170" name="Picture 2" descr="Making Convection Currents ~ Learn Play Imagine">
            <a:extLst>
              <a:ext uri="{FF2B5EF4-FFF2-40B4-BE49-F238E27FC236}">
                <a16:creationId xmlns:a16="http://schemas.microsoft.com/office/drawing/2014/main" id="{A4F1F2FA-72DD-26B8-6B21-28A39D7F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king Convection Currents ~ Learn Play Imagine">
            <a:extLst>
              <a:ext uri="{FF2B5EF4-FFF2-40B4-BE49-F238E27FC236}">
                <a16:creationId xmlns:a16="http://schemas.microsoft.com/office/drawing/2014/main" id="{8FFA669D-4AFD-FB20-C0DD-56F4F09A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342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0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onvection Currents Made Easy">
            <a:extLst>
              <a:ext uri="{FF2B5EF4-FFF2-40B4-BE49-F238E27FC236}">
                <a16:creationId xmlns:a16="http://schemas.microsoft.com/office/drawing/2014/main" id="{97D29F42-E740-B208-C1C0-A56C890C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imple Science Experiment: Convection - MetroFamily Magazine">
            <a:extLst>
              <a:ext uri="{FF2B5EF4-FFF2-40B4-BE49-F238E27FC236}">
                <a16:creationId xmlns:a16="http://schemas.microsoft.com/office/drawing/2014/main" id="{C3136191-E3E9-669D-FF14-5C7C5F4D8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13168"/>
          <a:stretch/>
        </p:blipFill>
        <p:spPr bwMode="auto">
          <a:xfrm>
            <a:off x="0" y="0"/>
            <a:ext cx="711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3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he Science of Heat: 5. Convection's Ups and Down">
            <a:extLst>
              <a:ext uri="{FF2B5EF4-FFF2-40B4-BE49-F238E27FC236}">
                <a16:creationId xmlns:a16="http://schemas.microsoft.com/office/drawing/2014/main" id="{A4EBBC70-63CB-3703-8C2D-F5DDA8FC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9" y="1056940"/>
            <a:ext cx="4101885" cy="51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onvection Currents Art for Sale - Fine Art America">
            <a:extLst>
              <a:ext uri="{FF2B5EF4-FFF2-40B4-BE49-F238E27FC236}">
                <a16:creationId xmlns:a16="http://schemas.microsoft.com/office/drawing/2014/main" id="{8DEE9FC6-092C-0B3F-B5D3-340860A3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80" y="269118"/>
            <a:ext cx="4414551" cy="65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572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159</Words>
  <Application>Microsoft Macintosh PowerPoint</Application>
  <PresentationFormat>Widescreen</PresentationFormat>
  <Paragraphs>33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478</cp:revision>
  <dcterms:created xsi:type="dcterms:W3CDTF">2023-09-23T08:38:28Z</dcterms:created>
  <dcterms:modified xsi:type="dcterms:W3CDTF">2023-12-15T21:25:46Z</dcterms:modified>
</cp:coreProperties>
</file>