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93" r:id="rId2"/>
    <p:sldId id="447" r:id="rId3"/>
    <p:sldId id="294" r:id="rId4"/>
    <p:sldId id="306" r:id="rId5"/>
    <p:sldId id="307" r:id="rId6"/>
    <p:sldId id="308" r:id="rId7"/>
    <p:sldId id="309" r:id="rId8"/>
    <p:sldId id="310" r:id="rId9"/>
    <p:sldId id="424" r:id="rId10"/>
    <p:sldId id="422" r:id="rId11"/>
    <p:sldId id="423" r:id="rId12"/>
    <p:sldId id="425" r:id="rId13"/>
    <p:sldId id="426" r:id="rId14"/>
    <p:sldId id="429" r:id="rId15"/>
    <p:sldId id="420" r:id="rId16"/>
    <p:sldId id="446" r:id="rId17"/>
    <p:sldId id="430" r:id="rId18"/>
    <p:sldId id="432" r:id="rId19"/>
    <p:sldId id="433" r:id="rId20"/>
    <p:sldId id="435" r:id="rId21"/>
    <p:sldId id="436" r:id="rId22"/>
    <p:sldId id="440" r:id="rId23"/>
    <p:sldId id="434" r:id="rId24"/>
    <p:sldId id="437" r:id="rId25"/>
    <p:sldId id="295" r:id="rId26"/>
    <p:sldId id="431" r:id="rId27"/>
    <p:sldId id="448" r:id="rId28"/>
    <p:sldId id="455" r:id="rId29"/>
    <p:sldId id="297" r:id="rId30"/>
    <p:sldId id="469" r:id="rId31"/>
    <p:sldId id="463" r:id="rId32"/>
    <p:sldId id="470" r:id="rId33"/>
    <p:sldId id="471" r:id="rId34"/>
    <p:sldId id="472" r:id="rId35"/>
    <p:sldId id="449" r:id="rId36"/>
    <p:sldId id="439" r:id="rId37"/>
    <p:sldId id="478" r:id="rId38"/>
    <p:sldId id="479" r:id="rId39"/>
    <p:sldId id="480" r:id="rId40"/>
    <p:sldId id="475" r:id="rId41"/>
    <p:sldId id="476" r:id="rId42"/>
    <p:sldId id="481" r:id="rId43"/>
    <p:sldId id="477" r:id="rId44"/>
    <p:sldId id="482" r:id="rId45"/>
    <p:sldId id="473" r:id="rId46"/>
    <p:sldId id="474" r:id="rId47"/>
    <p:sldId id="450" r:id="rId48"/>
    <p:sldId id="483" r:id="rId49"/>
    <p:sldId id="486" r:id="rId50"/>
    <p:sldId id="487" r:id="rId51"/>
    <p:sldId id="488" r:id="rId52"/>
    <p:sldId id="484" r:id="rId53"/>
    <p:sldId id="443" r:id="rId54"/>
    <p:sldId id="456" r:id="rId55"/>
    <p:sldId id="485" r:id="rId56"/>
    <p:sldId id="465" r:id="rId57"/>
    <p:sldId id="280" r:id="rId58"/>
    <p:sldId id="319" r:id="rId59"/>
    <p:sldId id="501" r:id="rId60"/>
    <p:sldId id="502" r:id="rId61"/>
    <p:sldId id="452" r:id="rId62"/>
    <p:sldId id="458" r:id="rId63"/>
    <p:sldId id="459" r:id="rId64"/>
    <p:sldId id="461" r:id="rId65"/>
    <p:sldId id="460" r:id="rId66"/>
    <p:sldId id="466" r:id="rId67"/>
    <p:sldId id="453" r:id="rId68"/>
    <p:sldId id="462" r:id="rId69"/>
    <p:sldId id="493" r:id="rId70"/>
    <p:sldId id="494" r:id="rId71"/>
    <p:sldId id="495" r:id="rId72"/>
    <p:sldId id="496" r:id="rId73"/>
    <p:sldId id="498" r:id="rId74"/>
    <p:sldId id="492" r:id="rId75"/>
    <p:sldId id="491" r:id="rId76"/>
    <p:sldId id="490" r:id="rId77"/>
    <p:sldId id="467" r:id="rId78"/>
    <p:sldId id="454" r:id="rId79"/>
    <p:sldId id="499" r:id="rId80"/>
    <p:sldId id="503" r:id="rId81"/>
    <p:sldId id="50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0"/>
    <p:restoredTop sz="90735"/>
  </p:normalViewPr>
  <p:slideViewPr>
    <p:cSldViewPr snapToGrid="0">
      <p:cViewPr varScale="1">
        <p:scale>
          <a:sx n="97" d="100"/>
          <a:sy n="97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arwater.com/author/alexischappui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9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/ocean-life/microbes/deep-sea-cucumber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9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  <a:p>
            <a:endParaRPr lang="en-US" dirty="0"/>
          </a:p>
          <a:p>
            <a:pPr algn="l"/>
            <a:r>
              <a:rPr lang="en-AU" b="1" i="0" dirty="0">
                <a:solidFill>
                  <a:srgbClr val="BDCCD4"/>
                </a:solidFill>
                <a:effectLst/>
                <a:highlight>
                  <a:srgbClr val="000000"/>
                </a:highlight>
                <a:latin typeface="Gotham SSm A"/>
              </a:rPr>
              <a:t>Written by </a:t>
            </a:r>
            <a:r>
              <a:rPr lang="en-AU" b="1" i="0" u="none" strike="noStrike" dirty="0">
                <a:solidFill>
                  <a:srgbClr val="2AACE3"/>
                </a:solidFill>
                <a:effectLst/>
                <a:highlight>
                  <a:srgbClr val="000000"/>
                </a:highlight>
                <a:latin typeface="Gotham SSm A"/>
                <a:hlinkClick r:id="rId3"/>
              </a:rPr>
              <a:t>Alexis Chappuis</a:t>
            </a:r>
            <a:endParaRPr lang="en-AU" b="1" i="0" dirty="0">
              <a:solidFill>
                <a:srgbClr val="BDCCD4"/>
              </a:solidFill>
              <a:effectLst/>
              <a:highlight>
                <a:srgbClr val="000000"/>
              </a:highlight>
              <a:latin typeface="Gotham SSm A"/>
            </a:endParaRPr>
          </a:p>
          <a:p>
            <a:pPr algn="l"/>
            <a:r>
              <a:rPr lang="en-AU" b="0" i="0" dirty="0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Alexis </a:t>
            </a:r>
            <a:r>
              <a:rPr lang="en-AU" b="0" i="0" dirty="0" err="1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Chappuis</a:t>
            </a:r>
            <a:r>
              <a:rPr lang="en-AU" b="0" i="0" dirty="0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 is a French marine biologist, technical scientific diver and amateur photographer. He has conducted various marine ecological studies worldwide during his young career, logging hours on and under the sea.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6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www.icanteachmychild.com</a:t>
            </a:r>
            <a:r>
              <a:rPr lang="en-US" dirty="0"/>
              <a:t>/make-ocean-zones-jar/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18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www.themanyfacesofwater.eu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/2017/05/19/measuring-water-clarity-with-</a:t>
            </a:r>
            <a:r>
              <a:rPr lang="en-US" dirty="0" err="1"/>
              <a:t>secchi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quizizz.com</a:t>
            </a:r>
            <a:r>
              <a:rPr lang="en-US" dirty="0"/>
              <a:t>/admin/quiz/6020959e136881001cb3f4b7/stratified-rocks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courses.washington.edu</a:t>
            </a:r>
            <a:r>
              <a:rPr lang="en-US" dirty="0"/>
              <a:t>/uwtoce05/webg1/</a:t>
            </a:r>
            <a:r>
              <a:rPr lang="en-US" dirty="0" err="1"/>
              <a:t>results.html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0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research.noaa.gov</a:t>
            </a:r>
            <a:r>
              <a:rPr lang="en-US" dirty="0"/>
              <a:t>/2018/12/10/argo-program-achieves-milestone-with-two-million-ocean-measurements/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99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argo.ucsd.edu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www.whoi.edu</a:t>
            </a:r>
            <a:r>
              <a:rPr lang="en-US" dirty="0"/>
              <a:t>/press-room/news-release/go-</a:t>
            </a:r>
            <a:r>
              <a:rPr lang="en-US" dirty="0" err="1"/>
              <a:t>bgc</a:t>
            </a:r>
            <a:r>
              <a:rPr lang="en-US" dirty="0"/>
              <a:t>-array/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www.rowandsreef.com</a:t>
            </a:r>
            <a:r>
              <a:rPr lang="en-US" dirty="0"/>
              <a:t>/blog/2017/6/20/what-causes-bad-visibility-in-the-summer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62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letstalkscience.ca</a:t>
            </a:r>
            <a:r>
              <a:rPr lang="en-US" dirty="0"/>
              <a:t>/educational-resources/backgrounders/ocean-zones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4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Schmidt Ocean Institute </a:t>
            </a:r>
            <a:r>
              <a:rPr lang="en-US" dirty="0" err="1"/>
              <a:t>facebook</a:t>
            </a:r>
            <a:r>
              <a:rPr lang="en-US" dirty="0"/>
              <a:t> page 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5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jimdobson</a:t>
            </a:r>
            <a:r>
              <a:rPr lang="en-US" dirty="0"/>
              <a:t>/2020/01/07/walking-with-wild-polar-bears-how-a-dramatic-arctic-safari-will-change-your-life-forever/?</a:t>
            </a:r>
            <a:r>
              <a:rPr lang="en-US" dirty="0" err="1"/>
              <a:t>sh</a:t>
            </a:r>
            <a:r>
              <a:rPr lang="en-US" dirty="0"/>
              <a:t>=67f396c13b29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www.differencebetween.com</a:t>
            </a:r>
            <a:r>
              <a:rPr lang="en-US" dirty="0"/>
              <a:t>/difference-between-eurythermal-and-vs-stenothermal-animals/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46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www.thalabeach.com.au</a:t>
            </a:r>
            <a:r>
              <a:rPr lang="en-US" dirty="0"/>
              <a:t>/coral-trout/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0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www.discoverwildlife.com</a:t>
            </a:r>
            <a:r>
              <a:rPr lang="en-US" dirty="0"/>
              <a:t>/animal-facts/reptiles/facts-about-saltwater-crocodile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5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www.imas.utas.edu.au</a:t>
            </a:r>
            <a:r>
              <a:rPr lang="en-US" dirty="0"/>
              <a:t>/news/news-items/picture-this-robotic-floats-uncover-carbon-storage-pathways-in-the-southern-ocean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1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greatbarrierreeftours.com</a:t>
            </a:r>
            <a:r>
              <a:rPr lang="en-US" dirty="0"/>
              <a:t>/great-barrier-reef/coral-reef/coral-spawning/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5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masterliveaboards.com</a:t>
            </a:r>
            <a:r>
              <a:rPr lang="en-US" dirty="0"/>
              <a:t>/spawning-dives-what-are-they-all-about/</a:t>
            </a:r>
          </a:p>
          <a:p>
            <a:r>
              <a:rPr lang="en-AU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The spawn of </a:t>
            </a:r>
            <a:r>
              <a:rPr lang="en-AU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Bohar</a:t>
            </a:r>
            <a:r>
              <a:rPr lang="en-AU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 snappers. Photo: Richard </a:t>
            </a:r>
            <a:r>
              <a:rPr lang="en-AU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Barnden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1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rwu.pressbooks.pub</a:t>
            </a:r>
            <a:r>
              <a:rPr lang="en-US" dirty="0"/>
              <a:t>/</a:t>
            </a:r>
            <a:r>
              <a:rPr lang="en-US" dirty="0" err="1"/>
              <a:t>webboceanography</a:t>
            </a:r>
            <a:r>
              <a:rPr lang="en-US" dirty="0"/>
              <a:t>/chapter/6-3-density/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5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/ecosystems/coral-reefs/deep-sea-corals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2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www.bom.gov.au</a:t>
            </a:r>
            <a:r>
              <a:rPr lang="en-US" dirty="0"/>
              <a:t>/</a:t>
            </a:r>
            <a:r>
              <a:rPr lang="en-US" dirty="0" err="1"/>
              <a:t>australia</a:t>
            </a:r>
            <a:r>
              <a:rPr lang="en-US" dirty="0"/>
              <a:t>/charts/viewer/</a:t>
            </a:r>
            <a:r>
              <a:rPr lang="en-US" dirty="0" err="1"/>
              <a:t>index.shtml?type</a:t>
            </a:r>
            <a:r>
              <a:rPr lang="en-US" dirty="0"/>
              <a:t>=</a:t>
            </a:r>
            <a:r>
              <a:rPr lang="en-US" dirty="0" err="1"/>
              <a:t>mslp-precip&amp;tz</a:t>
            </a:r>
            <a:r>
              <a:rPr lang="en-US" dirty="0"/>
              <a:t>=</a:t>
            </a:r>
            <a:r>
              <a:rPr lang="en-US" dirty="0" err="1"/>
              <a:t>AEDT&amp;area</a:t>
            </a:r>
            <a:r>
              <a:rPr lang="en-US" dirty="0"/>
              <a:t>=</a:t>
            </a:r>
            <a:r>
              <a:rPr lang="en-US" dirty="0" err="1"/>
              <a:t>G&amp;model</a:t>
            </a:r>
            <a:r>
              <a:rPr lang="en-US" dirty="0"/>
              <a:t>=</a:t>
            </a:r>
            <a:r>
              <a:rPr lang="en-US" dirty="0" err="1"/>
              <a:t>G&amp;chartSubmit</a:t>
            </a:r>
            <a:r>
              <a:rPr lang="en-US" dirty="0"/>
              <a:t>=</a:t>
            </a:r>
            <a:r>
              <a:rPr lang="en-US" dirty="0" err="1"/>
              <a:t>Refresh+View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2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oceanservice.noaa.gov</a:t>
            </a:r>
            <a:r>
              <a:rPr lang="en-US" dirty="0"/>
              <a:t>/facts/roaring-</a:t>
            </a:r>
            <a:r>
              <a:rPr lang="en-US" dirty="0" err="1"/>
              <a:t>forties.html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50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www.usgs.gov</a:t>
            </a:r>
            <a:r>
              <a:rPr lang="en-US" dirty="0"/>
              <a:t>/media/images/</a:t>
            </a:r>
            <a:r>
              <a:rPr lang="en-US" dirty="0" err="1"/>
              <a:t>gps</a:t>
            </a:r>
            <a:r>
              <a:rPr lang="en-US" dirty="0"/>
              <a:t>-equipped-ocean-current-drifters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read: -  https://</a:t>
            </a:r>
            <a:r>
              <a:rPr lang="en-US" dirty="0" err="1"/>
              <a:t>flypaper.soundfly.com</a:t>
            </a:r>
            <a:r>
              <a:rPr lang="en-US" dirty="0"/>
              <a:t>/discover/what-is-the-</a:t>
            </a:r>
            <a:r>
              <a:rPr lang="en-US" dirty="0" err="1"/>
              <a:t>sofar</a:t>
            </a:r>
            <a:r>
              <a:rPr lang="en-US" dirty="0"/>
              <a:t>-channel-probably-not-what-you-think/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0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www.aoml.noaa.gov</a:t>
            </a:r>
            <a:r>
              <a:rPr lang="en-US" dirty="0"/>
              <a:t>/global-drifter-program/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59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www.skyatnightmagazine.com</a:t>
            </a:r>
            <a:r>
              <a:rPr lang="en-US" dirty="0"/>
              <a:t>/space-science/two-high-low-tides-day (adapted)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06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scijinks.gov</a:t>
            </a:r>
            <a:r>
              <a:rPr lang="en-US" dirty="0"/>
              <a:t>/tides/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9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media.bom.gov.au</a:t>
            </a:r>
            <a:r>
              <a:rPr lang="en-US" dirty="0"/>
              <a:t>/social/blog/1677/explainer-tidal-rangethe-difference-between-high-and-low-tide-around-australia/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17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File:Cotidal-lines-tide-height.jpg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1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www.digitalatlasofancientlife.org</a:t>
            </a:r>
            <a:r>
              <a:rPr lang="en-US" dirty="0"/>
              <a:t>/learn/paleoecology/paleoenvironmental-reconstruction/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8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www.solutions-site.org</a:t>
            </a:r>
            <a:r>
              <a:rPr lang="en-US" dirty="0"/>
              <a:t>/node/308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5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</a:t>
            </a:r>
            <a:r>
              <a:rPr lang="en-US" dirty="0" err="1"/>
              <a:t>british</a:t>
            </a:r>
            <a:r>
              <a:rPr lang="en-US" dirty="0"/>
              <a:t>-</a:t>
            </a:r>
            <a:r>
              <a:rPr lang="en-US" dirty="0" err="1"/>
              <a:t>columbias</a:t>
            </a:r>
            <a:r>
              <a:rPr lang="en-US" dirty="0"/>
              <a:t>-seamounts-are-becoming-uninhabitable/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7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news.un.org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/gallery/1128967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37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Mangrove_restoration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28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7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8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pt.m.wikipedia.org</a:t>
            </a:r>
            <a:r>
              <a:rPr lang="en-US" dirty="0"/>
              <a:t>/wiki/Ficheiro:Light_Penetration_Spectrum_in_Water_01.png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www.ikelite.com</a:t>
            </a:r>
            <a:r>
              <a:rPr lang="en-US" dirty="0"/>
              <a:t>/blogs/buying-guides/why-you-need-strobes-underwater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3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www.walz.com</a:t>
            </a:r>
            <a:r>
              <a:rPr lang="en-US" dirty="0"/>
              <a:t>/products/chl_p700/diving-pam-II/</a:t>
            </a:r>
            <a:r>
              <a:rPr lang="en-US" dirty="0" err="1"/>
              <a:t>introduction.html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www.themanyfacesofwater.eu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/2017/05/19/measuring-water-clarity-with-</a:t>
            </a:r>
            <a:r>
              <a:rPr lang="en-US" dirty="0" err="1"/>
              <a:t>secchi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04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www.atlasobscura.com</a:t>
            </a:r>
            <a:r>
              <a:rPr lang="en-US" dirty="0"/>
              <a:t>/articles/see-the-weird-and-fascinating-deepsea-creatures-that-live-in-constant-darkness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rwater Light Rays Images – Browse 94,545 Stock Photos, Vectors, and  Video | Adobe Stock">
            <a:extLst>
              <a:ext uri="{FF2B5EF4-FFF2-40B4-BE49-F238E27FC236}">
                <a16:creationId xmlns:a16="http://schemas.microsoft.com/office/drawing/2014/main" id="{031D03C6-F432-4E77-8F08-49BBD874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6E6D7-BB5B-91CC-3731-F526F3BB3DDB}"/>
              </a:ext>
            </a:extLst>
          </p:cNvPr>
          <p:cNvSpPr txBox="1"/>
          <p:nvPr/>
        </p:nvSpPr>
        <p:spPr>
          <a:xfrm>
            <a:off x="372216" y="1652006"/>
            <a:ext cx="531050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Describe abiotic components of marine ecosystems: light availability, depth, stratification, temperature, currents (water and wind), tides, sediment type and nutrient availability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17. Abiotic Antics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9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79950196-D948-8977-A412-B181A514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973" y="302755"/>
            <a:ext cx="8012656" cy="64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18D8BC-D299-2D13-B76C-4CFFDCCECA3D}"/>
              </a:ext>
            </a:extLst>
          </p:cNvPr>
          <p:cNvSpPr/>
          <p:nvPr/>
        </p:nvSpPr>
        <p:spPr>
          <a:xfrm>
            <a:off x="10633166" y="992777"/>
            <a:ext cx="1449977" cy="542108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CA0EB-5137-CC15-9BA2-4267D80267A0}"/>
              </a:ext>
            </a:extLst>
          </p:cNvPr>
          <p:cNvSpPr txBox="1"/>
          <p:nvPr/>
        </p:nvSpPr>
        <p:spPr>
          <a:xfrm>
            <a:off x="520794" y="2250852"/>
            <a:ext cx="205258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Different colours disappear </a:t>
            </a:r>
            <a:r>
              <a:rPr lang="en-GB" sz="2400" dirty="0">
                <a:solidFill>
                  <a:schemeClr val="bg1"/>
                </a:solidFill>
              </a:rPr>
              <a:t>(are absorbed) </a:t>
            </a:r>
            <a:r>
              <a:rPr lang="en-GB" sz="3200" dirty="0">
                <a:solidFill>
                  <a:schemeClr val="bg1"/>
                </a:solidFill>
              </a:rPr>
              <a:t>at different depths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7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uman Blood Naturally Appears Green when Deep Underwater :  r/Damnthatsinteresting">
            <a:extLst>
              <a:ext uri="{FF2B5EF4-FFF2-40B4-BE49-F238E27FC236}">
                <a16:creationId xmlns:a16="http://schemas.microsoft.com/office/drawing/2014/main" id="{C5A8DA9B-0307-390E-B715-20BA74CE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789" y="10843"/>
            <a:ext cx="10019211" cy="68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883A4-A5FB-8AF8-54A7-E076A38524EB}"/>
              </a:ext>
            </a:extLst>
          </p:cNvPr>
          <p:cNvSpPr txBox="1"/>
          <p:nvPr/>
        </p:nvSpPr>
        <p:spPr>
          <a:xfrm>
            <a:off x="237766" y="1746778"/>
            <a:ext cx="1708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red</a:t>
            </a:r>
            <a:r>
              <a:rPr lang="en-GB" sz="3200" i="1" dirty="0"/>
              <a:t> </a:t>
            </a:r>
            <a:r>
              <a:rPr lang="en-GB" sz="3200" dirty="0"/>
              <a:t>blood looks green</a:t>
            </a:r>
          </a:p>
          <a:p>
            <a:pPr algn="ctr"/>
            <a:endParaRPr lang="en-GB" sz="1600" dirty="0"/>
          </a:p>
          <a:p>
            <a:pPr algn="ctr"/>
            <a:r>
              <a:rPr lang="en-GB" sz="2400" dirty="0"/>
              <a:t>below 8m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64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ow to Care for your Underwater Camera and Housing">
            <a:extLst>
              <a:ext uri="{FF2B5EF4-FFF2-40B4-BE49-F238E27FC236}">
                <a16:creationId xmlns:a16="http://schemas.microsoft.com/office/drawing/2014/main" id="{1151A9C4-4989-96CC-27D7-3442EAF0A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FEE9B-BDBC-0F84-84F2-B817771F00B3}"/>
              </a:ext>
            </a:extLst>
          </p:cNvPr>
          <p:cNvSpPr txBox="1"/>
          <p:nvPr/>
        </p:nvSpPr>
        <p:spPr>
          <a:xfrm>
            <a:off x="2795452" y="123040"/>
            <a:ext cx="916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Artificial light (torches, strobes) are needed to capture colours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0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hy You Need Strobes Underwater">
            <a:extLst>
              <a:ext uri="{FF2B5EF4-FFF2-40B4-BE49-F238E27FC236}">
                <a16:creationId xmlns:a16="http://schemas.microsoft.com/office/drawing/2014/main" id="{FCE911E2-A0C4-1161-EC00-2DE51BBA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65" y="322989"/>
            <a:ext cx="11145470" cy="57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AD1BD-F7C8-1087-BCD2-67420CB7730D}"/>
              </a:ext>
            </a:extLst>
          </p:cNvPr>
          <p:cNvSpPr txBox="1"/>
          <p:nvPr/>
        </p:nvSpPr>
        <p:spPr>
          <a:xfrm>
            <a:off x="1201375" y="6048103"/>
            <a:ext cx="4402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NO artificial light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8C11E-1A9C-6DC1-0C80-8D37C8D2F1DB}"/>
              </a:ext>
            </a:extLst>
          </p:cNvPr>
          <p:cNvSpPr txBox="1"/>
          <p:nvPr/>
        </p:nvSpPr>
        <p:spPr>
          <a:xfrm>
            <a:off x="7009993" y="6048102"/>
            <a:ext cx="4402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Artificial light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4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IVING-PAM-II photosynthesis system | WALZ">
            <a:extLst>
              <a:ext uri="{FF2B5EF4-FFF2-40B4-BE49-F238E27FC236}">
                <a16:creationId xmlns:a16="http://schemas.microsoft.com/office/drawing/2014/main" id="{685E4507-D679-D1C6-53FF-AACE1B5A0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930AF-A2EA-0AD6-BE77-DB3B9A7C480B}"/>
              </a:ext>
            </a:extLst>
          </p:cNvPr>
          <p:cNvSpPr txBox="1"/>
          <p:nvPr/>
        </p:nvSpPr>
        <p:spPr>
          <a:xfrm>
            <a:off x="386960" y="4372949"/>
            <a:ext cx="341906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ea typeface="Times New Roman" panose="02020603050405020304" pitchFamily="18" charset="0"/>
              </a:rPr>
              <a:t>Light availability is measured using</a:t>
            </a:r>
            <a:r>
              <a:rPr lang="en-GB" sz="4000" b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GB" sz="3200" dirty="0">
                <a:ea typeface="Times New Roman" panose="02020603050405020304" pitchFamily="18" charset="0"/>
              </a:rPr>
              <a:t>various meters and sensors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27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400023" y="897693"/>
            <a:ext cx="28395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Light availability is also measured using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water clarity</a:t>
            </a:r>
            <a:r>
              <a:rPr lang="en-GB" sz="3200" dirty="0">
                <a:ea typeface="Times New Roman" panose="02020603050405020304" pitchFamily="18" charset="0"/>
              </a:rPr>
              <a:t> measurements such as</a:t>
            </a:r>
            <a:r>
              <a:rPr lang="en-GB" sz="3200" dirty="0">
                <a:solidFill>
                  <a:schemeClr val="tx1"/>
                </a:solidFill>
                <a:ea typeface="Times New Roman" panose="02020603050405020304" pitchFamily="18" charset="0"/>
              </a:rPr>
              <a:t> a </a:t>
            </a:r>
          </a:p>
          <a:p>
            <a:pPr algn="ctr"/>
            <a:r>
              <a:rPr lang="en-GB" sz="40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secchi</a:t>
            </a:r>
            <a:r>
              <a:rPr lang="en-GB" sz="4000" b="1" dirty="0">
                <a:solidFill>
                  <a:schemeClr val="tx1"/>
                </a:solidFill>
                <a:ea typeface="Times New Roman" panose="02020603050405020304" pitchFamily="18" charset="0"/>
              </a:rPr>
              <a:t> disk </a:t>
            </a:r>
          </a:p>
          <a:p>
            <a:pPr algn="ctr"/>
            <a:endParaRPr lang="en-GB" sz="1600" b="1" dirty="0">
              <a:ea typeface="Times New Roman" panose="02020603050405020304" pitchFamily="18" charset="0"/>
            </a:endParaRPr>
          </a:p>
        </p:txBody>
      </p:sp>
      <p:pic>
        <p:nvPicPr>
          <p:cNvPr id="16392" name="Picture 8" descr="The Simple Usefulness of the Secchi Disk | Science History Institute">
            <a:extLst>
              <a:ext uri="{FF2B5EF4-FFF2-40B4-BE49-F238E27FC236}">
                <a16:creationId xmlns:a16="http://schemas.microsoft.com/office/drawing/2014/main" id="{BFBB2866-4313-40B9-D542-85459E59F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726" y="0"/>
            <a:ext cx="8508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02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102519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3731BA-2E9C-9125-3AD2-4292A7D8C5A2}"/>
              </a:ext>
            </a:extLst>
          </p:cNvPr>
          <p:cNvSpPr txBox="1"/>
          <p:nvPr/>
        </p:nvSpPr>
        <p:spPr>
          <a:xfrm>
            <a:off x="1144605" y="388241"/>
            <a:ext cx="10207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has a significant effect on species abundance, distribution and community composition. </a:t>
            </a:r>
          </a:p>
        </p:txBody>
      </p:sp>
      <p:pic>
        <p:nvPicPr>
          <p:cNvPr id="17410" name="Picture 2" descr="12 of the weirdest deep-sea creatures that lurk in the oceans | BBC Science  Focus Magazine">
            <a:extLst>
              <a:ext uri="{FF2B5EF4-FFF2-40B4-BE49-F238E27FC236}">
                <a16:creationId xmlns:a16="http://schemas.microsoft.com/office/drawing/2014/main" id="{D07B4283-2BA4-F0CB-54A9-199C3DDE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8463"/>
            <a:ext cx="12192000" cy="5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1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ee the Weird and Fascinating Deep-Sea Creatures That Live in Constant  Darkness - Atlas Obscura">
            <a:extLst>
              <a:ext uri="{FF2B5EF4-FFF2-40B4-BE49-F238E27FC236}">
                <a16:creationId xmlns:a16="http://schemas.microsoft.com/office/drawing/2014/main" id="{8FE74C81-527C-0E17-E405-C1AD1BF2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743A5-0464-7811-3139-F2A9B52A9FB9}"/>
              </a:ext>
            </a:extLst>
          </p:cNvPr>
          <p:cNvSpPr txBox="1"/>
          <p:nvPr/>
        </p:nvSpPr>
        <p:spPr>
          <a:xfrm>
            <a:off x="8614954" y="122311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Sloan’s viperfish (</a:t>
            </a:r>
            <a:r>
              <a:rPr lang="en-AU" b="0" i="1" dirty="0" err="1">
                <a:solidFill>
                  <a:schemeClr val="bg1"/>
                </a:solidFill>
                <a:effectLst/>
                <a:latin typeface="Freight Pro"/>
              </a:rPr>
              <a:t>Chauliodus</a:t>
            </a:r>
            <a:r>
              <a:rPr lang="en-AU" b="0" i="1" dirty="0">
                <a:solidFill>
                  <a:schemeClr val="bg1"/>
                </a:solidFill>
                <a:effectLst/>
                <a:latin typeface="Freight Pro"/>
              </a:rPr>
              <a:t> </a:t>
            </a:r>
            <a:r>
              <a:rPr lang="en-AU" b="0" i="1" dirty="0" err="1">
                <a:solidFill>
                  <a:schemeClr val="bg1"/>
                </a:solidFill>
                <a:effectLst/>
                <a:latin typeface="Freight Pro"/>
              </a:rPr>
              <a:t>sloani</a:t>
            </a:r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3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eep Sea Cucumber | Smithsonian Ocean">
            <a:extLst>
              <a:ext uri="{FF2B5EF4-FFF2-40B4-BE49-F238E27FC236}">
                <a16:creationId xmlns:a16="http://schemas.microsoft.com/office/drawing/2014/main" id="{C79006FE-4848-68A4-47C8-A9BF225E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" y="-3619"/>
            <a:ext cx="12185573" cy="68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EDC72-2C51-E8F7-B337-2E20144EDAEF}"/>
              </a:ext>
            </a:extLst>
          </p:cNvPr>
          <p:cNvSpPr txBox="1"/>
          <p:nvPr/>
        </p:nvSpPr>
        <p:spPr>
          <a:xfrm>
            <a:off x="8358156" y="122311"/>
            <a:ext cx="3827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Deep Sea Cucumber. Photo: NOAA Ocean Explorer (Deep CCZ expedition)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9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Light availability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89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0D2AAB9-D17D-65B4-A3A0-99586E0D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C8C18-8733-99F6-0729-4C9788BF4FE9}"/>
              </a:ext>
            </a:extLst>
          </p:cNvPr>
          <p:cNvSpPr txBox="1"/>
          <p:nvPr/>
        </p:nvSpPr>
        <p:spPr>
          <a:xfrm>
            <a:off x="7772400" y="192818"/>
            <a:ext cx="41343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Marc Crane filming the life developing inside and around sponges and cnidarians, at </a:t>
            </a:r>
            <a:r>
              <a:rPr lang="en-AU" sz="24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102 m. 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Photo: Alexis </a:t>
            </a:r>
            <a:r>
              <a:rPr lang="en-AU" b="0" i="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Chappuis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2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esophotic Reef Ecosystems – Hudson T. Pinheiro">
            <a:extLst>
              <a:ext uri="{FF2B5EF4-FFF2-40B4-BE49-F238E27FC236}">
                <a16:creationId xmlns:a16="http://schemas.microsoft.com/office/drawing/2014/main" id="{67EBD96E-3FF3-788F-F4AD-B634E2FB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8E670-9DB5-EC99-0572-F5FCB1DB844B}"/>
              </a:ext>
            </a:extLst>
          </p:cNvPr>
          <p:cNvSpPr txBox="1"/>
          <p:nvPr/>
        </p:nvSpPr>
        <p:spPr>
          <a:xfrm>
            <a:off x="269394" y="270674"/>
            <a:ext cx="13739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ea typeface="Times New Roman" panose="02020603050405020304" pitchFamily="18" charset="0"/>
              </a:rPr>
              <a:t>Mesophotic reef ecosystems. Photo: Hudson T. Pinheiro</a:t>
            </a:r>
            <a:endParaRPr lang="en-GB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esophotic Coral Ecosystems in Indonesia - Shearwater Research">
            <a:extLst>
              <a:ext uri="{FF2B5EF4-FFF2-40B4-BE49-F238E27FC236}">
                <a16:creationId xmlns:a16="http://schemas.microsoft.com/office/drawing/2014/main" id="{80E67A4C-1776-168A-4E8B-01A4F88A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37" y="0"/>
            <a:ext cx="834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FBAA7-6DC6-18BF-D8EE-EA838B43B33E}"/>
              </a:ext>
            </a:extLst>
          </p:cNvPr>
          <p:cNvSpPr txBox="1"/>
          <p:nvPr/>
        </p:nvSpPr>
        <p:spPr>
          <a:xfrm>
            <a:off x="609027" y="486961"/>
            <a:ext cx="243461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The mesophotic zone is between 30m and 150m. Special dive equipment and training is needed to go there on SCUBA.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5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sophotic Coral Ecosystems in Indonesia - Shearwater Research">
            <a:extLst>
              <a:ext uri="{FF2B5EF4-FFF2-40B4-BE49-F238E27FC236}">
                <a16:creationId xmlns:a16="http://schemas.microsoft.com/office/drawing/2014/main" id="{E52766A7-0A23-71F2-F644-7EEBD1E9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24050" y="0"/>
            <a:ext cx="10267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79EF5-F72E-A0DA-3552-B7200B26BB8F}"/>
              </a:ext>
            </a:extLst>
          </p:cNvPr>
          <p:cNvSpPr txBox="1"/>
          <p:nvPr/>
        </p:nvSpPr>
        <p:spPr>
          <a:xfrm>
            <a:off x="150223" y="226813"/>
            <a:ext cx="1652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chemeClr val="bg1"/>
                </a:solidFill>
                <a:effectLst/>
                <a:latin typeface="Freight Pro"/>
              </a:rPr>
              <a:t>66m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02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ake Your Own Ocean Zones in a Jar - I Can Teach My Child!">
            <a:extLst>
              <a:ext uri="{FF2B5EF4-FFF2-40B4-BE49-F238E27FC236}">
                <a16:creationId xmlns:a16="http://schemas.microsoft.com/office/drawing/2014/main" id="{3A453538-7BA1-4F8D-3448-7D584512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2983" y="0"/>
            <a:ext cx="372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1DD95-93D9-5A70-0033-EF9110CB0F4D}"/>
              </a:ext>
            </a:extLst>
          </p:cNvPr>
          <p:cNvSpPr txBox="1"/>
          <p:nvPr/>
        </p:nvSpPr>
        <p:spPr>
          <a:xfrm>
            <a:off x="290652" y="519406"/>
            <a:ext cx="82980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Sunlight </a:t>
            </a:r>
            <a:r>
              <a:rPr lang="en-GB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(photic) zone: rubbin</a:t>
            </a:r>
            <a:r>
              <a:rPr lang="en-GB" sz="2400" dirty="0">
                <a:ea typeface="Times New Roman" panose="02020603050405020304" pitchFamily="18" charset="0"/>
              </a:rPr>
              <a:t>g alcohol (</a:t>
            </a:r>
            <a:r>
              <a:rPr lang="en-GB" sz="2400" dirty="0">
                <a:highlight>
                  <a:srgbClr val="00FFFF"/>
                </a:highlight>
                <a:ea typeface="Times New Roman" panose="02020603050405020304" pitchFamily="18" charset="0"/>
              </a:rPr>
              <a:t>light blue </a:t>
            </a:r>
            <a:r>
              <a:rPr lang="en-GB" sz="2400" dirty="0">
                <a:ea typeface="Times New Roman" panose="02020603050405020304" pitchFamily="18" charset="0"/>
              </a:rPr>
              <a:t>food colouring</a:t>
            </a:r>
            <a:r>
              <a:rPr lang="en-GB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</a:t>
            </a:r>
          </a:p>
          <a:p>
            <a:endParaRPr lang="en-GB" sz="2400" dirty="0">
              <a:ea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Twi</a:t>
            </a:r>
            <a:r>
              <a:rPr lang="en-GB" sz="2400" b="1" dirty="0">
                <a:ea typeface="Times New Roman" panose="02020603050405020304" pitchFamily="18" charset="0"/>
              </a:rPr>
              <a:t>light</a:t>
            </a:r>
            <a:r>
              <a:rPr lang="en-GB" sz="2400" dirty="0">
                <a:ea typeface="Times New Roman" panose="02020603050405020304" pitchFamily="18" charset="0"/>
              </a:rPr>
              <a:t> (mesophotic) zone: oil (</a:t>
            </a:r>
            <a:r>
              <a:rPr lang="en-GB" sz="2400" dirty="0">
                <a:solidFill>
                  <a:schemeClr val="bg1"/>
                </a:solidFill>
                <a:highlight>
                  <a:srgbClr val="0000FF"/>
                </a:highlight>
                <a:ea typeface="Times New Roman" panose="02020603050405020304" pitchFamily="18" charset="0"/>
              </a:rPr>
              <a:t>dark blue </a:t>
            </a:r>
            <a:r>
              <a:rPr lang="en-GB" sz="2400" dirty="0">
                <a:ea typeface="Times New Roman" panose="02020603050405020304" pitchFamily="18" charset="0"/>
              </a:rPr>
              <a:t>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Midnight</a:t>
            </a:r>
            <a:r>
              <a:rPr lang="en-GB" sz="2400" dirty="0">
                <a:ea typeface="Times New Roman" panose="02020603050405020304" pitchFamily="18" charset="0"/>
              </a:rPr>
              <a:t> (aphotic) zone: water (</a:t>
            </a:r>
            <a:r>
              <a:rPr lang="en-GB" sz="2400" dirty="0">
                <a:solidFill>
                  <a:schemeClr val="bg1"/>
                </a:solidFill>
                <a:highlight>
                  <a:srgbClr val="008000"/>
                </a:highlight>
                <a:ea typeface="Times New Roman" panose="02020603050405020304" pitchFamily="18" charset="0"/>
              </a:rPr>
              <a:t>dark green </a:t>
            </a:r>
            <a:r>
              <a:rPr lang="en-GB" sz="2400" dirty="0">
                <a:ea typeface="Times New Roman" panose="02020603050405020304" pitchFamily="18" charset="0"/>
              </a:rPr>
              <a:t>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The abyss: </a:t>
            </a:r>
            <a:r>
              <a:rPr lang="en-GB" sz="2400" dirty="0">
                <a:ea typeface="Times New Roman" panose="02020603050405020304" pitchFamily="18" charset="0"/>
              </a:rPr>
              <a:t>dish soap (</a:t>
            </a:r>
            <a:r>
              <a:rPr lang="en-GB" sz="2400" dirty="0">
                <a:solidFill>
                  <a:schemeClr val="bg1"/>
                </a:solidFill>
                <a:highlight>
                  <a:srgbClr val="FF00FF"/>
                </a:highlight>
                <a:ea typeface="Times New Roman" panose="02020603050405020304" pitchFamily="18" charset="0"/>
              </a:rPr>
              <a:t>purple</a:t>
            </a:r>
            <a:r>
              <a:rPr lang="en-GB" sz="2400" dirty="0">
                <a:ea typeface="Times New Roman" panose="02020603050405020304" pitchFamily="18" charset="0"/>
              </a:rPr>
              <a:t> 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The trench: </a:t>
            </a:r>
            <a:r>
              <a:rPr lang="en-GB" sz="2400" dirty="0">
                <a:ea typeface="Times New Roman" panose="02020603050405020304" pitchFamily="18" charset="0"/>
              </a:rPr>
              <a:t>corn syrup (</a:t>
            </a:r>
            <a:r>
              <a:rPr lang="en-GB" sz="2400" dirty="0">
                <a:solidFill>
                  <a:schemeClr val="bg1"/>
                </a:solidFill>
                <a:highlight>
                  <a:srgbClr val="000000"/>
                </a:highlight>
                <a:ea typeface="Times New Roman" panose="02020603050405020304" pitchFamily="18" charset="0"/>
              </a:rPr>
              <a:t>black</a:t>
            </a:r>
            <a:r>
              <a:rPr lang="en-GB" sz="2400" dirty="0">
                <a:ea typeface="Times New Roman" panose="02020603050405020304" pitchFamily="18" charset="0"/>
              </a:rPr>
              <a:t> food colouring)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26630" name="Picture 6" descr="IMG_7279">
            <a:extLst>
              <a:ext uri="{FF2B5EF4-FFF2-40B4-BE49-F238E27FC236}">
                <a16:creationId xmlns:a16="http://schemas.microsoft.com/office/drawing/2014/main" id="{6493F060-2AF5-4D7D-B01B-F088D519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3740" y="4514263"/>
            <a:ext cx="1465217" cy="21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C070B-9D10-F5DD-ECB4-BA2E13889755}"/>
              </a:ext>
            </a:extLst>
          </p:cNvPr>
          <p:cNvSpPr txBox="1"/>
          <p:nvPr/>
        </p:nvSpPr>
        <p:spPr>
          <a:xfrm>
            <a:off x="7248118" y="4514263"/>
            <a:ext cx="130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funnel for abyss etc. </a:t>
            </a:r>
          </a:p>
        </p:txBody>
      </p:sp>
      <p:pic>
        <p:nvPicPr>
          <p:cNvPr id="26632" name="Picture 8" descr="IMG_7282">
            <a:extLst>
              <a:ext uri="{FF2B5EF4-FFF2-40B4-BE49-F238E27FC236}">
                <a16:creationId xmlns:a16="http://schemas.microsoft.com/office/drawing/2014/main" id="{455CD5E8-FD4C-2FEA-1C64-B14EAB46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773" y="4514263"/>
            <a:ext cx="1452154" cy="21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AE52-548B-D952-81B3-B4DB06B15A85}"/>
              </a:ext>
            </a:extLst>
          </p:cNvPr>
          <p:cNvSpPr txBox="1"/>
          <p:nvPr/>
        </p:nvSpPr>
        <p:spPr>
          <a:xfrm>
            <a:off x="5672815" y="4514263"/>
            <a:ext cx="138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syringe for sunlit zone</a:t>
            </a:r>
          </a:p>
        </p:txBody>
      </p:sp>
      <p:pic>
        <p:nvPicPr>
          <p:cNvPr id="26634" name="Picture 10" descr="Layers of the Ocean in a Jar DIY Experiment for Kids">
            <a:extLst>
              <a:ext uri="{FF2B5EF4-FFF2-40B4-BE49-F238E27FC236}">
                <a16:creationId xmlns:a16="http://schemas.microsoft.com/office/drawing/2014/main" id="{BBDEBBCD-B04A-D96A-B834-C69C5161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52" y="4533748"/>
            <a:ext cx="1620641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Science at home – ocean zones in a jar - Family Times">
            <a:extLst>
              <a:ext uri="{FF2B5EF4-FFF2-40B4-BE49-F238E27FC236}">
                <a16:creationId xmlns:a16="http://schemas.microsoft.com/office/drawing/2014/main" id="{5A03AF3E-7288-1ED3-7AF0-C16C6E6B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712" y="4543279"/>
            <a:ext cx="1620762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Ocean Zones for Kids: Marine Life &amp; Sea Layers">
            <a:extLst>
              <a:ext uri="{FF2B5EF4-FFF2-40B4-BE49-F238E27FC236}">
                <a16:creationId xmlns:a16="http://schemas.microsoft.com/office/drawing/2014/main" id="{667FF35F-092C-0613-4854-3B70BC73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6" y="4533638"/>
            <a:ext cx="1404755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4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ges – Perth Scuba">
            <a:extLst>
              <a:ext uri="{FF2B5EF4-FFF2-40B4-BE49-F238E27FC236}">
                <a16:creationId xmlns:a16="http://schemas.microsoft.com/office/drawing/2014/main" id="{EDB59D57-14FF-6B7D-3B8D-AA9AB2D6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39" y="1435824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ymbols Clipart-symbol scuba diving">
            <a:extLst>
              <a:ext uri="{FF2B5EF4-FFF2-40B4-BE49-F238E27FC236}">
                <a16:creationId xmlns:a16="http://schemas.microsoft.com/office/drawing/2014/main" id="{310B246A-EEAB-2F44-6630-7A9E8589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309" y="2051230"/>
            <a:ext cx="3772988" cy="3772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755442" y="222557"/>
            <a:ext cx="1049421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is measured using </a:t>
            </a:r>
          </a:p>
          <a:p>
            <a:pPr algn="ctr"/>
            <a:r>
              <a:rPr lang="en-GB" sz="1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depth gauges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24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755442" y="222557"/>
            <a:ext cx="550438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is also measured using </a:t>
            </a:r>
          </a:p>
          <a:p>
            <a:pPr algn="ctr"/>
            <a:r>
              <a:rPr lang="en-GB" sz="1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depth sounders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19460" name="Picture 4" descr="Landsat 8 | Landsat Science">
            <a:extLst>
              <a:ext uri="{FF2B5EF4-FFF2-40B4-BE49-F238E27FC236}">
                <a16:creationId xmlns:a16="http://schemas.microsoft.com/office/drawing/2014/main" id="{D05FC935-9F1F-E81A-1341-CD9B60B5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057" y="967090"/>
            <a:ext cx="5916201" cy="40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shfinder Echo Sounder | Earth 2 Ocean">
            <a:extLst>
              <a:ext uri="{FF2B5EF4-FFF2-40B4-BE49-F238E27FC236}">
                <a16:creationId xmlns:a16="http://schemas.microsoft.com/office/drawing/2014/main" id="{C046D65C-F425-26DE-9CBB-5348C3BA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565" y="2099994"/>
            <a:ext cx="3834142" cy="44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0F7E8-0EDD-0B08-DEB7-D5BFCC109991}"/>
              </a:ext>
            </a:extLst>
          </p:cNvPr>
          <p:cNvSpPr txBox="1"/>
          <p:nvPr/>
        </p:nvSpPr>
        <p:spPr>
          <a:xfrm>
            <a:off x="7471954" y="5062477"/>
            <a:ext cx="442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and even </a:t>
            </a:r>
            <a:r>
              <a:rPr lang="en-GB" sz="4000" b="1" dirty="0">
                <a:ea typeface="Times New Roman" panose="02020603050405020304" pitchFamily="18" charset="0"/>
              </a:rPr>
              <a:t>satellites 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9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Stratification</a:t>
            </a:r>
          </a:p>
        </p:txBody>
      </p:sp>
    </p:spTree>
    <p:extLst>
      <p:ext uri="{BB962C8B-B14F-4D97-AF65-F5344CB8AC3E}">
        <p14:creationId xmlns:p14="http://schemas.microsoft.com/office/powerpoint/2010/main" val="2601227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988421" y="347257"/>
            <a:ext cx="10794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A lot of the ocean is separated into </a:t>
            </a:r>
            <a:r>
              <a:rPr lang="en-AU" sz="4400" b="1" dirty="0">
                <a:solidFill>
                  <a:srgbClr val="111111"/>
                </a:solidFill>
              </a:rPr>
              <a:t>layers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C3899-32BD-55EE-0F57-A7B8493C04DA}"/>
              </a:ext>
            </a:extLst>
          </p:cNvPr>
          <p:cNvSpPr/>
          <p:nvPr/>
        </p:nvSpPr>
        <p:spPr>
          <a:xfrm>
            <a:off x="0" y="1345474"/>
            <a:ext cx="12192000" cy="551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 descr="Stratified rocks | 77 plays | Quizizz">
            <a:extLst>
              <a:ext uri="{FF2B5EF4-FFF2-40B4-BE49-F238E27FC236}">
                <a16:creationId xmlns:a16="http://schemas.microsoft.com/office/drawing/2014/main" id="{EC244D12-675A-8E32-D902-4995EBE9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5474"/>
            <a:ext cx="6157277" cy="55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sults">
            <a:extLst>
              <a:ext uri="{FF2B5EF4-FFF2-40B4-BE49-F238E27FC236}">
                <a16:creationId xmlns:a16="http://schemas.microsoft.com/office/drawing/2014/main" id="{3BA42344-3C1D-8FC7-887C-F0F2B863E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9" b="5088"/>
          <a:stretch/>
        </p:blipFill>
        <p:spPr bwMode="auto">
          <a:xfrm>
            <a:off x="6385920" y="2599510"/>
            <a:ext cx="5572211" cy="34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3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139790" y="181163"/>
            <a:ext cx="1191241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Each layer has a specific </a:t>
            </a:r>
            <a:r>
              <a:rPr lang="en-AU" sz="4400" b="1" dirty="0">
                <a:solidFill>
                  <a:srgbClr val="111111"/>
                </a:solidFill>
              </a:rPr>
              <a:t>density.</a:t>
            </a:r>
          </a:p>
          <a:p>
            <a:pPr algn="ctr"/>
            <a:r>
              <a:rPr lang="en-AU" sz="2400" dirty="0">
                <a:solidFill>
                  <a:srgbClr val="111111"/>
                </a:solidFill>
              </a:rPr>
              <a:t>The heaviest, most dense, sits on the bottom.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3D101-4B74-8304-40FF-3BB4ADF8924D}"/>
              </a:ext>
            </a:extLst>
          </p:cNvPr>
          <p:cNvSpPr/>
          <p:nvPr/>
        </p:nvSpPr>
        <p:spPr>
          <a:xfrm>
            <a:off x="0" y="1658983"/>
            <a:ext cx="12192000" cy="5199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9.8 Thermohaline Circulation – Introduction to Oceanography">
            <a:extLst>
              <a:ext uri="{FF2B5EF4-FFF2-40B4-BE49-F238E27FC236}">
                <a16:creationId xmlns:a16="http://schemas.microsoft.com/office/drawing/2014/main" id="{6F0E1D14-0B9B-6B1C-CEDF-BFE0993B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993" y="1828213"/>
            <a:ext cx="9853636" cy="46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3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6,000+ Underwater Light Rays Stock Videos and Royalty-Free Footage - iStock">
            <a:extLst>
              <a:ext uri="{FF2B5EF4-FFF2-40B4-BE49-F238E27FC236}">
                <a16:creationId xmlns:a16="http://schemas.microsoft.com/office/drawing/2014/main" id="{6DAEFBEF-394C-B6FE-32D3-7CFAFDFE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0DB19-D90F-D4D4-F107-3DBDCF9DDB13}"/>
              </a:ext>
            </a:extLst>
          </p:cNvPr>
          <p:cNvSpPr txBox="1"/>
          <p:nvPr/>
        </p:nvSpPr>
        <p:spPr>
          <a:xfrm>
            <a:off x="2063362" y="5747960"/>
            <a:ext cx="8065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a typeface="Times New Roman" panose="02020603050405020304" pitchFamily="18" charset="0"/>
              </a:rPr>
              <a:t>Light availability decreases with depth </a:t>
            </a:r>
          </a:p>
        </p:txBody>
      </p:sp>
    </p:spTree>
    <p:extLst>
      <p:ext uri="{BB962C8B-B14F-4D97-AF65-F5344CB8AC3E}">
        <p14:creationId xmlns:p14="http://schemas.microsoft.com/office/powerpoint/2010/main" val="407081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TRATIFIED OCEAN DYNAMICS – Del Mar Oceanographic">
            <a:extLst>
              <a:ext uri="{FF2B5EF4-FFF2-40B4-BE49-F238E27FC236}">
                <a16:creationId xmlns:a16="http://schemas.microsoft.com/office/drawing/2014/main" id="{A4FE6637-0AD6-7049-7678-FCB67B6A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87452-FFA2-7356-7E01-B3170D13E69C}"/>
              </a:ext>
            </a:extLst>
          </p:cNvPr>
          <p:cNvSpPr txBox="1"/>
          <p:nvPr/>
        </p:nvSpPr>
        <p:spPr>
          <a:xfrm>
            <a:off x="608498" y="5917475"/>
            <a:ext cx="11079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a typeface="Times New Roman" panose="02020603050405020304" pitchFamily="18" charset="0"/>
              </a:rPr>
              <a:t>Stratification is the layering of the ocean</a:t>
            </a:r>
          </a:p>
        </p:txBody>
      </p:sp>
    </p:spTree>
    <p:extLst>
      <p:ext uri="{BB962C8B-B14F-4D97-AF65-F5344CB8AC3E}">
        <p14:creationId xmlns:p14="http://schemas.microsoft.com/office/powerpoint/2010/main" val="495521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768505" y="2239705"/>
            <a:ext cx="39471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Stratification is measured using temperature and salinity readings </a:t>
            </a:r>
          </a:p>
          <a:p>
            <a:pPr algn="ctr"/>
            <a:r>
              <a:rPr lang="en-GB" sz="2000" dirty="0">
                <a:ea typeface="Times New Roman" panose="02020603050405020304" pitchFamily="18" charset="0"/>
              </a:rPr>
              <a:t>(converted to density)</a:t>
            </a:r>
            <a:endParaRPr lang="en-GB" sz="3200" dirty="0">
              <a:ea typeface="Times New Roman" panose="02020603050405020304" pitchFamily="18" charset="0"/>
            </a:endParaRPr>
          </a:p>
        </p:txBody>
      </p:sp>
      <p:pic>
        <p:nvPicPr>
          <p:cNvPr id="2" name="Picture 2" descr="Exploring Rugged Hills &amp; Turbulent Waters 4,500 Meters Down">
            <a:extLst>
              <a:ext uri="{FF2B5EF4-FFF2-40B4-BE49-F238E27FC236}">
                <a16:creationId xmlns:a16="http://schemas.microsoft.com/office/drawing/2014/main" id="{D1122CB1-B007-4BD1-0F1D-4B89CFF08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2709" y="0"/>
            <a:ext cx="6849291" cy="6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5477692" y="633988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</p:spTree>
    <p:extLst>
      <p:ext uri="{BB962C8B-B14F-4D97-AF65-F5344CB8AC3E}">
        <p14:creationId xmlns:p14="http://schemas.microsoft.com/office/powerpoint/2010/main" val="3152404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rgo Program Achieves Milestone with Two Million Ocean Measurements - NOAA  Research">
            <a:extLst>
              <a:ext uri="{FF2B5EF4-FFF2-40B4-BE49-F238E27FC236}">
                <a16:creationId xmlns:a16="http://schemas.microsoft.com/office/drawing/2014/main" id="{9EB84D46-2377-4A12-7E94-C8A4871E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9956E-58D0-2708-08B2-D10D039FA4D0}"/>
              </a:ext>
            </a:extLst>
          </p:cNvPr>
          <p:cNvSpPr txBox="1"/>
          <p:nvPr/>
        </p:nvSpPr>
        <p:spPr>
          <a:xfrm>
            <a:off x="330926" y="6352949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Argo float</a:t>
            </a:r>
          </a:p>
        </p:txBody>
      </p:sp>
    </p:spTree>
    <p:extLst>
      <p:ext uri="{BB962C8B-B14F-4D97-AF65-F5344CB8AC3E}">
        <p14:creationId xmlns:p14="http://schemas.microsoft.com/office/powerpoint/2010/main" val="1471803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rgo">
            <a:extLst>
              <a:ext uri="{FF2B5EF4-FFF2-40B4-BE49-F238E27FC236}">
                <a16:creationId xmlns:a16="http://schemas.microsoft.com/office/drawing/2014/main" id="{1F580DD6-B12A-CF50-613D-FA6DB2C4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88" y="915817"/>
            <a:ext cx="11351623" cy="579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AADFC-22B8-ED39-C4B6-28DE31D31B48}"/>
              </a:ext>
            </a:extLst>
          </p:cNvPr>
          <p:cNvSpPr txBox="1"/>
          <p:nvPr/>
        </p:nvSpPr>
        <p:spPr>
          <a:xfrm>
            <a:off x="528683" y="143691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Argo Floats measure temperature and salinity </a:t>
            </a:r>
          </a:p>
        </p:txBody>
      </p:sp>
    </p:spTree>
    <p:extLst>
      <p:ext uri="{BB962C8B-B14F-4D97-AF65-F5344CB8AC3E}">
        <p14:creationId xmlns:p14="http://schemas.microsoft.com/office/powerpoint/2010/main" val="159498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$53 million grant to create worldwide fleet of robotic floats">
            <a:extLst>
              <a:ext uri="{FF2B5EF4-FFF2-40B4-BE49-F238E27FC236}">
                <a16:creationId xmlns:a16="http://schemas.microsoft.com/office/drawing/2014/main" id="{3AC7920A-7D28-B490-863C-FC57D959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952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76F6D-A6E9-97A9-64FC-C1050D26C865}"/>
              </a:ext>
            </a:extLst>
          </p:cNvPr>
          <p:cNvSpPr txBox="1"/>
          <p:nvPr/>
        </p:nvSpPr>
        <p:spPr>
          <a:xfrm>
            <a:off x="161109" y="423236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Argo float</a:t>
            </a:r>
          </a:p>
        </p:txBody>
      </p:sp>
    </p:spTree>
    <p:extLst>
      <p:ext uri="{BB962C8B-B14F-4D97-AF65-F5344CB8AC3E}">
        <p14:creationId xmlns:p14="http://schemas.microsoft.com/office/powerpoint/2010/main" val="55901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422674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B86B0-F2B0-43C8-643E-1D31C92D1F19}"/>
              </a:ext>
            </a:extLst>
          </p:cNvPr>
          <p:cNvSpPr txBox="1"/>
          <p:nvPr/>
        </p:nvSpPr>
        <p:spPr>
          <a:xfrm>
            <a:off x="500743" y="2047972"/>
            <a:ext cx="243461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Cold water is more dense than warm water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C53D3D-6F75-419C-2650-50992B1F8899}"/>
              </a:ext>
            </a:extLst>
          </p:cNvPr>
          <p:cNvSpPr/>
          <p:nvPr/>
        </p:nvSpPr>
        <p:spPr>
          <a:xfrm>
            <a:off x="3657600" y="1"/>
            <a:ext cx="853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cean Zones | Let's Talk Science">
            <a:extLst>
              <a:ext uri="{FF2B5EF4-FFF2-40B4-BE49-F238E27FC236}">
                <a16:creationId xmlns:a16="http://schemas.microsoft.com/office/drawing/2014/main" id="{D58DAB43-9585-642A-08F2-9AF252B4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754" y="523315"/>
            <a:ext cx="7787503" cy="58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4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oes Hot Water Weigh More Than Cold Water? The Answer Revealed and  Explained in Terms of Molecules - HubPages">
            <a:extLst>
              <a:ext uri="{FF2B5EF4-FFF2-40B4-BE49-F238E27FC236}">
                <a16:creationId xmlns:a16="http://schemas.microsoft.com/office/drawing/2014/main" id="{28E36E22-321F-E9FB-F388-C238B736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899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5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25BDF-BE22-E470-2A46-F7C66415FED4}"/>
              </a:ext>
            </a:extLst>
          </p:cNvPr>
          <p:cNvSpPr txBox="1"/>
          <p:nvPr/>
        </p:nvSpPr>
        <p:spPr>
          <a:xfrm>
            <a:off x="8891" y="4632942"/>
            <a:ext cx="143255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Cold water sinks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73730" name="Picture 2" descr="Water – a unique molecule « World Ocean Review">
            <a:extLst>
              <a:ext uri="{FF2B5EF4-FFF2-40B4-BE49-F238E27FC236}">
                <a16:creationId xmlns:a16="http://schemas.microsoft.com/office/drawing/2014/main" id="{BE63EFE7-59AE-2E75-C250-4FFF863F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450" y="0"/>
            <a:ext cx="1075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88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ck&#10;&#10;Description automatically generated">
            <a:extLst>
              <a:ext uri="{FF2B5EF4-FFF2-40B4-BE49-F238E27FC236}">
                <a16:creationId xmlns:a16="http://schemas.microsoft.com/office/drawing/2014/main" id="{BCD35810-F476-D018-B9D2-37404892C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204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BBA46523-299B-509D-E5DF-9880B6C7F4FA}"/>
              </a:ext>
            </a:extLst>
          </p:cNvPr>
          <p:cNvSpPr/>
          <p:nvPr/>
        </p:nvSpPr>
        <p:spPr>
          <a:xfrm>
            <a:off x="2103120" y="5003075"/>
            <a:ext cx="3344091" cy="10058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5.54 degrees C</a:t>
            </a:r>
          </a:p>
        </p:txBody>
      </p:sp>
      <p:pic>
        <p:nvPicPr>
          <p:cNvPr id="6" name="Picture 5" descr="A logo with text and images&#10;&#10;Description automatically generated">
            <a:extLst>
              <a:ext uri="{FF2B5EF4-FFF2-40B4-BE49-F238E27FC236}">
                <a16:creationId xmlns:a16="http://schemas.microsoft.com/office/drawing/2014/main" id="{8EC70951-16BC-E340-7526-CF4BAD857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824" y="215538"/>
            <a:ext cx="291465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Causes Bad Water Visibility in the Summer? — Rowand's Reef Scuba Shop">
            <a:extLst>
              <a:ext uri="{FF2B5EF4-FFF2-40B4-BE49-F238E27FC236}">
                <a16:creationId xmlns:a16="http://schemas.microsoft.com/office/drawing/2014/main" id="{22AE8D91-D9FF-0738-70E6-E05B77FD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15502-7312-6C27-30A0-FD2F5DE52426}"/>
              </a:ext>
            </a:extLst>
          </p:cNvPr>
          <p:cNvSpPr txBox="1"/>
          <p:nvPr/>
        </p:nvSpPr>
        <p:spPr>
          <a:xfrm>
            <a:off x="1548988" y="220958"/>
            <a:ext cx="9763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ea typeface="Times New Roman" panose="02020603050405020304" pitchFamily="18" charset="0"/>
              </a:rPr>
              <a:t>Light availability also decreases with increasing amounts of suspended particles in the water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638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4742B-DA29-48D8-1795-431C76908848}"/>
              </a:ext>
            </a:extLst>
          </p:cNvPr>
          <p:cNvSpPr txBox="1"/>
          <p:nvPr/>
        </p:nvSpPr>
        <p:spPr>
          <a:xfrm>
            <a:off x="435429" y="2117096"/>
            <a:ext cx="44370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Temperature has a strong influence on species abundance and distribution. </a:t>
            </a:r>
          </a:p>
          <a:p>
            <a:pPr algn="ctr"/>
            <a:endParaRPr lang="en-GB" sz="3200" dirty="0">
              <a:ea typeface="Times New Roman" panose="02020603050405020304" pitchFamily="18" charset="0"/>
            </a:endParaRPr>
          </a:p>
          <a:p>
            <a:pPr algn="ctr"/>
            <a:r>
              <a:rPr lang="en-GB" sz="2000" dirty="0">
                <a:ea typeface="Times New Roman" panose="02020603050405020304" pitchFamily="18" charset="0"/>
              </a:rPr>
              <a:t>Species operate within a specific temperature range (Shelford’s Law).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28D3B-882E-2885-AD94-51060F793566}"/>
              </a:ext>
            </a:extLst>
          </p:cNvPr>
          <p:cNvSpPr/>
          <p:nvPr/>
        </p:nvSpPr>
        <p:spPr>
          <a:xfrm>
            <a:off x="5421086" y="0"/>
            <a:ext cx="6770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5EC8BA7E-2CAB-B332-4F09-C60F1195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754" y="1351249"/>
            <a:ext cx="5884817" cy="44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0D4DE-AC4A-F856-B533-0EC074449517}"/>
              </a:ext>
            </a:extLst>
          </p:cNvPr>
          <p:cNvSpPr txBox="1"/>
          <p:nvPr/>
        </p:nvSpPr>
        <p:spPr>
          <a:xfrm>
            <a:off x="10772502" y="6121957"/>
            <a:ext cx="11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TOO 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8E8B6-CC66-FDD1-9366-E7CC5B30F0B2}"/>
              </a:ext>
            </a:extLst>
          </p:cNvPr>
          <p:cNvSpPr txBox="1"/>
          <p:nvPr/>
        </p:nvSpPr>
        <p:spPr>
          <a:xfrm>
            <a:off x="6142809" y="6121957"/>
            <a:ext cx="154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TOO COLD</a:t>
            </a:r>
          </a:p>
        </p:txBody>
      </p:sp>
    </p:spTree>
    <p:extLst>
      <p:ext uri="{BB962C8B-B14F-4D97-AF65-F5344CB8AC3E}">
        <p14:creationId xmlns:p14="http://schemas.microsoft.com/office/powerpoint/2010/main" val="2117268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alking With Wild Polar Bears: How A Dramatic, Arctic Safari Will Change  Your Life Forever">
            <a:extLst>
              <a:ext uri="{FF2B5EF4-FFF2-40B4-BE49-F238E27FC236}">
                <a16:creationId xmlns:a16="http://schemas.microsoft.com/office/drawing/2014/main" id="{83DE9CED-E88B-07DF-0FB0-956DC976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96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ifference Between Eurythermal and Stenothermal Animals | Compare the  Difference Between Similar Terms">
            <a:extLst>
              <a:ext uri="{FF2B5EF4-FFF2-40B4-BE49-F238E27FC236}">
                <a16:creationId xmlns:a16="http://schemas.microsoft.com/office/drawing/2014/main" id="{B8E8F305-F081-3127-8185-33C2EE811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oral Trout can be found on The Great Barrier Reef - Australia">
            <a:extLst>
              <a:ext uri="{FF2B5EF4-FFF2-40B4-BE49-F238E27FC236}">
                <a16:creationId xmlns:a16="http://schemas.microsoft.com/office/drawing/2014/main" id="{F203E936-2ACE-12B3-B0EA-1A10FC1C5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1D83C-C707-06EB-A13F-92AA480BE814}"/>
              </a:ext>
            </a:extLst>
          </p:cNvPr>
          <p:cNvSpPr txBox="1"/>
          <p:nvPr/>
        </p:nvSpPr>
        <p:spPr>
          <a:xfrm>
            <a:off x="10728960" y="6374673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Coral trout</a:t>
            </a:r>
          </a:p>
        </p:txBody>
      </p:sp>
    </p:spTree>
    <p:extLst>
      <p:ext uri="{BB962C8B-B14F-4D97-AF65-F5344CB8AC3E}">
        <p14:creationId xmlns:p14="http://schemas.microsoft.com/office/powerpoint/2010/main" val="455430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altwater crocodile guide: diet and where they live in the wild - Discover  Wildlife">
            <a:extLst>
              <a:ext uri="{FF2B5EF4-FFF2-40B4-BE49-F238E27FC236}">
                <a16:creationId xmlns:a16="http://schemas.microsoft.com/office/drawing/2014/main" id="{5AE78F91-3DEC-A9B1-FBFA-35B0350DE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71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1847279" y="1259175"/>
            <a:ext cx="333323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Temperature is measured </a:t>
            </a:r>
          </a:p>
          <a:p>
            <a:pPr algn="ctr"/>
            <a:r>
              <a:rPr lang="en-GB" sz="4400" i="1" dirty="0">
                <a:ea typeface="Times New Roman" panose="02020603050405020304" pitchFamily="18" charset="0"/>
              </a:rPr>
              <a:t>at depth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using</a:t>
            </a:r>
            <a:endParaRPr lang="en-GB" sz="1200" b="1" dirty="0">
              <a:ea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thermometers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on </a:t>
            </a:r>
            <a:r>
              <a:rPr lang="en-GB" sz="3200" dirty="0" err="1">
                <a:ea typeface="Times New Roman" panose="02020603050405020304" pitchFamily="18" charset="0"/>
              </a:rPr>
              <a:t>argo</a:t>
            </a:r>
            <a:r>
              <a:rPr lang="en-GB" sz="3200" dirty="0">
                <a:ea typeface="Times New Roman" panose="02020603050405020304" pitchFamily="18" charset="0"/>
              </a:rPr>
              <a:t> floats and mounted on CTDs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6562" name="Picture 2" descr="Picture this: robotic floats uncover carbon storage pathways in the  Southern Ocean - Institute for Marine and Antarctic Studies | University of  Tasmania">
            <a:extLst>
              <a:ext uri="{FF2B5EF4-FFF2-40B4-BE49-F238E27FC236}">
                <a16:creationId xmlns:a16="http://schemas.microsoft.com/office/drawing/2014/main" id="{6CBD84E5-47B4-836E-BB45-13C09779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47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lobal Coral Bleaching Heat Stress Alert Area 7-Day Maximum image">
            <a:extLst>
              <a:ext uri="{FF2B5EF4-FFF2-40B4-BE49-F238E27FC236}">
                <a16:creationId xmlns:a16="http://schemas.microsoft.com/office/drawing/2014/main" id="{4F16CCEC-3D3A-E1AB-BBF7-2EBD2489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9675"/>
            <a:ext cx="12192000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andsat 8 | Landsat Science">
            <a:extLst>
              <a:ext uri="{FF2B5EF4-FFF2-40B4-BE49-F238E27FC236}">
                <a16:creationId xmlns:a16="http://schemas.microsoft.com/office/drawing/2014/main" id="{0D4CCA29-C1E2-7400-D329-6E235B69E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867" y="26017"/>
            <a:ext cx="3056732" cy="211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1EEDB7-2339-6BE9-2183-EC8036085C58}"/>
              </a:ext>
            </a:extLst>
          </p:cNvPr>
          <p:cNvSpPr txBox="1"/>
          <p:nvPr/>
        </p:nvSpPr>
        <p:spPr>
          <a:xfrm>
            <a:off x="2348367" y="941657"/>
            <a:ext cx="9718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ea typeface="Times New Roman" panose="02020603050405020304" pitchFamily="18" charset="0"/>
              </a:rPr>
              <a:t>Sea surface </a:t>
            </a:r>
            <a:r>
              <a:rPr lang="en-GB" sz="3200" dirty="0">
                <a:ea typeface="Times New Roman" panose="02020603050405020304" pitchFamily="18" charset="0"/>
              </a:rPr>
              <a:t>temperatures (SSTs) are measured using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buoys and </a:t>
            </a:r>
            <a:r>
              <a:rPr lang="en-GB" sz="4000" b="1" dirty="0">
                <a:ea typeface="Times New Roman" panose="02020603050405020304" pitchFamily="18" charset="0"/>
              </a:rPr>
              <a:t>satellites  </a:t>
            </a:r>
            <a:endParaRPr lang="en-GB" sz="32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Currents (water and wind)</a:t>
            </a:r>
          </a:p>
        </p:txBody>
      </p:sp>
    </p:spTree>
    <p:extLst>
      <p:ext uri="{BB962C8B-B14F-4D97-AF65-F5344CB8AC3E}">
        <p14:creationId xmlns:p14="http://schemas.microsoft.com/office/powerpoint/2010/main" val="2840330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317531-FC49-DE36-69CE-05CB7E28C646}"/>
              </a:ext>
            </a:extLst>
          </p:cNvPr>
          <p:cNvSpPr txBox="1"/>
          <p:nvPr/>
        </p:nvSpPr>
        <p:spPr>
          <a:xfrm>
            <a:off x="191588" y="263253"/>
            <a:ext cx="12000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Currents are Earth’s transport system. </a:t>
            </a:r>
          </a:p>
          <a:p>
            <a:pPr algn="ctr"/>
            <a:r>
              <a:rPr lang="en-AU" sz="2800" dirty="0">
                <a:solidFill>
                  <a:srgbClr val="111111"/>
                </a:solidFill>
              </a:rPr>
              <a:t>They deliver heat, food, nutrients, oxygen, larvae and plankton.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2F4F1-88BF-F6CC-09F4-0E98FE8D62AE}"/>
              </a:ext>
            </a:extLst>
          </p:cNvPr>
          <p:cNvSpPr/>
          <p:nvPr/>
        </p:nvSpPr>
        <p:spPr>
          <a:xfrm>
            <a:off x="0" y="1528354"/>
            <a:ext cx="12191999" cy="532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World of Ocean Currents | Let's Talk Science">
            <a:extLst>
              <a:ext uri="{FF2B5EF4-FFF2-40B4-BE49-F238E27FC236}">
                <a16:creationId xmlns:a16="http://schemas.microsoft.com/office/drawing/2014/main" id="{C521EC6C-9CD4-B87E-8684-7F605D98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600" y="1665079"/>
            <a:ext cx="7657737" cy="49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478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Plankton">
            <a:extLst>
              <a:ext uri="{FF2B5EF4-FFF2-40B4-BE49-F238E27FC236}">
                <a16:creationId xmlns:a16="http://schemas.microsoft.com/office/drawing/2014/main" id="{B9084200-ECDB-BC8D-6DC9-4F598DF72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6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 Visibility Diving: Why You Should Try It - Scuba.com">
            <a:extLst>
              <a:ext uri="{FF2B5EF4-FFF2-40B4-BE49-F238E27FC236}">
                <a16:creationId xmlns:a16="http://schemas.microsoft.com/office/drawing/2014/main" id="{F7362774-C2BD-EC6D-36B2-18DD27B6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BDDE1-745F-FB16-58BF-2F41CA748478}"/>
              </a:ext>
            </a:extLst>
          </p:cNvPr>
          <p:cNvSpPr txBox="1"/>
          <p:nvPr/>
        </p:nvSpPr>
        <p:spPr>
          <a:xfrm>
            <a:off x="607059" y="438150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0" i="0" dirty="0">
                <a:effectLst/>
              </a:rPr>
              <a:t>Organisms that need sunlight to grow includes seagrass…</a:t>
            </a:r>
          </a:p>
        </p:txBody>
      </p:sp>
    </p:spTree>
    <p:extLst>
      <p:ext uri="{BB962C8B-B14F-4D97-AF65-F5344CB8AC3E}">
        <p14:creationId xmlns:p14="http://schemas.microsoft.com/office/powerpoint/2010/main" val="1923563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oral Spawning on the Great Barrier Reef. Book now">
            <a:extLst>
              <a:ext uri="{FF2B5EF4-FFF2-40B4-BE49-F238E27FC236}">
                <a16:creationId xmlns:a16="http://schemas.microsoft.com/office/drawing/2014/main" id="{21FB5965-5AAE-BADA-E445-3D1D1028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4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pawning dives - what are they all about? - Master Liveaboards">
            <a:extLst>
              <a:ext uri="{FF2B5EF4-FFF2-40B4-BE49-F238E27FC236}">
                <a16:creationId xmlns:a16="http://schemas.microsoft.com/office/drawing/2014/main" id="{BBA1CDD8-0819-69A6-F058-C19B14D42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50B9-0B78-0C4B-223F-003E7196E0C6}"/>
              </a:ext>
            </a:extLst>
          </p:cNvPr>
          <p:cNvSpPr txBox="1"/>
          <p:nvPr/>
        </p:nvSpPr>
        <p:spPr>
          <a:xfrm>
            <a:off x="6844937" y="6355080"/>
            <a:ext cx="598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spawn of </a:t>
            </a:r>
            <a:r>
              <a:rPr lang="en-US" dirty="0" err="1">
                <a:solidFill>
                  <a:schemeClr val="bg1"/>
                </a:solidFill>
              </a:rPr>
              <a:t>Bohar</a:t>
            </a:r>
            <a:r>
              <a:rPr lang="en-US" dirty="0">
                <a:solidFill>
                  <a:schemeClr val="bg1"/>
                </a:solidFill>
              </a:rPr>
              <a:t> snappers. Photo: Richard </a:t>
            </a:r>
            <a:r>
              <a:rPr lang="en-US" dirty="0" err="1">
                <a:solidFill>
                  <a:schemeClr val="bg1"/>
                </a:solidFill>
              </a:rPr>
              <a:t>Barnden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16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limate Science Investigations South Florida - Thermohaline Circulation -  Global Ocean Conveyor System">
            <a:extLst>
              <a:ext uri="{FF2B5EF4-FFF2-40B4-BE49-F238E27FC236}">
                <a16:creationId xmlns:a16="http://schemas.microsoft.com/office/drawing/2014/main" id="{010F8CFC-8873-0EF3-0E1A-4CF110AC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55531-8522-5384-0079-F180851E89CC}"/>
              </a:ext>
            </a:extLst>
          </p:cNvPr>
          <p:cNvSpPr txBox="1"/>
          <p:nvPr/>
        </p:nvSpPr>
        <p:spPr>
          <a:xfrm>
            <a:off x="399080" y="177225"/>
            <a:ext cx="1139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111111"/>
                </a:solidFill>
              </a:rPr>
              <a:t>E.g. thermohaline circulation or THC </a:t>
            </a:r>
            <a:r>
              <a:rPr lang="en-AU" sz="2800" dirty="0">
                <a:solidFill>
                  <a:srgbClr val="111111"/>
                </a:solidFill>
              </a:rPr>
              <a:t>(a.k.a. the ‘</a:t>
            </a:r>
            <a:r>
              <a:rPr lang="en-AU" sz="2800" i="1" dirty="0">
                <a:solidFill>
                  <a:srgbClr val="111111"/>
                </a:solidFill>
              </a:rPr>
              <a:t>global conveyor belt</a:t>
            </a:r>
            <a:r>
              <a:rPr lang="en-AU" sz="2800" dirty="0">
                <a:solidFill>
                  <a:srgbClr val="111111"/>
                </a:solidFill>
              </a:rPr>
              <a:t>’)</a:t>
            </a:r>
            <a:endParaRPr lang="en-AU" sz="3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88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221024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The THC is ‘pushed’ along by </a:t>
            </a:r>
            <a:r>
              <a:rPr lang="en-AU" sz="3600" i="1" dirty="0">
                <a:solidFill>
                  <a:srgbClr val="111111"/>
                </a:solidFill>
              </a:rPr>
              <a:t>dense </a:t>
            </a:r>
            <a:r>
              <a:rPr lang="en-AU" sz="3600" dirty="0">
                <a:solidFill>
                  <a:srgbClr val="111111"/>
                </a:solidFill>
              </a:rPr>
              <a:t>water sinking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31754" name="Picture 10" descr="6.3 Density – Introduction to Oceanography">
            <a:extLst>
              <a:ext uri="{FF2B5EF4-FFF2-40B4-BE49-F238E27FC236}">
                <a16:creationId xmlns:a16="http://schemas.microsoft.com/office/drawing/2014/main" id="{EB91F7B0-E4FE-0142-BFE6-D6FA6D46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102" y="1615206"/>
            <a:ext cx="7069681" cy="471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FE8259-40AA-283A-7D55-E5C55F91F1D3}"/>
              </a:ext>
            </a:extLst>
          </p:cNvPr>
          <p:cNvSpPr/>
          <p:nvPr/>
        </p:nvSpPr>
        <p:spPr>
          <a:xfrm rot="1161635">
            <a:off x="9062177" y="3248270"/>
            <a:ext cx="2326013" cy="1882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659BC-311F-9E61-02B2-831F9E418775}"/>
              </a:ext>
            </a:extLst>
          </p:cNvPr>
          <p:cNvSpPr txBox="1"/>
          <p:nvPr/>
        </p:nvSpPr>
        <p:spPr>
          <a:xfrm rot="1138323">
            <a:off x="9210566" y="3566159"/>
            <a:ext cx="200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  <a:latin typeface="AkayaTelivigala" pitchFamily="2" charset="77"/>
                <a:cs typeface="AkayaTelivigala" pitchFamily="2" charset="77"/>
              </a:rPr>
              <a:t>Where do you think the water might sink (downwelling)? </a:t>
            </a:r>
          </a:p>
        </p:txBody>
      </p:sp>
    </p:spTree>
    <p:extLst>
      <p:ext uri="{BB962C8B-B14F-4D97-AF65-F5344CB8AC3E}">
        <p14:creationId xmlns:p14="http://schemas.microsoft.com/office/powerpoint/2010/main" val="3862813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327041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Whereas, </a:t>
            </a:r>
            <a:r>
              <a:rPr lang="en-AU" sz="3600" i="1" dirty="0">
                <a:solidFill>
                  <a:srgbClr val="111111"/>
                </a:solidFill>
              </a:rPr>
              <a:t>surface </a:t>
            </a:r>
            <a:r>
              <a:rPr lang="en-AU" sz="3600" dirty="0">
                <a:solidFill>
                  <a:srgbClr val="111111"/>
                </a:solidFill>
              </a:rPr>
              <a:t>currents are ‘pushed’ by the</a:t>
            </a:r>
            <a:r>
              <a:rPr lang="en-AU" sz="3600" i="1" dirty="0">
                <a:solidFill>
                  <a:srgbClr val="111111"/>
                </a:solidFill>
              </a:rPr>
              <a:t> wind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0178" name="Picture 2" descr="Surface Pressure &amp; Rainfall over Globe">
            <a:extLst>
              <a:ext uri="{FF2B5EF4-FFF2-40B4-BE49-F238E27FC236}">
                <a16:creationId xmlns:a16="http://schemas.microsoft.com/office/drawing/2014/main" id="{778343F4-35E3-1246-838C-75376ADD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481" y="1697518"/>
            <a:ext cx="8752295" cy="473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hat are the Roaring Forties?">
            <a:extLst>
              <a:ext uri="{FF2B5EF4-FFF2-40B4-BE49-F238E27FC236}">
                <a16:creationId xmlns:a16="http://schemas.microsoft.com/office/drawing/2014/main" id="{405F5BE4-2A37-F5FE-133B-198AD2E3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21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556244" y="328512"/>
            <a:ext cx="11079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Surface currents are measured using </a:t>
            </a:r>
            <a:r>
              <a:rPr lang="en-GB" sz="4000" b="1" dirty="0">
                <a:ea typeface="Times New Roman" panose="02020603050405020304" pitchFamily="18" charset="0"/>
              </a:rPr>
              <a:t>drifters. </a:t>
            </a:r>
            <a:endParaRPr lang="en-GB" sz="3200" b="1" dirty="0">
              <a:ea typeface="Times New Roman" panose="02020603050405020304" pitchFamily="18" charset="0"/>
            </a:endParaRPr>
          </a:p>
          <a:p>
            <a:pPr algn="ctr"/>
            <a:r>
              <a:rPr lang="en-GB" sz="2400" dirty="0">
                <a:ea typeface="Times New Roman" panose="02020603050405020304" pitchFamily="18" charset="0"/>
              </a:rPr>
              <a:t>They float on the surface and GPS tracks their positions.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pic>
        <p:nvPicPr>
          <p:cNvPr id="6" name="Picture 2" descr="Plastic floating instruments in the ocean, one viewed above water, the other viewed from underwater.">
            <a:extLst>
              <a:ext uri="{FF2B5EF4-FFF2-40B4-BE49-F238E27FC236}">
                <a16:creationId xmlns:a16="http://schemas.microsoft.com/office/drawing/2014/main" id="{79A6CC9E-BA06-604B-B203-8CF0E717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1690913"/>
            <a:ext cx="12192003" cy="51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3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lobal Drifter Program - Wikipedia">
            <a:extLst>
              <a:ext uri="{FF2B5EF4-FFF2-40B4-BE49-F238E27FC236}">
                <a16:creationId xmlns:a16="http://schemas.microsoft.com/office/drawing/2014/main" id="{3A57E255-10CE-72BD-DF2D-F475F9EB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08" y="294342"/>
            <a:ext cx="11576304" cy="61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71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330581-4865-4F39-AF7A-3BEEFF2CA944}"/>
              </a:ext>
            </a:extLst>
          </p:cNvPr>
          <p:cNvSpPr txBox="1"/>
          <p:nvPr/>
        </p:nvSpPr>
        <p:spPr>
          <a:xfrm>
            <a:off x="545575" y="5010912"/>
            <a:ext cx="1164642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+mj-lt"/>
              </a:rPr>
              <a:t>D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rifters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AU" sz="2400" dirty="0">
                <a:solidFill>
                  <a:prstClr val="black"/>
                </a:solidFill>
                <a:latin typeface="+mj-lt"/>
              </a:rPr>
              <a:t>paint a picture of current speed and direction. D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rifters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also measure other parameters like sea surface temperature, salinity, barometric pressure, and wave height.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Global Drifter Program">
            <a:extLst>
              <a:ext uri="{FF2B5EF4-FFF2-40B4-BE49-F238E27FC236}">
                <a16:creationId xmlns:a16="http://schemas.microsoft.com/office/drawing/2014/main" id="{1C0506E1-1758-79E8-592A-A1B20CD1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41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80DE5-535A-7412-81F7-AA1312EADC30}"/>
              </a:ext>
            </a:extLst>
          </p:cNvPr>
          <p:cNvSpPr txBox="1"/>
          <p:nvPr/>
        </p:nvSpPr>
        <p:spPr>
          <a:xfrm>
            <a:off x="191589" y="364716"/>
            <a:ext cx="12000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Ocean currents are influenced by Earth’s rotation </a:t>
            </a:r>
          </a:p>
          <a:p>
            <a:pPr algn="ctr"/>
            <a:r>
              <a:rPr lang="en-AU" sz="2800" dirty="0">
                <a:solidFill>
                  <a:srgbClr val="111111"/>
                </a:solidFill>
              </a:rPr>
              <a:t>(and the Coriolis effect)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3949D-6668-4265-D264-2D6C1FEDD888}"/>
              </a:ext>
            </a:extLst>
          </p:cNvPr>
          <p:cNvSpPr/>
          <p:nvPr/>
        </p:nvSpPr>
        <p:spPr>
          <a:xfrm>
            <a:off x="0" y="1763486"/>
            <a:ext cx="12192000" cy="50945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oriolis Effect: Air Circulation in the Atmosphere - Earth How">
            <a:extLst>
              <a:ext uri="{FF2B5EF4-FFF2-40B4-BE49-F238E27FC236}">
                <a16:creationId xmlns:a16="http://schemas.microsoft.com/office/drawing/2014/main" id="{B8643ACA-BB89-DE3A-385C-D0DD8585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12" y="1894114"/>
            <a:ext cx="8669176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ean Water for Reefs - Coral Reef Alliance">
            <a:extLst>
              <a:ext uri="{FF2B5EF4-FFF2-40B4-BE49-F238E27FC236}">
                <a16:creationId xmlns:a16="http://schemas.microsoft.com/office/drawing/2014/main" id="{BE89B1AD-1B5D-84D5-746B-AF007C47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725"/>
            <a:ext cx="12192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4A69B-CCD3-B0D9-8C29-7FEE2C4E2B45}"/>
              </a:ext>
            </a:extLst>
          </p:cNvPr>
          <p:cNvSpPr txBox="1"/>
          <p:nvPr/>
        </p:nvSpPr>
        <p:spPr>
          <a:xfrm>
            <a:off x="607059" y="438150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and z</a:t>
            </a:r>
            <a:r>
              <a:rPr lang="en-AU" sz="3600" b="0" i="0" dirty="0">
                <a:effectLst/>
              </a:rPr>
              <a:t>ooxanthellae </a:t>
            </a:r>
            <a:r>
              <a:rPr lang="en-AU" sz="3600" dirty="0"/>
              <a:t>(algae) symbionts in coral.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57768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80DE5-535A-7412-81F7-AA1312EADC30}"/>
              </a:ext>
            </a:extLst>
          </p:cNvPr>
          <p:cNvSpPr txBox="1"/>
          <p:nvPr/>
        </p:nvSpPr>
        <p:spPr>
          <a:xfrm>
            <a:off x="8908868" y="2421208"/>
            <a:ext cx="29260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…as well as other laws of physics</a:t>
            </a:r>
          </a:p>
          <a:p>
            <a:pPr algn="ctr"/>
            <a:endParaRPr lang="en-AU" sz="3600" dirty="0">
              <a:solidFill>
                <a:srgbClr val="111111"/>
              </a:solidFill>
            </a:endParaRPr>
          </a:p>
          <a:p>
            <a:pPr algn="ctr"/>
            <a:r>
              <a:rPr lang="en-AU" sz="2400" dirty="0">
                <a:solidFill>
                  <a:srgbClr val="111111"/>
                </a:solidFill>
              </a:rPr>
              <a:t>(e.g. Ekman spiral)</a:t>
            </a:r>
          </a:p>
        </p:txBody>
      </p:sp>
      <p:pic>
        <p:nvPicPr>
          <p:cNvPr id="98306" name="Picture 2" descr="Ocean Motion : Background : Ocean in Motion - Ekman Transport">
            <a:extLst>
              <a:ext uri="{FF2B5EF4-FFF2-40B4-BE49-F238E27FC236}">
                <a16:creationId xmlns:a16="http://schemas.microsoft.com/office/drawing/2014/main" id="{91F3B8F2-5D6B-D6DC-D954-A58D12AE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412480" cy="6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59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Tides</a:t>
            </a:r>
          </a:p>
        </p:txBody>
      </p:sp>
    </p:spTree>
    <p:extLst>
      <p:ext uri="{BB962C8B-B14F-4D97-AF65-F5344CB8AC3E}">
        <p14:creationId xmlns:p14="http://schemas.microsoft.com/office/powerpoint/2010/main" val="4026985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221024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i="1" dirty="0">
                <a:solidFill>
                  <a:srgbClr val="111111"/>
                </a:solidFill>
              </a:rPr>
              <a:t>Tidal </a:t>
            </a:r>
            <a:r>
              <a:rPr lang="en-AU" sz="3600" dirty="0">
                <a:solidFill>
                  <a:srgbClr val="111111"/>
                </a:solidFill>
              </a:rPr>
              <a:t>currents are ‘pulled’ by the</a:t>
            </a:r>
            <a:r>
              <a:rPr lang="en-AU" sz="3600" i="1" dirty="0">
                <a:solidFill>
                  <a:srgbClr val="111111"/>
                </a:solidFill>
              </a:rPr>
              <a:t> moon and sun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1206" name="Picture 6" descr="Why are there two high tides and two low tides every day?">
            <a:extLst>
              <a:ext uri="{FF2B5EF4-FFF2-40B4-BE49-F238E27FC236}">
                <a16:creationId xmlns:a16="http://schemas.microsoft.com/office/drawing/2014/main" id="{F089F201-BBCB-CEE7-8C19-E1F1147D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95" y="1714897"/>
            <a:ext cx="8503920" cy="43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yellow circle with black edges&#10;&#10;Description automatically generated">
            <a:extLst>
              <a:ext uri="{FF2B5EF4-FFF2-40B4-BE49-F238E27FC236}">
                <a16:creationId xmlns:a16="http://schemas.microsoft.com/office/drawing/2014/main" id="{11A5B800-42F7-A314-DDD6-B0F92E7C84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537" y="1264875"/>
            <a:ext cx="1689463" cy="553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758F01-AC62-1E27-C002-DF85A5C46C31}"/>
              </a:ext>
            </a:extLst>
          </p:cNvPr>
          <p:cNvSpPr txBox="1"/>
          <p:nvPr/>
        </p:nvSpPr>
        <p:spPr>
          <a:xfrm>
            <a:off x="9285515" y="3665476"/>
            <a:ext cx="24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Spring</a:t>
            </a:r>
            <a:r>
              <a:rPr lang="en-US" dirty="0">
                <a:solidFill>
                  <a:schemeClr val="bg1"/>
                </a:solidFill>
              </a:rPr>
              <a:t> tide</a:t>
            </a:r>
          </a:p>
        </p:txBody>
      </p:sp>
    </p:spTree>
    <p:extLst>
      <p:ext uri="{BB962C8B-B14F-4D97-AF65-F5344CB8AC3E}">
        <p14:creationId xmlns:p14="http://schemas.microsoft.com/office/powerpoint/2010/main" val="85307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What Causes Tides? | NOAA SciJinks – All About Weather">
            <a:extLst>
              <a:ext uri="{FF2B5EF4-FFF2-40B4-BE49-F238E27FC236}">
                <a16:creationId xmlns:a16="http://schemas.microsoft.com/office/drawing/2014/main" id="{3992A842-A359-1D24-B6F4-6A1975A2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0C5E7-A40A-B52A-06EB-8011DC3287EB}"/>
              </a:ext>
            </a:extLst>
          </p:cNvPr>
          <p:cNvSpPr txBox="1"/>
          <p:nvPr/>
        </p:nvSpPr>
        <p:spPr>
          <a:xfrm>
            <a:off x="9487987" y="2225100"/>
            <a:ext cx="24346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The Bay of Fundy in Canada has 15m tides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27B83-9D41-08B5-6130-335686A9EA2B}"/>
              </a:ext>
            </a:extLst>
          </p:cNvPr>
          <p:cNvSpPr txBox="1"/>
          <p:nvPr/>
        </p:nvSpPr>
        <p:spPr>
          <a:xfrm>
            <a:off x="2926080" y="195943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tide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A129-BD1E-FC25-5FD1-1FEB895CEC69}"/>
              </a:ext>
            </a:extLst>
          </p:cNvPr>
          <p:cNvSpPr txBox="1"/>
          <p:nvPr/>
        </p:nvSpPr>
        <p:spPr>
          <a:xfrm>
            <a:off x="5129348" y="195943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tide</a:t>
            </a:r>
          </a:p>
        </p:txBody>
      </p:sp>
    </p:spTree>
    <p:extLst>
      <p:ext uri="{BB962C8B-B14F-4D97-AF65-F5344CB8AC3E}">
        <p14:creationId xmlns:p14="http://schemas.microsoft.com/office/powerpoint/2010/main" val="2127449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B0F533-4AA9-E725-3071-3721E0E0C039}"/>
              </a:ext>
            </a:extLst>
          </p:cNvPr>
          <p:cNvSpPr/>
          <p:nvPr/>
        </p:nvSpPr>
        <p:spPr>
          <a:xfrm>
            <a:off x="0" y="0"/>
            <a:ext cx="72629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plainer: tidal range—the difference between high and low tide around  Australia - Social Media Blog - Bureau of Meteorology">
            <a:extLst>
              <a:ext uri="{FF2B5EF4-FFF2-40B4-BE49-F238E27FC236}">
                <a16:creationId xmlns:a16="http://schemas.microsoft.com/office/drawing/2014/main" id="{FE0BA61D-BA87-DB8B-5497-DCDDD4E0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05" y="418011"/>
            <a:ext cx="5980158" cy="60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17BA0-3AED-B52D-7C3A-B1CF73556B60}"/>
              </a:ext>
            </a:extLst>
          </p:cNvPr>
          <p:cNvSpPr txBox="1"/>
          <p:nvPr/>
        </p:nvSpPr>
        <p:spPr>
          <a:xfrm>
            <a:off x="7659323" y="2251226"/>
            <a:ext cx="39841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Average tidal range at </a:t>
            </a:r>
            <a:r>
              <a:rPr lang="en-GB" sz="3200" i="1" dirty="0">
                <a:ea typeface="Times New Roman" panose="02020603050405020304" pitchFamily="18" charset="0"/>
              </a:rPr>
              <a:t>spring</a:t>
            </a:r>
            <a:r>
              <a:rPr lang="en-GB" sz="3200" dirty="0">
                <a:ea typeface="Times New Roman" panose="02020603050405020304" pitchFamily="18" charset="0"/>
              </a:rPr>
              <a:t> tides around Australia</a:t>
            </a:r>
          </a:p>
          <a:p>
            <a:pPr algn="ctr"/>
            <a:endParaRPr lang="en-GB" sz="32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(dark red = up to 10m)</a:t>
            </a:r>
            <a:endParaRPr lang="en-GB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23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AF45E-6DA2-7F78-D962-463EDDB9FEA9}"/>
              </a:ext>
            </a:extLst>
          </p:cNvPr>
          <p:cNvSpPr txBox="1"/>
          <p:nvPr/>
        </p:nvSpPr>
        <p:spPr>
          <a:xfrm>
            <a:off x="10019210" y="1043730"/>
            <a:ext cx="20247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Cotidal</a:t>
            </a:r>
            <a:r>
              <a:rPr lang="en-GB" sz="3200" dirty="0">
                <a:ea typeface="Times New Roman" panose="02020603050405020304" pitchFamily="18" charset="0"/>
              </a:rPr>
              <a:t> </a:t>
            </a:r>
            <a:r>
              <a:rPr lang="en-GB" sz="4000" b="1" dirty="0">
                <a:ea typeface="Times New Roman" panose="02020603050405020304" pitchFamily="18" charset="0"/>
              </a:rPr>
              <a:t>lines</a:t>
            </a:r>
            <a:r>
              <a:rPr lang="en-GB" sz="3200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join locations that experience high tide at the same time 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DC90E-432C-49A4-9CAB-842FE9937D1E}"/>
              </a:ext>
            </a:extLst>
          </p:cNvPr>
          <p:cNvSpPr/>
          <p:nvPr/>
        </p:nvSpPr>
        <p:spPr>
          <a:xfrm>
            <a:off x="0" y="0"/>
            <a:ext cx="99277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E266F1-1549-D997-56A4-76273755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47" y="291283"/>
            <a:ext cx="9343076" cy="6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29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272116" y="1861343"/>
            <a:ext cx="193550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Tides are measured from the CHART DATUM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</a:rPr>
              <a:t>(lowest astronomical tide or LAT)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pic>
        <p:nvPicPr>
          <p:cNvPr id="59394" name="Picture 2" descr="Dealing with Vertical Datum, the Mariners' Way - xyHt">
            <a:extLst>
              <a:ext uri="{FF2B5EF4-FFF2-40B4-BE49-F238E27FC236}">
                <a16:creationId xmlns:a16="http://schemas.microsoft.com/office/drawing/2014/main" id="{BA6B0364-F1BF-4A18-692A-5C2446F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087" y="0"/>
            <a:ext cx="971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04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Sediment type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0439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3D373-9DE5-71B7-55EB-5E6F4146EFEA}"/>
              </a:ext>
            </a:extLst>
          </p:cNvPr>
          <p:cNvSpPr txBox="1"/>
          <p:nvPr/>
        </p:nvSpPr>
        <p:spPr>
          <a:xfrm>
            <a:off x="2778019" y="326255"/>
            <a:ext cx="7262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Sediment types influence where organisms 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2F7F-1E4B-2AEA-FB42-9B8250095948}"/>
              </a:ext>
            </a:extLst>
          </p:cNvPr>
          <p:cNvSpPr/>
          <p:nvPr/>
        </p:nvSpPr>
        <p:spPr>
          <a:xfrm>
            <a:off x="0" y="1907177"/>
            <a:ext cx="12192000" cy="49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314" name="Picture 18" descr="Paleoenvironmental Reconstruction - Digital Atlas of Ancient Life">
            <a:extLst>
              <a:ext uri="{FF2B5EF4-FFF2-40B4-BE49-F238E27FC236}">
                <a16:creationId xmlns:a16="http://schemas.microsoft.com/office/drawing/2014/main" id="{24906E97-68BB-EC06-2ABE-6F9A65B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474" y="2346320"/>
            <a:ext cx="8739051" cy="40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49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Ghost crabs growl using the teeth in their stomachs to ward off predators">
            <a:extLst>
              <a:ext uri="{FF2B5EF4-FFF2-40B4-BE49-F238E27FC236}">
                <a16:creationId xmlns:a16="http://schemas.microsoft.com/office/drawing/2014/main" id="{C6C0D5F6-300F-FFDB-F159-469CCBCB9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DE528-88BE-C595-4281-76E2B294A67C}"/>
              </a:ext>
            </a:extLst>
          </p:cNvPr>
          <p:cNvSpPr txBox="1"/>
          <p:nvPr/>
        </p:nvSpPr>
        <p:spPr>
          <a:xfrm>
            <a:off x="0" y="0"/>
            <a:ext cx="22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Ghost crabs like sand</a:t>
            </a:r>
          </a:p>
        </p:txBody>
      </p:sp>
    </p:spTree>
    <p:extLst>
      <p:ext uri="{BB962C8B-B14F-4D97-AF65-F5344CB8AC3E}">
        <p14:creationId xmlns:p14="http://schemas.microsoft.com/office/powerpoint/2010/main" val="142496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CBDDE1-745F-FB16-58BF-2F41CA748478}"/>
              </a:ext>
            </a:extLst>
          </p:cNvPr>
          <p:cNvSpPr txBox="1"/>
          <p:nvPr/>
        </p:nvSpPr>
        <p:spPr>
          <a:xfrm>
            <a:off x="227330" y="255269"/>
            <a:ext cx="11737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0" i="0" dirty="0">
                <a:effectLst/>
              </a:rPr>
              <a:t>Organisms that </a:t>
            </a:r>
            <a:r>
              <a:rPr lang="en-AU" sz="3600" dirty="0"/>
              <a:t>do NOT need </a:t>
            </a:r>
            <a:r>
              <a:rPr lang="en-AU" sz="3600" b="0" i="0" dirty="0">
                <a:effectLst/>
              </a:rPr>
              <a:t>sunlight include deep sea corals (no zooxanthellae)...</a:t>
            </a:r>
          </a:p>
        </p:txBody>
      </p:sp>
      <p:pic>
        <p:nvPicPr>
          <p:cNvPr id="7170" name="Picture 2" descr="Deep-sea Corals | Smithsonian Ocean">
            <a:extLst>
              <a:ext uri="{FF2B5EF4-FFF2-40B4-BE49-F238E27FC236}">
                <a16:creationId xmlns:a16="http://schemas.microsoft.com/office/drawing/2014/main" id="{5643AECB-9908-C040-59E8-4B93F75D7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38479"/>
            <a:ext cx="12192000" cy="5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1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ow to catch beach worms useful tips South Australia part 1 - YouTube">
            <a:extLst>
              <a:ext uri="{FF2B5EF4-FFF2-40B4-BE49-F238E27FC236}">
                <a16:creationId xmlns:a16="http://schemas.microsoft.com/office/drawing/2014/main" id="{85FFB681-A1DB-A2D2-6C4E-BF49CC08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64F10-BEAF-0E1C-0D0A-D68E4FA0DFAF}"/>
              </a:ext>
            </a:extLst>
          </p:cNvPr>
          <p:cNvSpPr txBox="1"/>
          <p:nvPr/>
        </p:nvSpPr>
        <p:spPr>
          <a:xfrm>
            <a:off x="0" y="0"/>
            <a:ext cx="278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Beach worms</a:t>
            </a:r>
          </a:p>
        </p:txBody>
      </p:sp>
    </p:spTree>
    <p:extLst>
      <p:ext uri="{BB962C8B-B14F-4D97-AF65-F5344CB8AC3E}">
        <p14:creationId xmlns:p14="http://schemas.microsoft.com/office/powerpoint/2010/main" val="14412563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lam Digs into Sand - YouTube">
            <a:extLst>
              <a:ext uri="{FF2B5EF4-FFF2-40B4-BE49-F238E27FC236}">
                <a16:creationId xmlns:a16="http://schemas.microsoft.com/office/drawing/2014/main" id="{A50421BD-D7FD-8748-E3E0-724D83AA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B67D6-A093-084D-85D9-A92E204A40DE}"/>
              </a:ext>
            </a:extLst>
          </p:cNvPr>
          <p:cNvSpPr txBox="1"/>
          <p:nvPr/>
        </p:nvSpPr>
        <p:spPr>
          <a:xfrm>
            <a:off x="0" y="0"/>
            <a:ext cx="9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20592679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trange 'poo' find on Queensland beach leaves people baffled">
            <a:extLst>
              <a:ext uri="{FF2B5EF4-FFF2-40B4-BE49-F238E27FC236}">
                <a16:creationId xmlns:a16="http://schemas.microsoft.com/office/drawing/2014/main" id="{70D65965-9316-DC88-6F23-C05C32AF5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882FD-9C46-7A94-C48F-F9C2F9E6FED0}"/>
              </a:ext>
            </a:extLst>
          </p:cNvPr>
          <p:cNvSpPr txBox="1"/>
          <p:nvPr/>
        </p:nvSpPr>
        <p:spPr>
          <a:xfrm>
            <a:off x="0" y="0"/>
            <a:ext cx="175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Lug worm poo</a:t>
            </a:r>
          </a:p>
        </p:txBody>
      </p:sp>
    </p:spTree>
    <p:extLst>
      <p:ext uri="{BB962C8B-B14F-4D97-AF65-F5344CB8AC3E}">
        <p14:creationId xmlns:p14="http://schemas.microsoft.com/office/powerpoint/2010/main" val="1213256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NOAA Helps National Coral Reef Institute Grow Coral in Laboratory for  Transplantation to Damaged Reefs | HORIZON SOLUTIONS SITE">
            <a:extLst>
              <a:ext uri="{FF2B5EF4-FFF2-40B4-BE49-F238E27FC236}">
                <a16:creationId xmlns:a16="http://schemas.microsoft.com/office/drawing/2014/main" id="{DADC01E5-948C-3E15-31C8-A97A79E5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155" y="0"/>
            <a:ext cx="8072845" cy="68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AB3C1-5E1D-65DE-F7A8-5F56C9937A73}"/>
              </a:ext>
            </a:extLst>
          </p:cNvPr>
          <p:cNvSpPr txBox="1"/>
          <p:nvPr/>
        </p:nvSpPr>
        <p:spPr>
          <a:xfrm>
            <a:off x="4119155" y="0"/>
            <a:ext cx="37468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Montastraea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 cavernosa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recruit at about 3 weeks old. Photo by National Coral Reef Institute</a:t>
            </a:r>
            <a:endParaRPr lang="en-US" sz="1400" dirty="0"/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8EE50640-5540-1599-AC31-87733D3A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35086"/>
            <a:ext cx="4009172" cy="37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34F94-337D-71C7-DBD8-44C6515818D1}"/>
              </a:ext>
            </a:extLst>
          </p:cNvPr>
          <p:cNvSpPr txBox="1"/>
          <p:nvPr/>
        </p:nvSpPr>
        <p:spPr>
          <a:xfrm>
            <a:off x="34834" y="6471846"/>
            <a:ext cx="3259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Porites </a:t>
            </a:r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astreoides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.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Photo by NCRI</a:t>
            </a:r>
            <a:endParaRPr lang="en-US" sz="1400" dirty="0"/>
          </a:p>
        </p:txBody>
      </p:sp>
      <p:pic>
        <p:nvPicPr>
          <p:cNvPr id="92166" name="Picture 6">
            <a:extLst>
              <a:ext uri="{FF2B5EF4-FFF2-40B4-BE49-F238E27FC236}">
                <a16:creationId xmlns:a16="http://schemas.microsoft.com/office/drawing/2014/main" id="{6C996E8B-6FC2-8C56-5B69-47C8B093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9172" cy="30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3079D-3EDB-CABB-E988-16A7433F059E}"/>
              </a:ext>
            </a:extLst>
          </p:cNvPr>
          <p:cNvSpPr txBox="1"/>
          <p:nvPr/>
        </p:nvSpPr>
        <p:spPr>
          <a:xfrm>
            <a:off x="34834" y="61555"/>
            <a:ext cx="3544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Porites </a:t>
            </a:r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astreoides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at eight months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7508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hoto Story: Protecting Fiji's Coral Coast | UN News">
            <a:extLst>
              <a:ext uri="{FF2B5EF4-FFF2-40B4-BE49-F238E27FC236}">
                <a16:creationId xmlns:a16="http://schemas.microsoft.com/office/drawing/2014/main" id="{F573EFD0-65D9-9D0E-115F-BB29F13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3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845FAB-76E0-6E23-7ED4-4AEA20955BE5}"/>
              </a:ext>
            </a:extLst>
          </p:cNvPr>
          <p:cNvSpPr txBox="1"/>
          <p:nvPr/>
        </p:nvSpPr>
        <p:spPr>
          <a:xfrm>
            <a:off x="441933" y="2151727"/>
            <a:ext cx="23012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Restoration requires knowing what they like</a:t>
            </a:r>
            <a:endParaRPr lang="en-GB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91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Walking with Mudskippers: A Fish That's Happy Out of Water | RoundGlass  Sustain">
            <a:extLst>
              <a:ext uri="{FF2B5EF4-FFF2-40B4-BE49-F238E27FC236}">
                <a16:creationId xmlns:a16="http://schemas.microsoft.com/office/drawing/2014/main" id="{2BA74F62-1431-AD53-EDEE-680A94FD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Mudskipper, two large eyes, strangely shaped mouth for">
            <a:extLst>
              <a:ext uri="{FF2B5EF4-FFF2-40B4-BE49-F238E27FC236}">
                <a16:creationId xmlns:a16="http://schemas.microsoft.com/office/drawing/2014/main" id="{2B1D3ABE-B6DA-8A54-48DA-890C2CA8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37" y="0"/>
            <a:ext cx="721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4D818-2747-7928-DFDF-3ECF6F1094E1}"/>
              </a:ext>
            </a:extLst>
          </p:cNvPr>
          <p:cNvSpPr txBox="1"/>
          <p:nvPr/>
        </p:nvSpPr>
        <p:spPr>
          <a:xfrm>
            <a:off x="9666515" y="117565"/>
            <a:ext cx="233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 like mud</a:t>
            </a:r>
          </a:p>
        </p:txBody>
      </p:sp>
    </p:spTree>
    <p:extLst>
      <p:ext uri="{BB962C8B-B14F-4D97-AF65-F5344CB8AC3E}">
        <p14:creationId xmlns:p14="http://schemas.microsoft.com/office/powerpoint/2010/main" val="2605954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Mangrove restoration - Wikipedia">
            <a:extLst>
              <a:ext uri="{FF2B5EF4-FFF2-40B4-BE49-F238E27FC236}">
                <a16:creationId xmlns:a16="http://schemas.microsoft.com/office/drawing/2014/main" id="{77DA1D80-BE36-4B8B-0D93-87242950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Case study: Community-led Mangrove Restoration and Conservation in Gazi  Bay, Kenya - Lessons From Early Blue Carbon Projects (on-going) |  Commonwealth">
            <a:extLst>
              <a:ext uri="{FF2B5EF4-FFF2-40B4-BE49-F238E27FC236}">
                <a16:creationId xmlns:a16="http://schemas.microsoft.com/office/drawing/2014/main" id="{C2809651-FF45-7AAC-0461-2C5F4A35D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4537" y="0"/>
            <a:ext cx="763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362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8673737" y="1926659"/>
            <a:ext cx="295220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Sediment size is commonly measured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using the </a:t>
            </a:r>
            <a:r>
              <a:rPr lang="en-GB" sz="4000" b="1" dirty="0">
                <a:ea typeface="Times New Roman" panose="02020603050405020304" pitchFamily="18" charset="0"/>
              </a:rPr>
              <a:t>Wentworth scale </a:t>
            </a:r>
            <a:endParaRPr lang="en-GB" sz="3200" b="1" dirty="0"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789B79-BF41-31F3-042B-65C007220EED}"/>
              </a:ext>
            </a:extLst>
          </p:cNvPr>
          <p:cNvSpPr/>
          <p:nvPr/>
        </p:nvSpPr>
        <p:spPr>
          <a:xfrm>
            <a:off x="-1" y="1"/>
            <a:ext cx="80075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Wentworth (1922) grain size classification">
            <a:extLst>
              <a:ext uri="{FF2B5EF4-FFF2-40B4-BE49-F238E27FC236}">
                <a16:creationId xmlns:a16="http://schemas.microsoft.com/office/drawing/2014/main" id="{437F64A7-0D62-943D-F1AF-9FC721FF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5" y="166196"/>
            <a:ext cx="7690394" cy="65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025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 Nutrient availability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4677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rmful Lake Erie algal blooms worsened by power plant pollution | Energy  News Network">
            <a:extLst>
              <a:ext uri="{FF2B5EF4-FFF2-40B4-BE49-F238E27FC236}">
                <a16:creationId xmlns:a16="http://schemas.microsoft.com/office/drawing/2014/main" id="{9A5B5E25-0D74-67DD-B402-A1CB580A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6CEB8-8CAF-EBD4-8FC5-D79FF3184473}"/>
              </a:ext>
            </a:extLst>
          </p:cNvPr>
          <p:cNvSpPr txBox="1"/>
          <p:nvPr/>
        </p:nvSpPr>
        <p:spPr>
          <a:xfrm>
            <a:off x="9134468" y="227717"/>
            <a:ext cx="2879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Algae bloom (algae LOVE nutrients)</a:t>
            </a:r>
          </a:p>
        </p:txBody>
      </p:sp>
    </p:spTree>
    <p:extLst>
      <p:ext uri="{BB962C8B-B14F-4D97-AF65-F5344CB8AC3E}">
        <p14:creationId xmlns:p14="http://schemas.microsoft.com/office/powerpoint/2010/main" val="333085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itish Columbia's Seamounts Are Becoming Uninhabitable | Hakai Magazine">
            <a:extLst>
              <a:ext uri="{FF2B5EF4-FFF2-40B4-BE49-F238E27FC236}">
                <a16:creationId xmlns:a16="http://schemas.microsoft.com/office/drawing/2014/main" id="{3608073D-6413-AF86-508B-881524BE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192000" cy="58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04291-ACF3-6A3A-78AF-B5F94847EC1A}"/>
              </a:ext>
            </a:extLst>
          </p:cNvPr>
          <p:cNvSpPr txBox="1"/>
          <p:nvPr/>
        </p:nvSpPr>
        <p:spPr>
          <a:xfrm>
            <a:off x="698500" y="242207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…and deep sea sponges.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534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A90260-EC93-79BC-A010-F90B388ECA41}"/>
              </a:ext>
            </a:extLst>
          </p:cNvPr>
          <p:cNvSpPr/>
          <p:nvPr/>
        </p:nvSpPr>
        <p:spPr>
          <a:xfrm>
            <a:off x="0" y="1524632"/>
            <a:ext cx="12192000" cy="53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2" name="Picture 2" descr="Wireless Spectrometer (Vis) - PS-2600 - Products | PASCO">
            <a:extLst>
              <a:ext uri="{FF2B5EF4-FFF2-40B4-BE49-F238E27FC236}">
                <a16:creationId xmlns:a16="http://schemas.microsoft.com/office/drawing/2014/main" id="{240CFA41-733A-460C-4428-D9BCBCE7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53" y="1826726"/>
            <a:ext cx="3114996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89C03-5355-9257-0BC8-E264E0937937}"/>
              </a:ext>
            </a:extLst>
          </p:cNvPr>
          <p:cNvSpPr txBox="1"/>
          <p:nvPr/>
        </p:nvSpPr>
        <p:spPr>
          <a:xfrm>
            <a:off x="703190" y="1730028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Spectrometer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31C60-33A2-2C37-0D86-ADFABA82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184" y="4037358"/>
            <a:ext cx="3375277" cy="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itrogen, Ammonia Test Kit, Model NI-SA">
            <a:extLst>
              <a:ext uri="{FF2B5EF4-FFF2-40B4-BE49-F238E27FC236}">
                <a16:creationId xmlns:a16="http://schemas.microsoft.com/office/drawing/2014/main" id="{F4BF705E-1764-5176-8F75-079DE771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360" y="2316906"/>
            <a:ext cx="2387623" cy="17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DF5E9-DDD9-25AA-2382-59514D95DF4F}"/>
              </a:ext>
            </a:extLst>
          </p:cNvPr>
          <p:cNvSpPr txBox="1"/>
          <p:nvPr/>
        </p:nvSpPr>
        <p:spPr>
          <a:xfrm>
            <a:off x="4406137" y="1657286"/>
            <a:ext cx="1413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Test Kits</a:t>
            </a:r>
            <a:endParaRPr lang="en-AU" sz="2800" dirty="0">
              <a:solidFill>
                <a:srgbClr val="20212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3F7BF-391A-8178-1957-FEB2FFF725CB}"/>
              </a:ext>
            </a:extLst>
          </p:cNvPr>
          <p:cNvSpPr txBox="1"/>
          <p:nvPr/>
        </p:nvSpPr>
        <p:spPr>
          <a:xfrm>
            <a:off x="3684732" y="4341035"/>
            <a:ext cx="187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Test Strips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133124" name="Picture 4" descr="Procedure of total P determination according to ISO 6878 applying... |  Download Scientific Diagram">
            <a:extLst>
              <a:ext uri="{FF2B5EF4-FFF2-40B4-BE49-F238E27FC236}">
                <a16:creationId xmlns:a16="http://schemas.microsoft.com/office/drawing/2014/main" id="{9BD8E4E6-AA42-AE4A-F76E-47743BC3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087" y="5376913"/>
            <a:ext cx="3362084" cy="12719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23B5FB-8320-F315-58DC-DD0CFB5ACB5F}"/>
              </a:ext>
            </a:extLst>
          </p:cNvPr>
          <p:cNvSpPr txBox="1"/>
          <p:nvPr/>
        </p:nvSpPr>
        <p:spPr>
          <a:xfrm>
            <a:off x="703190" y="541995"/>
            <a:ext cx="11079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Nutrients are measured using nutrient or </a:t>
            </a:r>
            <a:r>
              <a:rPr lang="en-GB" sz="3200" i="1" dirty="0" err="1">
                <a:ea typeface="Times New Roman" panose="02020603050405020304" pitchFamily="18" charset="0"/>
              </a:rPr>
              <a:t>Chl</a:t>
            </a:r>
            <a:r>
              <a:rPr lang="en-GB" sz="3200" i="1" dirty="0">
                <a:ea typeface="Times New Roman" panose="02020603050405020304" pitchFamily="18" charset="0"/>
              </a:rPr>
              <a:t> a </a:t>
            </a:r>
            <a:r>
              <a:rPr lang="en-GB" sz="3200" dirty="0">
                <a:ea typeface="Times New Roman" panose="02020603050405020304" pitchFamily="18" charset="0"/>
              </a:rPr>
              <a:t>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B82A6-817D-7DEC-B6CF-FD2A9ED8B1D2}"/>
              </a:ext>
            </a:extLst>
          </p:cNvPr>
          <p:cNvSpPr txBox="1"/>
          <p:nvPr/>
        </p:nvSpPr>
        <p:spPr>
          <a:xfrm>
            <a:off x="10254510" y="3220499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satellite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13" name="Picture 2" descr="WATER-PAM-II Chlorophyll Fluorometer for Phytoplankton | WALZ">
            <a:extLst>
              <a:ext uri="{FF2B5EF4-FFF2-40B4-BE49-F238E27FC236}">
                <a16:creationId xmlns:a16="http://schemas.microsoft.com/office/drawing/2014/main" id="{0E8E18FE-7EB0-0223-7F53-533067E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7780" y="2559020"/>
            <a:ext cx="2783934" cy="17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E6ACD-4C72-86E6-FC5C-8DAF58F165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05" y="4809280"/>
            <a:ext cx="2721261" cy="173995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8244625-2E93-5799-CEEA-15E3C9B0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936" y="3693046"/>
            <a:ext cx="2232468" cy="22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75043E-AFFE-1896-621E-F90873C5C92D}"/>
              </a:ext>
            </a:extLst>
          </p:cNvPr>
          <p:cNvSpPr txBox="1"/>
          <p:nvPr/>
        </p:nvSpPr>
        <p:spPr>
          <a:xfrm>
            <a:off x="7200080" y="4435231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Fluorometer</a:t>
            </a:r>
            <a:endParaRPr lang="en-AU" sz="2800" dirty="0">
              <a:solidFill>
                <a:srgbClr val="20212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D3DF1-7E6C-70E8-4C98-4711CD50D1D7}"/>
              </a:ext>
            </a:extLst>
          </p:cNvPr>
          <p:cNvSpPr txBox="1"/>
          <p:nvPr/>
        </p:nvSpPr>
        <p:spPr>
          <a:xfrm>
            <a:off x="4536280" y="5747864"/>
            <a:ext cx="3100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0" i="0" dirty="0">
                <a:solidFill>
                  <a:srgbClr val="202122"/>
                </a:solidFill>
                <a:effectLst/>
              </a:rPr>
              <a:t>Lab analysis</a:t>
            </a:r>
            <a:endParaRPr lang="en-AU" sz="28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386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rwater Light Rays Images – Browse 94,545 Stock Photos, Vectors, and  Video | Adobe Stock">
            <a:extLst>
              <a:ext uri="{FF2B5EF4-FFF2-40B4-BE49-F238E27FC236}">
                <a16:creationId xmlns:a16="http://schemas.microsoft.com/office/drawing/2014/main" id="{031D03C6-F432-4E77-8F08-49BBD874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6E6D7-BB5B-91CC-3731-F526F3BB3DDB}"/>
              </a:ext>
            </a:extLst>
          </p:cNvPr>
          <p:cNvSpPr txBox="1"/>
          <p:nvPr/>
        </p:nvSpPr>
        <p:spPr>
          <a:xfrm>
            <a:off x="372216" y="1652006"/>
            <a:ext cx="531050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Describe abiotic components of marine ecosystems: light availability, depth, stratification, temperature, currents (water and wind), tides, sediment type and nutrient availability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17. Abiotic Antics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" name="Picture 2" descr="A grey and white survey&#10;&#10;Description automatically generated with medium confidence">
            <a:extLst>
              <a:ext uri="{FF2B5EF4-FFF2-40B4-BE49-F238E27FC236}">
                <a16:creationId xmlns:a16="http://schemas.microsoft.com/office/drawing/2014/main" id="{14923F5D-5C66-0C79-1379-7B8ED928F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66" y="451484"/>
            <a:ext cx="4436299" cy="59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4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velengths of light and photosynthetic pigments (article) | Khan Academy">
            <a:extLst>
              <a:ext uri="{FF2B5EF4-FFF2-40B4-BE49-F238E27FC236}">
                <a16:creationId xmlns:a16="http://schemas.microsoft.com/office/drawing/2014/main" id="{21026671-96D9-FE1B-D0E3-7D664BC9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95" y="1943449"/>
            <a:ext cx="11116491" cy="42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CDA4A-DC0A-F353-3851-CFA25E9D21D2}"/>
              </a:ext>
            </a:extLst>
          </p:cNvPr>
          <p:cNvSpPr txBox="1"/>
          <p:nvPr/>
        </p:nvSpPr>
        <p:spPr>
          <a:xfrm>
            <a:off x="698500" y="366249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Your brain interprets </a:t>
            </a:r>
            <a:r>
              <a:rPr lang="en-AU" sz="3600" i="1" dirty="0"/>
              <a:t>visible</a:t>
            </a:r>
            <a:r>
              <a:rPr lang="en-AU" sz="3600" dirty="0"/>
              <a:t> light as a range of colours.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45088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18267</TotalTime>
  <Words>1618</Words>
  <Application>Microsoft Macintosh PowerPoint</Application>
  <PresentationFormat>Widescreen</PresentationFormat>
  <Paragraphs>232</Paragraphs>
  <Slides>81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AkayaTelivigala</vt:lpstr>
      <vt:lpstr>Arial</vt:lpstr>
      <vt:lpstr>Arial Narrow</vt:lpstr>
      <vt:lpstr>Calibri</vt:lpstr>
      <vt:lpstr>Calibri Light</vt:lpstr>
      <vt:lpstr>Freight Pro</vt:lpstr>
      <vt:lpstr>Gotham SSm A</vt:lpstr>
      <vt:lpstr>Times New Roman</vt:lpstr>
      <vt:lpstr>Ubuntu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1358</cp:revision>
  <dcterms:created xsi:type="dcterms:W3CDTF">2023-09-23T08:38:28Z</dcterms:created>
  <dcterms:modified xsi:type="dcterms:W3CDTF">2024-04-11T09:24:14Z</dcterms:modified>
</cp:coreProperties>
</file>