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304" r:id="rId2"/>
    <p:sldId id="306" r:id="rId3"/>
    <p:sldId id="305" r:id="rId4"/>
    <p:sldId id="307" r:id="rId5"/>
    <p:sldId id="308" r:id="rId6"/>
    <p:sldId id="332" r:id="rId7"/>
    <p:sldId id="312" r:id="rId8"/>
    <p:sldId id="339" r:id="rId9"/>
    <p:sldId id="309" r:id="rId10"/>
    <p:sldId id="310" r:id="rId11"/>
    <p:sldId id="340" r:id="rId12"/>
    <p:sldId id="313" r:id="rId13"/>
    <p:sldId id="314" r:id="rId14"/>
    <p:sldId id="341" r:id="rId15"/>
    <p:sldId id="321" r:id="rId16"/>
    <p:sldId id="316" r:id="rId17"/>
    <p:sldId id="317" r:id="rId18"/>
    <p:sldId id="318" r:id="rId19"/>
    <p:sldId id="336" r:id="rId20"/>
    <p:sldId id="324" r:id="rId21"/>
    <p:sldId id="329" r:id="rId22"/>
    <p:sldId id="323" r:id="rId23"/>
    <p:sldId id="322" r:id="rId24"/>
    <p:sldId id="326" r:id="rId25"/>
    <p:sldId id="319" r:id="rId26"/>
    <p:sldId id="320" r:id="rId27"/>
    <p:sldId id="337" r:id="rId28"/>
    <p:sldId id="325" r:id="rId29"/>
    <p:sldId id="327" r:id="rId30"/>
    <p:sldId id="330" r:id="rId31"/>
    <p:sldId id="331" r:id="rId32"/>
    <p:sldId id="34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9"/>
    <p:restoredTop sz="95440"/>
  </p:normalViewPr>
  <p:slideViewPr>
    <p:cSldViewPr snapToGrid="0">
      <p:cViewPr varScale="1">
        <p:scale>
          <a:sx n="86" d="100"/>
          <a:sy n="86" d="100"/>
        </p:scale>
        <p:origin x="24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wallpapers.com</a:t>
            </a:r>
            <a:r>
              <a:rPr lang="en-US" dirty="0"/>
              <a:t>/picture/funny-fish-wearing-oxygen-mask-picture-gs28vhhv1dzgfoyk.html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14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oceanservice.noaa.gov</a:t>
            </a:r>
            <a:r>
              <a:rPr lang="en-US" dirty="0"/>
              <a:t>/facts/whale-</a:t>
            </a:r>
            <a:r>
              <a:rPr lang="en-US" dirty="0" err="1"/>
              <a:t>fall.html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09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Whale_fall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5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Youtube</a:t>
            </a:r>
            <a:r>
              <a:rPr lang="en-US" dirty="0"/>
              <a:t>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=XOMHuZX582E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49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www.abc.net.au</a:t>
            </a:r>
            <a:r>
              <a:rPr lang="en-US" dirty="0"/>
              <a:t>/news/2023-02-03/criticisms-mount-over-unregulated-land-clearing-in-the-</a:t>
            </a:r>
            <a:r>
              <a:rPr lang="en-US" dirty="0" err="1"/>
              <a:t>nt</a:t>
            </a:r>
            <a:r>
              <a:rPr lang="en-US" dirty="0"/>
              <a:t>/101897606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82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www.americanrivers.org</a:t>
            </a:r>
            <a:r>
              <a:rPr lang="en-US" dirty="0"/>
              <a:t>/threats-solutions/clean-water/sewage-pollution/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06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sinay.ai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/what-are-the-main-indicators-of-water-quality/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6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https://</a:t>
            </a:r>
            <a:r>
              <a:rPr lang="en-US" dirty="0" err="1"/>
              <a:t>bokashiorganko.com</a:t>
            </a:r>
            <a:r>
              <a:rPr lang="en-US" dirty="0"/>
              <a:t>/bokashi-library/what-organisms-are-involved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77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bokashiorganko.com</a:t>
            </a:r>
            <a:r>
              <a:rPr lang="en-US" dirty="0"/>
              <a:t>/bokashi-library/what-organisms-are-involved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08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74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www.quora.com</a:t>
            </a:r>
            <a:r>
              <a:rPr lang="en-US" dirty="0"/>
              <a:t>/Why-is-it-important-that-decomposers-such-as-bacteria-release-nutrients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8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pixabay.com</a:t>
            </a:r>
            <a:r>
              <a:rPr lang="en-US" dirty="0"/>
              <a:t>/images/search/gill/?date=1y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98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2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wallpapers.com</a:t>
            </a:r>
            <a:r>
              <a:rPr lang="en-US" dirty="0"/>
              <a:t>/picture/funny-fish-wearing-oxygen-mask-picture-gs28vhhv1dzgfoyk.html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33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study.com</a:t>
            </a:r>
            <a:r>
              <a:rPr lang="en-US" dirty="0"/>
              <a:t>/learn/lesson/gills-concept-</a:t>
            </a:r>
            <a:r>
              <a:rPr lang="en-US" dirty="0" err="1"/>
              <a:t>function.html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0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Probe image: https://</a:t>
            </a:r>
            <a:r>
              <a:rPr lang="en-US" dirty="0" err="1"/>
              <a:t>www.instrumentchoice.com.au</a:t>
            </a:r>
            <a:r>
              <a:rPr lang="en-US" dirty="0"/>
              <a:t>/simple-to-use-low-cost-dissolved-oxygen-meter-ic-mw-600?campaign=17931366640&amp;content=614385857015&amp;keyword=&amp;</a:t>
            </a:r>
            <a:r>
              <a:rPr lang="en-US" dirty="0" err="1"/>
              <a:t>gad_source</a:t>
            </a:r>
            <a:r>
              <a:rPr lang="en-US" dirty="0"/>
              <a:t>=1&amp;gclid=Cj0KCQiAj_CrBhD-ARIsAIiMxT-DF7P-AUfyn-k_NJ1_6R1mBPAgBuZ6FzgVPTBLJBReuLwVl0g5bWYaAldlEALw_wcB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1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https://atlas-</a:t>
            </a:r>
            <a:r>
              <a:rPr lang="en-US" dirty="0" err="1"/>
              <a:t>scientific.com</a:t>
            </a:r>
            <a:r>
              <a:rPr lang="en-US" dirty="0"/>
              <a:t>/blog/what-affects-dissolved-oxygen-levels-in-water/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85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Image; https://</a:t>
            </a:r>
            <a:r>
              <a:rPr lang="en-US" dirty="0" err="1"/>
              <a:t>www.smh.com.au</a:t>
            </a:r>
            <a:r>
              <a:rPr lang="en-US" dirty="0"/>
              <a:t>/environment/conservation/nsw-labor-demands-water-management-inquiry-after-massive-fish-kill-20190110-p50qlb.html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86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www.fao.org</a:t>
            </a:r>
            <a:r>
              <a:rPr lang="en-US" dirty="0"/>
              <a:t>/3/AC183E/AC183E04.htm#:~:text=Oxygen%20is%20absorbed%20in%20water,6%20meters%20in%20quiet%20water.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7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=ePYcUyEE6Bo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allthatsinteresting.com</a:t>
            </a:r>
            <a:r>
              <a:rPr lang="en-US" dirty="0"/>
              <a:t>/schooling-fish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3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OMHuZX582E?feature=oembed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C7093-AFF5-091A-D8E4-DCFD9C9F5CFA}"/>
              </a:ext>
            </a:extLst>
          </p:cNvPr>
          <p:cNvSpPr txBox="1"/>
          <p:nvPr/>
        </p:nvSpPr>
        <p:spPr>
          <a:xfrm>
            <a:off x="404837" y="1224387"/>
            <a:ext cx="35237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Describe how biochemical oxygen demand (BOD) is used to indirectly assess water pollution levels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(worksheet #1)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’17. </a:t>
            </a:r>
            <a:r>
              <a:rPr lang="en-US" sz="2000" i="1" dirty="0">
                <a:solidFill>
                  <a:schemeClr val="bg1"/>
                </a:solidFill>
                <a:cs typeface="Arial Narrow" panose="020B0604020202020204" pitchFamily="34" charset="0"/>
              </a:rPr>
              <a:t>I demand Oxygen!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1026" name="Picture 2" descr="Download Funny Fish Wearing Oxygen Mask Picture | Wallpapers.com">
            <a:extLst>
              <a:ext uri="{FF2B5EF4-FFF2-40B4-BE49-F238E27FC236}">
                <a16:creationId xmlns:a16="http://schemas.microsoft.com/office/drawing/2014/main" id="{FABC56FC-D0C0-80ED-A7DC-1BB527A72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16"/>
          <a:stretch/>
        </p:blipFill>
        <p:spPr bwMode="auto">
          <a:xfrm>
            <a:off x="3928596" y="0"/>
            <a:ext cx="8263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1,359 Turbulent Water Images, Stock Photos, 3D objects, &amp; Vectors |  Shutterstock">
            <a:extLst>
              <a:ext uri="{FF2B5EF4-FFF2-40B4-BE49-F238E27FC236}">
                <a16:creationId xmlns:a16="http://schemas.microsoft.com/office/drawing/2014/main" id="{71EDF488-F363-6E1F-F256-526164A1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t="13513" r="1" b="758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1CFB87-05D7-90DE-6535-31496E87CECF}"/>
              </a:ext>
            </a:extLst>
          </p:cNvPr>
          <p:cNvSpPr txBox="1"/>
          <p:nvPr/>
        </p:nvSpPr>
        <p:spPr>
          <a:xfrm>
            <a:off x="341376" y="233689"/>
            <a:ext cx="11850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/>
              <a:t>DO</a:t>
            </a:r>
            <a:r>
              <a:rPr lang="en-AU" sz="2800" b="1" i="1" dirty="0"/>
              <a:t> increases </a:t>
            </a:r>
            <a:r>
              <a:rPr lang="en-AU" sz="2800" b="1" dirty="0"/>
              <a:t>with DIFFUSION and AERATION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771FA5-51AD-8E84-FC31-0C6227517054}"/>
              </a:ext>
            </a:extLst>
          </p:cNvPr>
          <p:cNvSpPr txBox="1"/>
          <p:nvPr/>
        </p:nvSpPr>
        <p:spPr>
          <a:xfrm>
            <a:off x="341376" y="6093737"/>
            <a:ext cx="7284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</a:rPr>
              <a:t>Turbulent water contains more oxygen than calm water</a:t>
            </a:r>
            <a:endParaRPr lang="en-US" sz="24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1E625DDA-3CA4-A703-B3F9-46747AA40714}"/>
              </a:ext>
            </a:extLst>
          </p:cNvPr>
          <p:cNvSpPr/>
          <p:nvPr/>
        </p:nvSpPr>
        <p:spPr>
          <a:xfrm>
            <a:off x="1207008" y="756909"/>
            <a:ext cx="841248" cy="764965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8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 Ominous Heating Event Is Unfolding in the Oceans | WIRED">
            <a:extLst>
              <a:ext uri="{FF2B5EF4-FFF2-40B4-BE49-F238E27FC236}">
                <a16:creationId xmlns:a16="http://schemas.microsoft.com/office/drawing/2014/main" id="{0172F27E-90C7-90A8-B14C-8EB9F21C6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2E9DF3-14AD-8D8C-FD50-FC402A77AD48}"/>
              </a:ext>
            </a:extLst>
          </p:cNvPr>
          <p:cNvSpPr txBox="1"/>
          <p:nvPr/>
        </p:nvSpPr>
        <p:spPr>
          <a:xfrm>
            <a:off x="3090672" y="439928"/>
            <a:ext cx="6437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/>
              <a:t>DO</a:t>
            </a:r>
            <a:r>
              <a:rPr lang="en-AU" sz="2800" i="1" dirty="0"/>
              <a:t> decreases </a:t>
            </a:r>
            <a:r>
              <a:rPr lang="en-AU" sz="2800" dirty="0"/>
              <a:t>when the water warms up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58EF3B65-F7EE-81F1-0374-A5F1D6BF392A}"/>
              </a:ext>
            </a:extLst>
          </p:cNvPr>
          <p:cNvSpPr/>
          <p:nvPr/>
        </p:nvSpPr>
        <p:spPr>
          <a:xfrm rot="10800000">
            <a:off x="4169664" y="1020593"/>
            <a:ext cx="841248" cy="764965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8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7 Incredible Underwater Pictures of Schooling Fish">
            <a:extLst>
              <a:ext uri="{FF2B5EF4-FFF2-40B4-BE49-F238E27FC236}">
                <a16:creationId xmlns:a16="http://schemas.microsoft.com/office/drawing/2014/main" id="{5FE078F9-9316-6CD9-0907-338263BF6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0"/>
          <a:stretch/>
        </p:blipFill>
        <p:spPr bwMode="auto">
          <a:xfrm>
            <a:off x="0" y="-1"/>
            <a:ext cx="12192000" cy="70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AD226E-4224-F42D-310A-3039D94CE315}"/>
              </a:ext>
            </a:extLst>
          </p:cNvPr>
          <p:cNvSpPr txBox="1"/>
          <p:nvPr/>
        </p:nvSpPr>
        <p:spPr>
          <a:xfrm>
            <a:off x="292966" y="234613"/>
            <a:ext cx="88693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DO </a:t>
            </a:r>
            <a:r>
              <a:rPr lang="en-AU" sz="2800" i="1" dirty="0">
                <a:solidFill>
                  <a:schemeClr val="bg1"/>
                </a:solidFill>
              </a:rPr>
              <a:t>decreases</a:t>
            </a:r>
            <a:r>
              <a:rPr lang="en-AU" sz="2800" dirty="0">
                <a:solidFill>
                  <a:schemeClr val="bg1"/>
                </a:solidFill>
              </a:rPr>
              <a:t> with respiration</a:t>
            </a:r>
          </a:p>
          <a:p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3176C163-C5A9-320E-CDF5-050C35B8F30D}"/>
              </a:ext>
            </a:extLst>
          </p:cNvPr>
          <p:cNvSpPr/>
          <p:nvPr/>
        </p:nvSpPr>
        <p:spPr>
          <a:xfrm rot="10800000">
            <a:off x="1152144" y="806237"/>
            <a:ext cx="841248" cy="764965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5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at is a whale fall?">
            <a:extLst>
              <a:ext uri="{FF2B5EF4-FFF2-40B4-BE49-F238E27FC236}">
                <a16:creationId xmlns:a16="http://schemas.microsoft.com/office/drawing/2014/main" id="{5E048624-8943-EF49-27F2-A8C9ABEBB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30200"/>
            <a:ext cx="110363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6A550-3582-F183-4F63-B00FF2107674}"/>
              </a:ext>
            </a:extLst>
          </p:cNvPr>
          <p:cNvSpPr txBox="1"/>
          <p:nvPr/>
        </p:nvSpPr>
        <p:spPr>
          <a:xfrm>
            <a:off x="5449824" y="330200"/>
            <a:ext cx="6437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DO</a:t>
            </a:r>
            <a:r>
              <a:rPr lang="en-AU" sz="2800" i="1" dirty="0">
                <a:solidFill>
                  <a:schemeClr val="bg1"/>
                </a:solidFill>
              </a:rPr>
              <a:t> decreases </a:t>
            </a:r>
            <a:r>
              <a:rPr lang="en-AU" sz="2800" dirty="0">
                <a:solidFill>
                  <a:schemeClr val="bg1"/>
                </a:solidFill>
              </a:rPr>
              <a:t>with </a:t>
            </a:r>
            <a:r>
              <a:rPr lang="en-AU" sz="2800" b="1" dirty="0">
                <a:solidFill>
                  <a:schemeClr val="bg1"/>
                </a:solidFill>
              </a:rPr>
              <a:t>DECOMPOSITION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F0C7B666-CE0E-E1B7-BCD5-0530D2CBF3F3}"/>
              </a:ext>
            </a:extLst>
          </p:cNvPr>
          <p:cNvSpPr/>
          <p:nvPr/>
        </p:nvSpPr>
        <p:spPr>
          <a:xfrm rot="10800000">
            <a:off x="6784848" y="1007405"/>
            <a:ext cx="841248" cy="764965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8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89BCBB-99F1-E29D-FFB2-99389D35AAA1}"/>
              </a:ext>
            </a:extLst>
          </p:cNvPr>
          <p:cNvSpPr txBox="1"/>
          <p:nvPr/>
        </p:nvSpPr>
        <p:spPr>
          <a:xfrm>
            <a:off x="200977" y="1967241"/>
            <a:ext cx="2689861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The decomposition of </a:t>
            </a:r>
            <a:r>
              <a:rPr lang="en-AU" sz="2800" i="1" dirty="0">
                <a:solidFill>
                  <a:schemeClr val="bg1"/>
                </a:solidFill>
              </a:rPr>
              <a:t>organic matter </a:t>
            </a:r>
          </a:p>
          <a:p>
            <a:pPr algn="ctr"/>
            <a:r>
              <a:rPr lang="en-AU" sz="2000" dirty="0">
                <a:solidFill>
                  <a:schemeClr val="bg1"/>
                </a:solidFill>
              </a:rPr>
              <a:t>(by aerobic bacteria) 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</a:rPr>
              <a:t>uses up 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</a:rPr>
              <a:t>valuable oxygen</a:t>
            </a:r>
          </a:p>
        </p:txBody>
      </p:sp>
      <p:pic>
        <p:nvPicPr>
          <p:cNvPr id="1026" name="Picture 2" descr="Whale fall - Wikipedia">
            <a:extLst>
              <a:ext uri="{FF2B5EF4-FFF2-40B4-BE49-F238E27FC236}">
                <a16:creationId xmlns:a16="http://schemas.microsoft.com/office/drawing/2014/main" id="{25B1CB74-61D8-3F4D-BCE9-C7E5C44E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03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Timelapse Fish decomposing in the ocean.">
            <a:hlinkClick r:id="" action="ppaction://media"/>
            <a:extLst>
              <a:ext uri="{FF2B5EF4-FFF2-40B4-BE49-F238E27FC236}">
                <a16:creationId xmlns:a16="http://schemas.microsoft.com/office/drawing/2014/main" id="{2626FB5A-D94D-0401-A4EA-2A6BB63CFE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2960" y="449732"/>
            <a:ext cx="10460736" cy="5910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489860-A3FF-AEFA-B6A4-7584F6F0E364}"/>
              </a:ext>
            </a:extLst>
          </p:cNvPr>
          <p:cNvSpPr txBox="1"/>
          <p:nvPr/>
        </p:nvSpPr>
        <p:spPr>
          <a:xfrm>
            <a:off x="3525012" y="6408268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www.youtube.com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watch?v</a:t>
            </a:r>
            <a:r>
              <a:rPr lang="en-US" dirty="0">
                <a:solidFill>
                  <a:schemeClr val="bg1"/>
                </a:solidFill>
              </a:rPr>
              <a:t>=XOMHuZX582E</a:t>
            </a:r>
          </a:p>
        </p:txBody>
      </p:sp>
    </p:spTree>
    <p:extLst>
      <p:ext uri="{BB962C8B-B14F-4D97-AF65-F5344CB8AC3E}">
        <p14:creationId xmlns:p14="http://schemas.microsoft.com/office/powerpoint/2010/main" val="394521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A0DD4E-C7A1-8D43-D144-7323F69F012F}"/>
              </a:ext>
            </a:extLst>
          </p:cNvPr>
          <p:cNvSpPr txBox="1"/>
          <p:nvPr/>
        </p:nvSpPr>
        <p:spPr>
          <a:xfrm>
            <a:off x="2072640" y="2781628"/>
            <a:ext cx="80467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Anthropogenic (human) factors that reduce DO levels (by increasing decomposition)</a:t>
            </a:r>
          </a:p>
        </p:txBody>
      </p:sp>
    </p:spTree>
    <p:extLst>
      <p:ext uri="{BB962C8B-B14F-4D97-AF65-F5344CB8AC3E}">
        <p14:creationId xmlns:p14="http://schemas.microsoft.com/office/powerpoint/2010/main" val="44244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boriginal land council levels criticism at NT government over unregulated land  clearing - ABC News">
            <a:extLst>
              <a:ext uri="{FF2B5EF4-FFF2-40B4-BE49-F238E27FC236}">
                <a16:creationId xmlns:a16="http://schemas.microsoft.com/office/drawing/2014/main" id="{7039DB0C-6F2B-09DF-2077-8D7BF1562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" b="14142"/>
          <a:stretch/>
        </p:blipFill>
        <p:spPr bwMode="auto">
          <a:xfrm>
            <a:off x="0" y="1314450"/>
            <a:ext cx="121920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D619A-A3D0-031E-5228-150A35F12FB0}"/>
              </a:ext>
            </a:extLst>
          </p:cNvPr>
          <p:cNvSpPr txBox="1"/>
          <p:nvPr/>
        </p:nvSpPr>
        <p:spPr>
          <a:xfrm>
            <a:off x="0" y="134029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</a:rPr>
              <a:t>Land Clearing 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</a:rPr>
              <a:t>adds more organic matter to water when it rains (nothing to stop the runoff).</a:t>
            </a:r>
          </a:p>
        </p:txBody>
      </p:sp>
    </p:spTree>
    <p:extLst>
      <p:ext uri="{BB962C8B-B14F-4D97-AF65-F5344CB8AC3E}">
        <p14:creationId xmlns:p14="http://schemas.microsoft.com/office/powerpoint/2010/main" val="167077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18661-7FB0-96CD-3A4B-1C4CA359500D}"/>
              </a:ext>
            </a:extLst>
          </p:cNvPr>
          <p:cNvSpPr txBox="1"/>
          <p:nvPr/>
        </p:nvSpPr>
        <p:spPr>
          <a:xfrm>
            <a:off x="3049524" y="2828836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3D4459"/>
                </a:solidFill>
                <a:effectLst/>
                <a:latin typeface="Montserrat" pitchFamily="2" charset="77"/>
              </a:rPr>
              <a:t> 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D32AB-D41A-72C7-2617-8905FFEDDFA4}"/>
              </a:ext>
            </a:extLst>
          </p:cNvPr>
          <p:cNvSpPr txBox="1"/>
          <p:nvPr/>
        </p:nvSpPr>
        <p:spPr>
          <a:xfrm>
            <a:off x="559593" y="389795"/>
            <a:ext cx="113323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</a:rPr>
              <a:t>Sewage Waste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</a:rPr>
              <a:t>adds more organic matter (&amp; nutrients) to water when it rains &amp; overflows</a:t>
            </a:r>
          </a:p>
        </p:txBody>
      </p:sp>
      <p:pic>
        <p:nvPicPr>
          <p:cNvPr id="16386" name="Picture 2" descr="How Sewage Pollution Ends Up In Rivers">
            <a:extLst>
              <a:ext uri="{FF2B5EF4-FFF2-40B4-BE49-F238E27FC236}">
                <a16:creationId xmlns:a16="http://schemas.microsoft.com/office/drawing/2014/main" id="{72262C47-B54B-C226-B84B-73803D2C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5337"/>
            <a:ext cx="12192000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85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7D03A-6C2B-EAB0-950C-66677EF06331}"/>
              </a:ext>
            </a:extLst>
          </p:cNvPr>
          <p:cNvSpPr txBox="1"/>
          <p:nvPr/>
        </p:nvSpPr>
        <p:spPr>
          <a:xfrm>
            <a:off x="638650" y="229730"/>
            <a:ext cx="10914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More organic matter = more decomposition = less oxygen</a:t>
            </a:r>
          </a:p>
        </p:txBody>
      </p:sp>
      <p:pic>
        <p:nvPicPr>
          <p:cNvPr id="2050" name="Picture 2" descr="What Are the Main Water Quality Indicators and Parameters?">
            <a:extLst>
              <a:ext uri="{FF2B5EF4-FFF2-40B4-BE49-F238E27FC236}">
                <a16:creationId xmlns:a16="http://schemas.microsoft.com/office/drawing/2014/main" id="{F660FECB-D105-56C8-C504-FAF662B71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00" y="1001167"/>
            <a:ext cx="10048399" cy="562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95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+ Free Gill &amp; Fish Images - Pixabay">
            <a:extLst>
              <a:ext uri="{FF2B5EF4-FFF2-40B4-BE49-F238E27FC236}">
                <a16:creationId xmlns:a16="http://schemas.microsoft.com/office/drawing/2014/main" id="{E1D6A851-681C-6929-585B-A901D40E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65" y="129385"/>
            <a:ext cx="9173135" cy="61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BEB71B-250A-5F59-951C-63BBA01BFC8A}"/>
              </a:ext>
            </a:extLst>
          </p:cNvPr>
          <p:cNvSpPr txBox="1"/>
          <p:nvPr/>
        </p:nvSpPr>
        <p:spPr>
          <a:xfrm>
            <a:off x="555811" y="351582"/>
            <a:ext cx="5934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Animals need oxygen to breathe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2E934-59BB-B4DA-CA73-5F2D7B8450E0}"/>
              </a:ext>
            </a:extLst>
          </p:cNvPr>
          <p:cNvSpPr txBox="1"/>
          <p:nvPr/>
        </p:nvSpPr>
        <p:spPr>
          <a:xfrm>
            <a:off x="197222" y="5943785"/>
            <a:ext cx="98253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Oxygen is dissolved in water (called DO or dissolved oxygen).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98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mposting organisms - Microorganisms">
            <a:extLst>
              <a:ext uri="{FF2B5EF4-FFF2-40B4-BE49-F238E27FC236}">
                <a16:creationId xmlns:a16="http://schemas.microsoft.com/office/drawing/2014/main" id="{6E9873C4-DAD7-A84B-9138-A0B1D02FB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913ECF-8E5B-7123-DA65-C968262B97B4}"/>
              </a:ext>
            </a:extLst>
          </p:cNvPr>
          <p:cNvSpPr txBox="1"/>
          <p:nvPr/>
        </p:nvSpPr>
        <p:spPr>
          <a:xfrm>
            <a:off x="8522208" y="6196501"/>
            <a:ext cx="405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</a:rPr>
              <a:t>Decomposers - Bacteria</a:t>
            </a:r>
          </a:p>
        </p:txBody>
      </p:sp>
    </p:spTree>
    <p:extLst>
      <p:ext uri="{BB962C8B-B14F-4D97-AF65-F5344CB8AC3E}">
        <p14:creationId xmlns:p14="http://schemas.microsoft.com/office/powerpoint/2010/main" val="2704898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 Captivating Facts About Microbial Metabolism - Facts.net">
            <a:extLst>
              <a:ext uri="{FF2B5EF4-FFF2-40B4-BE49-F238E27FC236}">
                <a16:creationId xmlns:a16="http://schemas.microsoft.com/office/drawing/2014/main" id="{49761714-F623-D912-7C25-9CBD22A5A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8" b="18127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246903-F2E2-2EED-E4A1-DDE8FE1C3DF0}"/>
              </a:ext>
            </a:extLst>
          </p:cNvPr>
          <p:cNvSpPr txBox="1"/>
          <p:nvPr/>
        </p:nvSpPr>
        <p:spPr>
          <a:xfrm>
            <a:off x="8522208" y="6196501"/>
            <a:ext cx="405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</a:rPr>
              <a:t>Decomposers - Bacteria</a:t>
            </a:r>
          </a:p>
        </p:txBody>
      </p:sp>
    </p:spTree>
    <p:extLst>
      <p:ext uri="{BB962C8B-B14F-4D97-AF65-F5344CB8AC3E}">
        <p14:creationId xmlns:p14="http://schemas.microsoft.com/office/powerpoint/2010/main" val="2435018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hat organisms are involved during the composting process">
            <a:extLst>
              <a:ext uri="{FF2B5EF4-FFF2-40B4-BE49-F238E27FC236}">
                <a16:creationId xmlns:a16="http://schemas.microsoft.com/office/drawing/2014/main" id="{B54F9B6A-66F7-7E82-B131-577272687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29C51A-F97F-5CB8-742E-B6CA88BE4DDB}"/>
              </a:ext>
            </a:extLst>
          </p:cNvPr>
          <p:cNvSpPr txBox="1"/>
          <p:nvPr/>
        </p:nvSpPr>
        <p:spPr>
          <a:xfrm>
            <a:off x="8790432" y="6089904"/>
            <a:ext cx="3401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Decomposers - Mites</a:t>
            </a:r>
          </a:p>
        </p:txBody>
      </p:sp>
    </p:spTree>
    <p:extLst>
      <p:ext uri="{BB962C8B-B14F-4D97-AF65-F5344CB8AC3E}">
        <p14:creationId xmlns:p14="http://schemas.microsoft.com/office/powerpoint/2010/main" val="4039435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hat organisms are involved in the decomposition of organic matter">
            <a:extLst>
              <a:ext uri="{FF2B5EF4-FFF2-40B4-BE49-F238E27FC236}">
                <a16:creationId xmlns:a16="http://schemas.microsoft.com/office/drawing/2014/main" id="{460B4E0B-27CC-AC76-50FB-B89BAA700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78A27-E8CE-D471-18B4-BFD42A0E46A9}"/>
              </a:ext>
            </a:extLst>
          </p:cNvPr>
          <p:cNvSpPr txBox="1"/>
          <p:nvPr/>
        </p:nvSpPr>
        <p:spPr>
          <a:xfrm>
            <a:off x="8010144" y="6071616"/>
            <a:ext cx="418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Decomposers - Protozoans</a:t>
            </a:r>
          </a:p>
        </p:txBody>
      </p:sp>
    </p:spTree>
    <p:extLst>
      <p:ext uri="{BB962C8B-B14F-4D97-AF65-F5344CB8AC3E}">
        <p14:creationId xmlns:p14="http://schemas.microsoft.com/office/powerpoint/2010/main" val="2229359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53C880-00B6-B673-FAD8-36265B978E15}"/>
              </a:ext>
            </a:extLst>
          </p:cNvPr>
          <p:cNvSpPr txBox="1"/>
          <p:nvPr/>
        </p:nvSpPr>
        <p:spPr>
          <a:xfrm>
            <a:off x="690372" y="1821638"/>
            <a:ext cx="37170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0" i="0" dirty="0">
                <a:solidFill>
                  <a:schemeClr val="bg1"/>
                </a:solidFill>
                <a:effectLst/>
              </a:rPr>
              <a:t>Populations of these microorganisms </a:t>
            </a:r>
            <a:r>
              <a:rPr lang="en-AU" sz="2800" b="0" i="1" dirty="0">
                <a:solidFill>
                  <a:schemeClr val="bg1"/>
                </a:solidFill>
                <a:effectLst/>
              </a:rPr>
              <a:t>increase</a:t>
            </a:r>
            <a:r>
              <a:rPr lang="en-AU" sz="2800" b="0" i="0" dirty="0">
                <a:solidFill>
                  <a:schemeClr val="bg1"/>
                </a:solidFill>
                <a:effectLst/>
              </a:rPr>
              <a:t> when the amount of dead organic matter (their food source) increases.</a:t>
            </a:r>
          </a:p>
        </p:txBody>
      </p:sp>
      <p:pic>
        <p:nvPicPr>
          <p:cNvPr id="23554" name="Picture 2" descr="Researchers Propose Automating the Naming of Novel Microbes | The Scientist  Magazine®">
            <a:extLst>
              <a:ext uri="{FF2B5EF4-FFF2-40B4-BE49-F238E27FC236}">
                <a16:creationId xmlns:a16="http://schemas.microsoft.com/office/drawing/2014/main" id="{3B72955B-BF7F-F89A-6567-37766E0BE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6"/>
          <a:stretch/>
        </p:blipFill>
        <p:spPr bwMode="auto">
          <a:xfrm>
            <a:off x="4553712" y="0"/>
            <a:ext cx="7638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60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DC49BF-D67E-94CB-DB56-40AF7221384A}"/>
              </a:ext>
            </a:extLst>
          </p:cNvPr>
          <p:cNvSpPr txBox="1"/>
          <p:nvPr/>
        </p:nvSpPr>
        <p:spPr>
          <a:xfrm>
            <a:off x="2072640" y="465666"/>
            <a:ext cx="804672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</a:rPr>
              <a:t>Decomposition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</a:rPr>
              <a:t>is the breaking down of organic matter </a:t>
            </a:r>
          </a:p>
          <a:p>
            <a:pPr algn="ctr"/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3" name="Picture 2" descr="Decomposition Reaction: Definition, Examples, &amp; Applications">
            <a:extLst>
              <a:ext uri="{FF2B5EF4-FFF2-40B4-BE49-F238E27FC236}">
                <a16:creationId xmlns:a16="http://schemas.microsoft.com/office/drawing/2014/main" id="{9577DB4E-8CB4-991E-7BC7-58E0C86B0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04" y="1973771"/>
            <a:ext cx="64389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3255AD5B-39C6-5836-EE2E-AD28A4FF083B}"/>
              </a:ext>
            </a:extLst>
          </p:cNvPr>
          <p:cNvSpPr/>
          <p:nvPr/>
        </p:nvSpPr>
        <p:spPr>
          <a:xfrm>
            <a:off x="5712973" y="3114675"/>
            <a:ext cx="1045015" cy="1000125"/>
          </a:xfrm>
          <a:custGeom>
            <a:avLst/>
            <a:gdLst>
              <a:gd name="connsiteX0" fmla="*/ 1045015 w 1045015"/>
              <a:gd name="connsiteY0" fmla="*/ 0 h 1000125"/>
              <a:gd name="connsiteX1" fmla="*/ 916427 w 1045015"/>
              <a:gd name="connsiteY1" fmla="*/ 28575 h 1000125"/>
              <a:gd name="connsiteX2" fmla="*/ 859277 w 1045015"/>
              <a:gd name="connsiteY2" fmla="*/ 57150 h 1000125"/>
              <a:gd name="connsiteX3" fmla="*/ 787840 w 1045015"/>
              <a:gd name="connsiteY3" fmla="*/ 85725 h 1000125"/>
              <a:gd name="connsiteX4" fmla="*/ 630677 w 1045015"/>
              <a:gd name="connsiteY4" fmla="*/ 157163 h 1000125"/>
              <a:gd name="connsiteX5" fmla="*/ 530665 w 1045015"/>
              <a:gd name="connsiteY5" fmla="*/ 257175 h 1000125"/>
              <a:gd name="connsiteX6" fmla="*/ 487802 w 1045015"/>
              <a:gd name="connsiteY6" fmla="*/ 300038 h 1000125"/>
              <a:gd name="connsiteX7" fmla="*/ 402077 w 1045015"/>
              <a:gd name="connsiteY7" fmla="*/ 400050 h 1000125"/>
              <a:gd name="connsiteX8" fmla="*/ 359215 w 1045015"/>
              <a:gd name="connsiteY8" fmla="*/ 485775 h 1000125"/>
              <a:gd name="connsiteX9" fmla="*/ 330640 w 1045015"/>
              <a:gd name="connsiteY9" fmla="*/ 542925 h 1000125"/>
              <a:gd name="connsiteX10" fmla="*/ 302065 w 1045015"/>
              <a:gd name="connsiteY10" fmla="*/ 585788 h 1000125"/>
              <a:gd name="connsiteX11" fmla="*/ 287777 w 1045015"/>
              <a:gd name="connsiteY11" fmla="*/ 628650 h 1000125"/>
              <a:gd name="connsiteX12" fmla="*/ 259202 w 1045015"/>
              <a:gd name="connsiteY12" fmla="*/ 685800 h 1000125"/>
              <a:gd name="connsiteX13" fmla="*/ 244915 w 1045015"/>
              <a:gd name="connsiteY13" fmla="*/ 742950 h 1000125"/>
              <a:gd name="connsiteX14" fmla="*/ 216340 w 1045015"/>
              <a:gd name="connsiteY14" fmla="*/ 900113 h 1000125"/>
              <a:gd name="connsiteX15" fmla="*/ 202052 w 1045015"/>
              <a:gd name="connsiteY15" fmla="*/ 942975 h 1000125"/>
              <a:gd name="connsiteX16" fmla="*/ 144902 w 1045015"/>
              <a:gd name="connsiteY16" fmla="*/ 885825 h 1000125"/>
              <a:gd name="connsiteX17" fmla="*/ 59177 w 1045015"/>
              <a:gd name="connsiteY17" fmla="*/ 800100 h 1000125"/>
              <a:gd name="connsiteX18" fmla="*/ 2027 w 1045015"/>
              <a:gd name="connsiteY18" fmla="*/ 714375 h 1000125"/>
              <a:gd name="connsiteX19" fmla="*/ 73465 w 1045015"/>
              <a:gd name="connsiteY19" fmla="*/ 842963 h 1000125"/>
              <a:gd name="connsiteX20" fmla="*/ 130615 w 1045015"/>
              <a:gd name="connsiteY20" fmla="*/ 928688 h 1000125"/>
              <a:gd name="connsiteX21" fmla="*/ 159190 w 1045015"/>
              <a:gd name="connsiteY21" fmla="*/ 971550 h 1000125"/>
              <a:gd name="connsiteX22" fmla="*/ 202052 w 1045015"/>
              <a:gd name="connsiteY22" fmla="*/ 1000125 h 1000125"/>
              <a:gd name="connsiteX23" fmla="*/ 259202 w 1045015"/>
              <a:gd name="connsiteY23" fmla="*/ 971550 h 1000125"/>
              <a:gd name="connsiteX24" fmla="*/ 302065 w 1045015"/>
              <a:gd name="connsiteY24" fmla="*/ 942975 h 1000125"/>
              <a:gd name="connsiteX25" fmla="*/ 344927 w 1045015"/>
              <a:gd name="connsiteY25" fmla="*/ 928688 h 1000125"/>
              <a:gd name="connsiteX26" fmla="*/ 430652 w 1045015"/>
              <a:gd name="connsiteY26" fmla="*/ 857250 h 1000125"/>
              <a:gd name="connsiteX27" fmla="*/ 387790 w 1045015"/>
              <a:gd name="connsiteY27" fmla="*/ 885825 h 1000125"/>
              <a:gd name="connsiteX28" fmla="*/ 330640 w 1045015"/>
              <a:gd name="connsiteY28" fmla="*/ 900113 h 1000125"/>
              <a:gd name="connsiteX29" fmla="*/ 244915 w 1045015"/>
              <a:gd name="connsiteY29" fmla="*/ 928688 h 1000125"/>
              <a:gd name="connsiteX30" fmla="*/ 202052 w 1045015"/>
              <a:gd name="connsiteY30" fmla="*/ 942975 h 1000125"/>
              <a:gd name="connsiteX31" fmla="*/ 159190 w 1045015"/>
              <a:gd name="connsiteY31" fmla="*/ 1000125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45015" h="1000125">
                <a:moveTo>
                  <a:pt x="1045015" y="0"/>
                </a:moveTo>
                <a:cubicBezTo>
                  <a:pt x="1002152" y="9525"/>
                  <a:pt x="958394" y="15662"/>
                  <a:pt x="916427" y="28575"/>
                </a:cubicBezTo>
                <a:cubicBezTo>
                  <a:pt x="896070" y="34839"/>
                  <a:pt x="878740" y="48500"/>
                  <a:pt x="859277" y="57150"/>
                </a:cubicBezTo>
                <a:cubicBezTo>
                  <a:pt x="835841" y="67566"/>
                  <a:pt x="811126" y="74978"/>
                  <a:pt x="787840" y="85725"/>
                </a:cubicBezTo>
                <a:cubicBezTo>
                  <a:pt x="621738" y="162388"/>
                  <a:pt x="727504" y="124887"/>
                  <a:pt x="630677" y="157163"/>
                </a:cubicBezTo>
                <a:lnTo>
                  <a:pt x="530665" y="257175"/>
                </a:lnTo>
                <a:cubicBezTo>
                  <a:pt x="516377" y="271463"/>
                  <a:pt x="499010" y="283226"/>
                  <a:pt x="487802" y="300038"/>
                </a:cubicBezTo>
                <a:cubicBezTo>
                  <a:pt x="444283" y="365316"/>
                  <a:pt x="471369" y="330758"/>
                  <a:pt x="402077" y="400050"/>
                </a:cubicBezTo>
                <a:cubicBezTo>
                  <a:pt x="375883" y="478636"/>
                  <a:pt x="403529" y="408225"/>
                  <a:pt x="359215" y="485775"/>
                </a:cubicBezTo>
                <a:cubicBezTo>
                  <a:pt x="348648" y="504267"/>
                  <a:pt x="341207" y="524433"/>
                  <a:pt x="330640" y="542925"/>
                </a:cubicBezTo>
                <a:cubicBezTo>
                  <a:pt x="322121" y="557834"/>
                  <a:pt x="309744" y="570429"/>
                  <a:pt x="302065" y="585788"/>
                </a:cubicBezTo>
                <a:cubicBezTo>
                  <a:pt x="295330" y="599258"/>
                  <a:pt x="293710" y="614807"/>
                  <a:pt x="287777" y="628650"/>
                </a:cubicBezTo>
                <a:cubicBezTo>
                  <a:pt x="279387" y="648226"/>
                  <a:pt x="268727" y="666750"/>
                  <a:pt x="259202" y="685800"/>
                </a:cubicBezTo>
                <a:cubicBezTo>
                  <a:pt x="254440" y="704850"/>
                  <a:pt x="248766" y="723695"/>
                  <a:pt x="244915" y="742950"/>
                </a:cubicBezTo>
                <a:cubicBezTo>
                  <a:pt x="232183" y="806608"/>
                  <a:pt x="231657" y="838846"/>
                  <a:pt x="216340" y="900113"/>
                </a:cubicBezTo>
                <a:cubicBezTo>
                  <a:pt x="212687" y="914724"/>
                  <a:pt x="206815" y="928688"/>
                  <a:pt x="202052" y="942975"/>
                </a:cubicBezTo>
                <a:cubicBezTo>
                  <a:pt x="110614" y="912496"/>
                  <a:pt x="198242" y="954405"/>
                  <a:pt x="144902" y="885825"/>
                </a:cubicBezTo>
                <a:cubicBezTo>
                  <a:pt x="120092" y="853926"/>
                  <a:pt x="81593" y="833724"/>
                  <a:pt x="59177" y="800100"/>
                </a:cubicBezTo>
                <a:cubicBezTo>
                  <a:pt x="40127" y="771525"/>
                  <a:pt x="-10728" y="682488"/>
                  <a:pt x="2027" y="714375"/>
                </a:cubicBezTo>
                <a:cubicBezTo>
                  <a:pt x="45023" y="821865"/>
                  <a:pt x="10035" y="752350"/>
                  <a:pt x="73465" y="842963"/>
                </a:cubicBezTo>
                <a:cubicBezTo>
                  <a:pt x="93159" y="871098"/>
                  <a:pt x="111565" y="900113"/>
                  <a:pt x="130615" y="928688"/>
                </a:cubicBezTo>
                <a:cubicBezTo>
                  <a:pt x="140140" y="942975"/>
                  <a:pt x="144903" y="962025"/>
                  <a:pt x="159190" y="971550"/>
                </a:cubicBezTo>
                <a:lnTo>
                  <a:pt x="202052" y="1000125"/>
                </a:lnTo>
                <a:cubicBezTo>
                  <a:pt x="221102" y="990600"/>
                  <a:pt x="240710" y="982117"/>
                  <a:pt x="259202" y="971550"/>
                </a:cubicBezTo>
                <a:cubicBezTo>
                  <a:pt x="274111" y="963031"/>
                  <a:pt x="286706" y="950654"/>
                  <a:pt x="302065" y="942975"/>
                </a:cubicBezTo>
                <a:cubicBezTo>
                  <a:pt x="315535" y="936240"/>
                  <a:pt x="330640" y="933450"/>
                  <a:pt x="344927" y="928688"/>
                </a:cubicBezTo>
                <a:cubicBezTo>
                  <a:pt x="357857" y="920068"/>
                  <a:pt x="430652" y="875586"/>
                  <a:pt x="430652" y="857250"/>
                </a:cubicBezTo>
                <a:cubicBezTo>
                  <a:pt x="430652" y="840079"/>
                  <a:pt x="403573" y="879061"/>
                  <a:pt x="387790" y="885825"/>
                </a:cubicBezTo>
                <a:cubicBezTo>
                  <a:pt x="369741" y="893560"/>
                  <a:pt x="349448" y="894470"/>
                  <a:pt x="330640" y="900113"/>
                </a:cubicBezTo>
                <a:cubicBezTo>
                  <a:pt x="301790" y="908768"/>
                  <a:pt x="273490" y="919163"/>
                  <a:pt x="244915" y="928688"/>
                </a:cubicBezTo>
                <a:lnTo>
                  <a:pt x="202052" y="942975"/>
                </a:lnTo>
                <a:cubicBezTo>
                  <a:pt x="155823" y="989206"/>
                  <a:pt x="159190" y="965632"/>
                  <a:pt x="159190" y="100012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63952-3078-9160-86E6-3792F8BDD6B1}"/>
              </a:ext>
            </a:extLst>
          </p:cNvPr>
          <p:cNvSpPr txBox="1"/>
          <p:nvPr/>
        </p:nvSpPr>
        <p:spPr>
          <a:xfrm>
            <a:off x="6757988" y="2839819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Decomposers (e.g. bacteria)</a:t>
            </a:r>
          </a:p>
        </p:txBody>
      </p:sp>
    </p:spTree>
    <p:extLst>
      <p:ext uri="{BB962C8B-B14F-4D97-AF65-F5344CB8AC3E}">
        <p14:creationId xmlns:p14="http://schemas.microsoft.com/office/powerpoint/2010/main" val="2848695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CFEA0-4D31-9213-852F-1E5F91610896}"/>
              </a:ext>
            </a:extLst>
          </p:cNvPr>
          <p:cNvSpPr txBox="1"/>
          <p:nvPr/>
        </p:nvSpPr>
        <p:spPr>
          <a:xfrm>
            <a:off x="1859374" y="227692"/>
            <a:ext cx="847324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solidFill>
                  <a:schemeClr val="bg1"/>
                </a:solidFill>
              </a:rPr>
              <a:t>Aerobic</a:t>
            </a:r>
            <a:r>
              <a:rPr lang="en-AU" sz="2800" dirty="0">
                <a:solidFill>
                  <a:schemeClr val="bg1"/>
                </a:solidFill>
              </a:rPr>
              <a:t> bacteria are decomposers that require </a:t>
            </a:r>
            <a:r>
              <a:rPr lang="en-AU" sz="4000" dirty="0">
                <a:solidFill>
                  <a:schemeClr val="bg1"/>
                </a:solidFill>
              </a:rPr>
              <a:t>oxygen </a:t>
            </a:r>
            <a:r>
              <a:rPr lang="en-AU" sz="2800" dirty="0">
                <a:solidFill>
                  <a:schemeClr val="bg1"/>
                </a:solidFill>
              </a:rPr>
              <a:t>to do the job of breaking down the organic matter </a:t>
            </a:r>
            <a:r>
              <a:rPr lang="en-AU" sz="2800" dirty="0">
                <a:solidFill>
                  <a:schemeClr val="bg1"/>
                </a:solidFill>
                <a:sym typeface="Wingdings" pitchFamily="2" charset="2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 descr="A close-up of a bacteria&#10;&#10;Description automatically generated">
            <a:extLst>
              <a:ext uri="{FF2B5EF4-FFF2-40B4-BE49-F238E27FC236}">
                <a16:creationId xmlns:a16="http://schemas.microsoft.com/office/drawing/2014/main" id="{F4AC50BB-5691-D0E4-FB93-FC72E600B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375" y="1694265"/>
            <a:ext cx="8473249" cy="476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39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DC49BF-D67E-94CB-DB56-40AF7221384A}"/>
              </a:ext>
            </a:extLst>
          </p:cNvPr>
          <p:cNvSpPr txBox="1"/>
          <p:nvPr/>
        </p:nvSpPr>
        <p:spPr>
          <a:xfrm>
            <a:off x="2072640" y="465666"/>
            <a:ext cx="80467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i="1" dirty="0">
                <a:solidFill>
                  <a:schemeClr val="bg1"/>
                </a:solidFill>
              </a:rPr>
              <a:t>Aerobic</a:t>
            </a:r>
            <a:r>
              <a:rPr lang="en-AU" sz="4000" b="1" dirty="0">
                <a:solidFill>
                  <a:schemeClr val="bg1"/>
                </a:solidFill>
              </a:rPr>
              <a:t> bacteria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</a:rPr>
              <a:t>need </a:t>
            </a:r>
            <a:r>
              <a:rPr lang="en-AU" sz="4000" dirty="0">
                <a:solidFill>
                  <a:schemeClr val="bg1"/>
                </a:solidFill>
              </a:rPr>
              <a:t>oxygen</a:t>
            </a:r>
            <a:r>
              <a:rPr lang="en-AU" sz="2800" dirty="0">
                <a:solidFill>
                  <a:schemeClr val="bg1"/>
                </a:solidFill>
              </a:rPr>
              <a:t> to decompose organic matter.</a:t>
            </a:r>
          </a:p>
          <a:p>
            <a:pPr algn="ctr"/>
            <a:r>
              <a:rPr lang="en-AU" sz="2800" i="1" dirty="0">
                <a:solidFill>
                  <a:schemeClr val="bg1"/>
                </a:solidFill>
              </a:rPr>
              <a:t>Anaerobic</a:t>
            </a:r>
            <a:r>
              <a:rPr lang="en-AU" sz="2800" dirty="0">
                <a:solidFill>
                  <a:schemeClr val="bg1"/>
                </a:solidFill>
              </a:rPr>
              <a:t>  bacteria do not.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3080C6-B409-20F0-28BC-439350291645}"/>
              </a:ext>
            </a:extLst>
          </p:cNvPr>
          <p:cNvSpPr/>
          <p:nvPr/>
        </p:nvSpPr>
        <p:spPr>
          <a:xfrm>
            <a:off x="1500183" y="2771775"/>
            <a:ext cx="9229730" cy="3486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6E79D-F165-8796-BE22-68159E3E9097}"/>
              </a:ext>
            </a:extLst>
          </p:cNvPr>
          <p:cNvSpPr txBox="1"/>
          <p:nvPr/>
        </p:nvSpPr>
        <p:spPr>
          <a:xfrm>
            <a:off x="1764500" y="2929800"/>
            <a:ext cx="8629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Aerobic water (has oxygen in it)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Organic matter </a:t>
            </a:r>
            <a:r>
              <a:rPr lang="en-US" dirty="0">
                <a:sym typeface="Wingdings" pitchFamily="2" charset="2"/>
              </a:rPr>
              <a:t>+ </a:t>
            </a:r>
            <a:r>
              <a:rPr lang="en-US" sz="2800" b="1" dirty="0">
                <a:highlight>
                  <a:srgbClr val="FFFF00"/>
                </a:highlight>
                <a:sym typeface="Wingdings" pitchFamily="2" charset="2"/>
              </a:rPr>
              <a:t>oxygen</a:t>
            </a:r>
            <a:r>
              <a:rPr lang="en-US" dirty="0">
                <a:sym typeface="Wingdings" pitchFamily="2" charset="2"/>
              </a:rPr>
              <a:t>  +                     CO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+ 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O +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Ammonia (e.g. in urine) + </a:t>
            </a:r>
            <a:r>
              <a:rPr lang="en-US" sz="2800" b="1" dirty="0">
                <a:highlight>
                  <a:srgbClr val="FFFF00"/>
                </a:highlight>
                <a:sym typeface="Wingdings" pitchFamily="2" charset="2"/>
              </a:rPr>
              <a:t>oxygen</a:t>
            </a:r>
            <a:r>
              <a:rPr lang="en-US" dirty="0">
                <a:sym typeface="Wingdings" pitchFamily="2" charset="2"/>
              </a:rPr>
              <a:t>  +                      nitrite +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Nitrite +  </a:t>
            </a:r>
            <a:r>
              <a:rPr lang="en-US" sz="2800" b="1" dirty="0">
                <a:highlight>
                  <a:srgbClr val="FFFF00"/>
                </a:highlight>
                <a:sym typeface="Wingdings" pitchFamily="2" charset="2"/>
              </a:rPr>
              <a:t>oxygen</a:t>
            </a:r>
            <a:r>
              <a:rPr lang="en-US" dirty="0">
                <a:sym typeface="Wingdings" pitchFamily="2" charset="2"/>
              </a:rPr>
              <a:t> +                    nitrate + energy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u="sng" dirty="0">
                <a:sym typeface="Wingdings" pitchFamily="2" charset="2"/>
              </a:rPr>
              <a:t>vs. Anaerobic water (no oxygen in it)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Organic matter   </a:t>
            </a:r>
            <a:r>
              <a:rPr lang="en-US" dirty="0">
                <a:sym typeface="Wingdings" pitchFamily="2" charset="2"/>
              </a:rPr>
              <a:t>+              intermediates (many that smell bad) + CO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+ 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O + energy</a:t>
            </a:r>
          </a:p>
        </p:txBody>
      </p:sp>
      <p:pic>
        <p:nvPicPr>
          <p:cNvPr id="12" name="Picture 4" descr="Epidemic bacteria icon outline style Royalty Free Vector">
            <a:extLst>
              <a:ext uri="{FF2B5EF4-FFF2-40B4-BE49-F238E27FC236}">
                <a16:creationId xmlns:a16="http://schemas.microsoft.com/office/drawing/2014/main" id="{276C8114-16E9-0146-A1D6-889807073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" b="11703"/>
          <a:stretch/>
        </p:blipFill>
        <p:spPr bwMode="auto">
          <a:xfrm rot="2477166">
            <a:off x="3913533" y="5555404"/>
            <a:ext cx="468038" cy="47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Bacteria - Free medical icons">
            <a:extLst>
              <a:ext uri="{FF2B5EF4-FFF2-40B4-BE49-F238E27FC236}">
                <a16:creationId xmlns:a16="http://schemas.microsoft.com/office/drawing/2014/main" id="{39692B04-4F8D-A536-4FAA-A5F1436E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2966">
            <a:off x="5342966" y="3495396"/>
            <a:ext cx="553010" cy="55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acteria - Free medical icons">
            <a:extLst>
              <a:ext uri="{FF2B5EF4-FFF2-40B4-BE49-F238E27FC236}">
                <a16:creationId xmlns:a16="http://schemas.microsoft.com/office/drawing/2014/main" id="{B4F92283-42E1-D97C-59B2-6DAF318C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2966">
            <a:off x="6152596" y="3933550"/>
            <a:ext cx="553010" cy="55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acteria - Free medical icons">
            <a:extLst>
              <a:ext uri="{FF2B5EF4-FFF2-40B4-BE49-F238E27FC236}">
                <a16:creationId xmlns:a16="http://schemas.microsoft.com/office/drawing/2014/main" id="{6CEF5A7C-7A8A-1DFA-0E48-5C500B9E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2966">
            <a:off x="4519052" y="4357417"/>
            <a:ext cx="553010" cy="55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D19AC6-C81A-5609-F799-6D4F0430BA0B}"/>
              </a:ext>
            </a:extLst>
          </p:cNvPr>
          <p:cNvSpPr/>
          <p:nvPr/>
        </p:nvSpPr>
        <p:spPr>
          <a:xfrm>
            <a:off x="2800350" y="465666"/>
            <a:ext cx="1347202" cy="6487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 descr="Bacteria - Free medical icons">
            <a:extLst>
              <a:ext uri="{FF2B5EF4-FFF2-40B4-BE49-F238E27FC236}">
                <a16:creationId xmlns:a16="http://schemas.microsoft.com/office/drawing/2014/main" id="{12A2DCA7-F335-DBB3-5F78-C2B522AD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2966">
            <a:off x="3036890" y="365546"/>
            <a:ext cx="874123" cy="8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white and black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B5F01001-F58A-9CE7-F61E-589717842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751" y="1745281"/>
            <a:ext cx="914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1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hy is it important that decomposers such as bacteria release nutrients? -  Quora">
            <a:extLst>
              <a:ext uri="{FF2B5EF4-FFF2-40B4-BE49-F238E27FC236}">
                <a16:creationId xmlns:a16="http://schemas.microsoft.com/office/drawing/2014/main" id="{1BFC8BF7-7043-9967-5D43-93BAC47C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73" y="0"/>
            <a:ext cx="90142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A95261-2979-DBEF-9AE1-51DFE78CC2C0}"/>
              </a:ext>
            </a:extLst>
          </p:cNvPr>
          <p:cNvSpPr txBox="1"/>
          <p:nvPr/>
        </p:nvSpPr>
        <p:spPr>
          <a:xfrm>
            <a:off x="207264" y="2090172"/>
            <a:ext cx="27371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Aerobic bacteria deplete oxygen supplies when consuming the organic matter  (&amp; nutrients)</a:t>
            </a:r>
          </a:p>
        </p:txBody>
      </p:sp>
    </p:spTree>
    <p:extLst>
      <p:ext uri="{BB962C8B-B14F-4D97-AF65-F5344CB8AC3E}">
        <p14:creationId xmlns:p14="http://schemas.microsoft.com/office/powerpoint/2010/main" val="348825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987452-5038-0954-D86F-510A3D2E033B}"/>
              </a:ext>
            </a:extLst>
          </p:cNvPr>
          <p:cNvSpPr txBox="1"/>
          <p:nvPr/>
        </p:nvSpPr>
        <p:spPr>
          <a:xfrm>
            <a:off x="1905762" y="1769025"/>
            <a:ext cx="83804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</a:rPr>
              <a:t>Biochemical oxygen demand (BOD)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</a:rPr>
              <a:t> 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</a:rPr>
              <a:t>is a measure of the</a:t>
            </a:r>
            <a:r>
              <a:rPr lang="en-AU" sz="3600" dirty="0">
                <a:solidFill>
                  <a:schemeClr val="bg1"/>
                </a:solidFill>
              </a:rPr>
              <a:t> </a:t>
            </a:r>
            <a:r>
              <a:rPr lang="en-AU" sz="3600" i="1" dirty="0">
                <a:solidFill>
                  <a:schemeClr val="bg1"/>
                </a:solidFill>
              </a:rPr>
              <a:t>amount </a:t>
            </a:r>
            <a:r>
              <a:rPr lang="en-AU" sz="2800" dirty="0">
                <a:solidFill>
                  <a:schemeClr val="bg1"/>
                </a:solidFill>
              </a:rPr>
              <a:t>of dissolved oxygen consumed by aerobic bacteria during the decomposition of organic material, in a given volume of water. </a:t>
            </a:r>
          </a:p>
          <a:p>
            <a:pPr algn="ctr"/>
            <a:endParaRPr lang="en-AU" sz="2800" dirty="0">
              <a:solidFill>
                <a:schemeClr val="bg1"/>
              </a:solidFill>
            </a:endParaRPr>
          </a:p>
          <a:p>
            <a:pPr algn="ctr"/>
            <a:r>
              <a:rPr lang="en-AU" sz="2800" dirty="0">
                <a:solidFill>
                  <a:schemeClr val="bg1"/>
                </a:solidFill>
              </a:rPr>
              <a:t>Hence the name.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4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CC338B-BB1E-2105-7AF3-16D4EB200A84}"/>
              </a:ext>
            </a:extLst>
          </p:cNvPr>
          <p:cNvSpPr txBox="1"/>
          <p:nvPr/>
        </p:nvSpPr>
        <p:spPr>
          <a:xfrm>
            <a:off x="1290918" y="528798"/>
            <a:ext cx="9628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Most marine animals have </a:t>
            </a:r>
            <a:r>
              <a:rPr lang="en-AU" sz="2800" i="1" dirty="0">
                <a:solidFill>
                  <a:schemeClr val="bg1"/>
                </a:solidFill>
              </a:rPr>
              <a:t>gills</a:t>
            </a:r>
            <a:r>
              <a:rPr lang="en-AU" sz="2800" dirty="0">
                <a:solidFill>
                  <a:schemeClr val="bg1"/>
                </a:solidFill>
              </a:rPr>
              <a:t> to breathe in dissolved oxygen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Gills Definition, Function &amp; Anatomy - Video &amp; Lesson Transcript | Study.com">
            <a:extLst>
              <a:ext uri="{FF2B5EF4-FFF2-40B4-BE49-F238E27FC236}">
                <a16:creationId xmlns:a16="http://schemas.microsoft.com/office/drawing/2014/main" id="{552A6223-00C5-0591-B7C1-A958ED1FF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5" b="21568"/>
          <a:stretch/>
        </p:blipFill>
        <p:spPr bwMode="auto">
          <a:xfrm>
            <a:off x="0" y="1519517"/>
            <a:ext cx="12192000" cy="381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6CA25E-2569-28E8-909F-46FE441038AC}"/>
              </a:ext>
            </a:extLst>
          </p:cNvPr>
          <p:cNvSpPr txBox="1"/>
          <p:nvPr/>
        </p:nvSpPr>
        <p:spPr>
          <a:xfrm>
            <a:off x="986118" y="5746968"/>
            <a:ext cx="1021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Animals die without oxygen.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59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674DDA-3E9A-4B62-716D-8CB9242254E8}"/>
              </a:ext>
            </a:extLst>
          </p:cNvPr>
          <p:cNvSpPr txBox="1"/>
          <p:nvPr/>
        </p:nvSpPr>
        <p:spPr>
          <a:xfrm>
            <a:off x="533782" y="233481"/>
            <a:ext cx="11324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In other words, BOD is the </a:t>
            </a:r>
            <a:r>
              <a:rPr lang="en-AU" sz="2800" i="1" dirty="0">
                <a:solidFill>
                  <a:schemeClr val="bg1"/>
                </a:solidFill>
              </a:rPr>
              <a:t>demand for oxygen </a:t>
            </a:r>
            <a:r>
              <a:rPr lang="en-AU" sz="2800" dirty="0">
                <a:solidFill>
                  <a:schemeClr val="bg1"/>
                </a:solidFill>
              </a:rPr>
              <a:t>from the aerobic bacteria </a:t>
            </a:r>
          </a:p>
          <a:p>
            <a:r>
              <a:rPr lang="en-AU" sz="2800" dirty="0">
                <a:solidFill>
                  <a:schemeClr val="bg1"/>
                </a:solidFill>
              </a:rPr>
              <a:t>when they’re decomposing organic material.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6636" name="Picture 12" descr="Reporting Pollution – Blackburn Lake Sanctuary">
            <a:extLst>
              <a:ext uri="{FF2B5EF4-FFF2-40B4-BE49-F238E27FC236}">
                <a16:creationId xmlns:a16="http://schemas.microsoft.com/office/drawing/2014/main" id="{FEBB7586-2E0E-1D4D-D6B2-923A34810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29210" r="791"/>
          <a:stretch/>
        </p:blipFill>
        <p:spPr bwMode="auto">
          <a:xfrm>
            <a:off x="0" y="1517904"/>
            <a:ext cx="12174665" cy="53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-up of a microscope&#10;&#10;Description automatically generated">
            <a:extLst>
              <a:ext uri="{FF2B5EF4-FFF2-40B4-BE49-F238E27FC236}">
                <a16:creationId xmlns:a16="http://schemas.microsoft.com/office/drawing/2014/main" id="{C26FDB24-C6F4-1A21-C7B6-4A5E797CC7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779" b="-1779"/>
          <a:stretch/>
        </p:blipFill>
        <p:spPr>
          <a:xfrm>
            <a:off x="5319468" y="2743200"/>
            <a:ext cx="537864" cy="450604"/>
          </a:xfrm>
          <a:prstGeom prst="ellipse">
            <a:avLst/>
          </a:prstGeom>
        </p:spPr>
      </p:pic>
      <p:pic>
        <p:nvPicPr>
          <p:cNvPr id="11" name="Picture 10" descr="A close-up of a microscope&#10;&#10;Description automatically generated">
            <a:extLst>
              <a:ext uri="{FF2B5EF4-FFF2-40B4-BE49-F238E27FC236}">
                <a16:creationId xmlns:a16="http://schemas.microsoft.com/office/drawing/2014/main" id="{35054338-2B60-09A6-3B92-B0CDD5796E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779" b="-1779"/>
          <a:stretch/>
        </p:blipFill>
        <p:spPr>
          <a:xfrm>
            <a:off x="5903637" y="3289878"/>
            <a:ext cx="735007" cy="615764"/>
          </a:xfrm>
          <a:prstGeom prst="ellipse">
            <a:avLst/>
          </a:prstGeom>
        </p:spPr>
      </p:pic>
      <p:pic>
        <p:nvPicPr>
          <p:cNvPr id="12" name="Picture 11" descr="A close-up of a microscope&#10;&#10;Description automatically generated">
            <a:extLst>
              <a:ext uri="{FF2B5EF4-FFF2-40B4-BE49-F238E27FC236}">
                <a16:creationId xmlns:a16="http://schemas.microsoft.com/office/drawing/2014/main" id="{A4F214EE-880D-3E95-BAC6-36FF74EE48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779" b="-1779"/>
          <a:stretch/>
        </p:blipFill>
        <p:spPr>
          <a:xfrm rot="3735078">
            <a:off x="6502065" y="2496651"/>
            <a:ext cx="882561" cy="739380"/>
          </a:xfrm>
          <a:prstGeom prst="ellipse">
            <a:avLst/>
          </a:prstGeom>
        </p:spPr>
      </p:pic>
      <p:pic>
        <p:nvPicPr>
          <p:cNvPr id="13" name="Picture 12" descr="A close-up of a microscope&#10;&#10;Description automatically generated">
            <a:extLst>
              <a:ext uri="{FF2B5EF4-FFF2-40B4-BE49-F238E27FC236}">
                <a16:creationId xmlns:a16="http://schemas.microsoft.com/office/drawing/2014/main" id="{5EB330D8-880A-85E2-E645-EECA9316FD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779" b="-1779"/>
          <a:stretch/>
        </p:blipFill>
        <p:spPr>
          <a:xfrm rot="5400000">
            <a:off x="6890035" y="3694116"/>
            <a:ext cx="1187866" cy="995154"/>
          </a:xfrm>
          <a:prstGeom prst="ellipse">
            <a:avLst/>
          </a:prstGeom>
        </p:spPr>
      </p:pic>
      <p:pic>
        <p:nvPicPr>
          <p:cNvPr id="14" name="Picture 13" descr="A close-up of a microscope&#10;&#10;Description automatically generated">
            <a:extLst>
              <a:ext uri="{FF2B5EF4-FFF2-40B4-BE49-F238E27FC236}">
                <a16:creationId xmlns:a16="http://schemas.microsoft.com/office/drawing/2014/main" id="{9959648B-87A0-B5C4-1739-090A4669F1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779" b="-1779"/>
          <a:stretch/>
        </p:blipFill>
        <p:spPr>
          <a:xfrm rot="1922385">
            <a:off x="7937592" y="2439585"/>
            <a:ext cx="1647702" cy="1380389"/>
          </a:xfrm>
          <a:prstGeom prst="ellipse">
            <a:avLst/>
          </a:prstGeom>
        </p:spPr>
      </p:pic>
      <p:pic>
        <p:nvPicPr>
          <p:cNvPr id="15" name="Picture 14" descr="A close-up of a microscope&#10;&#10;Description automatically generated">
            <a:extLst>
              <a:ext uri="{FF2B5EF4-FFF2-40B4-BE49-F238E27FC236}">
                <a16:creationId xmlns:a16="http://schemas.microsoft.com/office/drawing/2014/main" id="{6D8038EA-738A-2046-AA07-596A024C7C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779" b="-1779"/>
          <a:stretch/>
        </p:blipFill>
        <p:spPr>
          <a:xfrm rot="18541622">
            <a:off x="4651247" y="2989308"/>
            <a:ext cx="404031" cy="338483"/>
          </a:xfrm>
          <a:prstGeom prst="ellipse">
            <a:avLst/>
          </a:prstGeom>
        </p:spPr>
      </p:pic>
      <p:pic>
        <p:nvPicPr>
          <p:cNvPr id="16" name="Picture 15" descr="A close-up of a microscope&#10;&#10;Description automatically generated">
            <a:extLst>
              <a:ext uri="{FF2B5EF4-FFF2-40B4-BE49-F238E27FC236}">
                <a16:creationId xmlns:a16="http://schemas.microsoft.com/office/drawing/2014/main" id="{262302C3-F2CE-D560-E55C-8F7846413D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779" b="-1779"/>
          <a:stretch/>
        </p:blipFill>
        <p:spPr>
          <a:xfrm rot="18541622">
            <a:off x="4353989" y="3254231"/>
            <a:ext cx="197012" cy="165050"/>
          </a:xfrm>
          <a:prstGeom prst="ellipse">
            <a:avLst/>
          </a:prstGeom>
        </p:spPr>
      </p:pic>
      <p:sp>
        <p:nvSpPr>
          <p:cNvPr id="18" name="Oval Callout 17">
            <a:extLst>
              <a:ext uri="{FF2B5EF4-FFF2-40B4-BE49-F238E27FC236}">
                <a16:creationId xmlns:a16="http://schemas.microsoft.com/office/drawing/2014/main" id="{FA4B6141-C847-AED8-6E00-551624CC59E3}"/>
              </a:ext>
            </a:extLst>
          </p:cNvPr>
          <p:cNvSpPr/>
          <p:nvPr/>
        </p:nvSpPr>
        <p:spPr>
          <a:xfrm>
            <a:off x="7537599" y="4785626"/>
            <a:ext cx="2129100" cy="1417161"/>
          </a:xfrm>
          <a:prstGeom prst="wedgeEllipseCallout">
            <a:avLst>
              <a:gd name="adj1" fmla="val 7450"/>
              <a:gd name="adj2" fmla="val -10583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741663-76E2-6892-61FC-D441722137BB}"/>
              </a:ext>
            </a:extLst>
          </p:cNvPr>
          <p:cNvSpPr txBox="1"/>
          <p:nvPr/>
        </p:nvSpPr>
        <p:spPr>
          <a:xfrm>
            <a:off x="7719764" y="5142495"/>
            <a:ext cx="1764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I DEMAND oxygen !!</a:t>
            </a:r>
          </a:p>
        </p:txBody>
      </p:sp>
      <p:pic>
        <p:nvPicPr>
          <p:cNvPr id="21" name="Picture 20" descr="A close up of a device&#10;&#10;Description automatically generated">
            <a:extLst>
              <a:ext uri="{FF2B5EF4-FFF2-40B4-BE49-F238E27FC236}">
                <a16:creationId xmlns:a16="http://schemas.microsoft.com/office/drawing/2014/main" id="{0F49B977-9B79-8F97-4DB4-F11DBCEA2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8473" y="2239198"/>
            <a:ext cx="1512496" cy="293667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D52AC7F-6A43-794D-CB7E-0B9A62C402AA}"/>
              </a:ext>
            </a:extLst>
          </p:cNvPr>
          <p:cNvSpPr/>
          <p:nvPr/>
        </p:nvSpPr>
        <p:spPr>
          <a:xfrm>
            <a:off x="10536496" y="2550509"/>
            <a:ext cx="986162" cy="6432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5.0</a:t>
            </a:r>
            <a:r>
              <a:rPr lang="en-US" sz="1400" dirty="0">
                <a:solidFill>
                  <a:schemeClr val="tx1"/>
                </a:solidFill>
              </a:rPr>
              <a:t>ppm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0003CEC-C087-846E-E45F-DAA64162E491}"/>
              </a:ext>
            </a:extLst>
          </p:cNvPr>
          <p:cNvCxnSpPr>
            <a:stCxn id="21" idx="2"/>
          </p:cNvCxnSpPr>
          <p:nvPr/>
        </p:nvCxnSpPr>
        <p:spPr>
          <a:xfrm flipH="1">
            <a:off x="10991088" y="5175869"/>
            <a:ext cx="13633" cy="7976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D4EA340-E67C-0F65-7249-7FE8DACEA3BA}"/>
              </a:ext>
            </a:extLst>
          </p:cNvPr>
          <p:cNvSpPr/>
          <p:nvPr/>
        </p:nvSpPr>
        <p:spPr>
          <a:xfrm>
            <a:off x="10387013" y="2303682"/>
            <a:ext cx="1271587" cy="18234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3D16AC-18BC-F4CC-7EDF-D6C9ECEC209E}"/>
              </a:ext>
            </a:extLst>
          </p:cNvPr>
          <p:cNvSpPr/>
          <p:nvPr/>
        </p:nvSpPr>
        <p:spPr>
          <a:xfrm>
            <a:off x="10190402" y="1943747"/>
            <a:ext cx="1748892" cy="90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DO meter</a:t>
            </a:r>
          </a:p>
        </p:txBody>
      </p:sp>
    </p:spTree>
    <p:extLst>
      <p:ext uri="{BB962C8B-B14F-4D97-AF65-F5344CB8AC3E}">
        <p14:creationId xmlns:p14="http://schemas.microsoft.com/office/powerpoint/2010/main" val="3886538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EE6D64-A2BA-9D08-4683-A7BDA6A2E581}"/>
              </a:ext>
            </a:extLst>
          </p:cNvPr>
          <p:cNvSpPr txBox="1"/>
          <p:nvPr/>
        </p:nvSpPr>
        <p:spPr>
          <a:xfrm>
            <a:off x="616458" y="461879"/>
            <a:ext cx="109590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Therefore, when the amount of organic material </a:t>
            </a:r>
            <a:r>
              <a:rPr lang="en-AU" sz="2800" i="1" dirty="0">
                <a:solidFill>
                  <a:schemeClr val="bg1"/>
                </a:solidFill>
              </a:rPr>
              <a:t>increases </a:t>
            </a:r>
            <a:r>
              <a:rPr lang="en-AU" sz="2800" dirty="0">
                <a:solidFill>
                  <a:schemeClr val="bg1"/>
                </a:solidFill>
              </a:rPr>
              <a:t>(via pollution), so does the amount of decomposition, the demand for DO, and BOD.</a:t>
            </a:r>
          </a:p>
          <a:p>
            <a:endParaRPr lang="en-AU" sz="2800" dirty="0">
              <a:solidFill>
                <a:schemeClr val="bg1"/>
              </a:solidFill>
            </a:endParaRPr>
          </a:p>
          <a:p>
            <a:r>
              <a:rPr lang="en-AU" sz="2800" dirty="0">
                <a:solidFill>
                  <a:schemeClr val="bg1"/>
                </a:solidFill>
              </a:rPr>
              <a:t>Then, the fish might have trouble breathing </a:t>
            </a:r>
            <a:r>
              <a:rPr lang="en-AU" sz="2800" dirty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6CE73A80-702D-53C5-4E8A-BE77E04B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324" y="2650256"/>
            <a:ext cx="1844452" cy="35811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C442F7-39EE-B9CE-F2D0-A0FB7FDF90AF}"/>
              </a:ext>
            </a:extLst>
          </p:cNvPr>
          <p:cNvSpPr/>
          <p:nvPr/>
        </p:nvSpPr>
        <p:spPr>
          <a:xfrm>
            <a:off x="8072963" y="3006073"/>
            <a:ext cx="1313397" cy="850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3.5</a:t>
            </a:r>
          </a:p>
        </p:txBody>
      </p:sp>
      <p:pic>
        <p:nvPicPr>
          <p:cNvPr id="22" name="Picture 2" descr="Download Funny Fish Wearing Oxygen Mask Picture | Wallpapers.com">
            <a:extLst>
              <a:ext uri="{FF2B5EF4-FFF2-40B4-BE49-F238E27FC236}">
                <a16:creationId xmlns:a16="http://schemas.microsoft.com/office/drawing/2014/main" id="{BE5B0A77-0A04-487C-25BB-5F018DDE0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16"/>
          <a:stretch/>
        </p:blipFill>
        <p:spPr bwMode="auto">
          <a:xfrm>
            <a:off x="2339615" y="2630844"/>
            <a:ext cx="4118124" cy="34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122BA8E-E9BF-D5ED-D13E-5B46C36DFDF6}"/>
              </a:ext>
            </a:extLst>
          </p:cNvPr>
          <p:cNvSpPr/>
          <p:nvPr/>
        </p:nvSpPr>
        <p:spPr>
          <a:xfrm>
            <a:off x="7943850" y="2784542"/>
            <a:ext cx="1571625" cy="18725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7D89A2-0F9C-12B4-74A0-8A4C997695C1}"/>
              </a:ext>
            </a:extLst>
          </p:cNvPr>
          <p:cNvSpPr/>
          <p:nvPr/>
        </p:nvSpPr>
        <p:spPr>
          <a:xfrm>
            <a:off x="7841104" y="2427931"/>
            <a:ext cx="1748892" cy="90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DO meter</a:t>
            </a:r>
          </a:p>
        </p:txBody>
      </p:sp>
    </p:spTree>
    <p:extLst>
      <p:ext uri="{BB962C8B-B14F-4D97-AF65-F5344CB8AC3E}">
        <p14:creationId xmlns:p14="http://schemas.microsoft.com/office/powerpoint/2010/main" val="723806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C7093-AFF5-091A-D8E4-DCFD9C9F5CFA}"/>
              </a:ext>
            </a:extLst>
          </p:cNvPr>
          <p:cNvSpPr txBox="1"/>
          <p:nvPr/>
        </p:nvSpPr>
        <p:spPr>
          <a:xfrm>
            <a:off x="404837" y="1224387"/>
            <a:ext cx="35237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Describe how biochemical oxygen demand (BOD) is used to indirectly assess water pollution levels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(worksheet #1)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’17. </a:t>
            </a:r>
            <a:r>
              <a:rPr lang="en-US" sz="2000" i="1" dirty="0">
                <a:solidFill>
                  <a:schemeClr val="bg1"/>
                </a:solidFill>
                <a:cs typeface="Arial Narrow" panose="020B0604020202020204" pitchFamily="34" charset="0"/>
              </a:rPr>
              <a:t>I demand Oxygen!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1026" name="Picture 2" descr="Download Funny Fish Wearing Oxygen Mask Picture | Wallpapers.com">
            <a:extLst>
              <a:ext uri="{FF2B5EF4-FFF2-40B4-BE49-F238E27FC236}">
                <a16:creationId xmlns:a16="http://schemas.microsoft.com/office/drawing/2014/main" id="{FABC56FC-D0C0-80ED-A7DC-1BB527A72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16"/>
          <a:stretch/>
        </p:blipFill>
        <p:spPr bwMode="auto">
          <a:xfrm>
            <a:off x="3928596" y="0"/>
            <a:ext cx="8263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 diagram&#10;&#10;Description automatically generated">
            <a:extLst>
              <a:ext uri="{FF2B5EF4-FFF2-40B4-BE49-F238E27FC236}">
                <a16:creationId xmlns:a16="http://schemas.microsoft.com/office/drawing/2014/main" id="{E06B3E6F-9FFB-FB26-5A99-FCB10DD35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659" y="469183"/>
            <a:ext cx="4429748" cy="59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3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5E5B9-1F27-FEEB-68F7-05467336B253}"/>
              </a:ext>
            </a:extLst>
          </p:cNvPr>
          <p:cNvSpPr txBox="1"/>
          <p:nvPr/>
        </p:nvSpPr>
        <p:spPr>
          <a:xfrm>
            <a:off x="1649506" y="359845"/>
            <a:ext cx="88929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DO is measured using a probe</a:t>
            </a:r>
            <a:r>
              <a:rPr lang="en-AU" sz="2000" i="1" dirty="0">
                <a:solidFill>
                  <a:schemeClr val="bg1"/>
                </a:solidFill>
              </a:rPr>
              <a:t> </a:t>
            </a:r>
            <a:r>
              <a:rPr lang="en-AU" sz="4000" i="1" dirty="0">
                <a:solidFill>
                  <a:schemeClr val="bg1"/>
                </a:solidFill>
              </a:rPr>
              <a:t>or </a:t>
            </a:r>
            <a:r>
              <a:rPr lang="en-AU" sz="2800" dirty="0">
                <a:solidFill>
                  <a:schemeClr val="bg1"/>
                </a:solidFill>
              </a:rPr>
              <a:t>with micro-titration kits.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Simple to Use, Low Cost, Dissolved Oxygen Meter - IC-MW-600">
            <a:extLst>
              <a:ext uri="{FF2B5EF4-FFF2-40B4-BE49-F238E27FC236}">
                <a16:creationId xmlns:a16="http://schemas.microsoft.com/office/drawing/2014/main" id="{74AD0F17-6FB8-0E8A-E442-DD6F2DF20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9" y="1259542"/>
            <a:ext cx="5236882" cy="52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947ED-54FE-18C7-EC71-954A6A6DBDEB}"/>
              </a:ext>
            </a:extLst>
          </p:cNvPr>
          <p:cNvSpPr txBox="1"/>
          <p:nvPr/>
        </p:nvSpPr>
        <p:spPr>
          <a:xfrm>
            <a:off x="645459" y="5983052"/>
            <a:ext cx="181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approx. $500</a:t>
            </a:r>
          </a:p>
        </p:txBody>
      </p:sp>
      <p:pic>
        <p:nvPicPr>
          <p:cNvPr id="5124" name="Picture 4" descr="Dissolved Oxygen Titration-based Chemical Test Kit">
            <a:extLst>
              <a:ext uri="{FF2B5EF4-FFF2-40B4-BE49-F238E27FC236}">
                <a16:creationId xmlns:a16="http://schemas.microsoft.com/office/drawing/2014/main" id="{5C20C14B-9EE6-FFC9-7A96-2E942D8D9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9" b="1185"/>
          <a:stretch/>
        </p:blipFill>
        <p:spPr bwMode="auto">
          <a:xfrm>
            <a:off x="5918200" y="1259542"/>
            <a:ext cx="5882341" cy="523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C3EDF-DE8C-8A8C-7BF7-F124768F4E88}"/>
              </a:ext>
            </a:extLst>
          </p:cNvPr>
          <p:cNvSpPr txBox="1"/>
          <p:nvPr/>
        </p:nvSpPr>
        <p:spPr>
          <a:xfrm>
            <a:off x="6096000" y="6018911"/>
            <a:ext cx="181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approx. $150</a:t>
            </a:r>
          </a:p>
        </p:txBody>
      </p:sp>
    </p:spTree>
    <p:extLst>
      <p:ext uri="{BB962C8B-B14F-4D97-AF65-F5344CB8AC3E}">
        <p14:creationId xmlns:p14="http://schemas.microsoft.com/office/powerpoint/2010/main" val="53931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F9836D-05F8-CFE1-4142-264EFE708111}"/>
              </a:ext>
            </a:extLst>
          </p:cNvPr>
          <p:cNvSpPr txBox="1"/>
          <p:nvPr/>
        </p:nvSpPr>
        <p:spPr>
          <a:xfrm>
            <a:off x="1463398" y="171685"/>
            <a:ext cx="101677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If</a:t>
            </a:r>
            <a:r>
              <a:rPr lang="en-AU" sz="2800" dirty="0">
                <a:solidFill>
                  <a:schemeClr val="bg1"/>
                </a:solidFill>
              </a:rPr>
              <a:t> DO levels significantly drop in concentration over time 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</a:rPr>
              <a:t>(to anything below </a:t>
            </a:r>
            <a:r>
              <a:rPr lang="en-AU" sz="3600" dirty="0">
                <a:solidFill>
                  <a:schemeClr val="bg1"/>
                </a:solidFill>
              </a:rPr>
              <a:t>3ppm</a:t>
            </a:r>
            <a:r>
              <a:rPr lang="en-AU" sz="2800" dirty="0">
                <a:solidFill>
                  <a:schemeClr val="bg1"/>
                </a:solidFill>
              </a:rPr>
              <a:t>) there is serious cause for concern.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48D39-C5E7-31D5-BA1A-0944FFD9EDC5}"/>
              </a:ext>
            </a:extLst>
          </p:cNvPr>
          <p:cNvSpPr/>
          <p:nvPr/>
        </p:nvSpPr>
        <p:spPr>
          <a:xfrm>
            <a:off x="0" y="1499616"/>
            <a:ext cx="12192000" cy="5358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What Affects Dissolved Oxygen Levels In Water | Atlas Scientific">
            <a:extLst>
              <a:ext uri="{FF2B5EF4-FFF2-40B4-BE49-F238E27FC236}">
                <a16:creationId xmlns:a16="http://schemas.microsoft.com/office/drawing/2014/main" id="{9403D9C9-7D77-47B4-09F6-E371A5A5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92" y="1754819"/>
            <a:ext cx="9729216" cy="47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7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enindee: Darling River mass fish kill inquiry demanded by NSW Labor">
            <a:extLst>
              <a:ext uri="{FF2B5EF4-FFF2-40B4-BE49-F238E27FC236}">
                <a16:creationId xmlns:a16="http://schemas.microsoft.com/office/drawing/2014/main" id="{630B6CAB-A5AA-D56B-D0E9-22BEEE5A6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CB5DE8-088A-B23E-9032-BF50E2D473E9}"/>
              </a:ext>
            </a:extLst>
          </p:cNvPr>
          <p:cNvSpPr txBox="1"/>
          <p:nvPr/>
        </p:nvSpPr>
        <p:spPr>
          <a:xfrm>
            <a:off x="8449056" y="251567"/>
            <a:ext cx="35661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0" i="0" dirty="0">
                <a:solidFill>
                  <a:schemeClr val="bg1"/>
                </a:solidFill>
                <a:effectLst/>
              </a:rPr>
              <a:t>Graeme </a:t>
            </a:r>
            <a:r>
              <a:rPr lang="en-AU" sz="2000" b="0" i="0" dirty="0" err="1">
                <a:solidFill>
                  <a:schemeClr val="bg1"/>
                </a:solidFill>
                <a:effectLst/>
              </a:rPr>
              <a:t>McCrabb</a:t>
            </a:r>
            <a:r>
              <a:rPr lang="en-AU" sz="2000" b="0" i="0" dirty="0">
                <a:solidFill>
                  <a:schemeClr val="bg1"/>
                </a:solidFill>
                <a:effectLst/>
              </a:rPr>
              <a:t>, a Menindee resident, sits in his boat amidst some of the thousands of dead fish killed in Jan. 2019  resulting from an algae bloom in the Menindee Weir Pool, NSW. </a:t>
            </a:r>
            <a:r>
              <a:rPr lang="en-AU" sz="1600" b="0" i="1" cap="all" dirty="0">
                <a:solidFill>
                  <a:schemeClr val="bg1"/>
                </a:solidFill>
                <a:effectLst/>
              </a:rPr>
              <a:t>CREDIT:NICK MOIR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7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2CFA59-074B-5678-D2B6-6B79771284B4}"/>
              </a:ext>
            </a:extLst>
          </p:cNvPr>
          <p:cNvSpPr/>
          <p:nvPr/>
        </p:nvSpPr>
        <p:spPr>
          <a:xfrm>
            <a:off x="6516982" y="0"/>
            <a:ext cx="567501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ig. 2.">
            <a:extLst>
              <a:ext uri="{FF2B5EF4-FFF2-40B4-BE49-F238E27FC236}">
                <a16:creationId xmlns:a16="http://schemas.microsoft.com/office/drawing/2014/main" id="{6AF10613-3B7E-FC4F-4B32-13CAD21D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22" y="254886"/>
            <a:ext cx="3764851" cy="63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E97E83-9487-F3E9-0531-9B118BA153AA}"/>
              </a:ext>
            </a:extLst>
          </p:cNvPr>
          <p:cNvSpPr txBox="1"/>
          <p:nvPr/>
        </p:nvSpPr>
        <p:spPr>
          <a:xfrm>
            <a:off x="420983" y="2484037"/>
            <a:ext cx="56750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solidFill>
                  <a:schemeClr val="bg1"/>
                </a:solidFill>
              </a:rPr>
              <a:t>Note</a:t>
            </a:r>
            <a:r>
              <a:rPr lang="en-AU" sz="2800" dirty="0">
                <a:solidFill>
                  <a:schemeClr val="bg1"/>
                </a:solidFill>
              </a:rPr>
              <a:t>: there are many different units of measurement used to report the DO concentration</a:t>
            </a:r>
          </a:p>
          <a:p>
            <a:pPr algn="ctr"/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7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A0DD4E-C7A1-8D43-D144-7323F69F012F}"/>
              </a:ext>
            </a:extLst>
          </p:cNvPr>
          <p:cNvSpPr txBox="1"/>
          <p:nvPr/>
        </p:nvSpPr>
        <p:spPr>
          <a:xfrm>
            <a:off x="1801177" y="3167390"/>
            <a:ext cx="8046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Natural factors that affect DO levels</a:t>
            </a:r>
          </a:p>
        </p:txBody>
      </p:sp>
    </p:spTree>
    <p:extLst>
      <p:ext uri="{BB962C8B-B14F-4D97-AF65-F5344CB8AC3E}">
        <p14:creationId xmlns:p14="http://schemas.microsoft.com/office/powerpoint/2010/main" val="278183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nderwater sunlight loop 5minutes - YouTube">
            <a:extLst>
              <a:ext uri="{FF2B5EF4-FFF2-40B4-BE49-F238E27FC236}">
                <a16:creationId xmlns:a16="http://schemas.microsoft.com/office/drawing/2014/main" id="{77A3D060-05DC-7C61-F94C-00D4F896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851B47-2A19-BAC5-29F4-A52FA11712FB}"/>
              </a:ext>
            </a:extLst>
          </p:cNvPr>
          <p:cNvSpPr txBox="1"/>
          <p:nvPr/>
        </p:nvSpPr>
        <p:spPr>
          <a:xfrm>
            <a:off x="256390" y="6068485"/>
            <a:ext cx="88693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DO </a:t>
            </a:r>
            <a:r>
              <a:rPr lang="en-AU" sz="2800" i="1" dirty="0">
                <a:solidFill>
                  <a:schemeClr val="bg1"/>
                </a:solidFill>
              </a:rPr>
              <a:t>increases</a:t>
            </a:r>
            <a:r>
              <a:rPr lang="en-AU" sz="2800" dirty="0">
                <a:solidFill>
                  <a:schemeClr val="bg1"/>
                </a:solidFill>
              </a:rPr>
              <a:t> with photosynthesis</a:t>
            </a:r>
          </a:p>
          <a:p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D0A72E6D-7A20-C60B-2736-A52E24DB6A54}"/>
              </a:ext>
            </a:extLst>
          </p:cNvPr>
          <p:cNvSpPr/>
          <p:nvPr/>
        </p:nvSpPr>
        <p:spPr>
          <a:xfrm>
            <a:off x="1170432" y="5303520"/>
            <a:ext cx="841248" cy="764965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441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934</Words>
  <Application>Microsoft Macintosh PowerPoint</Application>
  <PresentationFormat>Widescreen</PresentationFormat>
  <Paragraphs>122</Paragraphs>
  <Slides>32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Narrow</vt:lpstr>
      <vt:lpstr>Baloo Bhaijaan</vt:lpstr>
      <vt:lpstr>Calibri</vt:lpstr>
      <vt:lpstr>Calibri Light</vt:lpstr>
      <vt:lpstr>Montserrat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534</cp:revision>
  <dcterms:created xsi:type="dcterms:W3CDTF">2023-09-23T08:38:28Z</dcterms:created>
  <dcterms:modified xsi:type="dcterms:W3CDTF">2024-04-10T21:35:43Z</dcterms:modified>
</cp:coreProperties>
</file>