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04" r:id="rId2"/>
    <p:sldId id="335" r:id="rId3"/>
    <p:sldId id="334" r:id="rId4"/>
    <p:sldId id="337" r:id="rId5"/>
    <p:sldId id="338" r:id="rId6"/>
    <p:sldId id="341" r:id="rId7"/>
    <p:sldId id="342" r:id="rId8"/>
    <p:sldId id="333" r:id="rId9"/>
    <p:sldId id="34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0"/>
    <p:restoredTop sz="95628"/>
  </p:normalViewPr>
  <p:slideViewPr>
    <p:cSldViewPr snapToGrid="0">
      <p:cViewPr varScale="1">
        <p:scale>
          <a:sx n="100" d="100"/>
          <a:sy n="100" d="100"/>
        </p:scale>
        <p:origin x="16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publiclab.org</a:t>
            </a:r>
            <a:r>
              <a:rPr lang="en-US" dirty="0"/>
              <a:t>/notes/</a:t>
            </a:r>
            <a:r>
              <a:rPr lang="en-US" dirty="0" err="1"/>
              <a:t>stevie</a:t>
            </a:r>
            <a:r>
              <a:rPr lang="en-US" dirty="0"/>
              <a:t>/01-17-2020/how-to-collect-a-water-sample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1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watermission.org</a:t>
            </a:r>
            <a:r>
              <a:rPr lang="en-US" dirty="0"/>
              <a:t>/news/treating-testing-engineers-take-water-quality/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0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42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publiclab.org</a:t>
            </a:r>
            <a:r>
              <a:rPr lang="en-US" dirty="0"/>
              <a:t>/notes/</a:t>
            </a:r>
            <a:r>
              <a:rPr lang="en-US" dirty="0" err="1"/>
              <a:t>stevie</a:t>
            </a:r>
            <a:r>
              <a:rPr lang="en-US" dirty="0"/>
              <a:t>/01-17-2020/how-to-collect-a-water-sample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91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0C7093-AFF5-091A-D8E4-DCFD9C9F5CFA}"/>
              </a:ext>
            </a:extLst>
          </p:cNvPr>
          <p:cNvSpPr txBox="1"/>
          <p:nvPr/>
        </p:nvSpPr>
        <p:spPr>
          <a:xfrm>
            <a:off x="691708" y="1074509"/>
            <a:ext cx="26545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Describe how BOD is used to indirectly assess water pollution levels 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</a:b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(worksheet #2)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</a:b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’18. </a:t>
            </a:r>
            <a:r>
              <a:rPr lang="en-US" sz="2000" i="1" dirty="0">
                <a:solidFill>
                  <a:schemeClr val="bg1"/>
                </a:solidFill>
                <a:cs typeface="Arial Narrow" panose="020B0604020202020204" pitchFamily="34" charset="0"/>
              </a:rPr>
              <a:t>Cracking </a:t>
            </a:r>
            <a:br>
              <a:rPr lang="en-US" sz="2000" i="1" dirty="0">
                <a:solidFill>
                  <a:schemeClr val="bg1"/>
                </a:solidFill>
                <a:cs typeface="Arial Narrow" panose="020B060402020202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cs typeface="Arial Narrow" panose="020B0604020202020204" pitchFamily="34" charset="0"/>
              </a:rPr>
              <a:t>the case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1028" name="Picture 4" descr="🎈 Public Lab: How to collect a water sample">
            <a:extLst>
              <a:ext uri="{FF2B5EF4-FFF2-40B4-BE49-F238E27FC236}">
                <a16:creationId xmlns:a16="http://schemas.microsoft.com/office/drawing/2014/main" id="{3B68729E-9A82-A74A-B17D-750296947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t="13072" r="28868" b="12680"/>
          <a:stretch/>
        </p:blipFill>
        <p:spPr bwMode="auto">
          <a:xfrm>
            <a:off x="3754636" y="0"/>
            <a:ext cx="8437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646D34-C7D4-DCBB-385D-873D5C75980A}"/>
              </a:ext>
            </a:extLst>
          </p:cNvPr>
          <p:cNvSpPr txBox="1"/>
          <p:nvPr/>
        </p:nvSpPr>
        <p:spPr>
          <a:xfrm>
            <a:off x="681317" y="1443841"/>
            <a:ext cx="240254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A Biochemical Oxygen Demand (BOD) test</a:t>
            </a:r>
          </a:p>
          <a:p>
            <a:r>
              <a:rPr lang="en-AU" sz="2800" dirty="0">
                <a:solidFill>
                  <a:schemeClr val="bg1"/>
                </a:solidFill>
              </a:rPr>
              <a:t>is used when organic waste is suspected to be polluting the water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2" name="Picture 4" descr="The Effects of Wastewater and How Bad It Is For the Environment - Conserve  Energy Future">
            <a:extLst>
              <a:ext uri="{FF2B5EF4-FFF2-40B4-BE49-F238E27FC236}">
                <a16:creationId xmlns:a16="http://schemas.microsoft.com/office/drawing/2014/main" id="{6DB7F659-03DF-F40A-888C-448CB75C3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 r="5472"/>
          <a:stretch/>
        </p:blipFill>
        <p:spPr bwMode="auto">
          <a:xfrm>
            <a:off x="3675530" y="44450"/>
            <a:ext cx="8516470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06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EE6D64-A2BA-9D08-4683-A7BDA6A2E581}"/>
              </a:ext>
            </a:extLst>
          </p:cNvPr>
          <p:cNvSpPr txBox="1"/>
          <p:nvPr/>
        </p:nvSpPr>
        <p:spPr>
          <a:xfrm>
            <a:off x="616458" y="461879"/>
            <a:ext cx="109590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Step 1: Collect 6 water samples (5 repeats and one control) </a:t>
            </a:r>
          </a:p>
          <a:p>
            <a:endParaRPr lang="en-AU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Fill to the top and screw on the lid before removing from the water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A6429-998A-EF92-ED35-71D8E6F99869}"/>
              </a:ext>
            </a:extLst>
          </p:cNvPr>
          <p:cNvSpPr/>
          <p:nvPr/>
        </p:nvSpPr>
        <p:spPr>
          <a:xfrm>
            <a:off x="0" y="1434353"/>
            <a:ext cx="12192000" cy="54236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6C8CDF-EDA7-7A1E-FD23-9BF734447E31}"/>
              </a:ext>
            </a:extLst>
          </p:cNvPr>
          <p:cNvSpPr txBox="1"/>
          <p:nvPr/>
        </p:nvSpPr>
        <p:spPr>
          <a:xfrm>
            <a:off x="8588782" y="2485491"/>
            <a:ext cx="28327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Fill to the top and screw on the lid before removing from the water. </a:t>
            </a:r>
          </a:p>
          <a:p>
            <a:endParaRPr lang="en-US" sz="2400" dirty="0"/>
          </a:p>
          <a:p>
            <a:r>
              <a:rPr lang="en-US" sz="2400" dirty="0"/>
              <a:t>This ensures the only oxygen in the bottle is </a:t>
            </a:r>
            <a:r>
              <a:rPr lang="en-US" sz="2400" i="1" dirty="0"/>
              <a:t>in</a:t>
            </a:r>
            <a:r>
              <a:rPr lang="en-US" sz="2400" dirty="0"/>
              <a:t> the water.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2" name="Picture 41" descr="A line of bottles with numbers&#10;&#10;Description automatically generated">
            <a:extLst>
              <a:ext uri="{FF2B5EF4-FFF2-40B4-BE49-F238E27FC236}">
                <a16:creationId xmlns:a16="http://schemas.microsoft.com/office/drawing/2014/main" id="{0116A30C-8871-CD7A-5277-EEC369F39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65" y="2716692"/>
            <a:ext cx="7409196" cy="273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3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EE6D64-A2BA-9D08-4683-A7BDA6A2E581}"/>
              </a:ext>
            </a:extLst>
          </p:cNvPr>
          <p:cNvSpPr txBox="1"/>
          <p:nvPr/>
        </p:nvSpPr>
        <p:spPr>
          <a:xfrm>
            <a:off x="616458" y="461879"/>
            <a:ext cx="109590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Step 2: Measure Dissolved Oxygen (DO). Calculate the mean (average).</a:t>
            </a:r>
          </a:p>
          <a:p>
            <a:endParaRPr lang="en-AU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A372C9-CE2D-8D74-B422-6A3ED047952C}"/>
              </a:ext>
            </a:extLst>
          </p:cNvPr>
          <p:cNvSpPr/>
          <p:nvPr/>
        </p:nvSpPr>
        <p:spPr>
          <a:xfrm>
            <a:off x="0" y="1434353"/>
            <a:ext cx="12192000" cy="54236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 descr="A diagram of a measuring device&#10;&#10;Description automatically generated">
            <a:extLst>
              <a:ext uri="{FF2B5EF4-FFF2-40B4-BE49-F238E27FC236}">
                <a16:creationId xmlns:a16="http://schemas.microsoft.com/office/drawing/2014/main" id="{75BE5D5C-E62F-4D31-428B-47B20361A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62" y="2192203"/>
            <a:ext cx="7607300" cy="40259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95AA079-7592-CA17-B801-DC25EB5611BC}"/>
              </a:ext>
            </a:extLst>
          </p:cNvPr>
          <p:cNvSpPr txBox="1"/>
          <p:nvPr/>
        </p:nvSpPr>
        <p:spPr>
          <a:xfrm>
            <a:off x="7975785" y="2246032"/>
            <a:ext cx="1730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 30  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DADA85C-A756-EF9F-0EC0-002A3DF40450}"/>
              </a:ext>
            </a:extLst>
          </p:cNvPr>
          <p:cNvCxnSpPr/>
          <p:nvPr/>
        </p:nvCxnSpPr>
        <p:spPr>
          <a:xfrm>
            <a:off x="8479089" y="3146156"/>
            <a:ext cx="6509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E00AAD2-0A35-1A30-D329-34BAF9B2EC04}"/>
              </a:ext>
            </a:extLst>
          </p:cNvPr>
          <p:cNvSpPr txBox="1"/>
          <p:nvPr/>
        </p:nvSpPr>
        <p:spPr>
          <a:xfrm>
            <a:off x="8568642" y="3330276"/>
            <a:ext cx="1730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6 </a:t>
            </a:r>
            <a:r>
              <a:rPr lang="en-US" dirty="0"/>
              <a:t>bottles</a:t>
            </a:r>
            <a:r>
              <a:rPr lang="en-US" sz="4000" dirty="0"/>
              <a:t> </a:t>
            </a:r>
            <a:endParaRPr lang="en-US" sz="4400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39426A8-3815-BD54-2311-B06FEEA5037C}"/>
              </a:ext>
            </a:extLst>
          </p:cNvPr>
          <p:cNvSpPr/>
          <p:nvPr/>
        </p:nvSpPr>
        <p:spPr>
          <a:xfrm>
            <a:off x="9130017" y="4528165"/>
            <a:ext cx="2417291" cy="13713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99DB5C-3D31-F2EB-EBB0-0388D934E3E3}"/>
              </a:ext>
            </a:extLst>
          </p:cNvPr>
          <p:cNvSpPr txBox="1"/>
          <p:nvPr/>
        </p:nvSpPr>
        <p:spPr>
          <a:xfrm>
            <a:off x="9340121" y="4554994"/>
            <a:ext cx="2245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5ppm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50FFBB-3844-4015-DF8A-714E422F97E6}"/>
              </a:ext>
            </a:extLst>
          </p:cNvPr>
          <p:cNvSpPr txBox="1"/>
          <p:nvPr/>
        </p:nvSpPr>
        <p:spPr>
          <a:xfrm>
            <a:off x="9903612" y="4012332"/>
            <a:ext cx="156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equals….</a:t>
            </a:r>
          </a:p>
        </p:txBody>
      </p:sp>
      <p:sp>
        <p:nvSpPr>
          <p:cNvPr id="3072" name="TextBox 3071">
            <a:extLst>
              <a:ext uri="{FF2B5EF4-FFF2-40B4-BE49-F238E27FC236}">
                <a16:creationId xmlns:a16="http://schemas.microsoft.com/office/drawing/2014/main" id="{9CDB434E-7CE8-CDAF-9404-D063093F1C69}"/>
              </a:ext>
            </a:extLst>
          </p:cNvPr>
          <p:cNvSpPr txBox="1"/>
          <p:nvPr/>
        </p:nvSpPr>
        <p:spPr>
          <a:xfrm>
            <a:off x="616458" y="1596325"/>
            <a:ext cx="251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example, </a:t>
            </a:r>
          </a:p>
        </p:txBody>
      </p:sp>
    </p:spTree>
    <p:extLst>
      <p:ext uri="{BB962C8B-B14F-4D97-AF65-F5344CB8AC3E}">
        <p14:creationId xmlns:p14="http://schemas.microsoft.com/office/powerpoint/2010/main" val="146855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EE6D64-A2BA-9D08-4683-A7BDA6A2E581}"/>
              </a:ext>
            </a:extLst>
          </p:cNvPr>
          <p:cNvSpPr txBox="1"/>
          <p:nvPr/>
        </p:nvSpPr>
        <p:spPr>
          <a:xfrm>
            <a:off x="616458" y="461879"/>
            <a:ext cx="109590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Step 3: Cover. Store at constant temperature.  </a:t>
            </a:r>
          </a:p>
          <a:p>
            <a:endParaRPr lang="en-AU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A372C9-CE2D-8D74-B422-6A3ED047952C}"/>
              </a:ext>
            </a:extLst>
          </p:cNvPr>
          <p:cNvSpPr/>
          <p:nvPr/>
        </p:nvSpPr>
        <p:spPr>
          <a:xfrm>
            <a:off x="0" y="1434353"/>
            <a:ext cx="12192000" cy="54236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oll of aluminum foil&#10;&#10;Description automatically generated">
            <a:extLst>
              <a:ext uri="{FF2B5EF4-FFF2-40B4-BE49-F238E27FC236}">
                <a16:creationId xmlns:a16="http://schemas.microsoft.com/office/drawing/2014/main" id="{AF68E559-6AA2-D6EB-3A0B-45AA4B185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41"/>
          <a:stretch/>
        </p:blipFill>
        <p:spPr>
          <a:xfrm>
            <a:off x="6096000" y="3254644"/>
            <a:ext cx="3846034" cy="27171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FC9A4A-8DA4-E7B9-ED4F-E38907DFC24D}"/>
              </a:ext>
            </a:extLst>
          </p:cNvPr>
          <p:cNvSpPr txBox="1"/>
          <p:nvPr/>
        </p:nvSpPr>
        <p:spPr>
          <a:xfrm>
            <a:off x="336944" y="1629797"/>
            <a:ext cx="11518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Cover the sample bottles to block out the light and therefore eliminate photosynthesis adding oxygen to the bottle. Leave one bottle uncovered, to be the control. </a:t>
            </a:r>
          </a:p>
          <a:p>
            <a:pPr algn="ctr"/>
            <a:r>
              <a:rPr lang="en-US" sz="2400" dirty="0"/>
              <a:t>Store at constant temperature because a change in temperature causes a change in DO. </a:t>
            </a:r>
          </a:p>
          <a:p>
            <a:pPr algn="ctr"/>
            <a:endParaRPr lang="en-US" dirty="0"/>
          </a:p>
        </p:txBody>
      </p:sp>
      <p:pic>
        <p:nvPicPr>
          <p:cNvPr id="18" name="Picture 8" descr="Bottle Icons &amp; Symbols">
            <a:extLst>
              <a:ext uri="{FF2B5EF4-FFF2-40B4-BE49-F238E27FC236}">
                <a16:creationId xmlns:a16="http://schemas.microsoft.com/office/drawing/2014/main" id="{CF6E2D3D-F8E0-4689-10F3-AC9C9F4E0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034" y="4146176"/>
            <a:ext cx="1825641" cy="182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A row of black bottles&#10;&#10;Description automatically generated">
            <a:extLst>
              <a:ext uri="{FF2B5EF4-FFF2-40B4-BE49-F238E27FC236}">
                <a16:creationId xmlns:a16="http://schemas.microsoft.com/office/drawing/2014/main" id="{F1A61F96-C919-8A60-41E8-29AE534ABE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85"/>
          <a:stretch/>
        </p:blipFill>
        <p:spPr>
          <a:xfrm>
            <a:off x="434507" y="4146176"/>
            <a:ext cx="545484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24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EE6D64-A2BA-9D08-4683-A7BDA6A2E581}"/>
              </a:ext>
            </a:extLst>
          </p:cNvPr>
          <p:cNvSpPr txBox="1"/>
          <p:nvPr/>
        </p:nvSpPr>
        <p:spPr>
          <a:xfrm>
            <a:off x="510928" y="365492"/>
            <a:ext cx="1095908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Step 4: </a:t>
            </a:r>
            <a:r>
              <a:rPr lang="en-AU" sz="2800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AU" sz="4000" dirty="0">
                <a:highlight>
                  <a:srgbClr val="FFFF00"/>
                </a:highlight>
              </a:rPr>
              <a:t>5 days later</a:t>
            </a:r>
            <a:r>
              <a:rPr lang="en-AU" sz="2800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AU" sz="2800" dirty="0">
                <a:solidFill>
                  <a:schemeClr val="bg1"/>
                </a:solidFill>
              </a:rPr>
              <a:t> measure mean DO again.  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A372C9-CE2D-8D74-B422-6A3ED047952C}"/>
              </a:ext>
            </a:extLst>
          </p:cNvPr>
          <p:cNvSpPr/>
          <p:nvPr/>
        </p:nvSpPr>
        <p:spPr>
          <a:xfrm>
            <a:off x="0" y="1434353"/>
            <a:ext cx="12192000" cy="54236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5AA079-7592-CA17-B801-DC25EB5611BC}"/>
              </a:ext>
            </a:extLst>
          </p:cNvPr>
          <p:cNvSpPr txBox="1"/>
          <p:nvPr/>
        </p:nvSpPr>
        <p:spPr>
          <a:xfrm>
            <a:off x="7975785" y="2246032"/>
            <a:ext cx="1730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 18  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DADA85C-A756-EF9F-0EC0-002A3DF40450}"/>
              </a:ext>
            </a:extLst>
          </p:cNvPr>
          <p:cNvCxnSpPr/>
          <p:nvPr/>
        </p:nvCxnSpPr>
        <p:spPr>
          <a:xfrm>
            <a:off x="8479089" y="3146156"/>
            <a:ext cx="6509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E00AAD2-0A35-1A30-D329-34BAF9B2EC04}"/>
              </a:ext>
            </a:extLst>
          </p:cNvPr>
          <p:cNvSpPr txBox="1"/>
          <p:nvPr/>
        </p:nvSpPr>
        <p:spPr>
          <a:xfrm>
            <a:off x="8568642" y="3330276"/>
            <a:ext cx="1730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6 </a:t>
            </a:r>
            <a:r>
              <a:rPr lang="en-US" dirty="0"/>
              <a:t>bottles</a:t>
            </a:r>
            <a:r>
              <a:rPr lang="en-US" sz="4000" dirty="0"/>
              <a:t> </a:t>
            </a:r>
            <a:endParaRPr lang="en-US" sz="4400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39426A8-3815-BD54-2311-B06FEEA5037C}"/>
              </a:ext>
            </a:extLst>
          </p:cNvPr>
          <p:cNvSpPr/>
          <p:nvPr/>
        </p:nvSpPr>
        <p:spPr>
          <a:xfrm>
            <a:off x="9130017" y="4528165"/>
            <a:ext cx="2417291" cy="13713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99DB5C-3D31-F2EB-EBB0-0388D934E3E3}"/>
              </a:ext>
            </a:extLst>
          </p:cNvPr>
          <p:cNvSpPr txBox="1"/>
          <p:nvPr/>
        </p:nvSpPr>
        <p:spPr>
          <a:xfrm>
            <a:off x="9340121" y="4554994"/>
            <a:ext cx="2245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3ppm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50FFBB-3844-4015-DF8A-714E422F97E6}"/>
              </a:ext>
            </a:extLst>
          </p:cNvPr>
          <p:cNvSpPr txBox="1"/>
          <p:nvPr/>
        </p:nvSpPr>
        <p:spPr>
          <a:xfrm>
            <a:off x="9903612" y="4012332"/>
            <a:ext cx="156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equals….</a:t>
            </a:r>
          </a:p>
        </p:txBody>
      </p:sp>
      <p:sp>
        <p:nvSpPr>
          <p:cNvPr id="3072" name="TextBox 3071">
            <a:extLst>
              <a:ext uri="{FF2B5EF4-FFF2-40B4-BE49-F238E27FC236}">
                <a16:creationId xmlns:a16="http://schemas.microsoft.com/office/drawing/2014/main" id="{9CDB434E-7CE8-CDAF-9404-D063093F1C69}"/>
              </a:ext>
            </a:extLst>
          </p:cNvPr>
          <p:cNvSpPr txBox="1"/>
          <p:nvPr/>
        </p:nvSpPr>
        <p:spPr>
          <a:xfrm>
            <a:off x="616458" y="1596325"/>
            <a:ext cx="251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example, </a:t>
            </a:r>
          </a:p>
        </p:txBody>
      </p:sp>
      <p:pic>
        <p:nvPicPr>
          <p:cNvPr id="5" name="Picture 4" descr="A diagram of a calculator and bottles&#10;&#10;Description automatically generated">
            <a:extLst>
              <a:ext uri="{FF2B5EF4-FFF2-40B4-BE49-F238E27FC236}">
                <a16:creationId xmlns:a16="http://schemas.microsoft.com/office/drawing/2014/main" id="{53BB3B48-C02D-F65E-C36A-67AFBEFAC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54" y="2196748"/>
            <a:ext cx="76454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6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EE6D64-A2BA-9D08-4683-A7BDA6A2E581}"/>
              </a:ext>
            </a:extLst>
          </p:cNvPr>
          <p:cNvSpPr txBox="1"/>
          <p:nvPr/>
        </p:nvSpPr>
        <p:spPr>
          <a:xfrm>
            <a:off x="510928" y="365492"/>
            <a:ext cx="109590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Step 5: Day 1 mean DO minus Day 5 mean DO equals BOD!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A372C9-CE2D-8D74-B422-6A3ED047952C}"/>
              </a:ext>
            </a:extLst>
          </p:cNvPr>
          <p:cNvSpPr/>
          <p:nvPr/>
        </p:nvSpPr>
        <p:spPr>
          <a:xfrm>
            <a:off x="0" y="1434353"/>
            <a:ext cx="12192000" cy="54236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39426A8-3815-BD54-2311-B06FEEA5037C}"/>
              </a:ext>
            </a:extLst>
          </p:cNvPr>
          <p:cNvSpPr/>
          <p:nvPr/>
        </p:nvSpPr>
        <p:spPr>
          <a:xfrm>
            <a:off x="5435174" y="3393340"/>
            <a:ext cx="2417291" cy="13713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99DB5C-3D31-F2EB-EBB0-0388D934E3E3}"/>
              </a:ext>
            </a:extLst>
          </p:cNvPr>
          <p:cNvSpPr txBox="1"/>
          <p:nvPr/>
        </p:nvSpPr>
        <p:spPr>
          <a:xfrm>
            <a:off x="5645278" y="3420169"/>
            <a:ext cx="2245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3ppm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4970E62-CB86-BE83-3DAF-23DD54FE3949}"/>
              </a:ext>
            </a:extLst>
          </p:cNvPr>
          <p:cNvSpPr/>
          <p:nvPr/>
        </p:nvSpPr>
        <p:spPr>
          <a:xfrm>
            <a:off x="1729345" y="3393340"/>
            <a:ext cx="2417291" cy="13713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561DC-782B-85D3-3223-696EB5346D56}"/>
              </a:ext>
            </a:extLst>
          </p:cNvPr>
          <p:cNvSpPr txBox="1"/>
          <p:nvPr/>
        </p:nvSpPr>
        <p:spPr>
          <a:xfrm>
            <a:off x="1939449" y="3420169"/>
            <a:ext cx="2245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5ppm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E6733-169C-871F-E010-3F311FB200E7}"/>
              </a:ext>
            </a:extLst>
          </p:cNvPr>
          <p:cNvCxnSpPr/>
          <p:nvPr/>
        </p:nvCxnSpPr>
        <p:spPr>
          <a:xfrm>
            <a:off x="4449530" y="4091552"/>
            <a:ext cx="6509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C0A8158-4CCF-ADB1-DC12-951D9D09643D}"/>
              </a:ext>
            </a:extLst>
          </p:cNvPr>
          <p:cNvSpPr txBox="1"/>
          <p:nvPr/>
        </p:nvSpPr>
        <p:spPr>
          <a:xfrm>
            <a:off x="8237713" y="3589446"/>
            <a:ext cx="2781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 2ppm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386192-7943-6409-1639-FC0B0F6CC445}"/>
              </a:ext>
            </a:extLst>
          </p:cNvPr>
          <p:cNvSpPr txBox="1"/>
          <p:nvPr/>
        </p:nvSpPr>
        <p:spPr>
          <a:xfrm>
            <a:off x="2438718" y="4800010"/>
            <a:ext cx="168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Day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A830EE-087D-6F51-2D92-D9AD0154F699}"/>
              </a:ext>
            </a:extLst>
          </p:cNvPr>
          <p:cNvSpPr txBox="1"/>
          <p:nvPr/>
        </p:nvSpPr>
        <p:spPr>
          <a:xfrm>
            <a:off x="6206540" y="4764642"/>
            <a:ext cx="168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Day 5</a:t>
            </a:r>
          </a:p>
        </p:txBody>
      </p:sp>
    </p:spTree>
    <p:extLst>
      <p:ext uri="{BB962C8B-B14F-4D97-AF65-F5344CB8AC3E}">
        <p14:creationId xmlns:p14="http://schemas.microsoft.com/office/powerpoint/2010/main" val="253592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EE6D64-A2BA-9D08-4683-A7BDA6A2E581}"/>
              </a:ext>
            </a:extLst>
          </p:cNvPr>
          <p:cNvSpPr txBox="1"/>
          <p:nvPr/>
        </p:nvSpPr>
        <p:spPr>
          <a:xfrm>
            <a:off x="616458" y="461879"/>
            <a:ext cx="109590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Step 6: Use the table below to determine water quality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73AF57-4E6D-EA6C-CDDD-E999EB56EA05}"/>
              </a:ext>
            </a:extLst>
          </p:cNvPr>
          <p:cNvSpPr/>
          <p:nvPr/>
        </p:nvSpPr>
        <p:spPr>
          <a:xfrm>
            <a:off x="0" y="1434353"/>
            <a:ext cx="12192000" cy="54236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table with text on it&#10;&#10;Description automatically generated">
            <a:extLst>
              <a:ext uri="{FF2B5EF4-FFF2-40B4-BE49-F238E27FC236}">
                <a16:creationId xmlns:a16="http://schemas.microsoft.com/office/drawing/2014/main" id="{B01DEB89-E9B4-06A3-DCE8-4D4637E96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58" y="1987722"/>
            <a:ext cx="10959084" cy="3890474"/>
          </a:xfrm>
          <a:prstGeom prst="rect">
            <a:avLst/>
          </a:prstGeo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6287E6E3-A32E-2F8D-11D4-54B3B2EBE63D}"/>
              </a:ext>
            </a:extLst>
          </p:cNvPr>
          <p:cNvSpPr/>
          <p:nvPr/>
        </p:nvSpPr>
        <p:spPr>
          <a:xfrm>
            <a:off x="10523349" y="3084163"/>
            <a:ext cx="557939" cy="344837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6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0C7093-AFF5-091A-D8E4-DCFD9C9F5CFA}"/>
              </a:ext>
            </a:extLst>
          </p:cNvPr>
          <p:cNvSpPr txBox="1"/>
          <p:nvPr/>
        </p:nvSpPr>
        <p:spPr>
          <a:xfrm>
            <a:off x="691708" y="1074509"/>
            <a:ext cx="26545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Describe how BOD is used to indirectly assess water pollution levels 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</a:b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(worksheet #2)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‘</a:t>
            </a:r>
            <a:r>
              <a:rPr lang="en-US" sz="2000" i="1" dirty="0">
                <a:solidFill>
                  <a:schemeClr val="bg1"/>
                </a:solidFill>
                <a:cs typeface="Arial Narrow" panose="020B0604020202020204" pitchFamily="34" charset="0"/>
              </a:rPr>
              <a:t>Cracking the case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1028" name="Picture 4" descr="🎈 Public Lab: How to collect a water sample">
            <a:extLst>
              <a:ext uri="{FF2B5EF4-FFF2-40B4-BE49-F238E27FC236}">
                <a16:creationId xmlns:a16="http://schemas.microsoft.com/office/drawing/2014/main" id="{3B68729E-9A82-A74A-B17D-750296947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t="13072" r="28868" b="12680"/>
          <a:stretch/>
        </p:blipFill>
        <p:spPr bwMode="auto">
          <a:xfrm>
            <a:off x="3754636" y="0"/>
            <a:ext cx="8437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-up of a test&#10;&#10;Description automatically generated">
            <a:extLst>
              <a:ext uri="{FF2B5EF4-FFF2-40B4-BE49-F238E27FC236}">
                <a16:creationId xmlns:a16="http://schemas.microsoft.com/office/drawing/2014/main" id="{1DDDFAAD-634A-1081-D82C-39ACE8179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444" y="260862"/>
            <a:ext cx="4743356" cy="633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592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3821</TotalTime>
  <Words>323</Words>
  <Application>Microsoft Macintosh PowerPoint</Application>
  <PresentationFormat>Widescreen</PresentationFormat>
  <Paragraphs>51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535</cp:revision>
  <dcterms:created xsi:type="dcterms:W3CDTF">2023-09-23T08:38:28Z</dcterms:created>
  <dcterms:modified xsi:type="dcterms:W3CDTF">2024-04-10T21:37:27Z</dcterms:modified>
</cp:coreProperties>
</file>