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310" r:id="rId2"/>
    <p:sldId id="294" r:id="rId3"/>
    <p:sldId id="295" r:id="rId4"/>
    <p:sldId id="308" r:id="rId5"/>
    <p:sldId id="300" r:id="rId6"/>
    <p:sldId id="301" r:id="rId7"/>
    <p:sldId id="302" r:id="rId8"/>
    <p:sldId id="303" r:id="rId9"/>
    <p:sldId id="304" r:id="rId10"/>
    <p:sldId id="305" r:id="rId11"/>
    <p:sldId id="312" r:id="rId12"/>
    <p:sldId id="311" r:id="rId13"/>
    <p:sldId id="313" r:id="rId14"/>
    <p:sldId id="306" r:id="rId15"/>
    <p:sldId id="31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7"/>
    <p:restoredTop sz="90815"/>
  </p:normalViewPr>
  <p:slideViewPr>
    <p:cSldViewPr snapToGrid="0">
      <p:cViewPr varScale="1">
        <p:scale>
          <a:sx n="91" d="100"/>
          <a:sy n="91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artloversaustralia.com.au</a:t>
            </a:r>
            <a:r>
              <a:rPr lang="en-US" dirty="0"/>
              <a:t>/product/land-meets-sea/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8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(left): https://</a:t>
            </a:r>
            <a:r>
              <a:rPr lang="en-US" dirty="0" err="1"/>
              <a:t>www.divephotoguide.com</a:t>
            </a:r>
            <a:r>
              <a:rPr lang="en-US" dirty="0"/>
              <a:t>/underwater-photography-techniques/article/underwater-photography-kelp-forests/</a:t>
            </a:r>
          </a:p>
          <a:p>
            <a:r>
              <a:rPr lang="en-US" dirty="0"/>
              <a:t>Image (right): https://</a:t>
            </a:r>
            <a:r>
              <a:rPr lang="en-US" dirty="0" err="1"/>
              <a:t>www.australianphotography.com</a:t>
            </a:r>
            <a:r>
              <a:rPr lang="en-US" dirty="0"/>
              <a:t>/news/10-essential-rainforest-photography-tips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Images:https</a:t>
            </a:r>
            <a:r>
              <a:rPr lang="en-US" dirty="0"/>
              <a:t>://</a:t>
            </a:r>
            <a:r>
              <a:rPr lang="en-US" dirty="0" err="1"/>
              <a:t>www.tratenor.es</a:t>
            </a:r>
            <a:r>
              <a:rPr lang="en-US" dirty="0"/>
              <a:t>/?k=effect-of-pressure-on-scuba-divers-at-varying-depths-kk-vQPA2euN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/>
              <a:t>: when </a:t>
            </a:r>
            <a:r>
              <a:rPr lang="en-US" dirty="0"/>
              <a:t>they ‘drink’ the water</a:t>
            </a:r>
            <a:r>
              <a:rPr lang="en-US"/>
              <a:t>, instead </a:t>
            </a:r>
            <a:r>
              <a:rPr lang="en-US" dirty="0"/>
              <a:t>of swallowing it, they push it out over the gills.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77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5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E6712-4D91-BF75-86C1-09060A4F5ED2}"/>
              </a:ext>
            </a:extLst>
          </p:cNvPr>
          <p:cNvSpPr txBox="1"/>
          <p:nvPr/>
        </p:nvSpPr>
        <p:spPr>
          <a:xfrm>
            <a:off x="239883" y="366623"/>
            <a:ext cx="495496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Explain how marine ecosystems are influenced and limited by abiotic factors differently than terrestrial ecosystems due to the different physical and chemical properties of water , e.g. light availability, buoyancy, pressure, temperature, viscosity, sound, salinity and sediment loading.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Success Criteria: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‘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18. Wrapped in Water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102" name="Picture 6" descr="Land Meets Sea - Art Lovers Australia">
            <a:extLst>
              <a:ext uri="{FF2B5EF4-FFF2-40B4-BE49-F238E27FC236}">
                <a16:creationId xmlns:a16="http://schemas.microsoft.com/office/drawing/2014/main" id="{1143B53E-B062-D792-8A63-214251D3D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90B438-ABB9-1D81-70A1-84732472A769}"/>
              </a:ext>
            </a:extLst>
          </p:cNvPr>
          <p:cNvSpPr txBox="1"/>
          <p:nvPr/>
        </p:nvSpPr>
        <p:spPr>
          <a:xfrm>
            <a:off x="5473148" y="6491377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Lands meets Sea (artwork © Chloe </a:t>
            </a:r>
            <a:r>
              <a:rPr lang="en-US" dirty="0" err="1">
                <a:solidFill>
                  <a:schemeClr val="bg1"/>
                </a:solidFill>
              </a:rPr>
              <a:t>Wigg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9178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Salinity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Salinity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D8CF2-DF28-E883-E21C-70EBCF9403A1}"/>
              </a:ext>
            </a:extLst>
          </p:cNvPr>
          <p:cNvSpPr txBox="1"/>
          <p:nvPr/>
        </p:nvSpPr>
        <p:spPr>
          <a:xfrm>
            <a:off x="1285460" y="5727532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Items are more buoyant in salt water</a:t>
            </a:r>
          </a:p>
        </p:txBody>
      </p:sp>
      <p:pic>
        <p:nvPicPr>
          <p:cNvPr id="6" name="Picture 2" descr="Do objects float better in salt water or fresh water? - Quora">
            <a:extLst>
              <a:ext uri="{FF2B5EF4-FFF2-40B4-BE49-F238E27FC236}">
                <a16:creationId xmlns:a16="http://schemas.microsoft.com/office/drawing/2014/main" id="{37B2AF24-3319-BC43-9AC2-62CE51379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7"/>
          <a:stretch/>
        </p:blipFill>
        <p:spPr bwMode="auto">
          <a:xfrm>
            <a:off x="7308575" y="1384132"/>
            <a:ext cx="391546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o objects float better in salt water or fresh water? - Quora">
            <a:extLst>
              <a:ext uri="{FF2B5EF4-FFF2-40B4-BE49-F238E27FC236}">
                <a16:creationId xmlns:a16="http://schemas.microsoft.com/office/drawing/2014/main" id="{04B06C96-8009-1887-46AC-BBB8DF5DE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9"/>
          <a:stretch/>
        </p:blipFill>
        <p:spPr bwMode="auto">
          <a:xfrm>
            <a:off x="1212573" y="1384132"/>
            <a:ext cx="381662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417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Salinity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Salinity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D8CF2-DF28-E883-E21C-70EBCF9403A1}"/>
              </a:ext>
            </a:extLst>
          </p:cNvPr>
          <p:cNvSpPr txBox="1"/>
          <p:nvPr/>
        </p:nvSpPr>
        <p:spPr>
          <a:xfrm>
            <a:off x="381001" y="5488993"/>
            <a:ext cx="5479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Osmosis causes salt to </a:t>
            </a:r>
            <a:r>
              <a:rPr lang="en-US" sz="2400" i="1" dirty="0">
                <a:solidFill>
                  <a:schemeClr val="bg1"/>
                </a:solidFill>
              </a:rPr>
              <a:t>enter</a:t>
            </a:r>
            <a:r>
              <a:rPr lang="en-US" dirty="0">
                <a:solidFill>
                  <a:schemeClr val="bg1"/>
                </a:solidFill>
              </a:rPr>
              <a:t> the salt-water fish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F9942-60D8-9A10-ADE9-F2FCAE238859}"/>
              </a:ext>
            </a:extLst>
          </p:cNvPr>
          <p:cNvSpPr txBox="1"/>
          <p:nvPr/>
        </p:nvSpPr>
        <p:spPr>
          <a:xfrm>
            <a:off x="6443869" y="5488993"/>
            <a:ext cx="5698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Osmosis causes salt to </a:t>
            </a:r>
            <a:r>
              <a:rPr lang="en-US" sz="2400" i="1" dirty="0"/>
              <a:t>exit</a:t>
            </a:r>
            <a:r>
              <a:rPr lang="en-US" dirty="0"/>
              <a:t> the fresh-water fish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440DE4-A9AC-90B5-DE4C-FD4FC2878887}"/>
              </a:ext>
            </a:extLst>
          </p:cNvPr>
          <p:cNvSpPr/>
          <p:nvPr/>
        </p:nvSpPr>
        <p:spPr>
          <a:xfrm>
            <a:off x="381001" y="1775791"/>
            <a:ext cx="5479773" cy="320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F26A0-DAD7-DB9B-5366-5ACCE11BCAAE}"/>
              </a:ext>
            </a:extLst>
          </p:cNvPr>
          <p:cNvSpPr/>
          <p:nvPr/>
        </p:nvSpPr>
        <p:spPr>
          <a:xfrm>
            <a:off x="6665843" y="1775791"/>
            <a:ext cx="5287618" cy="320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1F160D87-642F-7C8F-8D74-71C12E262DAC}"/>
              </a:ext>
            </a:extLst>
          </p:cNvPr>
          <p:cNvSpPr/>
          <p:nvPr/>
        </p:nvSpPr>
        <p:spPr>
          <a:xfrm>
            <a:off x="9632159" y="3776612"/>
            <a:ext cx="401782" cy="9105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A348C1-E1B9-AC72-289E-46976E4F8DB3}"/>
              </a:ext>
            </a:extLst>
          </p:cNvPr>
          <p:cNvSpPr txBox="1"/>
          <p:nvPr/>
        </p:nvSpPr>
        <p:spPr>
          <a:xfrm>
            <a:off x="8391707" y="3915779"/>
            <a:ext cx="131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loses salt</a:t>
            </a:r>
          </a:p>
        </p:txBody>
      </p:sp>
      <p:pic>
        <p:nvPicPr>
          <p:cNvPr id="27" name="Picture 6" descr="Fish Cardinal Stock Photos - 340 Images | Shutterstock">
            <a:extLst>
              <a:ext uri="{FF2B5EF4-FFF2-40B4-BE49-F238E27FC236}">
                <a16:creationId xmlns:a16="http://schemas.microsoft.com/office/drawing/2014/main" id="{86A258EE-8A12-3CF1-F647-860322C2B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8"/>
          <a:stretch/>
        </p:blipFill>
        <p:spPr bwMode="auto">
          <a:xfrm>
            <a:off x="7870322" y="1983320"/>
            <a:ext cx="3523673" cy="169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8" descr="Marine Fish Vector SVG Icon (2) - SVG Repo">
            <a:extLst>
              <a:ext uri="{FF2B5EF4-FFF2-40B4-BE49-F238E27FC236}">
                <a16:creationId xmlns:a16="http://schemas.microsoft.com/office/drawing/2014/main" id="{C17357C4-B853-05AD-0023-C2FC5108D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31675" y="41658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10" descr="129 Saltwater Fish Icons - Free in SVG, PNG, ICO - IconScout">
            <a:extLst>
              <a:ext uri="{FF2B5EF4-FFF2-40B4-BE49-F238E27FC236}">
                <a16:creationId xmlns:a16="http://schemas.microsoft.com/office/drawing/2014/main" id="{84776862-BD45-02DC-CFDE-44F919F57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4"/>
          <a:stretch/>
        </p:blipFill>
        <p:spPr bwMode="auto">
          <a:xfrm>
            <a:off x="2022127" y="2608815"/>
            <a:ext cx="2382372" cy="207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43605BF-6100-8AD0-7BF6-935C0126C7F2}"/>
              </a:ext>
            </a:extLst>
          </p:cNvPr>
          <p:cNvSpPr txBox="1"/>
          <p:nvPr/>
        </p:nvSpPr>
        <p:spPr>
          <a:xfrm>
            <a:off x="2214000" y="2278119"/>
            <a:ext cx="131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gains salt</a:t>
            </a:r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id="{D11AA662-548D-8585-5453-6EF9AAAD3FB4}"/>
              </a:ext>
            </a:extLst>
          </p:cNvPr>
          <p:cNvSpPr/>
          <p:nvPr/>
        </p:nvSpPr>
        <p:spPr>
          <a:xfrm>
            <a:off x="3463094" y="1998055"/>
            <a:ext cx="401782" cy="9105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Callout 31">
            <a:extLst>
              <a:ext uri="{FF2B5EF4-FFF2-40B4-BE49-F238E27FC236}">
                <a16:creationId xmlns:a16="http://schemas.microsoft.com/office/drawing/2014/main" id="{D7CBFEFB-789C-7CCD-082C-36A8DB64D9C0}"/>
              </a:ext>
            </a:extLst>
          </p:cNvPr>
          <p:cNvSpPr/>
          <p:nvPr/>
        </p:nvSpPr>
        <p:spPr>
          <a:xfrm>
            <a:off x="1011384" y="2647451"/>
            <a:ext cx="1285977" cy="969818"/>
          </a:xfrm>
          <a:prstGeom prst="wedgeEllipseCallout">
            <a:avLst>
              <a:gd name="adj1" fmla="val 35932"/>
              <a:gd name="adj2" fmla="val 66786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35EAD8-E373-738B-A159-5ACD73C16772}"/>
              </a:ext>
            </a:extLst>
          </p:cNvPr>
          <p:cNvSpPr txBox="1"/>
          <p:nvPr/>
        </p:nvSpPr>
        <p:spPr>
          <a:xfrm>
            <a:off x="1037232" y="2784936"/>
            <a:ext cx="1302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I’m so thirsty!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396733-E2C0-E87F-C260-487ACD4DE740}"/>
              </a:ext>
            </a:extLst>
          </p:cNvPr>
          <p:cNvSpPr txBox="1"/>
          <p:nvPr/>
        </p:nvSpPr>
        <p:spPr>
          <a:xfrm>
            <a:off x="8550327" y="2738214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freshwater fish</a:t>
            </a: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7B3D8ACF-474A-461D-E62B-434ABFE0E2D0}"/>
              </a:ext>
            </a:extLst>
          </p:cNvPr>
          <p:cNvSpPr/>
          <p:nvPr/>
        </p:nvSpPr>
        <p:spPr>
          <a:xfrm>
            <a:off x="2812475" y="3341474"/>
            <a:ext cx="498764" cy="1082259"/>
          </a:xfrm>
          <a:custGeom>
            <a:avLst/>
            <a:gdLst>
              <a:gd name="connsiteX0" fmla="*/ 13855 w 498764"/>
              <a:gd name="connsiteY0" fmla="*/ 69273 h 1082259"/>
              <a:gd name="connsiteX1" fmla="*/ 193964 w 498764"/>
              <a:gd name="connsiteY1" fmla="*/ 13854 h 1082259"/>
              <a:gd name="connsiteX2" fmla="*/ 235527 w 498764"/>
              <a:gd name="connsiteY2" fmla="*/ 0 h 1082259"/>
              <a:gd name="connsiteX3" fmla="*/ 415636 w 498764"/>
              <a:gd name="connsiteY3" fmla="*/ 41564 h 1082259"/>
              <a:gd name="connsiteX4" fmla="*/ 457200 w 498764"/>
              <a:gd name="connsiteY4" fmla="*/ 83127 h 1082259"/>
              <a:gd name="connsiteX5" fmla="*/ 498764 w 498764"/>
              <a:gd name="connsiteY5" fmla="*/ 263236 h 1082259"/>
              <a:gd name="connsiteX6" fmla="*/ 484909 w 498764"/>
              <a:gd name="connsiteY6" fmla="*/ 789709 h 1082259"/>
              <a:gd name="connsiteX7" fmla="*/ 471055 w 498764"/>
              <a:gd name="connsiteY7" fmla="*/ 858982 h 1082259"/>
              <a:gd name="connsiteX8" fmla="*/ 443345 w 498764"/>
              <a:gd name="connsiteY8" fmla="*/ 969818 h 1082259"/>
              <a:gd name="connsiteX9" fmla="*/ 429491 w 498764"/>
              <a:gd name="connsiteY9" fmla="*/ 1011382 h 1082259"/>
              <a:gd name="connsiteX10" fmla="*/ 401782 w 498764"/>
              <a:gd name="connsiteY10" fmla="*/ 1052945 h 1082259"/>
              <a:gd name="connsiteX11" fmla="*/ 360218 w 498764"/>
              <a:gd name="connsiteY11" fmla="*/ 1080654 h 1082259"/>
              <a:gd name="connsiteX12" fmla="*/ 110836 w 498764"/>
              <a:gd name="connsiteY12" fmla="*/ 1039091 h 1082259"/>
              <a:gd name="connsiteX13" fmla="*/ 83127 w 498764"/>
              <a:gd name="connsiteY13" fmla="*/ 997527 h 1082259"/>
              <a:gd name="connsiteX14" fmla="*/ 55418 w 498764"/>
              <a:gd name="connsiteY14" fmla="*/ 942109 h 1082259"/>
              <a:gd name="connsiteX15" fmla="*/ 27709 w 498764"/>
              <a:gd name="connsiteY15" fmla="*/ 803564 h 1082259"/>
              <a:gd name="connsiteX16" fmla="*/ 0 w 498764"/>
              <a:gd name="connsiteY16" fmla="*/ 720436 h 1082259"/>
              <a:gd name="connsiteX17" fmla="*/ 13855 w 498764"/>
              <a:gd name="connsiteY17" fmla="*/ 318654 h 1082259"/>
              <a:gd name="connsiteX18" fmla="*/ 27709 w 498764"/>
              <a:gd name="connsiteY18" fmla="*/ 277091 h 1082259"/>
              <a:gd name="connsiteX19" fmla="*/ 13855 w 498764"/>
              <a:gd name="connsiteY19" fmla="*/ 166254 h 108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98764" h="1082259">
                <a:moveTo>
                  <a:pt x="13855" y="69273"/>
                </a:moveTo>
                <a:cubicBezTo>
                  <a:pt x="138935" y="33536"/>
                  <a:pt x="78928" y="52200"/>
                  <a:pt x="193964" y="13854"/>
                </a:cubicBezTo>
                <a:lnTo>
                  <a:pt x="235527" y="0"/>
                </a:lnTo>
                <a:cubicBezTo>
                  <a:pt x="339857" y="10433"/>
                  <a:pt x="353676" y="-10070"/>
                  <a:pt x="415636" y="41564"/>
                </a:cubicBezTo>
                <a:cubicBezTo>
                  <a:pt x="430688" y="54107"/>
                  <a:pt x="443345" y="69273"/>
                  <a:pt x="457200" y="83127"/>
                </a:cubicBezTo>
                <a:cubicBezTo>
                  <a:pt x="490620" y="216809"/>
                  <a:pt x="477440" y="156621"/>
                  <a:pt x="498764" y="263236"/>
                </a:cubicBezTo>
                <a:cubicBezTo>
                  <a:pt x="494146" y="438727"/>
                  <a:pt x="493065" y="614347"/>
                  <a:pt x="484909" y="789709"/>
                </a:cubicBezTo>
                <a:cubicBezTo>
                  <a:pt x="483815" y="813232"/>
                  <a:pt x="476350" y="836037"/>
                  <a:pt x="471055" y="858982"/>
                </a:cubicBezTo>
                <a:cubicBezTo>
                  <a:pt x="462492" y="896089"/>
                  <a:pt x="455387" y="933690"/>
                  <a:pt x="443345" y="969818"/>
                </a:cubicBezTo>
                <a:cubicBezTo>
                  <a:pt x="438727" y="983673"/>
                  <a:pt x="436022" y="998320"/>
                  <a:pt x="429491" y="1011382"/>
                </a:cubicBezTo>
                <a:cubicBezTo>
                  <a:pt x="422045" y="1026275"/>
                  <a:pt x="413556" y="1041171"/>
                  <a:pt x="401782" y="1052945"/>
                </a:cubicBezTo>
                <a:cubicBezTo>
                  <a:pt x="390008" y="1064719"/>
                  <a:pt x="374073" y="1071418"/>
                  <a:pt x="360218" y="1080654"/>
                </a:cubicBezTo>
                <a:cubicBezTo>
                  <a:pt x="283701" y="1075553"/>
                  <a:pt x="174691" y="1102946"/>
                  <a:pt x="110836" y="1039091"/>
                </a:cubicBezTo>
                <a:cubicBezTo>
                  <a:pt x="99062" y="1027317"/>
                  <a:pt x="91388" y="1011984"/>
                  <a:pt x="83127" y="997527"/>
                </a:cubicBezTo>
                <a:cubicBezTo>
                  <a:pt x="72880" y="979595"/>
                  <a:pt x="64654" y="960582"/>
                  <a:pt x="55418" y="942109"/>
                </a:cubicBezTo>
                <a:cubicBezTo>
                  <a:pt x="46182" y="895927"/>
                  <a:pt x="42602" y="848243"/>
                  <a:pt x="27709" y="803564"/>
                </a:cubicBezTo>
                <a:lnTo>
                  <a:pt x="0" y="720436"/>
                </a:lnTo>
                <a:cubicBezTo>
                  <a:pt x="4618" y="586509"/>
                  <a:pt x="5496" y="452400"/>
                  <a:pt x="13855" y="318654"/>
                </a:cubicBezTo>
                <a:cubicBezTo>
                  <a:pt x="14766" y="304079"/>
                  <a:pt x="27709" y="291695"/>
                  <a:pt x="27709" y="277091"/>
                </a:cubicBezTo>
                <a:cubicBezTo>
                  <a:pt x="27709" y="239858"/>
                  <a:pt x="13855" y="166254"/>
                  <a:pt x="13855" y="166254"/>
                </a:cubicBez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CCC7B2-85F7-F7F5-615B-96286C4752BB}"/>
              </a:ext>
            </a:extLst>
          </p:cNvPr>
          <p:cNvSpPr txBox="1"/>
          <p:nvPr/>
        </p:nvSpPr>
        <p:spPr>
          <a:xfrm>
            <a:off x="2291826" y="3675030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saltwater fish</a:t>
            </a:r>
          </a:p>
        </p:txBody>
      </p:sp>
    </p:spTree>
    <p:extLst>
      <p:ext uri="{BB962C8B-B14F-4D97-AF65-F5344CB8AC3E}">
        <p14:creationId xmlns:p14="http://schemas.microsoft.com/office/powerpoint/2010/main" val="103293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Salinity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1D8CF2-DF28-E883-E21C-70EBCF9403A1}"/>
              </a:ext>
            </a:extLst>
          </p:cNvPr>
          <p:cNvSpPr txBox="1"/>
          <p:nvPr/>
        </p:nvSpPr>
        <p:spPr>
          <a:xfrm>
            <a:off x="381001" y="5488993"/>
            <a:ext cx="5479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Salt-water fish drink lots of sea water, urinate less, and excrete salt ions out from their gills.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F9942-60D8-9A10-ADE9-F2FCAE238859}"/>
              </a:ext>
            </a:extLst>
          </p:cNvPr>
          <p:cNvSpPr txBox="1"/>
          <p:nvPr/>
        </p:nvSpPr>
        <p:spPr>
          <a:xfrm>
            <a:off x="6443869" y="5488993"/>
            <a:ext cx="5698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Fresh-water fish by not drink water, urinate more, and absorb salt ions in through their gills.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440DE4-A9AC-90B5-DE4C-FD4FC2878887}"/>
              </a:ext>
            </a:extLst>
          </p:cNvPr>
          <p:cNvSpPr/>
          <p:nvPr/>
        </p:nvSpPr>
        <p:spPr>
          <a:xfrm>
            <a:off x="381001" y="1775791"/>
            <a:ext cx="5479773" cy="320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6F26A0-DAD7-DB9B-5366-5ACCE11BCAAE}"/>
              </a:ext>
            </a:extLst>
          </p:cNvPr>
          <p:cNvSpPr/>
          <p:nvPr/>
        </p:nvSpPr>
        <p:spPr>
          <a:xfrm>
            <a:off x="6665843" y="1775791"/>
            <a:ext cx="5287618" cy="32070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1F160D87-642F-7C8F-8D74-71C12E262DAC}"/>
              </a:ext>
            </a:extLst>
          </p:cNvPr>
          <p:cNvSpPr/>
          <p:nvPr/>
        </p:nvSpPr>
        <p:spPr>
          <a:xfrm>
            <a:off x="9632159" y="3776612"/>
            <a:ext cx="401782" cy="91050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A348C1-E1B9-AC72-289E-46976E4F8DB3}"/>
              </a:ext>
            </a:extLst>
          </p:cNvPr>
          <p:cNvSpPr txBox="1"/>
          <p:nvPr/>
        </p:nvSpPr>
        <p:spPr>
          <a:xfrm>
            <a:off x="8391707" y="3915779"/>
            <a:ext cx="131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loses salt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396733-E2C0-E87F-C260-487ACD4DE740}"/>
              </a:ext>
            </a:extLst>
          </p:cNvPr>
          <p:cNvSpPr txBox="1"/>
          <p:nvPr/>
        </p:nvSpPr>
        <p:spPr>
          <a:xfrm>
            <a:off x="8550327" y="2738214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freshwater fish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113C2-0C91-4E11-DE1D-7371B0AF2E3A}"/>
              </a:ext>
            </a:extLst>
          </p:cNvPr>
          <p:cNvSpPr/>
          <p:nvPr/>
        </p:nvSpPr>
        <p:spPr>
          <a:xfrm>
            <a:off x="7914089" y="3683099"/>
            <a:ext cx="3115449" cy="1009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ack fish with white text&#10;&#10;Description automatically generated">
            <a:extLst>
              <a:ext uri="{FF2B5EF4-FFF2-40B4-BE49-F238E27FC236}">
                <a16:creationId xmlns:a16="http://schemas.microsoft.com/office/drawing/2014/main" id="{67688694-F62F-9CDE-E8D1-58DEEC49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608" y="1944592"/>
            <a:ext cx="4102100" cy="1981200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3A1BB111-2894-015C-34D7-1B7E1C3336D4}"/>
              </a:ext>
            </a:extLst>
          </p:cNvPr>
          <p:cNvSpPr/>
          <p:nvPr/>
        </p:nvSpPr>
        <p:spPr>
          <a:xfrm rot="5400000">
            <a:off x="2039791" y="4152246"/>
            <a:ext cx="690464" cy="4656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black fish with white text&#10;&#10;Description automatically generated">
            <a:extLst>
              <a:ext uri="{FF2B5EF4-FFF2-40B4-BE49-F238E27FC236}">
                <a16:creationId xmlns:a16="http://schemas.microsoft.com/office/drawing/2014/main" id="{255A8FC8-A745-82C9-9440-71C065B93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359" y="1982934"/>
            <a:ext cx="3657600" cy="1879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86B9638-ABEF-3A20-5AA5-E15BF53C97C3}"/>
              </a:ext>
            </a:extLst>
          </p:cNvPr>
          <p:cNvSpPr txBox="1"/>
          <p:nvPr/>
        </p:nvSpPr>
        <p:spPr>
          <a:xfrm>
            <a:off x="6881872" y="2368882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Drinks less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E5143C-BA8F-D5E8-212E-9E34D50EF308}"/>
              </a:ext>
            </a:extLst>
          </p:cNvPr>
          <p:cNvSpPr txBox="1"/>
          <p:nvPr/>
        </p:nvSpPr>
        <p:spPr>
          <a:xfrm>
            <a:off x="9890971" y="3498010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Urinates more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A8FE19-6C8B-1D36-3E4F-DE5DE4A375E0}"/>
              </a:ext>
            </a:extLst>
          </p:cNvPr>
          <p:cNvSpPr txBox="1"/>
          <p:nvPr/>
        </p:nvSpPr>
        <p:spPr>
          <a:xfrm>
            <a:off x="7379291" y="3522083"/>
            <a:ext cx="184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Absorbs salt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7328E900-EC2A-852D-18E1-05AC22364A46}"/>
              </a:ext>
            </a:extLst>
          </p:cNvPr>
          <p:cNvSpPr/>
          <p:nvPr/>
        </p:nvSpPr>
        <p:spPr>
          <a:xfrm rot="15971751">
            <a:off x="8363005" y="4067970"/>
            <a:ext cx="690464" cy="4656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56DF4D-41D0-FF5F-855F-A7A495C024F1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Salinity</a:t>
            </a:r>
          </a:p>
        </p:txBody>
      </p:sp>
    </p:spTree>
    <p:extLst>
      <p:ext uri="{BB962C8B-B14F-4D97-AF65-F5344CB8AC3E}">
        <p14:creationId xmlns:p14="http://schemas.microsoft.com/office/powerpoint/2010/main" val="3888127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E81FB1-6C6E-9650-9ED1-7E62B11094E9}"/>
              </a:ext>
            </a:extLst>
          </p:cNvPr>
          <p:cNvSpPr txBox="1"/>
          <p:nvPr/>
        </p:nvSpPr>
        <p:spPr>
          <a:xfrm>
            <a:off x="3499338" y="632867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=LS8moIbGdnc&amp;t=153s</a:t>
            </a:r>
          </a:p>
        </p:txBody>
      </p:sp>
      <p:pic>
        <p:nvPicPr>
          <p:cNvPr id="5" name="Picture 4" descr="A screenshot of a video&#10;&#10;Description automatically generated">
            <a:extLst>
              <a:ext uri="{FF2B5EF4-FFF2-40B4-BE49-F238E27FC236}">
                <a16:creationId xmlns:a16="http://schemas.microsoft.com/office/drawing/2014/main" id="{610F88B6-257E-8C8F-7D64-97425EA19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55" y="282113"/>
            <a:ext cx="6831958" cy="562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3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Sediment loading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Sediment loading</a:t>
            </a:r>
          </a:p>
        </p:txBody>
      </p:sp>
      <p:pic>
        <p:nvPicPr>
          <p:cNvPr id="3076" name="Picture 4" descr="Mackay Coral Cay Outer Reef Tour • Sailaway Port Douglas">
            <a:extLst>
              <a:ext uri="{FF2B5EF4-FFF2-40B4-BE49-F238E27FC236}">
                <a16:creationId xmlns:a16="http://schemas.microsoft.com/office/drawing/2014/main" id="{B0F8CD6E-DDA7-CDDC-3C52-9FC63349F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3" y="1858632"/>
            <a:ext cx="5874027" cy="33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lo Sandblow - Gympie Region">
            <a:extLst>
              <a:ext uri="{FF2B5EF4-FFF2-40B4-BE49-F238E27FC236}">
                <a16:creationId xmlns:a16="http://schemas.microsoft.com/office/drawing/2014/main" id="{ADC83008-8F8D-6F94-44DF-B35E3F6F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815" y="1858632"/>
            <a:ext cx="5430212" cy="339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5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1E6712-4D91-BF75-86C1-09060A4F5ED2}"/>
              </a:ext>
            </a:extLst>
          </p:cNvPr>
          <p:cNvSpPr txBox="1"/>
          <p:nvPr/>
        </p:nvSpPr>
        <p:spPr>
          <a:xfrm>
            <a:off x="239883" y="366623"/>
            <a:ext cx="495496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Explain how marine ecosystems are influenced and limited by abiotic factors differently than terrestrial ecosystems due to the different physical and chemical properties of water , e.g. light availability, buoyancy, pressure, temperature, viscosity, sound, salinity and sediment loading.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Success Criteria: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</a:b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‘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18. Wrapped in Water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Picture 4" descr="A paper with text and images&#10;&#10;Description automatically generated">
            <a:extLst>
              <a:ext uri="{FF2B5EF4-FFF2-40B4-BE49-F238E27FC236}">
                <a16:creationId xmlns:a16="http://schemas.microsoft.com/office/drawing/2014/main" id="{87A32B49-2BD8-E39D-8BF4-F836784A5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150" y="326226"/>
            <a:ext cx="4614203" cy="620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105834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Water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D121D-2FF8-A9AE-02C6-B3A387D6FD88}"/>
              </a:ext>
            </a:extLst>
          </p:cNvPr>
          <p:cNvSpPr txBox="1"/>
          <p:nvPr/>
        </p:nvSpPr>
        <p:spPr>
          <a:xfrm>
            <a:off x="7454349" y="3120886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BB0C1-76FC-0963-C569-23BBB77AF0C4}"/>
              </a:ext>
            </a:extLst>
          </p:cNvPr>
          <p:cNvSpPr txBox="1"/>
          <p:nvPr/>
        </p:nvSpPr>
        <p:spPr>
          <a:xfrm>
            <a:off x="4333462" y="3105833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</a:t>
            </a:r>
            <a:r>
              <a:rPr lang="en-US" sz="36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09768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Light availability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4609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Light availability</a:t>
            </a:r>
          </a:p>
        </p:txBody>
      </p:sp>
      <p:pic>
        <p:nvPicPr>
          <p:cNvPr id="1026" name="Picture 2" descr="Why Blood Appears Green Underwater? - Science And Research">
            <a:extLst>
              <a:ext uri="{FF2B5EF4-FFF2-40B4-BE49-F238E27FC236}">
                <a16:creationId xmlns:a16="http://schemas.microsoft.com/office/drawing/2014/main" id="{1D71944A-0D17-814D-6C64-1812A910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23" y="2263151"/>
            <a:ext cx="5423152" cy="370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eeding blood from the cut finger wound. Injured finger with bleeding open  cut wound. Closeup of finger human hand is cut hurt bleeding with bright  red blood. Stock Photo | Adobe Stock">
            <a:extLst>
              <a:ext uri="{FF2B5EF4-FFF2-40B4-BE49-F238E27FC236}">
                <a16:creationId xmlns:a16="http://schemas.microsoft.com/office/drawing/2014/main" id="{7F26C72A-B01B-267F-4FB6-FC0E8694B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9" b="3895"/>
          <a:stretch/>
        </p:blipFill>
        <p:spPr bwMode="auto">
          <a:xfrm>
            <a:off x="7613375" y="1266243"/>
            <a:ext cx="3511826" cy="534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24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Light availability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4609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Light availability</a:t>
            </a:r>
          </a:p>
        </p:txBody>
      </p:sp>
      <p:pic>
        <p:nvPicPr>
          <p:cNvPr id="2050" name="Picture 2" descr="Underwater Photography in Kelp Forests">
            <a:extLst>
              <a:ext uri="{FF2B5EF4-FFF2-40B4-BE49-F238E27FC236}">
                <a16:creationId xmlns:a16="http://schemas.microsoft.com/office/drawing/2014/main" id="{F3D462DE-48E0-8F46-0FBB-82485ABE8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" y="2211309"/>
            <a:ext cx="5446644" cy="40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B1F7EF-A3B5-D3D6-61DE-5A275EC822D0}"/>
              </a:ext>
            </a:extLst>
          </p:cNvPr>
          <p:cNvSpPr txBox="1"/>
          <p:nvPr/>
        </p:nvSpPr>
        <p:spPr>
          <a:xfrm>
            <a:off x="1358348" y="6296292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Kelp forest </a:t>
            </a:r>
          </a:p>
        </p:txBody>
      </p:sp>
      <p:pic>
        <p:nvPicPr>
          <p:cNvPr id="2052" name="Picture 4" descr="10 Essential Rainforest Photography Tips - Australian Photography">
            <a:extLst>
              <a:ext uri="{FF2B5EF4-FFF2-40B4-BE49-F238E27FC236}">
                <a16:creationId xmlns:a16="http://schemas.microsoft.com/office/drawing/2014/main" id="{70E460CB-0A53-D42A-3BDC-952AA284E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0"/>
          <a:stretch/>
        </p:blipFill>
        <p:spPr bwMode="auto">
          <a:xfrm>
            <a:off x="6599582" y="2211309"/>
            <a:ext cx="5238370" cy="40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B629DB-FDEB-F13F-BE97-98F6D4E0558A}"/>
              </a:ext>
            </a:extLst>
          </p:cNvPr>
          <p:cNvSpPr txBox="1"/>
          <p:nvPr/>
        </p:nvSpPr>
        <p:spPr>
          <a:xfrm>
            <a:off x="7600122" y="6323954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Rainforest</a:t>
            </a:r>
          </a:p>
        </p:txBody>
      </p:sp>
    </p:spTree>
    <p:extLst>
      <p:ext uri="{BB962C8B-B14F-4D97-AF65-F5344CB8AC3E}">
        <p14:creationId xmlns:p14="http://schemas.microsoft.com/office/powerpoint/2010/main" val="284053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Buoyancy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Buoyancy</a:t>
            </a:r>
          </a:p>
        </p:txBody>
      </p:sp>
      <p:pic>
        <p:nvPicPr>
          <p:cNvPr id="1028" name="Picture 4" descr="500+ Flying Eagle Pictures | Download Free Images on Unsplash">
            <a:extLst>
              <a:ext uri="{FF2B5EF4-FFF2-40B4-BE49-F238E27FC236}">
                <a16:creationId xmlns:a16="http://schemas.microsoft.com/office/drawing/2014/main" id="{B8047BD5-20C5-72B5-F866-39C6CAE25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/>
          <a:stretch/>
        </p:blipFill>
        <p:spPr bwMode="auto">
          <a:xfrm>
            <a:off x="6639339" y="1517643"/>
            <a:ext cx="5329741" cy="381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AD3E6B-9927-C146-FBBE-0BEB2C82B794}"/>
              </a:ext>
            </a:extLst>
          </p:cNvPr>
          <p:cNvSpPr txBox="1"/>
          <p:nvPr/>
        </p:nvSpPr>
        <p:spPr>
          <a:xfrm>
            <a:off x="344596" y="5396084"/>
            <a:ext cx="554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Diver needs a BCD (buoyancy control device) whereas most fish have a swim bladder to control their buoyancy</a:t>
            </a:r>
          </a:p>
        </p:txBody>
      </p:sp>
      <p:pic>
        <p:nvPicPr>
          <p:cNvPr id="6" name="Picture 2" descr="The Cod Hole – A Scuba Woman">
            <a:extLst>
              <a:ext uri="{FF2B5EF4-FFF2-40B4-BE49-F238E27FC236}">
                <a16:creationId xmlns:a16="http://schemas.microsoft.com/office/drawing/2014/main" id="{B495FCB3-CCEB-4F86-EFE2-8CFD7D985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2" y="1537252"/>
            <a:ext cx="5575845" cy="371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9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Pressure</a:t>
            </a:r>
          </a:p>
        </p:txBody>
      </p:sp>
      <p:pic>
        <p:nvPicPr>
          <p:cNvPr id="4" name="Picture 2" descr="Effect of Pressure on Scuba Divers at Varying Depths">
            <a:extLst>
              <a:ext uri="{FF2B5EF4-FFF2-40B4-BE49-F238E27FC236}">
                <a16:creationId xmlns:a16="http://schemas.microsoft.com/office/drawing/2014/main" id="{81F71EB0-D89B-C378-0FBF-7794890FC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3" y="1968847"/>
            <a:ext cx="5217730" cy="39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ffect Of Pressure On Scuba Divers At Varying Depths, 57% OFF">
            <a:extLst>
              <a:ext uri="{FF2B5EF4-FFF2-40B4-BE49-F238E27FC236}">
                <a16:creationId xmlns:a16="http://schemas.microsoft.com/office/drawing/2014/main" id="{035D4D1A-671D-B566-5CE7-0A0D465FD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23" y="1968847"/>
            <a:ext cx="5217729" cy="39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00C1D-19A5-3E10-AC02-848A0A436AE2}"/>
              </a:ext>
            </a:extLst>
          </p:cNvPr>
          <p:cNvSpPr txBox="1"/>
          <p:nvPr/>
        </p:nvSpPr>
        <p:spPr>
          <a:xfrm>
            <a:off x="528277" y="5884863"/>
            <a:ext cx="520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Pressure increases by 1 atmosphere every 10m</a:t>
            </a:r>
          </a:p>
        </p:txBody>
      </p:sp>
    </p:spTree>
    <p:extLst>
      <p:ext uri="{BB962C8B-B14F-4D97-AF65-F5344CB8AC3E}">
        <p14:creationId xmlns:p14="http://schemas.microsoft.com/office/powerpoint/2010/main" val="216861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Temperature</a:t>
            </a:r>
          </a:p>
        </p:txBody>
      </p:sp>
      <p:pic>
        <p:nvPicPr>
          <p:cNvPr id="5124" name="Picture 4" descr="Drysuit Diving: Wetsuits vs. Drysuits - SCUBAPRO">
            <a:extLst>
              <a:ext uri="{FF2B5EF4-FFF2-40B4-BE49-F238E27FC236}">
                <a16:creationId xmlns:a16="http://schemas.microsoft.com/office/drawing/2014/main" id="{04472013-49F1-258C-1015-35473D0B8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1" y="1926390"/>
            <a:ext cx="5677947" cy="37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C26575-FC95-6F73-763C-E4EF32886AAA}"/>
              </a:ext>
            </a:extLst>
          </p:cNvPr>
          <p:cNvSpPr txBox="1"/>
          <p:nvPr/>
        </p:nvSpPr>
        <p:spPr>
          <a:xfrm>
            <a:off x="289891" y="5762549"/>
            <a:ext cx="567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10 degrees C – you get colder </a:t>
            </a:r>
            <a:r>
              <a:rPr lang="en-US" i="1" dirty="0">
                <a:solidFill>
                  <a:schemeClr val="bg1"/>
                </a:solidFill>
              </a:rPr>
              <a:t>faster</a:t>
            </a:r>
            <a:r>
              <a:rPr lang="en-US" dirty="0">
                <a:solidFill>
                  <a:schemeClr val="bg1"/>
                </a:solidFill>
              </a:rPr>
              <a:t> in water than in air</a:t>
            </a:r>
          </a:p>
        </p:txBody>
      </p:sp>
      <p:pic>
        <p:nvPicPr>
          <p:cNvPr id="5128" name="Picture 8" descr="Willem Dafoe Drip Check / Willem Dripfoe | Know Your Meme">
            <a:extLst>
              <a:ext uri="{FF2B5EF4-FFF2-40B4-BE49-F238E27FC236}">
                <a16:creationId xmlns:a16="http://schemas.microsoft.com/office/drawing/2014/main" id="{5808FF28-BA15-5307-EDCC-A098D292B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"/>
          <a:stretch/>
        </p:blipFill>
        <p:spPr bwMode="auto">
          <a:xfrm>
            <a:off x="6531665" y="1919045"/>
            <a:ext cx="5370444" cy="381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63F575-F8FE-D34A-D361-4156CECC42A0}"/>
              </a:ext>
            </a:extLst>
          </p:cNvPr>
          <p:cNvSpPr txBox="1"/>
          <p:nvPr/>
        </p:nvSpPr>
        <p:spPr>
          <a:xfrm>
            <a:off x="7785652" y="5748276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 degrees C</a:t>
            </a:r>
          </a:p>
        </p:txBody>
      </p:sp>
    </p:spTree>
    <p:extLst>
      <p:ext uri="{BB962C8B-B14F-4D97-AF65-F5344CB8AC3E}">
        <p14:creationId xmlns:p14="http://schemas.microsoft.com/office/powerpoint/2010/main" val="121986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Viscosity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Viscosity</a:t>
            </a:r>
          </a:p>
        </p:txBody>
      </p:sp>
      <p:pic>
        <p:nvPicPr>
          <p:cNvPr id="6146" name="Picture 2" descr="Why do submarines have higher top speed when fully submerged? - Naval Post-  Naval News and Information">
            <a:extLst>
              <a:ext uri="{FF2B5EF4-FFF2-40B4-BE49-F238E27FC236}">
                <a16:creationId xmlns:a16="http://schemas.microsoft.com/office/drawing/2014/main" id="{720217FB-60E4-115C-92BD-50E3924DC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1" b="9117"/>
          <a:stretch/>
        </p:blipFill>
        <p:spPr bwMode="auto">
          <a:xfrm>
            <a:off x="118626" y="1921566"/>
            <a:ext cx="6004523" cy="37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ckheed Martin F-35 Lightning II - Wikipedia">
            <a:extLst>
              <a:ext uri="{FF2B5EF4-FFF2-40B4-BE49-F238E27FC236}">
                <a16:creationId xmlns:a16="http://schemas.microsoft.com/office/drawing/2014/main" id="{C473544A-F2CD-2BEF-F285-8AC01D126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426" y="1921566"/>
            <a:ext cx="5210332" cy="37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E991D5-10E2-DCA6-17AA-67F6D96C343C}"/>
              </a:ext>
            </a:extLst>
          </p:cNvPr>
          <p:cNvSpPr txBox="1"/>
          <p:nvPr/>
        </p:nvSpPr>
        <p:spPr>
          <a:xfrm>
            <a:off x="1543878" y="5730846"/>
            <a:ext cx="367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Viscosity is greater in water</a:t>
            </a:r>
          </a:p>
        </p:txBody>
      </p:sp>
    </p:spTree>
    <p:extLst>
      <p:ext uri="{BB962C8B-B14F-4D97-AF65-F5344CB8AC3E}">
        <p14:creationId xmlns:p14="http://schemas.microsoft.com/office/powerpoint/2010/main" val="225679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49F78-C0AC-A29A-5C86-BA036205BF07}"/>
              </a:ext>
            </a:extLst>
          </p:cNvPr>
          <p:cNvSpPr/>
          <p:nvPr/>
        </p:nvSpPr>
        <p:spPr>
          <a:xfrm>
            <a:off x="1" y="0"/>
            <a:ext cx="6241774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6C10A1-B202-F6FD-0D89-09B4FE0CB737}"/>
              </a:ext>
            </a:extLst>
          </p:cNvPr>
          <p:cNvSpPr txBox="1"/>
          <p:nvPr/>
        </p:nvSpPr>
        <p:spPr>
          <a:xfrm>
            <a:off x="1212575" y="349380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7E395-B4EA-835D-057D-8CF2F7F2C53C}"/>
              </a:ext>
            </a:extLst>
          </p:cNvPr>
          <p:cNvSpPr txBox="1"/>
          <p:nvPr/>
        </p:nvSpPr>
        <p:spPr>
          <a:xfrm>
            <a:off x="7308575" y="351178"/>
            <a:ext cx="3816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Sound</a:t>
            </a:r>
          </a:p>
        </p:txBody>
      </p:sp>
      <p:pic>
        <p:nvPicPr>
          <p:cNvPr id="7170" name="Picture 2" descr="Digital hydrophone and recorder MupHydro by Colmar Italia">
            <a:extLst>
              <a:ext uri="{FF2B5EF4-FFF2-40B4-BE49-F238E27FC236}">
                <a16:creationId xmlns:a16="http://schemas.microsoft.com/office/drawing/2014/main" id="{78662D95-797F-9DD1-0705-5ABA1443D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5" y="1789043"/>
            <a:ext cx="5839515" cy="38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B4F88C-28DB-96A8-AD6F-FF27C6946376}"/>
              </a:ext>
            </a:extLst>
          </p:cNvPr>
          <p:cNvSpPr txBox="1"/>
          <p:nvPr/>
        </p:nvSpPr>
        <p:spPr>
          <a:xfrm>
            <a:off x="1543878" y="5730846"/>
            <a:ext cx="3670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sound travels </a:t>
            </a:r>
            <a:r>
              <a:rPr lang="en-US" sz="2800" dirty="0">
                <a:solidFill>
                  <a:schemeClr val="bg1"/>
                </a:solidFill>
              </a:rPr>
              <a:t>4x</a:t>
            </a:r>
            <a:r>
              <a:rPr lang="en-US" dirty="0">
                <a:solidFill>
                  <a:schemeClr val="bg1"/>
                </a:solidFill>
              </a:rPr>
              <a:t> faster in water</a:t>
            </a:r>
          </a:p>
        </p:txBody>
      </p:sp>
      <p:pic>
        <p:nvPicPr>
          <p:cNvPr id="7174" name="Picture 6" descr="What Is the Best Audio Recorder for Capturing Quality Sound? - 42West">
            <a:extLst>
              <a:ext uri="{FF2B5EF4-FFF2-40B4-BE49-F238E27FC236}">
                <a16:creationId xmlns:a16="http://schemas.microsoft.com/office/drawing/2014/main" id="{94043CA8-CF6D-8159-2D7D-A3DE07AE4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r="16113"/>
          <a:stretch/>
        </p:blipFill>
        <p:spPr bwMode="auto">
          <a:xfrm>
            <a:off x="6697041" y="1793751"/>
            <a:ext cx="5016497" cy="389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941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18346</TotalTime>
  <Words>418</Words>
  <Application>Microsoft Macintosh PowerPoint</Application>
  <PresentationFormat>Widescreen</PresentationFormat>
  <Paragraphs>74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1382</cp:revision>
  <dcterms:created xsi:type="dcterms:W3CDTF">2023-09-23T08:38:28Z</dcterms:created>
  <dcterms:modified xsi:type="dcterms:W3CDTF">2024-04-11T09:26:11Z</dcterms:modified>
</cp:coreProperties>
</file>