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3"/>
  </p:notesMasterIdLst>
  <p:sldIdLst>
    <p:sldId id="310" r:id="rId2"/>
    <p:sldId id="349" r:id="rId3"/>
    <p:sldId id="350" r:id="rId4"/>
    <p:sldId id="339" r:id="rId5"/>
    <p:sldId id="343" r:id="rId6"/>
    <p:sldId id="348" r:id="rId7"/>
    <p:sldId id="311" r:id="rId8"/>
    <p:sldId id="314" r:id="rId9"/>
    <p:sldId id="315" r:id="rId10"/>
    <p:sldId id="312" r:id="rId11"/>
    <p:sldId id="329" r:id="rId12"/>
    <p:sldId id="342" r:id="rId13"/>
    <p:sldId id="340" r:id="rId14"/>
    <p:sldId id="341" r:id="rId15"/>
    <p:sldId id="317" r:id="rId16"/>
    <p:sldId id="325" r:id="rId17"/>
    <p:sldId id="328" r:id="rId18"/>
    <p:sldId id="332" r:id="rId19"/>
    <p:sldId id="324" r:id="rId20"/>
    <p:sldId id="318" r:id="rId21"/>
    <p:sldId id="323" r:id="rId22"/>
    <p:sldId id="321" r:id="rId23"/>
    <p:sldId id="322" r:id="rId24"/>
    <p:sldId id="344" r:id="rId25"/>
    <p:sldId id="345" r:id="rId26"/>
    <p:sldId id="347" r:id="rId27"/>
    <p:sldId id="327" r:id="rId28"/>
    <p:sldId id="346" r:id="rId29"/>
    <p:sldId id="320" r:id="rId30"/>
    <p:sldId id="333" r:id="rId31"/>
    <p:sldId id="35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C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5"/>
    <p:restoredTop sz="90800"/>
  </p:normalViewPr>
  <p:slideViewPr>
    <p:cSldViewPr snapToGrid="0">
      <p:cViewPr varScale="1">
        <p:scale>
          <a:sx n="97" d="100"/>
          <a:sy n="97" d="100"/>
        </p:scale>
        <p:origin x="3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C923-08BB-3442-8B25-8677E068E517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A60AA-0504-9D43-9C67-9C1121590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www.pbs.org</a:t>
            </a:r>
            <a:r>
              <a:rPr lang="en-US" dirty="0"/>
              <a:t>/</a:t>
            </a:r>
            <a:r>
              <a:rPr lang="en-US" dirty="0" err="1"/>
              <a:t>wgbh</a:t>
            </a:r>
            <a:r>
              <a:rPr lang="en-US" dirty="0"/>
              <a:t>/nova/video/</a:t>
            </a:r>
            <a:r>
              <a:rPr lang="en-US" dirty="0" err="1"/>
              <a:t>antarctic</a:t>
            </a:r>
            <a:r>
              <a:rPr lang="en-US" dirty="0"/>
              <a:t>-extremes-</a:t>
            </a:r>
            <a:r>
              <a:rPr lang="en-US" dirty="0" err="1"/>
              <a:t>weddell</a:t>
            </a:r>
            <a:r>
              <a:rPr lang="en-US" dirty="0"/>
              <a:t>-seals/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484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651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www.globalcitizen.org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/content/global-warming-everything-you-need-to-know/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55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https://e360.yale.edu/features/feeling-the-heat-warming-oceans-drive-fish-into-cooler-waters</a:t>
            </a:r>
          </a:p>
          <a:p>
            <a:r>
              <a:rPr lang="en-AU" b="0" i="0" cap="all" dirty="0">
                <a:solidFill>
                  <a:srgbClr val="7C7363"/>
                </a:solidFill>
                <a:effectLst/>
                <a:highlight>
                  <a:srgbClr val="FCFAF6"/>
                </a:highlight>
                <a:latin typeface="Moderat"/>
              </a:rPr>
              <a:t>ILLUSTRATION BY LUISA RIVERA/YALE E360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346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and map: https://</a:t>
            </a:r>
            <a:r>
              <a:rPr lang="en-US" dirty="0" err="1"/>
              <a:t>reeflifesurvey.com</a:t>
            </a:r>
            <a:r>
              <a:rPr lang="en-US" dirty="0"/>
              <a:t>/species/</a:t>
            </a:r>
            <a:r>
              <a:rPr lang="en-US" dirty="0" err="1"/>
              <a:t>lutjanus-sebae</a:t>
            </a:r>
            <a:r>
              <a:rPr lang="en-US" dirty="0"/>
              <a:t>/</a:t>
            </a:r>
          </a:p>
          <a:p>
            <a:r>
              <a:rPr lang="en-US" dirty="0"/>
              <a:t>Info: https://</a:t>
            </a:r>
            <a:r>
              <a:rPr lang="en-US" dirty="0" err="1"/>
              <a:t>www.redmap.org.au</a:t>
            </a:r>
            <a:r>
              <a:rPr lang="en-US" dirty="0"/>
              <a:t>/media/uploads/2022/08/22/redmap_aus-report-poster_Q3rp3Ee.pdf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465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Info: https://</a:t>
            </a:r>
            <a:r>
              <a:rPr lang="en-US" dirty="0" err="1"/>
              <a:t>www.redmap.org.au</a:t>
            </a:r>
            <a:r>
              <a:rPr lang="en-US" dirty="0"/>
              <a:t>/media/uploads/2022/08/22/redmap_aus-report-poster_Q3rp3Ee.pdf</a:t>
            </a:r>
          </a:p>
          <a:p>
            <a:r>
              <a:rPr lang="en-US" dirty="0"/>
              <a:t>Distribution map: https://</a:t>
            </a:r>
            <a:r>
              <a:rPr lang="en-US" dirty="0" err="1"/>
              <a:t>reeflifesurvey.com</a:t>
            </a:r>
            <a:r>
              <a:rPr lang="en-US" dirty="0"/>
              <a:t>/species/</a:t>
            </a:r>
            <a:r>
              <a:rPr lang="en-US" dirty="0" err="1"/>
              <a:t>premnas-biaculeatus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4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Info: https://</a:t>
            </a:r>
            <a:r>
              <a:rPr lang="en-US" dirty="0" err="1"/>
              <a:t>www.redmap.org.au</a:t>
            </a:r>
            <a:r>
              <a:rPr lang="en-US" dirty="0"/>
              <a:t>/media/uploads/2022/08/22/redmap_aus-report-poster_Q3rp3Ee.pdf </a:t>
            </a:r>
          </a:p>
          <a:p>
            <a:r>
              <a:rPr lang="en-US" dirty="0"/>
              <a:t>Image: https://</a:t>
            </a:r>
            <a:r>
              <a:rPr lang="en-US" dirty="0" err="1"/>
              <a:t>reeflifesurvey.com</a:t>
            </a:r>
            <a:r>
              <a:rPr lang="en-US" dirty="0"/>
              <a:t>/species/</a:t>
            </a:r>
            <a:r>
              <a:rPr lang="en-US" dirty="0" err="1"/>
              <a:t>plectropomus-laevis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07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science.nasa.gov</a:t>
            </a:r>
            <a:r>
              <a:rPr lang="en-US" dirty="0"/>
              <a:t>/climate-change/what-is-climate-change/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002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atinorthamerica.com</a:t>
            </a:r>
            <a:r>
              <a:rPr lang="en-US" dirty="0"/>
              <a:t>/blog/water-quality-for-reef-tanks-part-1-the-most-important-parameters/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251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atinorthamerica.com</a:t>
            </a:r>
            <a:r>
              <a:rPr lang="en-US" dirty="0"/>
              <a:t>/blog/water-quality-for-reef-tanks-part-1-the-most-important-parameters/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9359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australian.museum</a:t>
            </a:r>
            <a:r>
              <a:rPr lang="en-US" dirty="0"/>
              <a:t>/learn/animals/plankton/phytoplankton/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www.antarctica.gov.au</a:t>
            </a:r>
            <a:r>
              <a:rPr lang="en-US" dirty="0"/>
              <a:t>/about-antarctica/animals/seals/</a:t>
            </a:r>
            <a:r>
              <a:rPr lang="en-US" dirty="0" err="1"/>
              <a:t>weddell</a:t>
            </a:r>
            <a:r>
              <a:rPr lang="en-US" dirty="0"/>
              <a:t>-seal/</a:t>
            </a:r>
          </a:p>
          <a:p>
            <a:r>
              <a:rPr lang="en-AU" b="1" i="0" dirty="0">
                <a:solidFill>
                  <a:srgbClr val="222222"/>
                </a:solidFill>
                <a:effectLst/>
                <a:highlight>
                  <a:srgbClr val="FEFEFE"/>
                </a:highlight>
                <a:latin typeface="bebas-neue-pro-semiexpanded"/>
              </a:rPr>
              <a:t>Weddell seal near Mawson station</a:t>
            </a:r>
            <a:r>
              <a:rPr lang="en-AU" b="0" i="0" dirty="0">
                <a:solidFill>
                  <a:srgbClr val="222222"/>
                </a:solidFill>
                <a:effectLst/>
                <a:highlight>
                  <a:srgbClr val="FEFEFE"/>
                </a:highlight>
                <a:latin typeface="open_sans_300"/>
              </a:rPr>
              <a:t> </a:t>
            </a:r>
            <a:r>
              <a:rPr lang="en-AU" b="0" i="0" dirty="0">
                <a:solidFill>
                  <a:srgbClr val="222222"/>
                </a:solidFill>
                <a:effectLst/>
                <a:highlight>
                  <a:srgbClr val="FEFEFE"/>
                </a:highlight>
                <a:latin typeface="bebas-neue-pro-semiexpanded"/>
              </a:rPr>
              <a:t>Photo: Glenn Browning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0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oceancurrent.aodn.org.au</a:t>
            </a:r>
            <a:r>
              <a:rPr lang="en-US" dirty="0"/>
              <a:t>/</a:t>
            </a:r>
            <a:r>
              <a:rPr lang="en-US" dirty="0" err="1"/>
              <a:t>news.php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2300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australian.museum</a:t>
            </a:r>
            <a:r>
              <a:rPr lang="en-US" dirty="0"/>
              <a:t>/learn/animals/plankton/phytoplankton/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023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earthobservatory.nasa.gov</a:t>
            </a:r>
            <a:r>
              <a:rPr lang="en-US" dirty="0"/>
              <a:t>/images/5065/phytoplankton-bloom-in-the-ross-sea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681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www.pbs.org</a:t>
            </a:r>
            <a:r>
              <a:rPr lang="en-US" dirty="0"/>
              <a:t>/</a:t>
            </a:r>
            <a:r>
              <a:rPr lang="en-US" dirty="0" err="1"/>
              <a:t>wgbh</a:t>
            </a:r>
            <a:r>
              <a:rPr lang="en-US" dirty="0"/>
              <a:t>/nova/video/</a:t>
            </a:r>
            <a:r>
              <a:rPr lang="en-US" dirty="0" err="1"/>
              <a:t>antarctic</a:t>
            </a:r>
            <a:r>
              <a:rPr lang="en-US" dirty="0"/>
              <a:t>-extremes-</a:t>
            </a:r>
            <a:r>
              <a:rPr lang="en-US" dirty="0" err="1"/>
              <a:t>weddell</a:t>
            </a:r>
            <a:r>
              <a:rPr lang="en-US" dirty="0"/>
              <a:t>-seals/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43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www.antarctica.gov.au</a:t>
            </a:r>
            <a:r>
              <a:rPr lang="en-US" dirty="0"/>
              <a:t>/about-antarctica/animals/seals/</a:t>
            </a:r>
            <a:r>
              <a:rPr lang="en-US" dirty="0" err="1"/>
              <a:t>weddell</a:t>
            </a:r>
            <a:r>
              <a:rPr lang="en-US" dirty="0"/>
              <a:t>-seal/</a:t>
            </a:r>
          </a:p>
          <a:p>
            <a:r>
              <a:rPr lang="en-AU" b="1" i="0" dirty="0">
                <a:solidFill>
                  <a:srgbClr val="222222"/>
                </a:solidFill>
                <a:effectLst/>
                <a:highlight>
                  <a:srgbClr val="FEFEFE"/>
                </a:highlight>
                <a:latin typeface="bebas-neue-pro-semiexpanded"/>
              </a:rPr>
              <a:t>Weddell seal near Mawson station</a:t>
            </a:r>
            <a:r>
              <a:rPr lang="en-AU" b="0" i="0" dirty="0">
                <a:solidFill>
                  <a:srgbClr val="222222"/>
                </a:solidFill>
                <a:effectLst/>
                <a:highlight>
                  <a:srgbClr val="FEFEFE"/>
                </a:highlight>
                <a:latin typeface="open_sans_300"/>
              </a:rPr>
              <a:t> </a:t>
            </a:r>
            <a:r>
              <a:rPr lang="en-AU" b="0" i="0" dirty="0">
                <a:solidFill>
                  <a:srgbClr val="222222"/>
                </a:solidFill>
                <a:effectLst/>
                <a:highlight>
                  <a:srgbClr val="FEFEFE"/>
                </a:highlight>
                <a:latin typeface="bebas-neue-pro-semiexpanded"/>
              </a:rPr>
              <a:t>Photo: Glenn Browning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56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Shelford Image: 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Victor_Ernest_Shelford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6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984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www.antarctica.gov.au</a:t>
            </a:r>
            <a:r>
              <a:rPr lang="en-US" dirty="0"/>
              <a:t>/about-antarctica/animals/seals/</a:t>
            </a:r>
            <a:r>
              <a:rPr lang="en-US" dirty="0" err="1"/>
              <a:t>weddell</a:t>
            </a:r>
            <a:r>
              <a:rPr lang="en-US" dirty="0"/>
              <a:t>-seal/</a:t>
            </a:r>
          </a:p>
          <a:p>
            <a:r>
              <a:rPr lang="en-AU" b="1" i="0" dirty="0">
                <a:solidFill>
                  <a:srgbClr val="222222"/>
                </a:solidFill>
                <a:effectLst/>
                <a:highlight>
                  <a:srgbClr val="FEFEFE"/>
                </a:highlight>
                <a:latin typeface="bebas-neue-pro-semiexpanded"/>
              </a:rPr>
              <a:t>Weddell seal near Mawson station</a:t>
            </a:r>
            <a:r>
              <a:rPr lang="en-AU" b="0" i="0" dirty="0">
                <a:solidFill>
                  <a:srgbClr val="222222"/>
                </a:solidFill>
                <a:effectLst/>
                <a:highlight>
                  <a:srgbClr val="FEFEFE"/>
                </a:highlight>
                <a:latin typeface="open_sans_300"/>
              </a:rPr>
              <a:t> </a:t>
            </a:r>
            <a:r>
              <a:rPr lang="en-AU" b="0" i="0" dirty="0">
                <a:solidFill>
                  <a:srgbClr val="222222"/>
                </a:solidFill>
                <a:effectLst/>
                <a:highlight>
                  <a:srgbClr val="FEFEFE"/>
                </a:highlight>
                <a:latin typeface="bebas-neue-pro-semiexpanded"/>
              </a:rPr>
              <a:t>Photo: Glenn Browning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09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www.thoughtco.com</a:t>
            </a:r>
            <a:r>
              <a:rPr lang="en-US" dirty="0"/>
              <a:t>/leopard-seal-facts-4155875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476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stock.adobe.com</a:t>
            </a:r>
            <a:r>
              <a:rPr lang="en-US" dirty="0"/>
              <a:t>/search/</a:t>
            </a:r>
            <a:r>
              <a:rPr lang="en-US" dirty="0" err="1"/>
              <a:t>images?k</a:t>
            </a:r>
            <a:r>
              <a:rPr lang="en-US" dirty="0"/>
              <a:t>=</a:t>
            </a:r>
            <a:r>
              <a:rPr lang="en-US" dirty="0" err="1"/>
              <a:t>antarctica+seal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96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www.hurtigruten.com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-au/expeditions/stories/meet-the-penguins-of-antarctica/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596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CB00-3681-D81C-E8D3-23FBC34A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10184-31F4-4834-D108-16605C76A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0A5D-9E6A-43DE-9877-5F9959C5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F991-04E9-FE0A-0A28-DBBA7BE9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5ECFD-8BAA-B144-FE73-33006A83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F7ED-48F8-857F-0151-19BF6EC0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D5A0A-EBD1-EC68-E0A4-1FECD4C2F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C02C-56C0-926D-DC2D-C2C50BF3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347DB-0E7A-D877-62EF-707C95F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F5E8B-73D5-58B5-82B2-5B404F61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4E0C5-6AFD-2A44-D15C-92DDD3DA8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76A50-7649-C56E-DE10-F0D67D922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EE7A8-AFC9-4334-3D72-B605140D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FED6-C283-1B3C-E3E5-EE63AD44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EECF5-E24C-2B96-3421-65EB3A69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7B04-3FDF-8531-8033-50BE4656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2B373-1A53-B65F-801C-7B2214DF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F12D-D2DA-7CD0-4D47-FD2EF99C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31C4-A141-A5BC-D3CF-28B2FC09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664F-AFAF-A4D8-FB34-798404AE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EA64-F975-4C24-0C58-BF88B713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9D21D-59A1-FB87-B364-3EA5583D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666C-29EA-3DD2-580E-9A1194AD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17A1-CFCD-7D3F-EA0D-781DCD22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EAB1D-98B7-88AE-9AF3-4308F170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1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058B-A77D-C907-AB48-0DD92FC2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9A4D-48C0-A7EB-524A-DCD87B922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4C157-6826-EFD8-9449-88F97E68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173CB-3CD3-3215-A4C6-65FABEBB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7CE9A-537A-2ED1-CF77-4C05AEEE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4D78-85FE-F049-D0B5-C67AC30E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D8DD-8F3C-A43C-00A3-753D849C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0639B-95F7-F180-EAAB-23FAD6A9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35258-5285-2B03-0835-9605CA8AC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37F36-5CE6-2ACD-2E52-207871933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FF160-1983-EEFF-25FE-AE9ABF04C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87847-084F-7291-A9D0-A0BE887C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15634E-8060-88E6-7043-2C7F3EA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FA7C5-A7A0-D382-465B-95684513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6C3C-1D3C-1FBB-5477-4A72C4B5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A7C2D-C6FE-50C3-BB20-5C12080D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80CA2-F867-3229-6314-A25F0215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A6FA-C283-5540-0BFD-DF42E444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C7A72-5C7F-CF5E-07F5-34EEEAD0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50DAB-D692-AB90-38BC-A385F71A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2F97-3157-3D76-6268-9419F8F7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49E7-BD2B-EEC3-2A7F-9C99A4C5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D6EF-F883-C5DD-B20F-E13E951C2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7BF00-AB59-5474-3AD6-7E5DDB0FF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674D-BF8C-0434-A75E-74C4A632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79AA8-431F-02AD-DD9F-42667657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049C-D5AB-3D65-B357-1EE328AD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2FCC-528A-8A4C-793C-566BE7D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FF084-5A7F-3B79-1504-98B8B22EE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9B21F-6907-332B-771E-0BDAE9821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04F51-03DE-1F5F-C855-44800EF8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ECA8D-0954-E5F4-132B-B83909BC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80B50-74BB-1FA7-4725-9AE5EEE9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4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41128-A5F0-6476-58DC-41F0FA5E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783F3-C75E-C1DE-9C35-A37B410C1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37F9-4F1E-1510-51D2-F6AD9B167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ABD11-53AB-54F2-CDAE-BFE4173E2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F28-8083-EAC6-E9DD-72D078BA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ow Antarctica's Cutest Baby Seals Grow Up | NOVA | PBS">
            <a:extLst>
              <a:ext uri="{FF2B5EF4-FFF2-40B4-BE49-F238E27FC236}">
                <a16:creationId xmlns:a16="http://schemas.microsoft.com/office/drawing/2014/main" id="{E4FAB263-3D8D-D28C-B1B4-3017D5225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5" y="0"/>
            <a:ext cx="12201045" cy="685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656C0D-1DA6-50DD-66C4-287ADA649E0F}"/>
              </a:ext>
            </a:extLst>
          </p:cNvPr>
          <p:cNvSpPr txBox="1"/>
          <p:nvPr/>
        </p:nvSpPr>
        <p:spPr>
          <a:xfrm>
            <a:off x="321769" y="381114"/>
            <a:ext cx="4441299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Explain the concepts of limiting factors and tolerance limits and their importance in population distributions.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Success Criteria: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Complete Marine </a:t>
            </a:r>
            <a:br>
              <a:rPr kumimoji="0" lang="en-US" sz="2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Education </a:t>
            </a:r>
            <a:br>
              <a:rPr kumimoji="0" lang="en-US" sz="2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worksheet </a:t>
            </a:r>
            <a:br>
              <a:rPr kumimoji="0" lang="en-US" sz="2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24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‘</a:t>
            </a: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19. Shelford </a:t>
            </a:r>
            <a:br>
              <a:rPr kumimoji="0" 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and </a:t>
            </a:r>
            <a:br>
              <a:rPr kumimoji="0" 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kumimoji="0" 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Leibig</a:t>
            </a: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’</a:t>
            </a:r>
            <a:endParaRPr kumimoji="0" lang="en-US" sz="24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178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B175E4-A270-831A-23CD-C9EF3C2C633E}"/>
              </a:ext>
            </a:extLst>
          </p:cNvPr>
          <p:cNvSpPr txBox="1"/>
          <p:nvPr/>
        </p:nvSpPr>
        <p:spPr>
          <a:xfrm>
            <a:off x="184244" y="297808"/>
            <a:ext cx="118394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dirty="0"/>
              <a:t>Another word to describe where populations live is their ‘</a:t>
            </a:r>
            <a:r>
              <a:rPr lang="en-AU" sz="3200" i="1" dirty="0"/>
              <a:t>distribution</a:t>
            </a:r>
            <a:r>
              <a:rPr lang="en-AU" sz="2400" dirty="0"/>
              <a:t>’. </a:t>
            </a:r>
          </a:p>
          <a:p>
            <a:pPr algn="ctr"/>
            <a:endParaRPr lang="en-AU" sz="2400" dirty="0"/>
          </a:p>
        </p:txBody>
      </p:sp>
      <p:pic>
        <p:nvPicPr>
          <p:cNvPr id="5126" name="Picture 6" descr="Meet the Penguins of Antarctica - seven types of penguins | HX Hurtigruten  Expeditions AU">
            <a:extLst>
              <a:ext uri="{FF2B5EF4-FFF2-40B4-BE49-F238E27FC236}">
                <a16:creationId xmlns:a16="http://schemas.microsoft.com/office/drawing/2014/main" id="{E5F54F53-9BCC-FA58-4767-15EDEE30CA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7"/>
          <a:stretch/>
        </p:blipFill>
        <p:spPr bwMode="auto">
          <a:xfrm>
            <a:off x="0" y="1128804"/>
            <a:ext cx="12192000" cy="572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209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EB71F9-3F08-4A08-B67D-9C5A52D007E9}"/>
              </a:ext>
            </a:extLst>
          </p:cNvPr>
          <p:cNvSpPr txBox="1"/>
          <p:nvPr/>
        </p:nvSpPr>
        <p:spPr>
          <a:xfrm>
            <a:off x="184243" y="239875"/>
            <a:ext cx="118394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dirty="0"/>
              <a:t>Populations are greatest in size in places that are within their </a:t>
            </a:r>
            <a:r>
              <a:rPr lang="en-AU" sz="3200" b="1" i="1" dirty="0"/>
              <a:t>optimum </a:t>
            </a:r>
            <a:r>
              <a:rPr lang="en-AU" sz="2400" dirty="0"/>
              <a:t>range of tolerance </a:t>
            </a:r>
          </a:p>
          <a:p>
            <a:pPr algn="ctr"/>
            <a:endParaRPr lang="en-AU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C6AEEE-91E0-184F-4C67-8B574AA72398}"/>
              </a:ext>
            </a:extLst>
          </p:cNvPr>
          <p:cNvSpPr/>
          <p:nvPr/>
        </p:nvSpPr>
        <p:spPr>
          <a:xfrm>
            <a:off x="0" y="1128805"/>
            <a:ext cx="12192000" cy="572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Graphical representation of Shelford's Law of Tolerance. | Download  Scientific Diagram">
            <a:extLst>
              <a:ext uri="{FF2B5EF4-FFF2-40B4-BE49-F238E27FC236}">
                <a16:creationId xmlns:a16="http://schemas.microsoft.com/office/drawing/2014/main" id="{DB79F6A4-B638-873B-B8E4-E25FEFC65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923" y="1319448"/>
            <a:ext cx="6784075" cy="507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F7EA380-5B63-54A4-B778-2C37BEADA8A8}"/>
              </a:ext>
            </a:extLst>
          </p:cNvPr>
          <p:cNvSpPr/>
          <p:nvPr/>
        </p:nvSpPr>
        <p:spPr>
          <a:xfrm>
            <a:off x="5663821" y="1319448"/>
            <a:ext cx="1705970" cy="460039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76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9F4DD76-138F-9599-A85D-6586CAA02118}"/>
              </a:ext>
            </a:extLst>
          </p:cNvPr>
          <p:cNvSpPr txBox="1"/>
          <p:nvPr/>
        </p:nvSpPr>
        <p:spPr>
          <a:xfrm>
            <a:off x="176283" y="284162"/>
            <a:ext cx="118394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dirty="0"/>
              <a:t>Wherever that is!</a:t>
            </a:r>
          </a:p>
          <a:p>
            <a:pPr algn="ctr"/>
            <a:endParaRPr lang="en-AU" sz="2400" dirty="0"/>
          </a:p>
        </p:txBody>
      </p:sp>
      <p:pic>
        <p:nvPicPr>
          <p:cNvPr id="10244" name="Picture 4" descr="How to see Penguins in Antarctica | Quark Expeditions">
            <a:extLst>
              <a:ext uri="{FF2B5EF4-FFF2-40B4-BE49-F238E27FC236}">
                <a16:creationId xmlns:a16="http://schemas.microsoft.com/office/drawing/2014/main" id="{20F88D9E-FB14-5109-5AE3-3F621A9EC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9" b="3555"/>
          <a:stretch/>
        </p:blipFill>
        <p:spPr bwMode="auto">
          <a:xfrm>
            <a:off x="0" y="1115158"/>
            <a:ext cx="12192000" cy="574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236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EB71F9-3F08-4A08-B67D-9C5A52D007E9}"/>
              </a:ext>
            </a:extLst>
          </p:cNvPr>
          <p:cNvSpPr txBox="1"/>
          <p:nvPr/>
        </p:nvSpPr>
        <p:spPr>
          <a:xfrm>
            <a:off x="184243" y="119119"/>
            <a:ext cx="118394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dirty="0"/>
              <a:t>When an environmental factor goes beyond their </a:t>
            </a:r>
            <a:r>
              <a:rPr lang="en-AU" sz="2400" i="1" dirty="0"/>
              <a:t>optimum </a:t>
            </a:r>
            <a:r>
              <a:rPr lang="en-AU" sz="2400" dirty="0"/>
              <a:t>range of tolerance, </a:t>
            </a:r>
          </a:p>
          <a:p>
            <a:pPr algn="ctr"/>
            <a:r>
              <a:rPr lang="en-AU" sz="2400" dirty="0"/>
              <a:t>individuals start dying (or leaving – if they can) and the population size shrinks.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C6AEEE-91E0-184F-4C67-8B574AA72398}"/>
              </a:ext>
            </a:extLst>
          </p:cNvPr>
          <p:cNvSpPr/>
          <p:nvPr/>
        </p:nvSpPr>
        <p:spPr>
          <a:xfrm>
            <a:off x="0" y="1128805"/>
            <a:ext cx="12192000" cy="572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Graphical representation of Shelford's Law of Tolerance. | Download  Scientific Diagram">
            <a:extLst>
              <a:ext uri="{FF2B5EF4-FFF2-40B4-BE49-F238E27FC236}">
                <a16:creationId xmlns:a16="http://schemas.microsoft.com/office/drawing/2014/main" id="{DB79F6A4-B638-873B-B8E4-E25FEFC65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923" y="1319448"/>
            <a:ext cx="6784075" cy="507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9F7E5CF-4F95-8187-3079-F4CBAFD708E7}"/>
              </a:ext>
            </a:extLst>
          </p:cNvPr>
          <p:cNvSpPr/>
          <p:nvPr/>
        </p:nvSpPr>
        <p:spPr>
          <a:xfrm>
            <a:off x="7083188" y="3429000"/>
            <a:ext cx="1705970" cy="249083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BAB1B2D-FE19-F804-E31E-316857B85CC4}"/>
              </a:ext>
            </a:extLst>
          </p:cNvPr>
          <p:cNvSpPr/>
          <p:nvPr/>
        </p:nvSpPr>
        <p:spPr>
          <a:xfrm>
            <a:off x="3892313" y="3405115"/>
            <a:ext cx="1705970" cy="249083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69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EB71F9-3F08-4A08-B67D-9C5A52D007E9}"/>
              </a:ext>
            </a:extLst>
          </p:cNvPr>
          <p:cNvSpPr txBox="1"/>
          <p:nvPr/>
        </p:nvSpPr>
        <p:spPr>
          <a:xfrm>
            <a:off x="176283" y="79376"/>
            <a:ext cx="118394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dirty="0"/>
              <a:t>When an environmental factor goes beyond their range of tolerance </a:t>
            </a:r>
            <a:r>
              <a:rPr lang="en-AU" sz="3200" i="1" dirty="0"/>
              <a:t>altogether</a:t>
            </a:r>
            <a:r>
              <a:rPr lang="en-AU" sz="2400" dirty="0"/>
              <a:t>, </a:t>
            </a:r>
          </a:p>
          <a:p>
            <a:pPr algn="ctr"/>
            <a:r>
              <a:rPr lang="en-AU" sz="2400" dirty="0"/>
              <a:t>they die (or were never there in the first place)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C6AEEE-91E0-184F-4C67-8B574AA72398}"/>
              </a:ext>
            </a:extLst>
          </p:cNvPr>
          <p:cNvSpPr/>
          <p:nvPr/>
        </p:nvSpPr>
        <p:spPr>
          <a:xfrm>
            <a:off x="0" y="1128805"/>
            <a:ext cx="12192000" cy="572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Graphical representation of Shelford's Law of Tolerance. | Download  Scientific Diagram">
            <a:extLst>
              <a:ext uri="{FF2B5EF4-FFF2-40B4-BE49-F238E27FC236}">
                <a16:creationId xmlns:a16="http://schemas.microsoft.com/office/drawing/2014/main" id="{DB79F6A4-B638-873B-B8E4-E25FEFC65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923" y="1319448"/>
            <a:ext cx="6784075" cy="507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9F7E5CF-4F95-8187-3079-F4CBAFD708E7}"/>
              </a:ext>
            </a:extLst>
          </p:cNvPr>
          <p:cNvSpPr/>
          <p:nvPr/>
        </p:nvSpPr>
        <p:spPr>
          <a:xfrm>
            <a:off x="8011875" y="3443287"/>
            <a:ext cx="1705970" cy="249083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BAB1B2D-FE19-F804-E31E-316857B85CC4}"/>
              </a:ext>
            </a:extLst>
          </p:cNvPr>
          <p:cNvSpPr/>
          <p:nvPr/>
        </p:nvSpPr>
        <p:spPr>
          <a:xfrm>
            <a:off x="2696002" y="3429000"/>
            <a:ext cx="1705970" cy="249083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58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lobal Warming: Everything You Need to Know">
            <a:extLst>
              <a:ext uri="{FF2B5EF4-FFF2-40B4-BE49-F238E27FC236}">
                <a16:creationId xmlns:a16="http://schemas.microsoft.com/office/drawing/2014/main" id="{EDEEE7DE-FC9B-357A-107F-77BD423F5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7DB994-BAED-7163-1B28-277E64899BD8}"/>
              </a:ext>
            </a:extLst>
          </p:cNvPr>
          <p:cNvSpPr txBox="1"/>
          <p:nvPr/>
        </p:nvSpPr>
        <p:spPr>
          <a:xfrm>
            <a:off x="368489" y="245660"/>
            <a:ext cx="5882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climate is changing</a:t>
            </a:r>
          </a:p>
        </p:txBody>
      </p:sp>
    </p:spTree>
    <p:extLst>
      <p:ext uri="{BB962C8B-B14F-4D97-AF65-F5344CB8AC3E}">
        <p14:creationId xmlns:p14="http://schemas.microsoft.com/office/powerpoint/2010/main" val="1075943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E11FB9-F6ED-9CBA-DE8D-408407DCD1AF}"/>
              </a:ext>
            </a:extLst>
          </p:cNvPr>
          <p:cNvSpPr/>
          <p:nvPr/>
        </p:nvSpPr>
        <p:spPr>
          <a:xfrm>
            <a:off x="0" y="832513"/>
            <a:ext cx="12192000" cy="6025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E5D5C7-E957-D783-88AB-B83BB3E7722E}"/>
              </a:ext>
            </a:extLst>
          </p:cNvPr>
          <p:cNvSpPr txBox="1"/>
          <p:nvPr/>
        </p:nvSpPr>
        <p:spPr>
          <a:xfrm>
            <a:off x="3301300" y="232012"/>
            <a:ext cx="5283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water is warming</a:t>
            </a:r>
          </a:p>
        </p:txBody>
      </p:sp>
      <p:pic>
        <p:nvPicPr>
          <p:cNvPr id="5" name="Picture 2" descr="A map showing trends in sea surface temperatures in the Australian region from 1950 to 2017.">
            <a:extLst>
              <a:ext uri="{FF2B5EF4-FFF2-40B4-BE49-F238E27FC236}">
                <a16:creationId xmlns:a16="http://schemas.microsoft.com/office/drawing/2014/main" id="{36DC657E-F316-51FF-1BBA-1134EE0AAF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2"/>
          <a:stretch/>
        </p:blipFill>
        <p:spPr bwMode="auto">
          <a:xfrm>
            <a:off x="1145683" y="940180"/>
            <a:ext cx="9900633" cy="568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EC2AA7-8E58-2325-C642-1B30D78E2B2F}"/>
              </a:ext>
            </a:extLst>
          </p:cNvPr>
          <p:cNvSpPr txBox="1"/>
          <p:nvPr/>
        </p:nvSpPr>
        <p:spPr>
          <a:xfrm>
            <a:off x="3108773" y="6472099"/>
            <a:ext cx="1007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Trends in sea surface temperatures in the Australian region from 1950 to 2017 (data source: ERSST v5)</a:t>
            </a:r>
          </a:p>
        </p:txBody>
      </p:sp>
    </p:spTree>
    <p:extLst>
      <p:ext uri="{BB962C8B-B14F-4D97-AF65-F5344CB8AC3E}">
        <p14:creationId xmlns:p14="http://schemas.microsoft.com/office/powerpoint/2010/main" val="916690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EB71F9-3F08-4A08-B67D-9C5A52D007E9}"/>
              </a:ext>
            </a:extLst>
          </p:cNvPr>
          <p:cNvSpPr txBox="1"/>
          <p:nvPr/>
        </p:nvSpPr>
        <p:spPr>
          <a:xfrm>
            <a:off x="184244" y="297808"/>
            <a:ext cx="118394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dirty="0"/>
              <a:t>Species are finding themselves in conditions that are much </a:t>
            </a:r>
            <a:r>
              <a:rPr lang="en-AU" sz="2400" i="1" dirty="0"/>
              <a:t>warmer</a:t>
            </a:r>
            <a:r>
              <a:rPr lang="en-AU" sz="2400" dirty="0"/>
              <a:t> than what they’re used to</a:t>
            </a:r>
          </a:p>
          <a:p>
            <a:pPr algn="ctr"/>
            <a:endParaRPr lang="en-AU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C6AEEE-91E0-184F-4C67-8B574AA72398}"/>
              </a:ext>
            </a:extLst>
          </p:cNvPr>
          <p:cNvSpPr/>
          <p:nvPr/>
        </p:nvSpPr>
        <p:spPr>
          <a:xfrm>
            <a:off x="0" y="1128805"/>
            <a:ext cx="12192000" cy="572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Graphical representation of Shelford's Law of Tolerance. | Download  Scientific Diagram">
            <a:extLst>
              <a:ext uri="{FF2B5EF4-FFF2-40B4-BE49-F238E27FC236}">
                <a16:creationId xmlns:a16="http://schemas.microsoft.com/office/drawing/2014/main" id="{DB79F6A4-B638-873B-B8E4-E25FEFC65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923" y="1319448"/>
            <a:ext cx="6784075" cy="507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9F7E5CF-4F95-8187-3079-F4CBAFD708E7}"/>
              </a:ext>
            </a:extLst>
          </p:cNvPr>
          <p:cNvSpPr/>
          <p:nvPr/>
        </p:nvSpPr>
        <p:spPr>
          <a:xfrm>
            <a:off x="7083188" y="3429000"/>
            <a:ext cx="1705970" cy="249083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906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eeling the Heat: How Fish Are Migrating from Warming Waters - Yale E360">
            <a:extLst>
              <a:ext uri="{FF2B5EF4-FFF2-40B4-BE49-F238E27FC236}">
                <a16:creationId xmlns:a16="http://schemas.microsoft.com/office/drawing/2014/main" id="{E8BC7D31-3CDC-4FE4-3DF0-E7DBB4D4F4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5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F55C5D-7EEC-1679-F2E6-C098DE2D25DB}"/>
              </a:ext>
            </a:extLst>
          </p:cNvPr>
          <p:cNvSpPr txBox="1"/>
          <p:nvPr/>
        </p:nvSpPr>
        <p:spPr>
          <a:xfrm>
            <a:off x="176283" y="6424909"/>
            <a:ext cx="6029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Illustration by Luisa Rivera/Yale E360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1975DF-2106-4825-3750-F341D9873535}"/>
              </a:ext>
            </a:extLst>
          </p:cNvPr>
          <p:cNvSpPr txBox="1"/>
          <p:nvPr/>
        </p:nvSpPr>
        <p:spPr>
          <a:xfrm>
            <a:off x="176283" y="3583932"/>
            <a:ext cx="41432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>
                <a:solidFill>
                  <a:schemeClr val="bg1"/>
                </a:solidFill>
              </a:rPr>
              <a:t>Those that still can, are leaving town</a:t>
            </a:r>
          </a:p>
        </p:txBody>
      </p:sp>
    </p:spTree>
    <p:extLst>
      <p:ext uri="{BB962C8B-B14F-4D97-AF65-F5344CB8AC3E}">
        <p14:creationId xmlns:p14="http://schemas.microsoft.com/office/powerpoint/2010/main" val="2874404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Lutjanus sebae">
            <a:extLst>
              <a:ext uri="{FF2B5EF4-FFF2-40B4-BE49-F238E27FC236}">
                <a16:creationId xmlns:a16="http://schemas.microsoft.com/office/drawing/2014/main" id="{3B992914-BA7E-9DB5-9FC2-E58477474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6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43E3B2-2BF5-D378-35B3-DB87A07EF455}"/>
              </a:ext>
            </a:extLst>
          </p:cNvPr>
          <p:cNvSpPr txBox="1"/>
          <p:nvPr/>
        </p:nvSpPr>
        <p:spPr>
          <a:xfrm>
            <a:off x="10392059" y="2049285"/>
            <a:ext cx="17999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Examples of species that are on the move…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C51818-7F9F-0996-4D8F-7873E1C8DE81}"/>
              </a:ext>
            </a:extLst>
          </p:cNvPr>
          <p:cNvSpPr txBox="1"/>
          <p:nvPr/>
        </p:nvSpPr>
        <p:spPr>
          <a:xfrm>
            <a:off x="47056" y="6447725"/>
            <a:ext cx="3275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Red </a:t>
            </a:r>
            <a:r>
              <a:rPr lang="en-US" dirty="0" err="1">
                <a:solidFill>
                  <a:schemeClr val="bg1"/>
                </a:solidFill>
              </a:rPr>
              <a:t>Emperer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Lutjanus </a:t>
            </a:r>
            <a:r>
              <a:rPr lang="en-US" i="1" dirty="0" err="1">
                <a:solidFill>
                  <a:schemeClr val="bg1"/>
                </a:solidFill>
              </a:rPr>
              <a:t>sebae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627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B175E4-A270-831A-23CD-C9EF3C2C633E}"/>
              </a:ext>
            </a:extLst>
          </p:cNvPr>
          <p:cNvSpPr txBox="1"/>
          <p:nvPr/>
        </p:nvSpPr>
        <p:spPr>
          <a:xfrm>
            <a:off x="176283" y="447934"/>
            <a:ext cx="118394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dirty="0"/>
              <a:t>Populations have an upper limit and a lower limit to what conditions they can tolerate</a:t>
            </a:r>
            <a:endParaRPr lang="en-US" sz="2400" dirty="0"/>
          </a:p>
        </p:txBody>
      </p:sp>
      <p:pic>
        <p:nvPicPr>
          <p:cNvPr id="8194" name="Picture 2" descr="Heat Management | Alan Couzens">
            <a:extLst>
              <a:ext uri="{FF2B5EF4-FFF2-40B4-BE49-F238E27FC236}">
                <a16:creationId xmlns:a16="http://schemas.microsoft.com/office/drawing/2014/main" id="{470C50B1-D81A-76BD-5622-236EBEEED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961" y="1439175"/>
            <a:ext cx="3190214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artoon Of Shivering Man - Person Who Is Cold - Free Transparent - Clip Art  Library">
            <a:extLst>
              <a:ext uri="{FF2B5EF4-FFF2-40B4-BE49-F238E27FC236}">
                <a16:creationId xmlns:a16="http://schemas.microsoft.com/office/drawing/2014/main" id="{8A8FFD98-E852-2264-5FB5-089844E93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" r="9804"/>
          <a:stretch/>
        </p:blipFill>
        <p:spPr bwMode="auto">
          <a:xfrm>
            <a:off x="885825" y="1424308"/>
            <a:ext cx="3314700" cy="503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CD2E7D-4D7B-847A-FED2-449DF5A48512}"/>
              </a:ext>
            </a:extLst>
          </p:cNvPr>
          <p:cNvSpPr txBox="1"/>
          <p:nvPr/>
        </p:nvSpPr>
        <p:spPr>
          <a:xfrm>
            <a:off x="2025748" y="6454668"/>
            <a:ext cx="1561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Too cold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45139D-DAD1-8270-8046-1A5B9E0C090F}"/>
              </a:ext>
            </a:extLst>
          </p:cNvPr>
          <p:cNvSpPr txBox="1"/>
          <p:nvPr/>
        </p:nvSpPr>
        <p:spPr>
          <a:xfrm>
            <a:off x="9535552" y="6454668"/>
            <a:ext cx="1561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Too hot</a:t>
            </a:r>
          </a:p>
        </p:txBody>
      </p:sp>
    </p:spTree>
    <p:extLst>
      <p:ext uri="{BB962C8B-B14F-4D97-AF65-F5344CB8AC3E}">
        <p14:creationId xmlns:p14="http://schemas.microsoft.com/office/powerpoint/2010/main" val="21209130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he Spinecheek Anemonefish - Whats That Fish!">
            <a:extLst>
              <a:ext uri="{FF2B5EF4-FFF2-40B4-BE49-F238E27FC236}">
                <a16:creationId xmlns:a16="http://schemas.microsoft.com/office/drawing/2014/main" id="{840C0C77-8CAB-D144-EC70-602A67B02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3255" cy="686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579857-65A9-F25B-6102-E3CAC6996374}"/>
              </a:ext>
            </a:extLst>
          </p:cNvPr>
          <p:cNvSpPr txBox="1"/>
          <p:nvPr/>
        </p:nvSpPr>
        <p:spPr>
          <a:xfrm>
            <a:off x="10340169" y="1670559"/>
            <a:ext cx="1758854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spine-cheek clownfish </a:t>
            </a:r>
          </a:p>
          <a:p>
            <a:pPr algn="ctr"/>
            <a:r>
              <a:rPr lang="en-AU" sz="1100" i="1" dirty="0"/>
              <a:t>(</a:t>
            </a:r>
            <a:r>
              <a:rPr lang="en-AU" sz="1100" i="1" dirty="0" err="1"/>
              <a:t>Amphiprion</a:t>
            </a:r>
            <a:r>
              <a:rPr lang="en-AU" sz="1100" i="1" dirty="0"/>
              <a:t> </a:t>
            </a:r>
            <a:r>
              <a:rPr lang="en-AU" sz="1100" i="1" dirty="0" err="1"/>
              <a:t>biaculeatus</a:t>
            </a:r>
            <a:r>
              <a:rPr lang="en-AU" sz="1100" i="1" dirty="0"/>
              <a:t>) </a:t>
            </a:r>
            <a:r>
              <a:rPr lang="en-AU" sz="2000" dirty="0"/>
              <a:t>was spotted in southern Qld! </a:t>
            </a:r>
          </a:p>
          <a:p>
            <a:pPr algn="ctr"/>
            <a:r>
              <a:rPr lang="en-AU" sz="1600" dirty="0"/>
              <a:t>(source: </a:t>
            </a:r>
            <a:r>
              <a:rPr lang="en-AU" sz="1600" dirty="0" err="1"/>
              <a:t>redmap</a:t>
            </a:r>
            <a:r>
              <a:rPr lang="en-AU" sz="1600" dirty="0"/>
              <a:t>). </a:t>
            </a:r>
            <a:endParaRPr lang="en-US" sz="2000" dirty="0"/>
          </a:p>
        </p:txBody>
      </p:sp>
      <p:pic>
        <p:nvPicPr>
          <p:cNvPr id="5" name="Picture 4" descr="A screenshot of a map&#10;&#10;Description automatically generated">
            <a:extLst>
              <a:ext uri="{FF2B5EF4-FFF2-40B4-BE49-F238E27FC236}">
                <a16:creationId xmlns:a16="http://schemas.microsoft.com/office/drawing/2014/main" id="{289C21FD-C0B5-2A1F-7E93-9BC3ADE63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7245" y="0"/>
            <a:ext cx="1724702" cy="141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09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2287FD-B10C-F570-6763-0645A051FFC5}"/>
              </a:ext>
            </a:extLst>
          </p:cNvPr>
          <p:cNvSpPr txBox="1"/>
          <p:nvPr/>
        </p:nvSpPr>
        <p:spPr>
          <a:xfrm>
            <a:off x="-95253" y="1807037"/>
            <a:ext cx="20437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</a:t>
            </a:r>
            <a:r>
              <a:rPr lang="en-US" sz="2000" dirty="0" err="1"/>
              <a:t>Bluespotted</a:t>
            </a:r>
            <a:r>
              <a:rPr lang="en-US" sz="2000" dirty="0"/>
              <a:t> </a:t>
            </a:r>
          </a:p>
          <a:p>
            <a:pPr algn="ctr"/>
            <a:r>
              <a:rPr lang="en-US" sz="2000" dirty="0"/>
              <a:t>Coral Trout </a:t>
            </a:r>
            <a:r>
              <a:rPr lang="en-US" sz="1200" i="1" dirty="0"/>
              <a:t>(</a:t>
            </a:r>
            <a:r>
              <a:rPr lang="en-US" sz="1200" i="1" dirty="0" err="1"/>
              <a:t>Plectropomus</a:t>
            </a:r>
            <a:r>
              <a:rPr lang="en-US" sz="1200" i="1" dirty="0"/>
              <a:t> </a:t>
            </a:r>
            <a:r>
              <a:rPr lang="en-US" sz="1200" i="1" dirty="0" err="1"/>
              <a:t>laevis</a:t>
            </a:r>
            <a:r>
              <a:rPr lang="en-US" sz="1200" i="1" dirty="0"/>
              <a:t>)</a:t>
            </a:r>
            <a:endParaRPr lang="en-US" sz="2000" dirty="0"/>
          </a:p>
          <a:p>
            <a:pPr algn="ctr"/>
            <a:r>
              <a:rPr lang="en-AU" sz="2000" dirty="0"/>
              <a:t>was spotted as far south as Victoria </a:t>
            </a:r>
          </a:p>
          <a:p>
            <a:pPr algn="ctr"/>
            <a:r>
              <a:rPr lang="en-AU" sz="1600" dirty="0"/>
              <a:t>(source: </a:t>
            </a:r>
            <a:r>
              <a:rPr lang="en-AU" sz="1600" dirty="0" err="1"/>
              <a:t>redmap</a:t>
            </a:r>
            <a:r>
              <a:rPr lang="en-AU" sz="1600" dirty="0"/>
              <a:t>). </a:t>
            </a:r>
            <a:endParaRPr lang="en-US" sz="2000" dirty="0"/>
          </a:p>
        </p:txBody>
      </p:sp>
      <p:pic>
        <p:nvPicPr>
          <p:cNvPr id="14338" name="Picture 2" descr="Plectropomus laevis">
            <a:extLst>
              <a:ext uri="{FF2B5EF4-FFF2-40B4-BE49-F238E27FC236}">
                <a16:creationId xmlns:a16="http://schemas.microsoft.com/office/drawing/2014/main" id="{BE3739B8-A5E2-409B-CDDC-553F0E0D8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0"/>
            <a:ext cx="10296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screenshot of a map&#10;&#10;Description automatically generated">
            <a:extLst>
              <a:ext uri="{FF2B5EF4-FFF2-40B4-BE49-F238E27FC236}">
                <a16:creationId xmlns:a16="http://schemas.microsoft.com/office/drawing/2014/main" id="{9F9637E5-C35A-8168-AE94-7F390C459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89" y="157045"/>
            <a:ext cx="1634271" cy="127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136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15C41C-4AFF-DCFC-67E3-EA976EE63045}"/>
              </a:ext>
            </a:extLst>
          </p:cNvPr>
          <p:cNvSpPr txBox="1"/>
          <p:nvPr/>
        </p:nvSpPr>
        <p:spPr>
          <a:xfrm>
            <a:off x="368489" y="245660"/>
            <a:ext cx="1158695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It only takes</a:t>
            </a:r>
            <a:r>
              <a:rPr lang="en-US" sz="3200" b="1" dirty="0"/>
              <a:t> one </a:t>
            </a:r>
            <a:r>
              <a:rPr lang="en-US" sz="2400" dirty="0"/>
              <a:t>factor to be </a:t>
            </a:r>
            <a:r>
              <a:rPr lang="en-US" sz="3200" b="1" dirty="0"/>
              <a:t>outside </a:t>
            </a:r>
            <a:r>
              <a:rPr lang="en-US" sz="2400" dirty="0"/>
              <a:t>a species range of tolerance for the population to be limited in its ability to survive, grow and reproduce there </a:t>
            </a:r>
          </a:p>
          <a:p>
            <a:pPr algn="ctr"/>
            <a:r>
              <a:rPr lang="en-US" sz="1600" dirty="0"/>
              <a:t>(regardless of the quantity of other factors within its range of tolerance)</a:t>
            </a:r>
          </a:p>
          <a:p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616F4C-2879-0CE7-3119-32B31D21FB0F}"/>
              </a:ext>
            </a:extLst>
          </p:cNvPr>
          <p:cNvSpPr/>
          <p:nvPr/>
        </p:nvSpPr>
        <p:spPr>
          <a:xfrm>
            <a:off x="0" y="1742081"/>
            <a:ext cx="12192000" cy="5115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diagram of a normal distribution&#10;&#10;Description automatically generated">
            <a:extLst>
              <a:ext uri="{FF2B5EF4-FFF2-40B4-BE49-F238E27FC236}">
                <a16:creationId xmlns:a16="http://schemas.microsoft.com/office/drawing/2014/main" id="{6E25B655-6B51-15E8-2494-0F202205D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61" y="1847263"/>
            <a:ext cx="4627563" cy="5010737"/>
          </a:xfrm>
          <a:prstGeom prst="rect">
            <a:avLst/>
          </a:prstGeom>
        </p:spPr>
      </p:pic>
      <p:pic>
        <p:nvPicPr>
          <p:cNvPr id="12290" name="Picture 2" descr="What Is Climate Change?">
            <a:extLst>
              <a:ext uri="{FF2B5EF4-FFF2-40B4-BE49-F238E27FC236}">
                <a16:creationId xmlns:a16="http://schemas.microsoft.com/office/drawing/2014/main" id="{4CA5960C-DBE4-59B2-E4F2-BED074808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85" y="2561764"/>
            <a:ext cx="6215063" cy="34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F6CE1E50-6990-A7DE-24BC-BE14601D3D2C}"/>
              </a:ext>
            </a:extLst>
          </p:cNvPr>
          <p:cNvSpPr/>
          <p:nvPr/>
        </p:nvSpPr>
        <p:spPr>
          <a:xfrm>
            <a:off x="2801142" y="5595402"/>
            <a:ext cx="2343150" cy="8858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21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15C41C-4AFF-DCFC-67E3-EA976EE63045}"/>
              </a:ext>
            </a:extLst>
          </p:cNvPr>
          <p:cNvSpPr txBox="1"/>
          <p:nvPr/>
        </p:nvSpPr>
        <p:spPr>
          <a:xfrm>
            <a:off x="-218365" y="543416"/>
            <a:ext cx="11586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This is known as, ”</a:t>
            </a:r>
            <a:r>
              <a:rPr lang="en-US" sz="3200" i="1" dirty="0" err="1"/>
              <a:t>Leibig’s</a:t>
            </a:r>
            <a:r>
              <a:rPr lang="en-US" sz="3200" i="1" dirty="0"/>
              <a:t> Law of the Minimum</a:t>
            </a:r>
            <a:r>
              <a:rPr lang="en-US" sz="3200" dirty="0"/>
              <a:t>”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376E0B-1609-FE0E-DA9A-364D75EE7565}"/>
              </a:ext>
            </a:extLst>
          </p:cNvPr>
          <p:cNvSpPr/>
          <p:nvPr/>
        </p:nvSpPr>
        <p:spPr>
          <a:xfrm>
            <a:off x="0" y="1742081"/>
            <a:ext cx="12192000" cy="5115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Liebig's law of the minimum - | Aquasabi | Aquasabi - Aquascaping Shop">
            <a:extLst>
              <a:ext uri="{FF2B5EF4-FFF2-40B4-BE49-F238E27FC236}">
                <a16:creationId xmlns:a16="http://schemas.microsoft.com/office/drawing/2014/main" id="{8DF1FC59-AE74-3F2B-991B-4D9F20A2E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633" y="1742081"/>
            <a:ext cx="5318954" cy="487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Justus von Liebig: Great Teacher and Pioneer in Organic Chemistry and  Agrochemistry - ChemistryViews">
            <a:extLst>
              <a:ext uri="{FF2B5EF4-FFF2-40B4-BE49-F238E27FC236}">
                <a16:creationId xmlns:a16="http://schemas.microsoft.com/office/drawing/2014/main" id="{DEBCF462-3355-AC54-25A3-7B1635754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488" y="200125"/>
            <a:ext cx="182435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2728AF-1291-E6E3-0895-D30C69D738BD}"/>
              </a:ext>
            </a:extLst>
          </p:cNvPr>
          <p:cNvSpPr txBox="1"/>
          <p:nvPr/>
        </p:nvSpPr>
        <p:spPr>
          <a:xfrm>
            <a:off x="10250488" y="1527746"/>
            <a:ext cx="2015901" cy="271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Justus von </a:t>
            </a:r>
            <a:r>
              <a:rPr lang="en-US" sz="1100" dirty="0" err="1"/>
              <a:t>Leibig</a:t>
            </a:r>
            <a:r>
              <a:rPr lang="en-US" sz="1100" dirty="0"/>
              <a:t> (1803-1873)</a:t>
            </a:r>
          </a:p>
        </p:txBody>
      </p:sp>
    </p:spTree>
    <p:extLst>
      <p:ext uri="{BB962C8B-B14F-4D97-AF65-F5344CB8AC3E}">
        <p14:creationId xmlns:p14="http://schemas.microsoft.com/office/powerpoint/2010/main" val="3951746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15C41C-4AFF-DCFC-67E3-EA976EE63045}"/>
              </a:ext>
            </a:extLst>
          </p:cNvPr>
          <p:cNvSpPr txBox="1"/>
          <p:nvPr/>
        </p:nvSpPr>
        <p:spPr>
          <a:xfrm>
            <a:off x="257174" y="537081"/>
            <a:ext cx="11586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For example, if any</a:t>
            </a:r>
            <a:r>
              <a:rPr lang="en-US" sz="3600" b="1" dirty="0"/>
              <a:t> one </a:t>
            </a:r>
            <a:r>
              <a:rPr lang="en-US" sz="2400" dirty="0"/>
              <a:t>of these parameters is too low or too high, your corals will bleach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616F4C-2879-0CE7-3119-32B31D21FB0F}"/>
              </a:ext>
            </a:extLst>
          </p:cNvPr>
          <p:cNvSpPr/>
          <p:nvPr/>
        </p:nvSpPr>
        <p:spPr>
          <a:xfrm>
            <a:off x="0" y="1742081"/>
            <a:ext cx="12192000" cy="511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3718A2-1D7C-AAC8-D1A8-EBACA04612C9}"/>
              </a:ext>
            </a:extLst>
          </p:cNvPr>
          <p:cNvSpPr txBox="1"/>
          <p:nvPr/>
        </p:nvSpPr>
        <p:spPr>
          <a:xfrm>
            <a:off x="257174" y="2128838"/>
            <a:ext cx="583882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Calcium: 400-450ppm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Alkalinity: 8-12dkh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Magnesium: 1250-1350ppm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pH: 8-8.4</a:t>
            </a:r>
          </a:p>
          <a:p>
            <a:r>
              <a:rPr lang="en-US" sz="3200" b="1" dirty="0">
                <a:highlight>
                  <a:srgbClr val="FFFF00"/>
                </a:highlight>
              </a:rPr>
              <a:t>X Temperature: 34 degrees C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Salinity: 32-35ppt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Phosphate: 0.02-0.05ppm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Ammonia: ZERO!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Nitrite: ZERO!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Nitrate: 0.025-5ppm</a:t>
            </a:r>
          </a:p>
        </p:txBody>
      </p:sp>
      <p:pic>
        <p:nvPicPr>
          <p:cNvPr id="1028" name="Picture 4" descr="What is coral aquaculture? - Great Barrier Reef Foundation">
            <a:extLst>
              <a:ext uri="{FF2B5EF4-FFF2-40B4-BE49-F238E27FC236}">
                <a16:creationId xmlns:a16="http://schemas.microsoft.com/office/drawing/2014/main" id="{7050BEA5-1CEE-FE6C-E1BF-2715DB127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850" y="2698318"/>
            <a:ext cx="5908976" cy="332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3850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15C41C-4AFF-DCFC-67E3-EA976EE63045}"/>
              </a:ext>
            </a:extLst>
          </p:cNvPr>
          <p:cNvSpPr txBox="1"/>
          <p:nvPr/>
        </p:nvSpPr>
        <p:spPr>
          <a:xfrm>
            <a:off x="257174" y="304938"/>
            <a:ext cx="11586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Similarly, if that </a:t>
            </a:r>
            <a:r>
              <a:rPr lang="en-US" sz="3200" b="1" dirty="0"/>
              <a:t>ONE</a:t>
            </a:r>
            <a:r>
              <a:rPr lang="en-US" sz="2400" dirty="0"/>
              <a:t> parameter is brought back, so that </a:t>
            </a:r>
            <a:r>
              <a:rPr lang="en-US" sz="3200" b="1" dirty="0"/>
              <a:t>ALL </a:t>
            </a:r>
            <a:r>
              <a:rPr lang="en-US" sz="2400" dirty="0"/>
              <a:t>parameters are now within the coral’s optimum range of tolerance, the corals will start to grow again </a:t>
            </a:r>
            <a:r>
              <a:rPr lang="en-US" sz="2400" dirty="0">
                <a:sym typeface="Wingdings" pitchFamily="2" charset="2"/>
              </a:rPr>
              <a:t> </a:t>
            </a:r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616F4C-2879-0CE7-3119-32B31D21FB0F}"/>
              </a:ext>
            </a:extLst>
          </p:cNvPr>
          <p:cNvSpPr/>
          <p:nvPr/>
        </p:nvSpPr>
        <p:spPr>
          <a:xfrm>
            <a:off x="0" y="1742081"/>
            <a:ext cx="12192000" cy="511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294" name="Picture 6" descr="Reef Tanks 101: Setting Up &amp; Caring for a Reef Aquarium">
            <a:extLst>
              <a:ext uri="{FF2B5EF4-FFF2-40B4-BE49-F238E27FC236}">
                <a16:creationId xmlns:a16="http://schemas.microsoft.com/office/drawing/2014/main" id="{D2308BFC-5FFD-0B8A-A883-EDA91A546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095" y="2388413"/>
            <a:ext cx="7317187" cy="365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3718A2-1D7C-AAC8-D1A8-EBACA04612C9}"/>
              </a:ext>
            </a:extLst>
          </p:cNvPr>
          <p:cNvSpPr txBox="1"/>
          <p:nvPr/>
        </p:nvSpPr>
        <p:spPr>
          <a:xfrm>
            <a:off x="257174" y="2128838"/>
            <a:ext cx="583882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Calcium: 400-450ppm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Alkalinity: 8-12dkh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Magnesium: 1250-1350ppm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pH: 8-8.4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3200" u="sng" dirty="0">
                <a:solidFill>
                  <a:schemeClr val="bg1"/>
                </a:solidFill>
              </a:rPr>
              <a:t>Temperature: 24-26 degrees C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Salinity: 32-35ppt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Phosphate: 0.02-0.05ppm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Ammonia: ZERO!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Nitrite: ZERO!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Nitrate: 0.025-5ppm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0CE0D6-1AE3-81C9-6ADC-101BFDB8219E}"/>
              </a:ext>
            </a:extLst>
          </p:cNvPr>
          <p:cNvSpPr txBox="1"/>
          <p:nvPr/>
        </p:nvSpPr>
        <p:spPr>
          <a:xfrm>
            <a:off x="5900029" y="5493010"/>
            <a:ext cx="2070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sym typeface="Wingdings" pitchFamily="2" charset="2"/>
              </a:rPr>
              <a:t>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2757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ytoplankton - The Australian Museum">
            <a:extLst>
              <a:ext uri="{FF2B5EF4-FFF2-40B4-BE49-F238E27FC236}">
                <a16:creationId xmlns:a16="http://schemas.microsoft.com/office/drawing/2014/main" id="{44A11943-1FA6-45E6-A764-CA6B9539E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3" y="0"/>
            <a:ext cx="9805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51D230-7960-1E80-8F27-D553022D1B1A}"/>
              </a:ext>
            </a:extLst>
          </p:cNvPr>
          <p:cNvSpPr txBox="1"/>
          <p:nvPr/>
        </p:nvSpPr>
        <p:spPr>
          <a:xfrm>
            <a:off x="201234" y="1462489"/>
            <a:ext cx="4842254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 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Here is another example….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Unlike coral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phytoplankton 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highlight>
                  <a:srgbClr val="FF0000"/>
                </a:highlight>
              </a:rPr>
              <a:t>love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nutrients</a:t>
            </a:r>
          </a:p>
        </p:txBody>
      </p:sp>
    </p:spTree>
    <p:extLst>
      <p:ext uri="{BB962C8B-B14F-4D97-AF65-F5344CB8AC3E}">
        <p14:creationId xmlns:p14="http://schemas.microsoft.com/office/powerpoint/2010/main" val="41894559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E8F3AC-669A-924D-C6FA-78281B6CE712}"/>
              </a:ext>
            </a:extLst>
          </p:cNvPr>
          <p:cNvSpPr txBox="1"/>
          <p:nvPr/>
        </p:nvSpPr>
        <p:spPr>
          <a:xfrm>
            <a:off x="346816" y="332858"/>
            <a:ext cx="313447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dirty="0"/>
              <a:t>Only where there’s nutrients </a:t>
            </a:r>
          </a:p>
          <a:p>
            <a:pPr algn="ctr"/>
            <a:r>
              <a:rPr lang="en-US" sz="2400" dirty="0"/>
              <a:t>(i.e. upwellings) </a:t>
            </a:r>
          </a:p>
          <a:p>
            <a:pPr algn="ctr"/>
            <a:r>
              <a:rPr lang="en-US" sz="2400" dirty="0"/>
              <a:t>do phytoplankton</a:t>
            </a:r>
            <a:r>
              <a:rPr lang="en-US" sz="3200" b="1" dirty="0"/>
              <a:t> bloom.</a:t>
            </a:r>
          </a:p>
          <a:p>
            <a:pPr algn="ctr"/>
            <a:endParaRPr lang="en-US" sz="3200" b="1" dirty="0"/>
          </a:p>
          <a:p>
            <a:pPr algn="ctr"/>
            <a:r>
              <a:rPr lang="en-US" sz="2400" dirty="0"/>
              <a:t>Nutrients are often the limiting factor for phytoplankton.</a:t>
            </a:r>
            <a:endParaRPr lang="en-US" sz="2000" dirty="0"/>
          </a:p>
        </p:txBody>
      </p:sp>
      <p:pic>
        <p:nvPicPr>
          <p:cNvPr id="3" name="Picture 2" descr="Liebig's law of the minimum - | Aquasabi | Aquasabi - Aquascaping Shop">
            <a:extLst>
              <a:ext uri="{FF2B5EF4-FFF2-40B4-BE49-F238E27FC236}">
                <a16:creationId xmlns:a16="http://schemas.microsoft.com/office/drawing/2014/main" id="{13C676C4-56D5-0C25-DB29-1E2FA389D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08" y="4943183"/>
            <a:ext cx="1885497" cy="172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9A3B47-D617-54CD-06B0-D9F9A9E6BEC5}"/>
              </a:ext>
            </a:extLst>
          </p:cNvPr>
          <p:cNvSpPr/>
          <p:nvPr/>
        </p:nvSpPr>
        <p:spPr>
          <a:xfrm>
            <a:off x="507199" y="5554638"/>
            <a:ext cx="1064526" cy="32754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7F067-FF44-23F5-634F-B36BAE81F8CE}"/>
              </a:ext>
            </a:extLst>
          </p:cNvPr>
          <p:cNvSpPr txBox="1"/>
          <p:nvPr/>
        </p:nvSpPr>
        <p:spPr>
          <a:xfrm>
            <a:off x="507199" y="5512853"/>
            <a:ext cx="1064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nutrients</a:t>
            </a:r>
          </a:p>
        </p:txBody>
      </p:sp>
      <p:pic>
        <p:nvPicPr>
          <p:cNvPr id="19460" name="Picture 4" descr="Latest News IMOS-OceanCurrent">
            <a:extLst>
              <a:ext uri="{FF2B5EF4-FFF2-40B4-BE49-F238E27FC236}">
                <a16:creationId xmlns:a16="http://schemas.microsoft.com/office/drawing/2014/main" id="{2058DD4A-D8C3-20B2-6B2B-AD52F43885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4" r="16265" b="11478"/>
          <a:stretch/>
        </p:blipFill>
        <p:spPr bwMode="auto">
          <a:xfrm>
            <a:off x="3944203" y="-1"/>
            <a:ext cx="8272501" cy="689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97F9F8-0C6E-6B98-E76E-6951C781FAD5}"/>
              </a:ext>
            </a:extLst>
          </p:cNvPr>
          <p:cNvSpPr txBox="1"/>
          <p:nvPr/>
        </p:nvSpPr>
        <p:spPr>
          <a:xfrm>
            <a:off x="4217158" y="1241946"/>
            <a:ext cx="2074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Kangaroo Island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25BF6D-5468-BECD-5374-3494666145B2}"/>
              </a:ext>
            </a:extLst>
          </p:cNvPr>
          <p:cNvSpPr txBox="1"/>
          <p:nvPr/>
        </p:nvSpPr>
        <p:spPr>
          <a:xfrm>
            <a:off x="10044794" y="148192"/>
            <a:ext cx="2074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South Australia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4A444A-2F2D-5B16-1395-69C25F8426F9}"/>
              </a:ext>
            </a:extLst>
          </p:cNvPr>
          <p:cNvSpPr txBox="1"/>
          <p:nvPr/>
        </p:nvSpPr>
        <p:spPr>
          <a:xfrm>
            <a:off x="6291618" y="3447007"/>
            <a:ext cx="2754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Phytoplankton bloom</a:t>
            </a:r>
          </a:p>
        </p:txBody>
      </p:sp>
    </p:spTree>
    <p:extLst>
      <p:ext uri="{BB962C8B-B14F-4D97-AF65-F5344CB8AC3E}">
        <p14:creationId xmlns:p14="http://schemas.microsoft.com/office/powerpoint/2010/main" val="11729299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ytoplankton - The Australian Museum">
            <a:extLst>
              <a:ext uri="{FF2B5EF4-FFF2-40B4-BE49-F238E27FC236}">
                <a16:creationId xmlns:a16="http://schemas.microsoft.com/office/drawing/2014/main" id="{44A11943-1FA6-45E6-A764-CA6B9539E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3" y="0"/>
            <a:ext cx="9805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51D230-7960-1E80-8F27-D553022D1B1A}"/>
              </a:ext>
            </a:extLst>
          </p:cNvPr>
          <p:cNvSpPr txBox="1"/>
          <p:nvPr/>
        </p:nvSpPr>
        <p:spPr>
          <a:xfrm>
            <a:off x="449168" y="2867039"/>
            <a:ext cx="3873690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 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Phytoplankton also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</a:rPr>
              <a:t>need 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sunlight</a:t>
            </a:r>
          </a:p>
        </p:txBody>
      </p:sp>
      <p:pic>
        <p:nvPicPr>
          <p:cNvPr id="2052" name="Picture 4" descr="Sun Special Lineal color icon">
            <a:extLst>
              <a:ext uri="{FF2B5EF4-FFF2-40B4-BE49-F238E27FC236}">
                <a16:creationId xmlns:a16="http://schemas.microsoft.com/office/drawing/2014/main" id="{2D19CF75-EB40-4F17-4655-96DC6ED1F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772" y="166700"/>
            <a:ext cx="3400931" cy="340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57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E8F3AC-669A-924D-C6FA-78281B6CE712}"/>
              </a:ext>
            </a:extLst>
          </p:cNvPr>
          <p:cNvSpPr txBox="1"/>
          <p:nvPr/>
        </p:nvSpPr>
        <p:spPr>
          <a:xfrm>
            <a:off x="643719" y="234176"/>
            <a:ext cx="387369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</a:t>
            </a:r>
            <a:r>
              <a:rPr lang="en-US" sz="3200" b="1" dirty="0"/>
              <a:t> Antarctica</a:t>
            </a:r>
            <a:endParaRPr lang="en-US" sz="2400" dirty="0"/>
          </a:p>
          <a:p>
            <a:pPr algn="ctr"/>
            <a:r>
              <a:rPr lang="en-US" sz="2400" dirty="0"/>
              <a:t>in </a:t>
            </a:r>
            <a:r>
              <a:rPr lang="en-US" sz="3200" b="1" dirty="0"/>
              <a:t>winter </a:t>
            </a:r>
          </a:p>
          <a:p>
            <a:pPr algn="ctr"/>
            <a:r>
              <a:rPr lang="en-US" dirty="0"/>
              <a:t>(when it’s always dark) </a:t>
            </a:r>
          </a:p>
          <a:p>
            <a:pPr algn="ctr"/>
            <a:endParaRPr lang="en-US" dirty="0"/>
          </a:p>
          <a:p>
            <a:pPr algn="ctr"/>
            <a:r>
              <a:rPr lang="en-US" sz="3200" b="1" dirty="0"/>
              <a:t>sunlight</a:t>
            </a:r>
            <a:r>
              <a:rPr lang="en-US" sz="2400" dirty="0"/>
              <a:t> is the limiting factor for phytoplankton.</a:t>
            </a:r>
          </a:p>
          <a:p>
            <a:pPr algn="ctr"/>
            <a:endParaRPr lang="en-US" sz="1600" dirty="0"/>
          </a:p>
          <a:p>
            <a:pPr algn="ctr"/>
            <a:r>
              <a:rPr lang="en-US" dirty="0"/>
              <a:t>(Lots of nutrients are already there) </a:t>
            </a:r>
          </a:p>
          <a:p>
            <a:pPr algn="ctr"/>
            <a:endParaRPr lang="en-US" sz="1600" dirty="0"/>
          </a:p>
          <a:p>
            <a:pPr algn="ctr"/>
            <a:r>
              <a:rPr lang="en-US" sz="2400" dirty="0"/>
              <a:t>Only when there’s sunlight in Antarctica, do phytoplankton </a:t>
            </a:r>
          </a:p>
          <a:p>
            <a:pPr algn="ctr"/>
            <a:r>
              <a:rPr lang="en-US" sz="3200" b="1" dirty="0"/>
              <a:t>bloom</a:t>
            </a:r>
            <a:r>
              <a:rPr lang="en-US" sz="2400" dirty="0"/>
              <a:t>.  </a:t>
            </a:r>
          </a:p>
        </p:txBody>
      </p:sp>
      <p:pic>
        <p:nvPicPr>
          <p:cNvPr id="18434" name="Picture 2" descr="Phytoplankton Bloom in the Ross Sea">
            <a:extLst>
              <a:ext uri="{FF2B5EF4-FFF2-40B4-BE49-F238E27FC236}">
                <a16:creationId xmlns:a16="http://schemas.microsoft.com/office/drawing/2014/main" id="{C7CBD54B-3D10-F6B8-3765-355C2346B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iebig's law of the minimum - | Aquasabi | Aquasabi - Aquascaping Shop">
            <a:extLst>
              <a:ext uri="{FF2B5EF4-FFF2-40B4-BE49-F238E27FC236}">
                <a16:creationId xmlns:a16="http://schemas.microsoft.com/office/drawing/2014/main" id="{EB7AC6F6-803F-AE1D-C96B-20E52F4B6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816" y="4970479"/>
            <a:ext cx="1885497" cy="172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xplosion 1 3">
            <a:extLst>
              <a:ext uri="{FF2B5EF4-FFF2-40B4-BE49-F238E27FC236}">
                <a16:creationId xmlns:a16="http://schemas.microsoft.com/office/drawing/2014/main" id="{B5C84C5B-F744-059F-745F-39E336CCBDA9}"/>
              </a:ext>
            </a:extLst>
          </p:cNvPr>
          <p:cNvSpPr/>
          <p:nvPr/>
        </p:nvSpPr>
        <p:spPr>
          <a:xfrm>
            <a:off x="1637816" y="5431809"/>
            <a:ext cx="668656" cy="750627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1AF128-347A-0605-23BE-629C6F52F0AA}"/>
              </a:ext>
            </a:extLst>
          </p:cNvPr>
          <p:cNvSpPr txBox="1"/>
          <p:nvPr/>
        </p:nvSpPr>
        <p:spPr>
          <a:xfrm>
            <a:off x="1720755" y="5581512"/>
            <a:ext cx="887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03BCD2-BCAD-67A3-D223-2CCA6CD2CD06}"/>
              </a:ext>
            </a:extLst>
          </p:cNvPr>
          <p:cNvSpPr txBox="1"/>
          <p:nvPr/>
        </p:nvSpPr>
        <p:spPr>
          <a:xfrm>
            <a:off x="7519917" y="2604056"/>
            <a:ext cx="2754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Phytoplankton bloom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1CBA29-EB0E-64E0-E989-43AF037647D1}"/>
              </a:ext>
            </a:extLst>
          </p:cNvPr>
          <p:cNvSpPr txBox="1"/>
          <p:nvPr/>
        </p:nvSpPr>
        <p:spPr>
          <a:xfrm>
            <a:off x="5829869" y="5950844"/>
            <a:ext cx="2754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Antarctica</a:t>
            </a:r>
          </a:p>
        </p:txBody>
      </p:sp>
    </p:spTree>
    <p:extLst>
      <p:ext uri="{BB962C8B-B14F-4D97-AF65-F5344CB8AC3E}">
        <p14:creationId xmlns:p14="http://schemas.microsoft.com/office/powerpoint/2010/main" val="1893035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B175E4-A270-831A-23CD-C9EF3C2C633E}"/>
              </a:ext>
            </a:extLst>
          </p:cNvPr>
          <p:cNvSpPr txBox="1"/>
          <p:nvPr/>
        </p:nvSpPr>
        <p:spPr>
          <a:xfrm>
            <a:off x="176283" y="636240"/>
            <a:ext cx="118394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dirty="0"/>
              <a:t>Hence, populations grow in size where conditions are just right (for them specifically)</a:t>
            </a:r>
            <a:endParaRPr lang="en-US" sz="2400" dirty="0"/>
          </a:p>
        </p:txBody>
      </p:sp>
      <p:pic>
        <p:nvPicPr>
          <p:cNvPr id="9218" name="Picture 2" descr="Goldilocks and the Three Goals">
            <a:extLst>
              <a:ext uri="{FF2B5EF4-FFF2-40B4-BE49-F238E27FC236}">
                <a16:creationId xmlns:a16="http://schemas.microsoft.com/office/drawing/2014/main" id="{9E7BA40C-E0E9-D15D-21FE-2261EA81B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9" b="17594"/>
          <a:stretch/>
        </p:blipFill>
        <p:spPr bwMode="auto">
          <a:xfrm flipH="1">
            <a:off x="0" y="1629332"/>
            <a:ext cx="12191999" cy="522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FEACD5E-2052-8E56-0CFC-1B997CCE7BFD}"/>
              </a:ext>
            </a:extLst>
          </p:cNvPr>
          <p:cNvSpPr/>
          <p:nvPr/>
        </p:nvSpPr>
        <p:spPr>
          <a:xfrm>
            <a:off x="4400550" y="2286000"/>
            <a:ext cx="3643313" cy="38097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483924-EEA1-6EFC-5BF0-00F9ECF9CFFD}"/>
              </a:ext>
            </a:extLst>
          </p:cNvPr>
          <p:cNvSpPr txBox="1"/>
          <p:nvPr/>
        </p:nvSpPr>
        <p:spPr>
          <a:xfrm>
            <a:off x="0" y="6528205"/>
            <a:ext cx="5252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Remember Goldilocks and the three bears?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8A617E-0764-CDEB-E18D-E1CFDD7EB8D5}"/>
              </a:ext>
            </a:extLst>
          </p:cNvPr>
          <p:cNvSpPr txBox="1"/>
          <p:nvPr/>
        </p:nvSpPr>
        <p:spPr>
          <a:xfrm>
            <a:off x="5892020" y="6292204"/>
            <a:ext cx="1561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Just right</a:t>
            </a:r>
          </a:p>
        </p:txBody>
      </p:sp>
    </p:spTree>
    <p:extLst>
      <p:ext uri="{BB962C8B-B14F-4D97-AF65-F5344CB8AC3E}">
        <p14:creationId xmlns:p14="http://schemas.microsoft.com/office/powerpoint/2010/main" val="9526921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Picture 6" descr="Are you the weakest link in the sanitary design chain? | 2019-01-31 | The  National Provisioner">
            <a:extLst>
              <a:ext uri="{FF2B5EF4-FFF2-40B4-BE49-F238E27FC236}">
                <a16:creationId xmlns:a16="http://schemas.microsoft.com/office/drawing/2014/main" id="{703B9EEB-4293-546E-9685-39A05D1549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2" b="398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10CF93-16C5-4915-BBAC-A49A7BD2FEC3}"/>
              </a:ext>
            </a:extLst>
          </p:cNvPr>
          <p:cNvSpPr txBox="1"/>
          <p:nvPr/>
        </p:nvSpPr>
        <p:spPr>
          <a:xfrm>
            <a:off x="3875965" y="300250"/>
            <a:ext cx="5390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E.g. the limiting factor is the paperclip</a:t>
            </a:r>
          </a:p>
        </p:txBody>
      </p:sp>
    </p:spTree>
    <p:extLst>
      <p:ext uri="{BB962C8B-B14F-4D97-AF65-F5344CB8AC3E}">
        <p14:creationId xmlns:p14="http://schemas.microsoft.com/office/powerpoint/2010/main" val="34237815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2656C0D-1DA6-50DD-66C4-287ADA649E0F}"/>
              </a:ext>
            </a:extLst>
          </p:cNvPr>
          <p:cNvSpPr txBox="1"/>
          <p:nvPr/>
        </p:nvSpPr>
        <p:spPr>
          <a:xfrm>
            <a:off x="679578" y="1289953"/>
            <a:ext cx="4889609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Explain the concepts of limiting factors and tolerance limits and their importance in population distributions.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Success Criteria: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Complete Marine Education </a:t>
            </a: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worksheet </a:t>
            </a: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‘</a:t>
            </a: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19. Shelford and </a:t>
            </a:r>
            <a:r>
              <a:rPr kumimoji="0" 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Leibig</a:t>
            </a: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’</a:t>
            </a:r>
            <a:endParaRPr kumimoji="0" lang="en-US" sz="24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3" name="Picture 2" descr="A diagram of a graph&#10;&#10;Description automatically generated">
            <a:extLst>
              <a:ext uri="{FF2B5EF4-FFF2-40B4-BE49-F238E27FC236}">
                <a16:creationId xmlns:a16="http://schemas.microsoft.com/office/drawing/2014/main" id="{9A196C69-D232-1760-F42A-95F945A7F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0623" y="264266"/>
            <a:ext cx="4717329" cy="635844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1303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EB71F9-3F08-4A08-B67D-9C5A52D007E9}"/>
              </a:ext>
            </a:extLst>
          </p:cNvPr>
          <p:cNvSpPr txBox="1"/>
          <p:nvPr/>
        </p:nvSpPr>
        <p:spPr>
          <a:xfrm>
            <a:off x="176283" y="389895"/>
            <a:ext cx="118394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dirty="0"/>
              <a:t>This is known as, “</a:t>
            </a:r>
            <a:r>
              <a:rPr lang="en-AU" sz="2800" i="1" dirty="0"/>
              <a:t>Shelford’s range of tolerance</a:t>
            </a:r>
            <a:r>
              <a:rPr lang="en-AU" sz="2800" dirty="0"/>
              <a:t>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C6AEEE-91E0-184F-4C67-8B574AA72398}"/>
              </a:ext>
            </a:extLst>
          </p:cNvPr>
          <p:cNvSpPr/>
          <p:nvPr/>
        </p:nvSpPr>
        <p:spPr>
          <a:xfrm>
            <a:off x="0" y="1128805"/>
            <a:ext cx="12192000" cy="572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Graphical representation of Shelford's Law of Tolerance. | Download  Scientific Diagram">
            <a:extLst>
              <a:ext uri="{FF2B5EF4-FFF2-40B4-BE49-F238E27FC236}">
                <a16:creationId xmlns:a16="http://schemas.microsoft.com/office/drawing/2014/main" id="{DB79F6A4-B638-873B-B8E4-E25FEFC65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201" y="1454916"/>
            <a:ext cx="6784075" cy="507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FC537BF1-8724-9958-4072-3A010CA4F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37" y="2289148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C64FE5-9AF5-F020-1ABC-8021F08DCAA1}"/>
              </a:ext>
            </a:extLst>
          </p:cNvPr>
          <p:cNvSpPr txBox="1"/>
          <p:nvPr/>
        </p:nvSpPr>
        <p:spPr>
          <a:xfrm>
            <a:off x="730724" y="5146648"/>
            <a:ext cx="2129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Victor E. Shelford</a:t>
            </a:r>
          </a:p>
          <a:p>
            <a:pPr algn="ctr"/>
            <a:r>
              <a:rPr lang="en-US" dirty="0"/>
              <a:t>1877-1968</a:t>
            </a:r>
          </a:p>
        </p:txBody>
      </p:sp>
    </p:spTree>
    <p:extLst>
      <p:ext uri="{BB962C8B-B14F-4D97-AF65-F5344CB8AC3E}">
        <p14:creationId xmlns:p14="http://schemas.microsoft.com/office/powerpoint/2010/main" val="2210911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50D9B350-F8C6-D6DF-0B58-96FB2A8B3B3F}"/>
              </a:ext>
            </a:extLst>
          </p:cNvPr>
          <p:cNvSpPr/>
          <p:nvPr/>
        </p:nvSpPr>
        <p:spPr>
          <a:xfrm>
            <a:off x="5014912" y="0"/>
            <a:ext cx="717708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A diagram of a normal distribution&#10;&#10;Description automatically generated">
            <a:extLst>
              <a:ext uri="{FF2B5EF4-FFF2-40B4-BE49-F238E27FC236}">
                <a16:creationId xmlns:a16="http://schemas.microsoft.com/office/drawing/2014/main" id="{173AF74F-E684-93B0-1FDA-AE82F8C945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3"/>
          <a:stretch/>
        </p:blipFill>
        <p:spPr>
          <a:xfrm>
            <a:off x="5014912" y="0"/>
            <a:ext cx="5972175" cy="6415088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878D88-C68A-993A-6B58-4D670FD29F4E}"/>
              </a:ext>
            </a:extLst>
          </p:cNvPr>
          <p:cNvSpPr txBox="1"/>
          <p:nvPr/>
        </p:nvSpPr>
        <p:spPr>
          <a:xfrm>
            <a:off x="129449" y="144864"/>
            <a:ext cx="41928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For example,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when growing coral in a tank….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for best results, you need water that has….</a:t>
            </a:r>
          </a:p>
        </p:txBody>
      </p:sp>
      <p:pic>
        <p:nvPicPr>
          <p:cNvPr id="4" name="Picture 6" descr="Reef Tanks 101: Setting Up &amp; Caring for a Reef Aquarium">
            <a:extLst>
              <a:ext uri="{FF2B5EF4-FFF2-40B4-BE49-F238E27FC236}">
                <a16:creationId xmlns:a16="http://schemas.microsoft.com/office/drawing/2014/main" id="{5B016C40-F3B3-E8AB-BB63-A2B88FB3C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9" y="1685450"/>
            <a:ext cx="3671668" cy="183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43C9D2-CEE4-4C89-419D-3B1422A4A809}"/>
              </a:ext>
            </a:extLst>
          </p:cNvPr>
          <p:cNvSpPr txBox="1"/>
          <p:nvPr/>
        </p:nvSpPr>
        <p:spPr>
          <a:xfrm>
            <a:off x="251350" y="3475119"/>
            <a:ext cx="49677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Calcium: 400-450ppm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Alkalinity: 8-12dkh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Magnesium: 1250-1350ppm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pH: 8-8.4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Temperature: 24-26 degrees C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Salinity: 32-35ppt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1200" dirty="0">
                <a:solidFill>
                  <a:schemeClr val="bg1"/>
                </a:solidFill>
              </a:rPr>
              <a:t>Phosphate: 0.02-0.05ppm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1200" dirty="0">
                <a:solidFill>
                  <a:schemeClr val="bg1"/>
                </a:solidFill>
              </a:rPr>
              <a:t>Ammonia: ZERO!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1200" dirty="0">
                <a:solidFill>
                  <a:schemeClr val="bg1"/>
                </a:solidFill>
              </a:rPr>
              <a:t>Nitrite: ZERO!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1200" dirty="0">
                <a:solidFill>
                  <a:schemeClr val="bg1"/>
                </a:solidFill>
              </a:rPr>
              <a:t>Nitrate: 0.025-5ppm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7565B5-92F9-5E5B-E614-76D80D3B64EE}"/>
              </a:ext>
            </a:extLst>
          </p:cNvPr>
          <p:cNvSpPr/>
          <p:nvPr/>
        </p:nvSpPr>
        <p:spPr>
          <a:xfrm>
            <a:off x="566253" y="1685451"/>
            <a:ext cx="1937796" cy="1739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522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15C41C-4AFF-DCFC-67E3-EA976EE63045}"/>
              </a:ext>
            </a:extLst>
          </p:cNvPr>
          <p:cNvSpPr txBox="1"/>
          <p:nvPr/>
        </p:nvSpPr>
        <p:spPr>
          <a:xfrm>
            <a:off x="851534" y="384648"/>
            <a:ext cx="10278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Where in the world is the water like this?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F40C51-48ED-8051-679E-3FCEC7EB89EE}"/>
              </a:ext>
            </a:extLst>
          </p:cNvPr>
          <p:cNvSpPr txBox="1"/>
          <p:nvPr/>
        </p:nvSpPr>
        <p:spPr>
          <a:xfrm>
            <a:off x="851533" y="6007387"/>
            <a:ext cx="10278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Where most corals are found of course!</a:t>
            </a:r>
          </a:p>
        </p:txBody>
      </p:sp>
      <p:pic>
        <p:nvPicPr>
          <p:cNvPr id="6150" name="Picture 6" descr="Global distribution of tropical coral reefs (map data © 2019 Google).... |  Download Scientific Diagram">
            <a:extLst>
              <a:ext uri="{FF2B5EF4-FFF2-40B4-BE49-F238E27FC236}">
                <a16:creationId xmlns:a16="http://schemas.microsoft.com/office/drawing/2014/main" id="{F620EB16-1DC8-A11D-9F96-D845729D2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05" b="13145"/>
          <a:stretch/>
        </p:blipFill>
        <p:spPr bwMode="auto">
          <a:xfrm>
            <a:off x="0" y="1171575"/>
            <a:ext cx="12191999" cy="464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diagram of a normal distribution&#10;&#10;Description automatically generated">
            <a:extLst>
              <a:ext uri="{FF2B5EF4-FFF2-40B4-BE49-F238E27FC236}">
                <a16:creationId xmlns:a16="http://schemas.microsoft.com/office/drawing/2014/main" id="{F9EF00DA-90AC-09A9-732E-295E783932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93"/>
          <a:stretch/>
        </p:blipFill>
        <p:spPr>
          <a:xfrm>
            <a:off x="10387013" y="-1"/>
            <a:ext cx="1804986" cy="193884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0175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B175E4-A270-831A-23CD-C9EF3C2C633E}"/>
              </a:ext>
            </a:extLst>
          </p:cNvPr>
          <p:cNvSpPr txBox="1"/>
          <p:nvPr/>
        </p:nvSpPr>
        <p:spPr>
          <a:xfrm>
            <a:off x="176283" y="447934"/>
            <a:ext cx="118394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dirty="0"/>
              <a:t>Individuals live where environmental conditions are within their optimum range of tolerance</a:t>
            </a:r>
            <a:endParaRPr lang="en-US" sz="2400" dirty="0"/>
          </a:p>
        </p:txBody>
      </p:sp>
      <p:pic>
        <p:nvPicPr>
          <p:cNvPr id="1026" name="Picture 2" descr="Weddell seal – Australian Antarctic Program">
            <a:extLst>
              <a:ext uri="{FF2B5EF4-FFF2-40B4-BE49-F238E27FC236}">
                <a16:creationId xmlns:a16="http://schemas.microsoft.com/office/drawing/2014/main" id="{9B617ED9-4ED4-3B8E-76A6-51F30EF1FD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6" b="4653"/>
          <a:stretch/>
        </p:blipFill>
        <p:spPr bwMode="auto">
          <a:xfrm>
            <a:off x="0" y="1307742"/>
            <a:ext cx="12192000" cy="555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7BCD44-7D03-560A-5E45-CB7EFF5FF8F9}"/>
              </a:ext>
            </a:extLst>
          </p:cNvPr>
          <p:cNvSpPr txBox="1"/>
          <p:nvPr/>
        </p:nvSpPr>
        <p:spPr>
          <a:xfrm>
            <a:off x="10432578" y="6086900"/>
            <a:ext cx="1583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E.g. Seals live where it’s cold</a:t>
            </a:r>
          </a:p>
        </p:txBody>
      </p:sp>
    </p:spTree>
    <p:extLst>
      <p:ext uri="{BB962C8B-B14F-4D97-AF65-F5344CB8AC3E}">
        <p14:creationId xmlns:p14="http://schemas.microsoft.com/office/powerpoint/2010/main" val="4174594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eopard Seal Facts">
            <a:extLst>
              <a:ext uri="{FF2B5EF4-FFF2-40B4-BE49-F238E27FC236}">
                <a16:creationId xmlns:a16="http://schemas.microsoft.com/office/drawing/2014/main" id="{151CE69C-8CB0-5929-C862-04B7032DC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3DAEC3-E26F-3AD0-4450-39BEF402F2B8}"/>
              </a:ext>
            </a:extLst>
          </p:cNvPr>
          <p:cNvSpPr txBox="1"/>
          <p:nvPr/>
        </p:nvSpPr>
        <p:spPr>
          <a:xfrm>
            <a:off x="2220893" y="6596390"/>
            <a:ext cx="100959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Adult leopard seal (</a:t>
            </a:r>
            <a:r>
              <a:rPr lang="en-US" sz="1100" dirty="0" err="1"/>
              <a:t>Hydrurga</a:t>
            </a:r>
            <a:r>
              <a:rPr lang="en-US" sz="1100" dirty="0"/>
              <a:t> </a:t>
            </a:r>
            <a:r>
              <a:rPr lang="en-US" sz="1100" dirty="0" err="1"/>
              <a:t>leptonyx</a:t>
            </a:r>
            <a:r>
              <a:rPr lang="en-US" sz="1100" dirty="0"/>
              <a:t>) on ice in </a:t>
            </a:r>
            <a:r>
              <a:rPr lang="en-US" sz="1100" dirty="0" err="1"/>
              <a:t>Cierva</a:t>
            </a:r>
            <a:r>
              <a:rPr lang="en-US" sz="1100" dirty="0"/>
              <a:t> Cove, Antarctic Peninsula, Antarctica, Southern Ocean, Polar Regions. Michael Nolan / </a:t>
            </a:r>
            <a:r>
              <a:rPr lang="en-US" sz="1100" dirty="0" err="1"/>
              <a:t>robertharding</a:t>
            </a:r>
            <a:r>
              <a:rPr lang="en-US" sz="1100" dirty="0"/>
              <a:t> / Getty Images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815FEB-15D9-F7B3-C61B-78B8821614CB}"/>
              </a:ext>
            </a:extLst>
          </p:cNvPr>
          <p:cNvSpPr txBox="1"/>
          <p:nvPr/>
        </p:nvSpPr>
        <p:spPr>
          <a:xfrm>
            <a:off x="107205" y="2348137"/>
            <a:ext cx="16729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dirty="0"/>
              <a:t>Which is why you don’t see many seals in Qld!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66129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ntarctica Seal Images – Browse 15,456 Stock Photos, Vectors, and Video |  Adobe Stock">
            <a:extLst>
              <a:ext uri="{FF2B5EF4-FFF2-40B4-BE49-F238E27FC236}">
                <a16:creationId xmlns:a16="http://schemas.microsoft.com/office/drawing/2014/main" id="{9A0A017F-C4EF-9C0C-467A-021C6E707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98"/>
            <a:ext cx="12192000" cy="682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14952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18625</TotalTime>
  <Words>1206</Words>
  <Application>Microsoft Macintosh PowerPoint</Application>
  <PresentationFormat>Widescreen</PresentationFormat>
  <Paragraphs>183</Paragraphs>
  <Slides>31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Arial Narrow</vt:lpstr>
      <vt:lpstr>bebas-neue-pro-semiexpanded</vt:lpstr>
      <vt:lpstr>Calibri</vt:lpstr>
      <vt:lpstr>Calibri Light</vt:lpstr>
      <vt:lpstr>Moderat</vt:lpstr>
      <vt:lpstr>open_sans_300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Riches</dc:creator>
  <cp:lastModifiedBy>Gail Riches</cp:lastModifiedBy>
  <cp:revision>1451</cp:revision>
  <dcterms:created xsi:type="dcterms:W3CDTF">2023-09-23T08:38:28Z</dcterms:created>
  <dcterms:modified xsi:type="dcterms:W3CDTF">2024-04-11T09:35:41Z</dcterms:modified>
</cp:coreProperties>
</file>