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8" r:id="rId2"/>
    <p:sldId id="259" r:id="rId3"/>
    <p:sldId id="261" r:id="rId4"/>
    <p:sldId id="262" r:id="rId5"/>
    <p:sldId id="272" r:id="rId6"/>
    <p:sldId id="264" r:id="rId7"/>
    <p:sldId id="270" r:id="rId8"/>
    <p:sldId id="263" r:id="rId9"/>
    <p:sldId id="265" r:id="rId10"/>
    <p:sldId id="266" r:id="rId11"/>
    <p:sldId id="269" r:id="rId12"/>
    <p:sldId id="267" r:id="rId13"/>
    <p:sldId id="268" r:id="rId14"/>
    <p:sldId id="271" r:id="rId15"/>
    <p:sldId id="273" r:id="rId16"/>
    <p:sldId id="275" r:id="rId17"/>
    <p:sldId id="276" r:id="rId18"/>
    <p:sldId id="277" r:id="rId19"/>
    <p:sldId id="278" r:id="rId20"/>
    <p:sldId id="279" r:id="rId21"/>
    <p:sldId id="274" r:id="rId22"/>
    <p:sldId id="281" r:id="rId23"/>
    <p:sldId id="280" r:id="rId24"/>
    <p:sldId id="282" r:id="rId25"/>
    <p:sldId id="284" r:id="rId26"/>
    <p:sldId id="286" r:id="rId27"/>
    <p:sldId id="285" r:id="rId28"/>
    <p:sldId id="287" r:id="rId29"/>
    <p:sldId id="283" r:id="rId30"/>
    <p:sldId id="288" r:id="rId31"/>
    <p:sldId id="289" r:id="rId32"/>
    <p:sldId id="293" r:id="rId33"/>
    <p:sldId id="290" r:id="rId34"/>
    <p:sldId id="291" r:id="rId35"/>
    <p:sldId id="292" r:id="rId36"/>
    <p:sldId id="294" r:id="rId37"/>
    <p:sldId id="295" r:id="rId38"/>
    <p:sldId id="296" r:id="rId39"/>
    <p:sldId id="297" r:id="rId40"/>
    <p:sldId id="298" r:id="rId41"/>
    <p:sldId id="299" r:id="rId42"/>
    <p:sldId id="300" r:id="rId43"/>
    <p:sldId id="304" r:id="rId44"/>
    <p:sldId id="302" r:id="rId45"/>
    <p:sldId id="303" r:id="rId46"/>
    <p:sldId id="301" r:id="rId47"/>
    <p:sldId id="305" r:id="rId48"/>
    <p:sldId id="30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8"/>
    <p:restoredTop sz="95469"/>
  </p:normalViewPr>
  <p:slideViewPr>
    <p:cSldViewPr snapToGrid="0">
      <p:cViewPr varScale="1">
        <p:scale>
          <a:sx n="103" d="100"/>
          <a:sy n="103" d="100"/>
        </p:scale>
        <p:origin x="36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4/11/24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hakaimagazine.com</a:t>
            </a:r>
            <a:r>
              <a:rPr lang="en-US" dirty="0"/>
              <a:t>/news/this-mommy-shark-has-a-unique-way-of-making-babies/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5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www.csiro.au</a:t>
            </a:r>
            <a:r>
              <a:rPr lang="en-US" dirty="0"/>
              <a:t>/</a:t>
            </a:r>
            <a:r>
              <a:rPr lang="en-US" dirty="0" err="1"/>
              <a:t>en</a:t>
            </a:r>
            <a:r>
              <a:rPr lang="en-US" dirty="0"/>
              <a:t>/news/All/Articles/2013/December/7000km-and-counting-on-the-tail-of-a-great-white-shark</a:t>
            </a:r>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844718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www.aims.gov.au</a:t>
            </a:r>
            <a:r>
              <a:rPr lang="en-US" dirty="0"/>
              <a:t>/information-</a:t>
            </a:r>
            <a:r>
              <a:rPr lang="en-US" dirty="0" err="1"/>
              <a:t>centre</a:t>
            </a:r>
            <a:r>
              <a:rPr lang="en-US" dirty="0"/>
              <a:t>/news-and-stories/stick-em-new-test-can-detect-crown-thorns-starfish-quickly-home-pregnancy-kit</a:t>
            </a:r>
          </a:p>
        </p:txBody>
      </p:sp>
      <p:sp>
        <p:nvSpPr>
          <p:cNvPr id="4" name="Slide Number Placeholder 3"/>
          <p:cNvSpPr>
            <a:spLocks noGrp="1"/>
          </p:cNvSpPr>
          <p:nvPr>
            <p:ph type="sldNum" sz="quarter" idx="5"/>
          </p:nvPr>
        </p:nvSpPr>
        <p:spPr/>
        <p:txBody>
          <a:bodyPr/>
          <a:lstStyle/>
          <a:p>
            <a:fld id="{1E9A60AA-0504-9D43-9C67-9C1121590EC0}" type="slidenum">
              <a:rPr lang="en-US" smtClean="0"/>
              <a:t>13</a:t>
            </a:fld>
            <a:endParaRPr lang="en-US"/>
          </a:p>
        </p:txBody>
      </p:sp>
    </p:spTree>
    <p:extLst>
      <p:ext uri="{BB962C8B-B14F-4D97-AF65-F5344CB8AC3E}">
        <p14:creationId xmlns:p14="http://schemas.microsoft.com/office/powerpoint/2010/main" val="3484164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www.abc.net.au</a:t>
            </a:r>
            <a:r>
              <a:rPr lang="en-US" dirty="0"/>
              <a:t>/news/2021-08-31/seagrass-grows-better-after-been-eaten-by-dugongs-turtles/100419004</a:t>
            </a:r>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921207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/figure/Chain-tape-rugosity-illustration-Image-adapted-from-26_fig2_233950009</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657253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wwf.org.au</a:t>
            </a:r>
            <a:r>
              <a:rPr lang="en-US" dirty="0"/>
              <a:t>/news/2018/statement-on-</a:t>
            </a:r>
            <a:r>
              <a:rPr lang="en-US" dirty="0" err="1"/>
              <a:t>adani</a:t>
            </a:r>
            <a:r>
              <a:rPr lang="en-US" dirty="0"/>
              <a:t>-by-</a:t>
            </a:r>
            <a:r>
              <a:rPr lang="en-US" dirty="0" err="1"/>
              <a:t>dermot</a:t>
            </a:r>
            <a:r>
              <a:rPr lang="en-US" dirty="0"/>
              <a:t>-o-</a:t>
            </a:r>
            <a:r>
              <a:rPr lang="en-US" dirty="0" err="1"/>
              <a:t>gorman</a:t>
            </a:r>
            <a:r>
              <a:rPr lang="en-US" dirty="0"/>
              <a:t>-</a:t>
            </a:r>
            <a:r>
              <a:rPr lang="en-US" dirty="0" err="1"/>
              <a:t>ceo</a:t>
            </a:r>
            <a:r>
              <a:rPr lang="en-US" dirty="0"/>
              <a:t>-of-</a:t>
            </a:r>
            <a:r>
              <a:rPr lang="en-US" dirty="0" err="1"/>
              <a:t>wwf</a:t>
            </a:r>
            <a:r>
              <a:rPr lang="en-US" dirty="0"/>
              <a:t>-</a:t>
            </a:r>
            <a:r>
              <a:rPr lang="en-US" dirty="0" err="1"/>
              <a:t>australia</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2031686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www.iucn.org</a:t>
            </a:r>
            <a:r>
              <a:rPr lang="en-US" dirty="0"/>
              <a:t>/news/forests/201708/mangroves-nurseries-world%E2%80%99s-seafood-supply</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1166433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twitter.com</a:t>
            </a:r>
            <a:r>
              <a:rPr lang="en-US" dirty="0"/>
              <a:t>/AMNH/status/1501726782030028806</a:t>
            </a:r>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2539480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ImAge</a:t>
            </a:r>
            <a:r>
              <a:rPr lang="en-US" dirty="0"/>
              <a:t>: https://</a:t>
            </a:r>
            <a:r>
              <a:rPr lang="en-US" dirty="0" err="1"/>
              <a:t>liceohuepil.com</a:t>
            </a:r>
            <a:r>
              <a:rPr lang="en-US" dirty="0"/>
              <a:t>/?c=charles-darwin-foundation-new-study-reveals-mangroves-in-the-cc-DbN9ZNUd</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3845244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www.bbcearth.com</a:t>
            </a:r>
            <a:r>
              <a:rPr lang="en-US" dirty="0"/>
              <a:t>/news/genius-sea-otter-parents</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1598211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www.pinterest.com.au</a:t>
            </a:r>
            <a:r>
              <a:rPr lang="en-US" dirty="0"/>
              <a:t>/pin/33495590963912911/</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366319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www.britannica.com</a:t>
            </a:r>
            <a:r>
              <a:rPr lang="en-US" dirty="0"/>
              <a:t>/science/seed-plant-reproductive-part/Dispersal-by-water</a:t>
            </a:r>
          </a:p>
        </p:txBody>
      </p:sp>
      <p:sp>
        <p:nvSpPr>
          <p:cNvPr id="4" name="Slide Number Placeholder 3"/>
          <p:cNvSpPr>
            <a:spLocks noGrp="1"/>
          </p:cNvSpPr>
          <p:nvPr>
            <p:ph type="sldNum" sz="quarter" idx="5"/>
          </p:nvPr>
        </p:nvSpPr>
        <p:spPr/>
        <p:txBody>
          <a:bodyPr/>
          <a:lstStyle/>
          <a:p>
            <a:fld id="{1E9A60AA-0504-9D43-9C67-9C1121590EC0}" type="slidenum">
              <a:rPr lang="en-US" smtClean="0"/>
              <a:t>2</a:t>
            </a:fld>
            <a:endParaRPr lang="en-US"/>
          </a:p>
        </p:txBody>
      </p:sp>
    </p:spTree>
    <p:extLst>
      <p:ext uri="{BB962C8B-B14F-4D97-AF65-F5344CB8AC3E}">
        <p14:creationId xmlns:p14="http://schemas.microsoft.com/office/powerpoint/2010/main" val="1202230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polarbearsinternational.org</a:t>
            </a:r>
            <a:r>
              <a:rPr lang="en-US" dirty="0"/>
              <a:t>/news-media/articles/polar-bear-mom-cub-facts/</a:t>
            </a:r>
          </a:p>
        </p:txBody>
      </p:sp>
      <p:sp>
        <p:nvSpPr>
          <p:cNvPr id="4" name="Slide Number Placeholder 3"/>
          <p:cNvSpPr>
            <a:spLocks noGrp="1"/>
          </p:cNvSpPr>
          <p:nvPr>
            <p:ph type="sldNum" sz="quarter" idx="5"/>
          </p:nvPr>
        </p:nvSpPr>
        <p:spPr/>
        <p:txBody>
          <a:bodyPr/>
          <a:lstStyle/>
          <a:p>
            <a:fld id="{1E9A60AA-0504-9D43-9C67-9C1121590EC0}" type="slidenum">
              <a:rPr lang="en-US" smtClean="0"/>
              <a:t>35</a:t>
            </a:fld>
            <a:endParaRPr lang="en-US"/>
          </a:p>
        </p:txBody>
      </p:sp>
    </p:spTree>
    <p:extLst>
      <p:ext uri="{BB962C8B-B14F-4D97-AF65-F5344CB8AC3E}">
        <p14:creationId xmlns:p14="http://schemas.microsoft.com/office/powerpoint/2010/main" val="3183890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hakaimagazine.com</a:t>
            </a:r>
            <a:r>
              <a:rPr lang="en-US" dirty="0"/>
              <a:t>/features/shining-the-light-on-baby-crabs/</a:t>
            </a:r>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2824893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www.abc.net.au</a:t>
            </a:r>
            <a:r>
              <a:rPr lang="en-US" dirty="0"/>
              <a:t>/news/2022-01-12/resurgence-of-</a:t>
            </a:r>
            <a:r>
              <a:rPr lang="en-US" dirty="0" err="1"/>
              <a:t>christmas</a:t>
            </a:r>
            <a:r>
              <a:rPr lang="en-US" dirty="0"/>
              <a:t>-island-red-crab-population/100750748</a:t>
            </a:r>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3567620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www.abc.net.au</a:t>
            </a:r>
            <a:r>
              <a:rPr lang="en-US" dirty="0"/>
              <a:t>/news/2022-01-12/resurgence-of-</a:t>
            </a:r>
            <a:r>
              <a:rPr lang="en-US" dirty="0" err="1"/>
              <a:t>christmas</a:t>
            </a:r>
            <a:r>
              <a:rPr lang="en-US" dirty="0"/>
              <a:t>-island-red-crab-population/100750748</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3471032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www.ndtv.com</a:t>
            </a:r>
            <a:r>
              <a:rPr lang="en-US" dirty="0"/>
              <a:t>/world-news/worlds-largest-green-turtle-colony-in-raine-island-nearly-twice-as-big-as-thought-2243939</a:t>
            </a:r>
          </a:p>
        </p:txBody>
      </p:sp>
      <p:sp>
        <p:nvSpPr>
          <p:cNvPr id="4" name="Slide Number Placeholder 3"/>
          <p:cNvSpPr>
            <a:spLocks noGrp="1"/>
          </p:cNvSpPr>
          <p:nvPr>
            <p:ph type="sldNum" sz="quarter" idx="5"/>
          </p:nvPr>
        </p:nvSpPr>
        <p:spPr/>
        <p:txBody>
          <a:bodyPr/>
          <a:lstStyle/>
          <a:p>
            <a:fld id="{1E9A60AA-0504-9D43-9C67-9C1121590EC0}" type="slidenum">
              <a:rPr lang="en-US" smtClean="0"/>
              <a:t>41</a:t>
            </a:fld>
            <a:endParaRPr lang="en-US"/>
          </a:p>
        </p:txBody>
      </p:sp>
    </p:spTree>
    <p:extLst>
      <p:ext uri="{BB962C8B-B14F-4D97-AF65-F5344CB8AC3E}">
        <p14:creationId xmlns:p14="http://schemas.microsoft.com/office/powerpoint/2010/main" val="3964024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happygringo.com</a:t>
            </a:r>
            <a:r>
              <a:rPr lang="en-US" dirty="0"/>
              <a:t>/blog/hammerhead-shark-</a:t>
            </a:r>
            <a:r>
              <a:rPr lang="en-US" dirty="0" err="1"/>
              <a:t>galapagos</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42</a:t>
            </a:fld>
            <a:endParaRPr lang="en-US"/>
          </a:p>
        </p:txBody>
      </p:sp>
    </p:spTree>
    <p:extLst>
      <p:ext uri="{BB962C8B-B14F-4D97-AF65-F5344CB8AC3E}">
        <p14:creationId xmlns:p14="http://schemas.microsoft.com/office/powerpoint/2010/main" val="272340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www.queensland.com</a:t>
            </a:r>
            <a:r>
              <a:rPr lang="en-US" dirty="0"/>
              <a:t>/in/</a:t>
            </a:r>
            <a:r>
              <a:rPr lang="en-US" dirty="0" err="1"/>
              <a:t>en</a:t>
            </a:r>
            <a:r>
              <a:rPr lang="en-US" dirty="0"/>
              <a:t>/places-to-see/experiences/nature-and-wildlife/whales/whale-watching-</a:t>
            </a:r>
            <a:r>
              <a:rPr lang="en-US" dirty="0" err="1"/>
              <a:t>hervey</a:t>
            </a:r>
            <a:r>
              <a:rPr lang="en-US" dirty="0"/>
              <a:t>-bay</a:t>
            </a:r>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2439094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www.abc.net.au</a:t>
            </a:r>
            <a:r>
              <a:rPr lang="en-US" dirty="0"/>
              <a:t>/news/2022-10-03/worlds-oldest-manta-ray-taurus-40-great-barrier-reef/101485304</a:t>
            </a:r>
          </a:p>
        </p:txBody>
      </p:sp>
      <p:sp>
        <p:nvSpPr>
          <p:cNvPr id="4" name="Slide Number Placeholder 3"/>
          <p:cNvSpPr>
            <a:spLocks noGrp="1"/>
          </p:cNvSpPr>
          <p:nvPr>
            <p:ph type="sldNum" sz="quarter" idx="5"/>
          </p:nvPr>
        </p:nvSpPr>
        <p:spPr/>
        <p:txBody>
          <a:bodyPr/>
          <a:lstStyle/>
          <a:p>
            <a:fld id="{1E9A60AA-0504-9D43-9C67-9C1121590EC0}" type="slidenum">
              <a:rPr lang="en-US" smtClean="0"/>
              <a:t>45</a:t>
            </a:fld>
            <a:endParaRPr lang="en-US"/>
          </a:p>
        </p:txBody>
      </p:sp>
    </p:spTree>
    <p:extLst>
      <p:ext uri="{BB962C8B-B14F-4D97-AF65-F5344CB8AC3E}">
        <p14:creationId xmlns:p14="http://schemas.microsoft.com/office/powerpoint/2010/main" val="1511374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twitter.com</a:t>
            </a:r>
            <a:r>
              <a:rPr lang="en-US" dirty="0"/>
              <a:t>/</a:t>
            </a:r>
            <a:r>
              <a:rPr lang="en-US" dirty="0" err="1"/>
              <a:t>MissionBlue</a:t>
            </a:r>
            <a:r>
              <a:rPr lang="en-US" dirty="0"/>
              <a:t>/status/1066089116318740480</a:t>
            </a:r>
          </a:p>
        </p:txBody>
      </p:sp>
      <p:sp>
        <p:nvSpPr>
          <p:cNvPr id="4" name="Slide Number Placeholder 3"/>
          <p:cNvSpPr>
            <a:spLocks noGrp="1"/>
          </p:cNvSpPr>
          <p:nvPr>
            <p:ph type="sldNum" sz="quarter" idx="5"/>
          </p:nvPr>
        </p:nvSpPr>
        <p:spPr/>
        <p:txBody>
          <a:bodyPr/>
          <a:lstStyle/>
          <a:p>
            <a:fld id="{1E9A60AA-0504-9D43-9C67-9C1121590EC0}" type="slidenum">
              <a:rPr lang="en-US" smtClean="0"/>
              <a:t>46</a:t>
            </a:fld>
            <a:endParaRPr lang="en-US"/>
          </a:p>
        </p:txBody>
      </p:sp>
    </p:spTree>
    <p:extLst>
      <p:ext uri="{BB962C8B-B14F-4D97-AF65-F5344CB8AC3E}">
        <p14:creationId xmlns:p14="http://schemas.microsoft.com/office/powerpoint/2010/main" val="2924667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https://</a:t>
            </a:r>
            <a:r>
              <a:rPr lang="en-US" dirty="0" err="1"/>
              <a:t>www.youtube.com</a:t>
            </a:r>
            <a:r>
              <a:rPr lang="en-US" dirty="0"/>
              <a:t>/</a:t>
            </a:r>
            <a:r>
              <a:rPr lang="en-US" dirty="0" err="1"/>
              <a:t>watch?v</a:t>
            </a:r>
            <a:r>
              <a:rPr lang="en-US" dirty="0"/>
              <a:t>=15B8qN9dre4</a:t>
            </a:r>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1815145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www.newscientist.com</a:t>
            </a:r>
            <a:r>
              <a:rPr lang="en-US" dirty="0"/>
              <a:t>/article/2078973-mass-of-spawning-fish-make-a-milky-way-on-a-coral-reef/</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4267461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hakaimagazine.com</a:t>
            </a:r>
            <a:r>
              <a:rPr lang="en-US" dirty="0"/>
              <a:t>/news/this-mommy-shark-has-a-unique-way-of-making-babies/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816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www.livwilliamson.com</a:t>
            </a:r>
            <a:r>
              <a:rPr lang="en-US" dirty="0"/>
              <a:t>/coral-spawning</a:t>
            </a:r>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141992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/figure/Schematic-illustrating-the-photo-response-dispersal-model-proposed-for-Pocillopora_fig5_352545731</a:t>
            </a:r>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222286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news.wgcu.org</a:t>
            </a:r>
            <a:r>
              <a:rPr lang="en-US" dirty="0"/>
              <a:t>/show/gulf-coast-life/2022-08-29/tour-de-turtles-marathon-tracks-sea-turtle-migration-across-continents</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2801480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accstr.ufl.edu</a:t>
            </a:r>
            <a:r>
              <a:rPr lang="en-US" dirty="0"/>
              <a:t>/resources/report-a-tag/</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783776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onlinelibrary.wiley.com</a:t>
            </a:r>
            <a:r>
              <a:rPr lang="en-US" dirty="0"/>
              <a:t>/</a:t>
            </a:r>
            <a:r>
              <a:rPr lang="en-US" dirty="0" err="1"/>
              <a:t>doi</a:t>
            </a:r>
            <a:r>
              <a:rPr lang="en-US" dirty="0"/>
              <a:t>/full/10.1111/geb.12456</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708084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Imagel</a:t>
            </a:r>
            <a:r>
              <a:rPr lang="en-US" dirty="0"/>
              <a:t> https://</a:t>
            </a:r>
            <a:r>
              <a:rPr lang="en-US" dirty="0" err="1"/>
              <a:t>bnbfishing.com.au</a:t>
            </a:r>
            <a:r>
              <a:rPr lang="en-US" dirty="0"/>
              <a:t>/shark-593-tracker/</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411522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4/11/24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4/11/24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url?sa=i&amp;url=https%3A%2F%2Fwww.livwilliamson.com%2Fcoral-spawning&amp;psig=AOvVaw3dVlGAuXSmIgVik08khM8H&amp;ust=1708808813870000&amp;source=images&amp;cd=vfe&amp;opi=89978449&amp;ved=0CBEQjRxqFwoTCNDDq4WvwoQDFQAAAAAdAAAAABA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is Mommy Shark Has a Unique Way of Making Babies | Hakai Magazine">
            <a:extLst>
              <a:ext uri="{FF2B5EF4-FFF2-40B4-BE49-F238E27FC236}">
                <a16:creationId xmlns:a16="http://schemas.microsoft.com/office/drawing/2014/main" id="{3F25979A-C132-06AA-CDF7-9A347F409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5200"/>
            <a:ext cx="10748254" cy="5162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E2058C-D6D4-78F2-4EF2-444AE14D0C36}"/>
              </a:ext>
            </a:extLst>
          </p:cNvPr>
          <p:cNvSpPr txBox="1"/>
          <p:nvPr/>
        </p:nvSpPr>
        <p:spPr>
          <a:xfrm>
            <a:off x="9733590" y="320456"/>
            <a:ext cx="2029327" cy="62170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Explain the three unique characteristics of marine biodiversity , i.e. wide dispersal at sea, the need for structural complexity, critical nursery habitats.</a:t>
            </a:r>
            <a:b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‘2. Marine Must-haves’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294275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white shark being tagged.">
            <a:extLst>
              <a:ext uri="{FF2B5EF4-FFF2-40B4-BE49-F238E27FC236}">
                <a16:creationId xmlns:a16="http://schemas.microsoft.com/office/drawing/2014/main" id="{3C5D83D7-09BF-7202-277C-962A02E74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369" y="0"/>
            <a:ext cx="91346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CFD48-DEC5-6BE3-48AB-93B83DC293DE}"/>
              </a:ext>
            </a:extLst>
          </p:cNvPr>
          <p:cNvSpPr txBox="1"/>
          <p:nvPr/>
        </p:nvSpPr>
        <p:spPr>
          <a:xfrm>
            <a:off x="654809" y="2905780"/>
            <a:ext cx="1593273" cy="523220"/>
          </a:xfrm>
          <a:prstGeom prst="rect">
            <a:avLst/>
          </a:prstGeom>
          <a:noFill/>
        </p:spPr>
        <p:txBody>
          <a:bodyPr wrap="square" rtlCol="0">
            <a:spAutoFit/>
          </a:bodyPr>
          <a:lstStyle/>
          <a:p>
            <a:pPr algn="ctr"/>
            <a:r>
              <a:rPr lang="en-US" sz="2800" dirty="0">
                <a:solidFill>
                  <a:schemeClr val="bg1"/>
                </a:solidFill>
              </a:rPr>
              <a:t>Tagging</a:t>
            </a:r>
          </a:p>
        </p:txBody>
      </p:sp>
    </p:spTree>
    <p:extLst>
      <p:ext uri="{BB962C8B-B14F-4D97-AF65-F5344CB8AC3E}">
        <p14:creationId xmlns:p14="http://schemas.microsoft.com/office/powerpoint/2010/main" val="242779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hat's a shark tag? Mass. researcher explains camera, satellite and acoustic  data - masslive.com">
            <a:extLst>
              <a:ext uri="{FF2B5EF4-FFF2-40B4-BE49-F238E27FC236}">
                <a16:creationId xmlns:a16="http://schemas.microsoft.com/office/drawing/2014/main" id="{EC6CFCE0-0181-6620-6996-5ED39358B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75" y="0"/>
            <a:ext cx="8226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CC7131-7D28-6927-2DEC-2FF3EBE414FE}"/>
              </a:ext>
            </a:extLst>
          </p:cNvPr>
          <p:cNvSpPr txBox="1"/>
          <p:nvPr/>
        </p:nvSpPr>
        <p:spPr>
          <a:xfrm>
            <a:off x="1328578" y="2905780"/>
            <a:ext cx="1593273" cy="523220"/>
          </a:xfrm>
          <a:prstGeom prst="rect">
            <a:avLst/>
          </a:prstGeom>
          <a:noFill/>
        </p:spPr>
        <p:txBody>
          <a:bodyPr wrap="square" rtlCol="0">
            <a:spAutoFit/>
          </a:bodyPr>
          <a:lstStyle/>
          <a:p>
            <a:pPr algn="ctr"/>
            <a:r>
              <a:rPr lang="en-US" sz="2800" dirty="0">
                <a:solidFill>
                  <a:schemeClr val="bg1"/>
                </a:solidFill>
              </a:rPr>
              <a:t>Tagging</a:t>
            </a:r>
          </a:p>
        </p:txBody>
      </p:sp>
    </p:spTree>
    <p:extLst>
      <p:ext uri="{BB962C8B-B14F-4D97-AF65-F5344CB8AC3E}">
        <p14:creationId xmlns:p14="http://schemas.microsoft.com/office/powerpoint/2010/main" val="398452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w acoustic telemetry works | The receiver can hear a tag u… | Flickr">
            <a:extLst>
              <a:ext uri="{FF2B5EF4-FFF2-40B4-BE49-F238E27FC236}">
                <a16:creationId xmlns:a16="http://schemas.microsoft.com/office/drawing/2014/main" id="{AFC90B3D-2853-A772-A566-28AB2B92D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OceansIQ: How to follow an animal you can't follow - A guide to tagging and  tracking">
            <a:extLst>
              <a:ext uri="{FF2B5EF4-FFF2-40B4-BE49-F238E27FC236}">
                <a16:creationId xmlns:a16="http://schemas.microsoft.com/office/drawing/2014/main" id="{4F38304D-2721-6857-B1CF-BEC5A4AC3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908884"/>
            <a:ext cx="3229810" cy="181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673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tick 'em up: new test can detect crown-of-thorns starfish as quickly as a  home pregnancy kit | AIMS">
            <a:extLst>
              <a:ext uri="{FF2B5EF4-FFF2-40B4-BE49-F238E27FC236}">
                <a16:creationId xmlns:a16="http://schemas.microsoft.com/office/drawing/2014/main" id="{6408E659-74AD-5A87-F4A0-31D64C9A4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345B87-268E-D37E-0174-5F4A323BCCE2}"/>
              </a:ext>
            </a:extLst>
          </p:cNvPr>
          <p:cNvSpPr txBox="1"/>
          <p:nvPr/>
        </p:nvSpPr>
        <p:spPr>
          <a:xfrm>
            <a:off x="383552" y="336447"/>
            <a:ext cx="2280895" cy="2246769"/>
          </a:xfrm>
          <a:prstGeom prst="rect">
            <a:avLst/>
          </a:prstGeom>
          <a:noFill/>
        </p:spPr>
        <p:txBody>
          <a:bodyPr wrap="square" rtlCol="0">
            <a:spAutoFit/>
          </a:bodyPr>
          <a:lstStyle/>
          <a:p>
            <a:pPr algn="ctr"/>
            <a:r>
              <a:rPr lang="en-US" sz="2800" dirty="0">
                <a:solidFill>
                  <a:schemeClr val="bg1"/>
                </a:solidFill>
              </a:rPr>
              <a:t>Testing for DNA in the water</a:t>
            </a:r>
          </a:p>
          <a:p>
            <a:pPr algn="ctr"/>
            <a:r>
              <a:rPr lang="en-US" sz="2800" dirty="0">
                <a:solidFill>
                  <a:schemeClr val="bg1"/>
                </a:solidFill>
              </a:rPr>
              <a:t>(e.g. COTS DNA)</a:t>
            </a:r>
          </a:p>
        </p:txBody>
      </p:sp>
      <p:pic>
        <p:nvPicPr>
          <p:cNvPr id="11268" name="Picture 4" descr="Crown-of-thorns starfish - Wikipedia">
            <a:extLst>
              <a:ext uri="{FF2B5EF4-FFF2-40B4-BE49-F238E27FC236}">
                <a16:creationId xmlns:a16="http://schemas.microsoft.com/office/drawing/2014/main" id="{CA13245C-7986-5E34-CC57-1A8193397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19663"/>
            <a:ext cx="3048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45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cientists discover seagrass grows better after its seeds have been eaten  by dugongs, turtles - ABC News">
            <a:extLst>
              <a:ext uri="{FF2B5EF4-FFF2-40B4-BE49-F238E27FC236}">
                <a16:creationId xmlns:a16="http://schemas.microsoft.com/office/drawing/2014/main" id="{CC93B568-110B-6ECE-06A5-E6488319B9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87" b="13684"/>
          <a:stretch/>
        </p:blipFill>
        <p:spPr bwMode="auto">
          <a:xfrm>
            <a:off x="0" y="1569159"/>
            <a:ext cx="12192000" cy="5288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8339E-B6E1-7400-289C-4CC394C6A6F6}"/>
              </a:ext>
            </a:extLst>
          </p:cNvPr>
          <p:cNvSpPr txBox="1"/>
          <p:nvPr/>
        </p:nvSpPr>
        <p:spPr>
          <a:xfrm>
            <a:off x="736478" y="368532"/>
            <a:ext cx="11134680" cy="523220"/>
          </a:xfrm>
          <a:prstGeom prst="rect">
            <a:avLst/>
          </a:prstGeom>
          <a:noFill/>
        </p:spPr>
        <p:txBody>
          <a:bodyPr wrap="square" rtlCol="0">
            <a:spAutoFit/>
          </a:bodyPr>
          <a:lstStyle/>
          <a:p>
            <a:pPr algn="ctr"/>
            <a:r>
              <a:rPr lang="en-US" sz="2800" dirty="0">
                <a:solidFill>
                  <a:schemeClr val="bg1"/>
                </a:solidFill>
              </a:rPr>
              <a:t>Detection of seeds and DNA in </a:t>
            </a:r>
            <a:r>
              <a:rPr lang="en-US" sz="2800" dirty="0" err="1">
                <a:solidFill>
                  <a:schemeClr val="bg1"/>
                </a:solidFill>
              </a:rPr>
              <a:t>faeces</a:t>
            </a:r>
            <a:r>
              <a:rPr lang="en-US" sz="2800" dirty="0">
                <a:solidFill>
                  <a:schemeClr val="bg1"/>
                </a:solidFill>
              </a:rPr>
              <a:t> (e.g. dugong </a:t>
            </a:r>
            <a:r>
              <a:rPr lang="en-US" sz="2800" dirty="0" err="1">
                <a:solidFill>
                  <a:schemeClr val="bg1"/>
                </a:solidFill>
              </a:rPr>
              <a:t>faeces</a:t>
            </a:r>
            <a:r>
              <a:rPr lang="en-US" sz="2800" dirty="0">
                <a:solidFill>
                  <a:schemeClr val="bg1"/>
                </a:solidFill>
              </a:rPr>
              <a:t>)</a:t>
            </a:r>
          </a:p>
        </p:txBody>
      </p:sp>
    </p:spTree>
    <p:extLst>
      <p:ext uri="{BB962C8B-B14F-4D97-AF65-F5344CB8AC3E}">
        <p14:creationId xmlns:p14="http://schemas.microsoft.com/office/powerpoint/2010/main" val="3216000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CD1659-B7BE-A45C-0E70-7F5243BDB358}"/>
              </a:ext>
            </a:extLst>
          </p:cNvPr>
          <p:cNvSpPr txBox="1"/>
          <p:nvPr/>
        </p:nvSpPr>
        <p:spPr>
          <a:xfrm>
            <a:off x="720436" y="2905780"/>
            <a:ext cx="11134680" cy="523220"/>
          </a:xfrm>
          <a:prstGeom prst="rect">
            <a:avLst/>
          </a:prstGeom>
          <a:noFill/>
        </p:spPr>
        <p:txBody>
          <a:bodyPr wrap="square" rtlCol="0">
            <a:spAutoFit/>
          </a:bodyPr>
          <a:lstStyle/>
          <a:p>
            <a:pPr algn="ctr"/>
            <a:r>
              <a:rPr lang="en-US" sz="2800" dirty="0">
                <a:solidFill>
                  <a:schemeClr val="bg1"/>
                </a:solidFill>
              </a:rPr>
              <a:t>The need for structural complexity</a:t>
            </a:r>
          </a:p>
        </p:txBody>
      </p:sp>
    </p:spTree>
    <p:extLst>
      <p:ext uri="{BB962C8B-B14F-4D97-AF65-F5344CB8AC3E}">
        <p14:creationId xmlns:p14="http://schemas.microsoft.com/office/powerpoint/2010/main" val="74166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ndemic Hawaiian reef fish | onebreathkohala">
            <a:extLst>
              <a:ext uri="{FF2B5EF4-FFF2-40B4-BE49-F238E27FC236}">
                <a16:creationId xmlns:a16="http://schemas.microsoft.com/office/drawing/2014/main" id="{542B82A4-0822-33D5-8CEB-1A155FB44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042" y="-1"/>
            <a:ext cx="9127958" cy="68459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8968D9-C5A1-E49A-D6E4-0B4FDA64B365}"/>
              </a:ext>
            </a:extLst>
          </p:cNvPr>
          <p:cNvSpPr txBox="1"/>
          <p:nvPr/>
        </p:nvSpPr>
        <p:spPr>
          <a:xfrm>
            <a:off x="959609" y="2568896"/>
            <a:ext cx="1593273" cy="1384995"/>
          </a:xfrm>
          <a:prstGeom prst="rect">
            <a:avLst/>
          </a:prstGeom>
          <a:noFill/>
        </p:spPr>
        <p:txBody>
          <a:bodyPr wrap="square" rtlCol="0">
            <a:spAutoFit/>
          </a:bodyPr>
          <a:lstStyle/>
          <a:p>
            <a:pPr algn="ctr"/>
            <a:r>
              <a:rPr lang="en-US" sz="2800" dirty="0">
                <a:solidFill>
                  <a:schemeClr val="bg1"/>
                </a:solidFill>
              </a:rPr>
              <a:t>More places to hide</a:t>
            </a:r>
          </a:p>
        </p:txBody>
      </p:sp>
    </p:spTree>
    <p:extLst>
      <p:ext uri="{BB962C8B-B14F-4D97-AF65-F5344CB8AC3E}">
        <p14:creationId xmlns:p14="http://schemas.microsoft.com/office/powerpoint/2010/main" val="647836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500+ Fish Hiding In Coral Stock Photos, Pictures &amp; Royalty-Free Images -  iStock">
            <a:extLst>
              <a:ext uri="{FF2B5EF4-FFF2-40B4-BE49-F238E27FC236}">
                <a16:creationId xmlns:a16="http://schemas.microsoft.com/office/drawing/2014/main" id="{B153BFC6-7E32-3110-778D-768096278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916" y="-1"/>
            <a:ext cx="9176084"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AE0D0B-3482-059C-E851-D0E16D1B832F}"/>
              </a:ext>
            </a:extLst>
          </p:cNvPr>
          <p:cNvSpPr txBox="1"/>
          <p:nvPr/>
        </p:nvSpPr>
        <p:spPr>
          <a:xfrm>
            <a:off x="863357" y="2536811"/>
            <a:ext cx="1593273" cy="1384995"/>
          </a:xfrm>
          <a:prstGeom prst="rect">
            <a:avLst/>
          </a:prstGeom>
          <a:noFill/>
        </p:spPr>
        <p:txBody>
          <a:bodyPr wrap="square" rtlCol="0">
            <a:spAutoFit/>
          </a:bodyPr>
          <a:lstStyle/>
          <a:p>
            <a:pPr algn="ctr"/>
            <a:r>
              <a:rPr lang="en-US" sz="2800" dirty="0">
                <a:solidFill>
                  <a:schemeClr val="bg1"/>
                </a:solidFill>
              </a:rPr>
              <a:t>More places to live</a:t>
            </a:r>
          </a:p>
        </p:txBody>
      </p:sp>
    </p:spTree>
    <p:extLst>
      <p:ext uri="{BB962C8B-B14F-4D97-AF65-F5344CB8AC3E}">
        <p14:creationId xmlns:p14="http://schemas.microsoft.com/office/powerpoint/2010/main" val="2834850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ow Sharks Rule Coral Reefs Through Fear – and Why That Matters — Oceans  Deeply">
            <a:extLst>
              <a:ext uri="{FF2B5EF4-FFF2-40B4-BE49-F238E27FC236}">
                <a16:creationId xmlns:a16="http://schemas.microsoft.com/office/drawing/2014/main" id="{59A647A1-F4AE-455D-C793-7C2FF9FDC0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526"/>
          <a:stretch/>
        </p:blipFill>
        <p:spPr bwMode="auto">
          <a:xfrm>
            <a:off x="2393699" y="0"/>
            <a:ext cx="97983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55CD30-4EB0-04F9-E82D-9DB7E1F3EA02}"/>
              </a:ext>
            </a:extLst>
          </p:cNvPr>
          <p:cNvSpPr txBox="1"/>
          <p:nvPr/>
        </p:nvSpPr>
        <p:spPr>
          <a:xfrm>
            <a:off x="366052" y="2520769"/>
            <a:ext cx="1593273" cy="1384995"/>
          </a:xfrm>
          <a:prstGeom prst="rect">
            <a:avLst/>
          </a:prstGeom>
          <a:noFill/>
        </p:spPr>
        <p:txBody>
          <a:bodyPr wrap="square" rtlCol="0">
            <a:spAutoFit/>
          </a:bodyPr>
          <a:lstStyle/>
          <a:p>
            <a:pPr algn="ctr"/>
            <a:r>
              <a:rPr lang="en-US" sz="2800" dirty="0">
                <a:solidFill>
                  <a:schemeClr val="bg1"/>
                </a:solidFill>
              </a:rPr>
              <a:t>More places to dine</a:t>
            </a:r>
          </a:p>
        </p:txBody>
      </p:sp>
    </p:spTree>
    <p:extLst>
      <p:ext uri="{BB962C8B-B14F-4D97-AF65-F5344CB8AC3E}">
        <p14:creationId xmlns:p14="http://schemas.microsoft.com/office/powerpoint/2010/main" val="381472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aby white-tip reef shark - Two Fish Divers">
            <a:extLst>
              <a:ext uri="{FF2B5EF4-FFF2-40B4-BE49-F238E27FC236}">
                <a16:creationId xmlns:a16="http://schemas.microsoft.com/office/drawing/2014/main" id="{509AE011-BCA0-C87D-83FB-4DC43B7B4F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94" r="6501"/>
          <a:stretch/>
        </p:blipFill>
        <p:spPr bwMode="auto">
          <a:xfrm>
            <a:off x="3091261" y="0"/>
            <a:ext cx="910074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D1F87C-C610-9E2A-23D6-171C9389F08E}"/>
              </a:ext>
            </a:extLst>
          </p:cNvPr>
          <p:cNvSpPr txBox="1"/>
          <p:nvPr/>
        </p:nvSpPr>
        <p:spPr>
          <a:xfrm>
            <a:off x="718978" y="2600980"/>
            <a:ext cx="1593273" cy="1384995"/>
          </a:xfrm>
          <a:prstGeom prst="rect">
            <a:avLst/>
          </a:prstGeom>
          <a:noFill/>
        </p:spPr>
        <p:txBody>
          <a:bodyPr wrap="square" rtlCol="0">
            <a:spAutoFit/>
          </a:bodyPr>
          <a:lstStyle/>
          <a:p>
            <a:pPr algn="ctr"/>
            <a:r>
              <a:rPr lang="en-US" sz="2800" dirty="0">
                <a:solidFill>
                  <a:schemeClr val="bg1"/>
                </a:solidFill>
              </a:rPr>
              <a:t>More places to rest</a:t>
            </a:r>
          </a:p>
        </p:txBody>
      </p:sp>
    </p:spTree>
    <p:extLst>
      <p:ext uri="{BB962C8B-B14F-4D97-AF65-F5344CB8AC3E}">
        <p14:creationId xmlns:p14="http://schemas.microsoft.com/office/powerpoint/2010/main" val="487537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d - Water Dispersal, Germination, Viability | Britannica">
            <a:extLst>
              <a:ext uri="{FF2B5EF4-FFF2-40B4-BE49-F238E27FC236}">
                <a16:creationId xmlns:a16="http://schemas.microsoft.com/office/drawing/2014/main" id="{543A16C3-3137-A0A0-5EEC-1198CCF9A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078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BBC045-A9BF-C60F-82A3-442D46264EF4}"/>
              </a:ext>
            </a:extLst>
          </p:cNvPr>
          <p:cNvSpPr txBox="1"/>
          <p:nvPr/>
        </p:nvSpPr>
        <p:spPr>
          <a:xfrm>
            <a:off x="762000" y="3034145"/>
            <a:ext cx="1593273" cy="1384995"/>
          </a:xfrm>
          <a:prstGeom prst="rect">
            <a:avLst/>
          </a:prstGeom>
          <a:noFill/>
        </p:spPr>
        <p:txBody>
          <a:bodyPr wrap="square" rtlCol="0">
            <a:spAutoFit/>
          </a:bodyPr>
          <a:lstStyle/>
          <a:p>
            <a:pPr algn="ctr"/>
            <a:r>
              <a:rPr lang="en-US" sz="2800" dirty="0">
                <a:solidFill>
                  <a:schemeClr val="bg1"/>
                </a:solidFill>
              </a:rPr>
              <a:t>Wide dispersal at sea</a:t>
            </a:r>
          </a:p>
        </p:txBody>
      </p:sp>
    </p:spTree>
    <p:extLst>
      <p:ext uri="{BB962C8B-B14F-4D97-AF65-F5344CB8AC3E}">
        <p14:creationId xmlns:p14="http://schemas.microsoft.com/office/powerpoint/2010/main" val="245476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Glass Anemone Shrimp in Pemuteran">
            <a:extLst>
              <a:ext uri="{FF2B5EF4-FFF2-40B4-BE49-F238E27FC236}">
                <a16:creationId xmlns:a16="http://schemas.microsoft.com/office/drawing/2014/main" id="{A55AA228-26F5-5B6F-8F57-419F1DBB9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2F9D66-9EDA-B7F3-DBBF-363D021A1537}"/>
              </a:ext>
            </a:extLst>
          </p:cNvPr>
          <p:cNvSpPr txBox="1"/>
          <p:nvPr/>
        </p:nvSpPr>
        <p:spPr>
          <a:xfrm>
            <a:off x="751062" y="2440559"/>
            <a:ext cx="1593273" cy="2246769"/>
          </a:xfrm>
          <a:prstGeom prst="rect">
            <a:avLst/>
          </a:prstGeom>
          <a:noFill/>
        </p:spPr>
        <p:txBody>
          <a:bodyPr wrap="square" rtlCol="0">
            <a:spAutoFit/>
          </a:bodyPr>
          <a:lstStyle/>
          <a:p>
            <a:pPr algn="ctr"/>
            <a:r>
              <a:rPr lang="en-US" sz="2800" dirty="0">
                <a:solidFill>
                  <a:schemeClr val="bg1"/>
                </a:solidFill>
              </a:rPr>
              <a:t>More places to hang out with friends</a:t>
            </a:r>
          </a:p>
        </p:txBody>
      </p:sp>
    </p:spTree>
    <p:extLst>
      <p:ext uri="{BB962C8B-B14F-4D97-AF65-F5344CB8AC3E}">
        <p14:creationId xmlns:p14="http://schemas.microsoft.com/office/powerpoint/2010/main" val="289620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ain-tape rugosity illustration. Image adapted from [26].... | Download  Scientific Diagram">
            <a:extLst>
              <a:ext uri="{FF2B5EF4-FFF2-40B4-BE49-F238E27FC236}">
                <a16:creationId xmlns:a16="http://schemas.microsoft.com/office/drawing/2014/main" id="{7153FA4C-9474-F698-DB2A-CE7777E6E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3429000"/>
            <a:ext cx="10795000" cy="269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468EA4-4BDC-4D05-5C87-4C21F95C965A}"/>
              </a:ext>
            </a:extLst>
          </p:cNvPr>
          <p:cNvSpPr txBox="1"/>
          <p:nvPr/>
        </p:nvSpPr>
        <p:spPr>
          <a:xfrm>
            <a:off x="1057320" y="1253443"/>
            <a:ext cx="11134680" cy="646331"/>
          </a:xfrm>
          <a:prstGeom prst="rect">
            <a:avLst/>
          </a:prstGeom>
          <a:noFill/>
        </p:spPr>
        <p:txBody>
          <a:bodyPr wrap="square" rtlCol="0">
            <a:spAutoFit/>
          </a:bodyPr>
          <a:lstStyle/>
          <a:p>
            <a:pPr algn="ctr"/>
            <a:r>
              <a:rPr lang="en-US" sz="3600" b="1" dirty="0">
                <a:solidFill>
                  <a:schemeClr val="bg1"/>
                </a:solidFill>
              </a:rPr>
              <a:t>Rugosity</a:t>
            </a:r>
            <a:r>
              <a:rPr lang="en-US" sz="2800" dirty="0">
                <a:solidFill>
                  <a:schemeClr val="bg1"/>
                </a:solidFill>
              </a:rPr>
              <a:t> is a measurement of structural complexity</a:t>
            </a:r>
          </a:p>
        </p:txBody>
      </p:sp>
    </p:spTree>
    <p:extLst>
      <p:ext uri="{BB962C8B-B14F-4D97-AF65-F5344CB8AC3E}">
        <p14:creationId xmlns:p14="http://schemas.microsoft.com/office/powerpoint/2010/main" val="387368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Statement on Adani by Dermot O'Gorman, CEO of WWF-Australia - WWF-Australia  | Statement on Adani by Dermot O'Gorman, CEO of WWF-Australia | WWF  Australia">
            <a:extLst>
              <a:ext uri="{FF2B5EF4-FFF2-40B4-BE49-F238E27FC236}">
                <a16:creationId xmlns:a16="http://schemas.microsoft.com/office/drawing/2014/main" id="{469BDD0B-C4D3-4868-5A5E-8AD8B1156D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23" b="3178"/>
          <a:stretch/>
        </p:blipFill>
        <p:spPr bwMode="auto">
          <a:xfrm>
            <a:off x="-1" y="0"/>
            <a:ext cx="121986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584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CD1659-B7BE-A45C-0E70-7F5243BDB358}"/>
              </a:ext>
            </a:extLst>
          </p:cNvPr>
          <p:cNvSpPr txBox="1"/>
          <p:nvPr/>
        </p:nvSpPr>
        <p:spPr>
          <a:xfrm>
            <a:off x="720436" y="2905780"/>
            <a:ext cx="11134680" cy="523220"/>
          </a:xfrm>
          <a:prstGeom prst="rect">
            <a:avLst/>
          </a:prstGeom>
          <a:noFill/>
        </p:spPr>
        <p:txBody>
          <a:bodyPr wrap="square" rtlCol="0">
            <a:spAutoFit/>
          </a:bodyPr>
          <a:lstStyle/>
          <a:p>
            <a:pPr algn="ctr"/>
            <a:r>
              <a:rPr lang="en-US" sz="2800" dirty="0">
                <a:solidFill>
                  <a:schemeClr val="bg1"/>
                </a:solidFill>
              </a:rPr>
              <a:t>The need for critical nursery habitats</a:t>
            </a:r>
          </a:p>
        </p:txBody>
      </p:sp>
    </p:spTree>
    <p:extLst>
      <p:ext uri="{BB962C8B-B14F-4D97-AF65-F5344CB8AC3E}">
        <p14:creationId xmlns:p14="http://schemas.microsoft.com/office/powerpoint/2010/main" val="2463082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angroves: nurseries for the world's seafood supply | IUCN">
            <a:extLst>
              <a:ext uri="{FF2B5EF4-FFF2-40B4-BE49-F238E27FC236}">
                <a16:creationId xmlns:a16="http://schemas.microsoft.com/office/drawing/2014/main" id="{545298C2-1D8E-6035-12F7-8C5C6EBA7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837" y="0"/>
            <a:ext cx="10317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F71695-F8DE-CA86-F0EE-5E256248CC96}"/>
              </a:ext>
            </a:extLst>
          </p:cNvPr>
          <p:cNvSpPr txBox="1"/>
          <p:nvPr/>
        </p:nvSpPr>
        <p:spPr>
          <a:xfrm>
            <a:off x="137185" y="2745359"/>
            <a:ext cx="1593273" cy="954107"/>
          </a:xfrm>
          <a:prstGeom prst="rect">
            <a:avLst/>
          </a:prstGeom>
          <a:noFill/>
        </p:spPr>
        <p:txBody>
          <a:bodyPr wrap="square" rtlCol="0">
            <a:spAutoFit/>
          </a:bodyPr>
          <a:lstStyle/>
          <a:p>
            <a:pPr algn="ctr"/>
            <a:r>
              <a:rPr lang="en-US" sz="2800" dirty="0">
                <a:solidFill>
                  <a:schemeClr val="bg1"/>
                </a:solidFill>
              </a:rPr>
              <a:t>A place to hide </a:t>
            </a:r>
          </a:p>
        </p:txBody>
      </p:sp>
    </p:spTree>
    <p:extLst>
      <p:ext uri="{BB962C8B-B14F-4D97-AF65-F5344CB8AC3E}">
        <p14:creationId xmlns:p14="http://schemas.microsoft.com/office/powerpoint/2010/main" val="2819980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Young Marine Conservationist Champions the Fish Rock Hope Spot in New South  Wales to Protect Critically Endangered Grey Nurse Sharks - Mission Blue">
            <a:extLst>
              <a:ext uri="{FF2B5EF4-FFF2-40B4-BE49-F238E27FC236}">
                <a16:creationId xmlns:a16="http://schemas.microsoft.com/office/drawing/2014/main" id="{5424991B-C01F-A604-A62F-F89BF9A5F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597B80-C543-EE1E-E460-909AFD83307A}"/>
              </a:ext>
            </a:extLst>
          </p:cNvPr>
          <p:cNvSpPr txBox="1"/>
          <p:nvPr/>
        </p:nvSpPr>
        <p:spPr>
          <a:xfrm>
            <a:off x="634490" y="2745359"/>
            <a:ext cx="1593273" cy="954107"/>
          </a:xfrm>
          <a:prstGeom prst="rect">
            <a:avLst/>
          </a:prstGeom>
          <a:noFill/>
        </p:spPr>
        <p:txBody>
          <a:bodyPr wrap="square" rtlCol="0">
            <a:spAutoFit/>
          </a:bodyPr>
          <a:lstStyle/>
          <a:p>
            <a:pPr algn="ctr"/>
            <a:r>
              <a:rPr lang="en-US" sz="2800" dirty="0">
                <a:solidFill>
                  <a:schemeClr val="bg1"/>
                </a:solidFill>
              </a:rPr>
              <a:t>A place to hide </a:t>
            </a:r>
          </a:p>
        </p:txBody>
      </p:sp>
    </p:spTree>
    <p:extLst>
      <p:ext uri="{BB962C8B-B14F-4D97-AF65-F5344CB8AC3E}">
        <p14:creationId xmlns:p14="http://schemas.microsoft.com/office/powerpoint/2010/main" val="74036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merican Museum of Natural History on X: &quot;Spectacularly camouflaged to  mirror kelp or seaweed, the leafy sea dragon inhabits seagrass meadows and  seagrass beds around the southern coast of Australia. Like seahorse">
            <a:extLst>
              <a:ext uri="{FF2B5EF4-FFF2-40B4-BE49-F238E27FC236}">
                <a16:creationId xmlns:a16="http://schemas.microsoft.com/office/drawing/2014/main" id="{FF84BBE5-9263-E343-CB1D-F9131AA64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C20A5E-8E57-0458-3192-8227EB323E32}"/>
              </a:ext>
            </a:extLst>
          </p:cNvPr>
          <p:cNvSpPr txBox="1"/>
          <p:nvPr/>
        </p:nvSpPr>
        <p:spPr>
          <a:xfrm>
            <a:off x="345732" y="740096"/>
            <a:ext cx="1593273" cy="954107"/>
          </a:xfrm>
          <a:prstGeom prst="rect">
            <a:avLst/>
          </a:prstGeom>
          <a:noFill/>
        </p:spPr>
        <p:txBody>
          <a:bodyPr wrap="square" rtlCol="0">
            <a:spAutoFit/>
          </a:bodyPr>
          <a:lstStyle/>
          <a:p>
            <a:pPr algn="ctr"/>
            <a:r>
              <a:rPr lang="en-US" sz="2800" dirty="0">
                <a:solidFill>
                  <a:schemeClr val="bg1"/>
                </a:solidFill>
              </a:rPr>
              <a:t>A place to hide </a:t>
            </a:r>
          </a:p>
        </p:txBody>
      </p:sp>
    </p:spTree>
    <p:extLst>
      <p:ext uri="{BB962C8B-B14F-4D97-AF65-F5344CB8AC3E}">
        <p14:creationId xmlns:p14="http://schemas.microsoft.com/office/powerpoint/2010/main" val="4136351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sh From Florida's Panhandle Seagrass Beds | Panhandle Outdoors">
            <a:extLst>
              <a:ext uri="{FF2B5EF4-FFF2-40B4-BE49-F238E27FC236}">
                <a16:creationId xmlns:a16="http://schemas.microsoft.com/office/drawing/2014/main" id="{1FD50BAA-298C-6330-F242-3B7A6A46E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968" y="-1"/>
            <a:ext cx="10299032" cy="6866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9B4842-18E3-38C8-1A3F-BFA74EAD1227}"/>
              </a:ext>
            </a:extLst>
          </p:cNvPr>
          <p:cNvSpPr txBox="1"/>
          <p:nvPr/>
        </p:nvSpPr>
        <p:spPr>
          <a:xfrm>
            <a:off x="171358" y="2310261"/>
            <a:ext cx="1593273" cy="954107"/>
          </a:xfrm>
          <a:prstGeom prst="rect">
            <a:avLst/>
          </a:prstGeom>
          <a:noFill/>
        </p:spPr>
        <p:txBody>
          <a:bodyPr wrap="square" rtlCol="0">
            <a:spAutoFit/>
          </a:bodyPr>
          <a:lstStyle/>
          <a:p>
            <a:pPr algn="ctr"/>
            <a:r>
              <a:rPr lang="en-US" sz="2800" dirty="0">
                <a:solidFill>
                  <a:schemeClr val="bg1"/>
                </a:solidFill>
              </a:rPr>
              <a:t>A place to hide</a:t>
            </a:r>
          </a:p>
        </p:txBody>
      </p:sp>
    </p:spTree>
    <p:extLst>
      <p:ext uri="{BB962C8B-B14F-4D97-AF65-F5344CB8AC3E}">
        <p14:creationId xmlns:p14="http://schemas.microsoft.com/office/powerpoint/2010/main" val="243567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Kelp Deforestation: Can California's kelp forests be saved before it's too  late? — Wildlife &amp; Welfare">
            <a:extLst>
              <a:ext uri="{FF2B5EF4-FFF2-40B4-BE49-F238E27FC236}">
                <a16:creationId xmlns:a16="http://schemas.microsoft.com/office/drawing/2014/main" id="{B067BC5C-50D6-1500-7D34-7F2B13F764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19"/>
          <a:stretch/>
        </p:blipFill>
        <p:spPr bwMode="auto">
          <a:xfrm>
            <a:off x="2277979" y="0"/>
            <a:ext cx="991402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7BB312-FA19-E663-BB45-BEBE5735B3DD}"/>
              </a:ext>
            </a:extLst>
          </p:cNvPr>
          <p:cNvSpPr txBox="1"/>
          <p:nvPr/>
        </p:nvSpPr>
        <p:spPr>
          <a:xfrm>
            <a:off x="235527" y="2743398"/>
            <a:ext cx="1593273" cy="954107"/>
          </a:xfrm>
          <a:prstGeom prst="rect">
            <a:avLst/>
          </a:prstGeom>
          <a:noFill/>
        </p:spPr>
        <p:txBody>
          <a:bodyPr wrap="square" rtlCol="0">
            <a:spAutoFit/>
          </a:bodyPr>
          <a:lstStyle/>
          <a:p>
            <a:pPr algn="ctr"/>
            <a:r>
              <a:rPr lang="en-US" sz="2800" dirty="0">
                <a:solidFill>
                  <a:schemeClr val="bg1"/>
                </a:solidFill>
              </a:rPr>
              <a:t>A place to hide</a:t>
            </a:r>
          </a:p>
        </p:txBody>
      </p:sp>
    </p:spTree>
    <p:extLst>
      <p:ext uri="{BB962C8B-B14F-4D97-AF65-F5344CB8AC3E}">
        <p14:creationId xmlns:p14="http://schemas.microsoft.com/office/powerpoint/2010/main" val="1176779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harles Darwin Foundation New Study Reveals Mangroves In, 44% OFF">
            <a:extLst>
              <a:ext uri="{FF2B5EF4-FFF2-40B4-BE49-F238E27FC236}">
                <a16:creationId xmlns:a16="http://schemas.microsoft.com/office/drawing/2014/main" id="{14FF4737-21B3-3E86-639E-6E985A002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25" y="0"/>
            <a:ext cx="10302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6FBF6A-8850-A7E5-511F-DB6B77FB2A16}"/>
              </a:ext>
            </a:extLst>
          </p:cNvPr>
          <p:cNvSpPr txBox="1"/>
          <p:nvPr/>
        </p:nvSpPr>
        <p:spPr>
          <a:xfrm>
            <a:off x="153227" y="2521059"/>
            <a:ext cx="1593273" cy="1815882"/>
          </a:xfrm>
          <a:prstGeom prst="rect">
            <a:avLst/>
          </a:prstGeom>
          <a:noFill/>
        </p:spPr>
        <p:txBody>
          <a:bodyPr wrap="square" rtlCol="0">
            <a:spAutoFit/>
          </a:bodyPr>
          <a:lstStyle/>
          <a:p>
            <a:pPr algn="ctr"/>
            <a:r>
              <a:rPr lang="en-US" sz="2800" dirty="0">
                <a:solidFill>
                  <a:schemeClr val="bg1"/>
                </a:solidFill>
              </a:rPr>
              <a:t>A place that has lots of food</a:t>
            </a:r>
          </a:p>
        </p:txBody>
      </p:sp>
    </p:spTree>
    <p:extLst>
      <p:ext uri="{BB962C8B-B14F-4D97-AF65-F5344CB8AC3E}">
        <p14:creationId xmlns:p14="http://schemas.microsoft.com/office/powerpoint/2010/main" val="1779884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380DF5-E397-288B-9B9B-DCDADF227DBE}"/>
              </a:ext>
            </a:extLst>
          </p:cNvPr>
          <p:cNvSpPr txBox="1"/>
          <p:nvPr/>
        </p:nvSpPr>
        <p:spPr>
          <a:xfrm>
            <a:off x="526472" y="2854036"/>
            <a:ext cx="1593273" cy="1384995"/>
          </a:xfrm>
          <a:prstGeom prst="rect">
            <a:avLst/>
          </a:prstGeom>
          <a:noFill/>
        </p:spPr>
        <p:txBody>
          <a:bodyPr wrap="square" rtlCol="0">
            <a:spAutoFit/>
          </a:bodyPr>
          <a:lstStyle/>
          <a:p>
            <a:pPr algn="ctr"/>
            <a:r>
              <a:rPr lang="en-US" sz="2800" dirty="0">
                <a:solidFill>
                  <a:schemeClr val="bg1"/>
                </a:solidFill>
              </a:rPr>
              <a:t>Wide dispersal at sea</a:t>
            </a:r>
          </a:p>
        </p:txBody>
      </p:sp>
      <p:pic>
        <p:nvPicPr>
          <p:cNvPr id="2050" name="Picture 2" descr="Mass of spawning fish make a milky way on a coral reef | New Scientist">
            <a:extLst>
              <a:ext uri="{FF2B5EF4-FFF2-40B4-BE49-F238E27FC236}">
                <a16:creationId xmlns:a16="http://schemas.microsoft.com/office/drawing/2014/main" id="{A8F9133C-1300-81F1-78C5-2251F15892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65"/>
          <a:stretch/>
        </p:blipFill>
        <p:spPr bwMode="auto">
          <a:xfrm>
            <a:off x="2570018" y="0"/>
            <a:ext cx="96219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746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Bing image: Kelp buddies - Bing Wallpaper Gallery">
            <a:extLst>
              <a:ext uri="{FF2B5EF4-FFF2-40B4-BE49-F238E27FC236}">
                <a16:creationId xmlns:a16="http://schemas.microsoft.com/office/drawing/2014/main" id="{08F7FAE1-A3E4-99C4-9BC9-75AA1C2A6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443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enius sea otter parents | BBC Earth">
            <a:extLst>
              <a:ext uri="{FF2B5EF4-FFF2-40B4-BE49-F238E27FC236}">
                <a16:creationId xmlns:a16="http://schemas.microsoft.com/office/drawing/2014/main" id="{EB09461B-47A4-327F-E219-CD577A9C5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6663"/>
            <a:ext cx="12192000" cy="438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55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hark Babies">
            <a:extLst>
              <a:ext uri="{FF2B5EF4-FFF2-40B4-BE49-F238E27FC236}">
                <a16:creationId xmlns:a16="http://schemas.microsoft.com/office/drawing/2014/main" id="{18D9A200-FDF2-B65B-C9C4-049D3BA9D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8413" y="0"/>
            <a:ext cx="4573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EB63AC-5D2F-7CA9-C635-01524CEF2CA1}"/>
              </a:ext>
            </a:extLst>
          </p:cNvPr>
          <p:cNvSpPr txBox="1"/>
          <p:nvPr/>
        </p:nvSpPr>
        <p:spPr>
          <a:xfrm>
            <a:off x="2415164" y="2736502"/>
            <a:ext cx="1593273" cy="1384995"/>
          </a:xfrm>
          <a:prstGeom prst="rect">
            <a:avLst/>
          </a:prstGeom>
          <a:noFill/>
        </p:spPr>
        <p:txBody>
          <a:bodyPr wrap="square" rtlCol="0">
            <a:spAutoFit/>
          </a:bodyPr>
          <a:lstStyle/>
          <a:p>
            <a:pPr algn="ctr"/>
            <a:r>
              <a:rPr lang="en-US" sz="2800" dirty="0">
                <a:solidFill>
                  <a:schemeClr val="bg1"/>
                </a:solidFill>
              </a:rPr>
              <a:t>A place to be born</a:t>
            </a:r>
          </a:p>
        </p:txBody>
      </p:sp>
    </p:spTree>
    <p:extLst>
      <p:ext uri="{BB962C8B-B14F-4D97-AF65-F5344CB8AC3E}">
        <p14:creationId xmlns:p14="http://schemas.microsoft.com/office/powerpoint/2010/main" val="2617241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6 baby marine animals you can see in South Australia">
            <a:extLst>
              <a:ext uri="{FF2B5EF4-FFF2-40B4-BE49-F238E27FC236}">
                <a16:creationId xmlns:a16="http://schemas.microsoft.com/office/drawing/2014/main" id="{6BDFC3AB-7FA0-AC18-F49E-B3AABED13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1920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584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Baby Sea turtle, sea life, animals, ocean life, aquatic animals, marine  biology, under water life #sealife #marine | Cute turtles, Baby turtles, Cute  baby turtles">
            <a:extLst>
              <a:ext uri="{FF2B5EF4-FFF2-40B4-BE49-F238E27FC236}">
                <a16:creationId xmlns:a16="http://schemas.microsoft.com/office/drawing/2014/main" id="{A0D4A594-E0F7-F274-9BB0-4521536FD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787" y="0"/>
            <a:ext cx="6956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797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Top Mom and Cub Facts | Polar Bears International">
            <a:extLst>
              <a:ext uri="{FF2B5EF4-FFF2-40B4-BE49-F238E27FC236}">
                <a16:creationId xmlns:a16="http://schemas.microsoft.com/office/drawing/2014/main" id="{6B0A48A4-F102-AF5D-EC74-C2411DB9C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906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What's a Baby Hammerhead Shark Called + 4 More Facts! - A-Z Animals">
            <a:extLst>
              <a:ext uri="{FF2B5EF4-FFF2-40B4-BE49-F238E27FC236}">
                <a16:creationId xmlns:a16="http://schemas.microsoft.com/office/drawing/2014/main" id="{F7445FC0-839B-E981-5C34-1BFDAD15B5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106"/>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765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Shining the Light on Baby Crabs | Hakai Magazine">
            <a:extLst>
              <a:ext uri="{FF2B5EF4-FFF2-40B4-BE49-F238E27FC236}">
                <a16:creationId xmlns:a16="http://schemas.microsoft.com/office/drawing/2014/main" id="{BB1F7A74-FAB6-D90A-3756-60AFD4E22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1525"/>
            <a:ext cx="1219200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323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hristmas Island red crab population rebounds - ABC News">
            <a:extLst>
              <a:ext uri="{FF2B5EF4-FFF2-40B4-BE49-F238E27FC236}">
                <a16:creationId xmlns:a16="http://schemas.microsoft.com/office/drawing/2014/main" id="{B39F3F80-C73B-314B-89CC-C5C30A251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4"/>
            <a:ext cx="12192000" cy="685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904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aby red crabs standing on top of each other">
            <a:extLst>
              <a:ext uri="{FF2B5EF4-FFF2-40B4-BE49-F238E27FC236}">
                <a16:creationId xmlns:a16="http://schemas.microsoft.com/office/drawing/2014/main" id="{1CE3BBF8-4EF3-D987-B9B9-CE21C31FA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 y="0"/>
            <a:ext cx="121888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90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ral spawning in the Keys — Liv Williamson, Ph.D.">
            <a:hlinkClick r:id="rId3"/>
            <a:extLst>
              <a:ext uri="{FF2B5EF4-FFF2-40B4-BE49-F238E27FC236}">
                <a16:creationId xmlns:a16="http://schemas.microsoft.com/office/drawing/2014/main" id="{0443A005-386F-B06F-E8B5-80D66BE25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031705" cy="68532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E7BD73-2E07-9CA9-9355-8B0981CE09D4}"/>
              </a:ext>
            </a:extLst>
          </p:cNvPr>
          <p:cNvSpPr txBox="1"/>
          <p:nvPr/>
        </p:nvSpPr>
        <p:spPr>
          <a:xfrm>
            <a:off x="9975272" y="2517152"/>
            <a:ext cx="1593273" cy="1384995"/>
          </a:xfrm>
          <a:prstGeom prst="rect">
            <a:avLst/>
          </a:prstGeom>
          <a:noFill/>
        </p:spPr>
        <p:txBody>
          <a:bodyPr wrap="square" rtlCol="0">
            <a:spAutoFit/>
          </a:bodyPr>
          <a:lstStyle/>
          <a:p>
            <a:pPr algn="ctr"/>
            <a:r>
              <a:rPr lang="en-US" sz="2800" dirty="0">
                <a:solidFill>
                  <a:schemeClr val="bg1"/>
                </a:solidFill>
              </a:rPr>
              <a:t>Wide dispersal at sea</a:t>
            </a:r>
          </a:p>
        </p:txBody>
      </p:sp>
    </p:spTree>
    <p:extLst>
      <p:ext uri="{BB962C8B-B14F-4D97-AF65-F5344CB8AC3E}">
        <p14:creationId xmlns:p14="http://schemas.microsoft.com/office/powerpoint/2010/main" val="301201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pawning time! Millions of Christmas Island red crabs just released their  eggs | Cute and Cool | Earth Touch News">
            <a:extLst>
              <a:ext uri="{FF2B5EF4-FFF2-40B4-BE49-F238E27FC236}">
                <a16:creationId xmlns:a16="http://schemas.microsoft.com/office/drawing/2014/main" id="{8B379E06-C7F0-437D-9DEC-B26C5C6E35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743"/>
          <a:stretch/>
        </p:blipFill>
        <p:spPr bwMode="auto">
          <a:xfrm>
            <a:off x="2598069" y="0"/>
            <a:ext cx="95939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14029A-0BE0-41E8-B759-1C95AB2667B5}"/>
              </a:ext>
            </a:extLst>
          </p:cNvPr>
          <p:cNvSpPr txBox="1"/>
          <p:nvPr/>
        </p:nvSpPr>
        <p:spPr>
          <a:xfrm>
            <a:off x="441985" y="2951946"/>
            <a:ext cx="1803910" cy="954107"/>
          </a:xfrm>
          <a:prstGeom prst="rect">
            <a:avLst/>
          </a:prstGeom>
          <a:noFill/>
        </p:spPr>
        <p:txBody>
          <a:bodyPr wrap="square" rtlCol="0">
            <a:spAutoFit/>
          </a:bodyPr>
          <a:lstStyle/>
          <a:p>
            <a:pPr algn="ctr"/>
            <a:r>
              <a:rPr lang="en-US" sz="2800" dirty="0">
                <a:solidFill>
                  <a:schemeClr val="bg1"/>
                </a:solidFill>
              </a:rPr>
              <a:t>Christmas Island</a:t>
            </a:r>
          </a:p>
        </p:txBody>
      </p:sp>
    </p:spTree>
    <p:extLst>
      <p:ext uri="{BB962C8B-B14F-4D97-AF65-F5344CB8AC3E}">
        <p14:creationId xmlns:p14="http://schemas.microsoft.com/office/powerpoint/2010/main" val="1082118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World's Largest Green Turtle Colony In Raine Island Nearly Twice As Big As  Thought">
            <a:extLst>
              <a:ext uri="{FF2B5EF4-FFF2-40B4-BE49-F238E27FC236}">
                <a16:creationId xmlns:a16="http://schemas.microsoft.com/office/drawing/2014/main" id="{1CBE13EF-01F4-483D-4275-0B10C81B72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74"/>
          <a:stretch/>
        </p:blipFill>
        <p:spPr bwMode="auto">
          <a:xfrm>
            <a:off x="0" y="0"/>
            <a:ext cx="12175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6F1C06-E907-9A47-0F3C-D0283EF8EDE7}"/>
              </a:ext>
            </a:extLst>
          </p:cNvPr>
          <p:cNvSpPr txBox="1"/>
          <p:nvPr/>
        </p:nvSpPr>
        <p:spPr>
          <a:xfrm>
            <a:off x="4725226" y="369167"/>
            <a:ext cx="2878731" cy="523220"/>
          </a:xfrm>
          <a:prstGeom prst="rect">
            <a:avLst/>
          </a:prstGeom>
          <a:noFill/>
        </p:spPr>
        <p:txBody>
          <a:bodyPr wrap="square" rtlCol="0">
            <a:spAutoFit/>
          </a:bodyPr>
          <a:lstStyle/>
          <a:p>
            <a:pPr algn="ctr"/>
            <a:r>
              <a:rPr lang="en-US" sz="2800" dirty="0"/>
              <a:t>Raine Island</a:t>
            </a:r>
          </a:p>
        </p:txBody>
      </p:sp>
    </p:spTree>
    <p:extLst>
      <p:ext uri="{BB962C8B-B14F-4D97-AF65-F5344CB8AC3E}">
        <p14:creationId xmlns:p14="http://schemas.microsoft.com/office/powerpoint/2010/main" val="1484823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Galapagos Hammerhead Shark | Happy Gringo Travel">
            <a:extLst>
              <a:ext uri="{FF2B5EF4-FFF2-40B4-BE49-F238E27FC236}">
                <a16:creationId xmlns:a16="http://schemas.microsoft.com/office/drawing/2014/main" id="{E48240D3-F785-A5FE-1036-8BD2EEE10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AB31D0-707B-B811-D433-7F81A9CDB047}"/>
              </a:ext>
            </a:extLst>
          </p:cNvPr>
          <p:cNvSpPr txBox="1"/>
          <p:nvPr/>
        </p:nvSpPr>
        <p:spPr>
          <a:xfrm>
            <a:off x="1500762" y="128536"/>
            <a:ext cx="2878731" cy="523220"/>
          </a:xfrm>
          <a:prstGeom prst="rect">
            <a:avLst/>
          </a:prstGeom>
          <a:noFill/>
        </p:spPr>
        <p:txBody>
          <a:bodyPr wrap="square" rtlCol="0">
            <a:spAutoFit/>
          </a:bodyPr>
          <a:lstStyle/>
          <a:p>
            <a:pPr algn="ctr"/>
            <a:r>
              <a:rPr lang="en-US" sz="2800" dirty="0" err="1"/>
              <a:t>Galapogos</a:t>
            </a:r>
            <a:r>
              <a:rPr lang="en-US" sz="2800" dirty="0"/>
              <a:t> Islands</a:t>
            </a:r>
          </a:p>
        </p:txBody>
      </p:sp>
    </p:spTree>
    <p:extLst>
      <p:ext uri="{BB962C8B-B14F-4D97-AF65-F5344CB8AC3E}">
        <p14:creationId xmlns:p14="http://schemas.microsoft.com/office/powerpoint/2010/main" val="1600026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Wolf Rock Dive Centre: All You Need to Know BEFORE You Go (with Photos)">
            <a:extLst>
              <a:ext uri="{FF2B5EF4-FFF2-40B4-BE49-F238E27FC236}">
                <a16:creationId xmlns:a16="http://schemas.microsoft.com/office/drawing/2014/main" id="{26029F0E-D2BB-48CC-9802-86440295E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6B15B3-4A62-9E64-F52E-551FF9AF7593}"/>
              </a:ext>
            </a:extLst>
          </p:cNvPr>
          <p:cNvSpPr txBox="1"/>
          <p:nvPr/>
        </p:nvSpPr>
        <p:spPr>
          <a:xfrm>
            <a:off x="714700" y="2566935"/>
            <a:ext cx="1771826" cy="1384995"/>
          </a:xfrm>
          <a:prstGeom prst="rect">
            <a:avLst/>
          </a:prstGeom>
          <a:noFill/>
        </p:spPr>
        <p:txBody>
          <a:bodyPr wrap="square" rtlCol="0">
            <a:spAutoFit/>
          </a:bodyPr>
          <a:lstStyle/>
          <a:p>
            <a:pPr algn="ctr"/>
            <a:r>
              <a:rPr lang="en-US" sz="2800" dirty="0">
                <a:solidFill>
                  <a:schemeClr val="bg1"/>
                </a:solidFill>
              </a:rPr>
              <a:t>Wolf Rock (Rainbow Beach)</a:t>
            </a:r>
          </a:p>
        </p:txBody>
      </p:sp>
    </p:spTree>
    <p:extLst>
      <p:ext uri="{BB962C8B-B14F-4D97-AF65-F5344CB8AC3E}">
        <p14:creationId xmlns:p14="http://schemas.microsoft.com/office/powerpoint/2010/main" val="1145959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ow to Go Whale Watching in Hervey Bay | Queensland">
            <a:extLst>
              <a:ext uri="{FF2B5EF4-FFF2-40B4-BE49-F238E27FC236}">
                <a16:creationId xmlns:a16="http://schemas.microsoft.com/office/drawing/2014/main" id="{ECA2977B-964C-D85C-D423-5752C4B11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763" y="0"/>
            <a:ext cx="10282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348FB5-4640-C0B6-8EEF-69717BA3F25D}"/>
              </a:ext>
            </a:extLst>
          </p:cNvPr>
          <p:cNvSpPr txBox="1"/>
          <p:nvPr/>
        </p:nvSpPr>
        <p:spPr>
          <a:xfrm>
            <a:off x="313648" y="2951946"/>
            <a:ext cx="1354731" cy="954107"/>
          </a:xfrm>
          <a:prstGeom prst="rect">
            <a:avLst/>
          </a:prstGeom>
          <a:noFill/>
        </p:spPr>
        <p:txBody>
          <a:bodyPr wrap="square" rtlCol="0">
            <a:spAutoFit/>
          </a:bodyPr>
          <a:lstStyle/>
          <a:p>
            <a:pPr algn="ctr"/>
            <a:r>
              <a:rPr lang="en-US" sz="2800" dirty="0">
                <a:solidFill>
                  <a:schemeClr val="bg1"/>
                </a:solidFill>
              </a:rPr>
              <a:t>Hervey Bay</a:t>
            </a:r>
          </a:p>
        </p:txBody>
      </p:sp>
    </p:spTree>
    <p:extLst>
      <p:ext uri="{BB962C8B-B14F-4D97-AF65-F5344CB8AC3E}">
        <p14:creationId xmlns:p14="http://schemas.microsoft.com/office/powerpoint/2010/main" val="831547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World's oldest known manta ray celebrates more than 40 years on Great  Barrier Reef - ABC News">
            <a:extLst>
              <a:ext uri="{FF2B5EF4-FFF2-40B4-BE49-F238E27FC236}">
                <a16:creationId xmlns:a16="http://schemas.microsoft.com/office/drawing/2014/main" id="{E8125CBC-72EC-2562-FC36-5F20631DB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 y="0"/>
            <a:ext cx="121888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5E1501-DCED-BB56-55FC-8E3ECC979FDF}"/>
              </a:ext>
            </a:extLst>
          </p:cNvPr>
          <p:cNvSpPr txBox="1"/>
          <p:nvPr/>
        </p:nvSpPr>
        <p:spPr>
          <a:xfrm>
            <a:off x="288758" y="144578"/>
            <a:ext cx="2791325" cy="523220"/>
          </a:xfrm>
          <a:prstGeom prst="rect">
            <a:avLst/>
          </a:prstGeom>
          <a:noFill/>
        </p:spPr>
        <p:txBody>
          <a:bodyPr wrap="square" rtlCol="0">
            <a:spAutoFit/>
          </a:bodyPr>
          <a:lstStyle/>
          <a:p>
            <a:pPr algn="ctr"/>
            <a:r>
              <a:rPr lang="en-US" sz="2800" dirty="0"/>
              <a:t>Lady Elliot Island</a:t>
            </a:r>
          </a:p>
        </p:txBody>
      </p:sp>
    </p:spTree>
    <p:extLst>
      <p:ext uri="{BB962C8B-B14F-4D97-AF65-F5344CB8AC3E}">
        <p14:creationId xmlns:p14="http://schemas.microsoft.com/office/powerpoint/2010/main" val="2940845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0FD91810-61B6-AE4B-FCC6-B5D7B4AFA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972800" cy="686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334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74E655-BE0B-97BE-C0FE-1F60560627F8}"/>
              </a:ext>
            </a:extLst>
          </p:cNvPr>
          <p:cNvSpPr txBox="1"/>
          <p:nvPr/>
        </p:nvSpPr>
        <p:spPr>
          <a:xfrm>
            <a:off x="3641558" y="6184049"/>
            <a:ext cx="609600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=15B8qN9dre4</a:t>
            </a:r>
          </a:p>
        </p:txBody>
      </p:sp>
      <p:pic>
        <p:nvPicPr>
          <p:cNvPr id="5" name="Picture 4" descr="A screenshot of a video&#10;&#10;Description automatically generated">
            <a:extLst>
              <a:ext uri="{FF2B5EF4-FFF2-40B4-BE49-F238E27FC236}">
                <a16:creationId xmlns:a16="http://schemas.microsoft.com/office/drawing/2014/main" id="{5A4E9804-2886-9A05-C9E7-245134827B07}"/>
              </a:ext>
            </a:extLst>
          </p:cNvPr>
          <p:cNvPicPr>
            <a:picLocks noChangeAspect="1"/>
          </p:cNvPicPr>
          <p:nvPr/>
        </p:nvPicPr>
        <p:blipFill>
          <a:blip r:embed="rId3"/>
          <a:stretch>
            <a:fillRect/>
          </a:stretch>
        </p:blipFill>
        <p:spPr>
          <a:xfrm>
            <a:off x="2356348" y="304619"/>
            <a:ext cx="7772400" cy="5726528"/>
          </a:xfrm>
          <a:prstGeom prst="rect">
            <a:avLst/>
          </a:prstGeom>
        </p:spPr>
      </p:pic>
    </p:spTree>
    <p:extLst>
      <p:ext uri="{BB962C8B-B14F-4D97-AF65-F5344CB8AC3E}">
        <p14:creationId xmlns:p14="http://schemas.microsoft.com/office/powerpoint/2010/main" val="639898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is Mommy Shark Has a Unique Way of Making Babies | Hakai Magazine">
            <a:extLst>
              <a:ext uri="{FF2B5EF4-FFF2-40B4-BE49-F238E27FC236}">
                <a16:creationId xmlns:a16="http://schemas.microsoft.com/office/drawing/2014/main" id="{3F25979A-C132-06AA-CDF7-9A347F409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5200"/>
            <a:ext cx="10748254" cy="5162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E2058C-D6D4-78F2-4EF2-444AE14D0C36}"/>
              </a:ext>
            </a:extLst>
          </p:cNvPr>
          <p:cNvSpPr txBox="1"/>
          <p:nvPr/>
        </p:nvSpPr>
        <p:spPr>
          <a:xfrm>
            <a:off x="9733590" y="320456"/>
            <a:ext cx="2029327" cy="62170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Explain the three unique characteristics of marine biodiversity , i.e. wide dispersal at sea, the need for structural complexity, critical nursery habitats.</a:t>
            </a:r>
            <a:b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‘Marine Must-haves’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6" name="Picture 5" descr="A close-up of a paper&#10;&#10;Description automatically generated">
            <a:extLst>
              <a:ext uri="{FF2B5EF4-FFF2-40B4-BE49-F238E27FC236}">
                <a16:creationId xmlns:a16="http://schemas.microsoft.com/office/drawing/2014/main" id="{1733A0D1-B71D-839F-259D-B696DD49890B}"/>
              </a:ext>
            </a:extLst>
          </p:cNvPr>
          <p:cNvPicPr>
            <a:picLocks noChangeAspect="1"/>
          </p:cNvPicPr>
          <p:nvPr/>
        </p:nvPicPr>
        <p:blipFill>
          <a:blip r:embed="rId4"/>
          <a:stretch>
            <a:fillRect/>
          </a:stretch>
        </p:blipFill>
        <p:spPr>
          <a:xfrm>
            <a:off x="584548" y="433305"/>
            <a:ext cx="4532038" cy="6104238"/>
          </a:xfrm>
          <a:prstGeom prst="rect">
            <a:avLst/>
          </a:prstGeom>
        </p:spPr>
      </p:pic>
    </p:spTree>
    <p:extLst>
      <p:ext uri="{BB962C8B-B14F-4D97-AF65-F5344CB8AC3E}">
        <p14:creationId xmlns:p14="http://schemas.microsoft.com/office/powerpoint/2010/main" val="1441035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chematic illustrating the photo-response dispersal model proposed for Pocillopora verrucosa larvae. Free-swimming larvae fertilized from negatively buoyant, symbiotic eggs of P. verrucosa swim up towards the seawater surface due to a photo-response (red arrows). Sunlight provides energy for symbionts within the larvae as they dwell at the surface. White arrows represent surface currents that are faster closer to the surface and larvae use these to disperse farther afield and still can settle at shallow waters">
            <a:extLst>
              <a:ext uri="{FF2B5EF4-FFF2-40B4-BE49-F238E27FC236}">
                <a16:creationId xmlns:a16="http://schemas.microsoft.com/office/drawing/2014/main" id="{1B4D0C7C-1DEC-086E-1DFF-9D0FDC949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74"/>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F3A125-06F5-81FC-9215-99AFFF9384B9}"/>
              </a:ext>
            </a:extLst>
          </p:cNvPr>
          <p:cNvSpPr txBox="1"/>
          <p:nvPr/>
        </p:nvSpPr>
        <p:spPr>
          <a:xfrm>
            <a:off x="369697" y="231152"/>
            <a:ext cx="3465095" cy="461665"/>
          </a:xfrm>
          <a:prstGeom prst="rect">
            <a:avLst/>
          </a:prstGeom>
          <a:noFill/>
        </p:spPr>
        <p:txBody>
          <a:bodyPr wrap="square" rtlCol="0">
            <a:spAutoFit/>
          </a:bodyPr>
          <a:lstStyle/>
          <a:p>
            <a:r>
              <a:rPr lang="en-US" sz="2400" b="1" dirty="0"/>
              <a:t>Wide dispersal at sea</a:t>
            </a:r>
          </a:p>
        </p:txBody>
      </p:sp>
    </p:spTree>
    <p:extLst>
      <p:ext uri="{BB962C8B-B14F-4D97-AF65-F5344CB8AC3E}">
        <p14:creationId xmlns:p14="http://schemas.microsoft.com/office/powerpoint/2010/main" val="1005276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ur de Turtles marathon tracks sea turtle migration across continents |  WGCU PBS &amp; NPR for Southwest Florida">
            <a:extLst>
              <a:ext uri="{FF2B5EF4-FFF2-40B4-BE49-F238E27FC236}">
                <a16:creationId xmlns:a16="http://schemas.microsoft.com/office/drawing/2014/main" id="{E0BC49A3-2C34-41BE-BF9C-662C4BBD8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563" y="0"/>
            <a:ext cx="10231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D0AA76-37D8-DD3A-3354-9DA7DA323A75}"/>
              </a:ext>
            </a:extLst>
          </p:cNvPr>
          <p:cNvSpPr txBox="1"/>
          <p:nvPr/>
        </p:nvSpPr>
        <p:spPr>
          <a:xfrm>
            <a:off x="239901" y="2640917"/>
            <a:ext cx="1593273" cy="1815882"/>
          </a:xfrm>
          <a:prstGeom prst="rect">
            <a:avLst/>
          </a:prstGeom>
          <a:noFill/>
        </p:spPr>
        <p:txBody>
          <a:bodyPr wrap="square" rtlCol="0">
            <a:spAutoFit/>
          </a:bodyPr>
          <a:lstStyle/>
          <a:p>
            <a:pPr algn="ctr"/>
            <a:r>
              <a:rPr lang="en-US" sz="2800" dirty="0">
                <a:solidFill>
                  <a:schemeClr val="bg1"/>
                </a:solidFill>
              </a:rPr>
              <a:t>How do we know where they go?</a:t>
            </a:r>
          </a:p>
        </p:txBody>
      </p:sp>
    </p:spTree>
    <p:extLst>
      <p:ext uri="{BB962C8B-B14F-4D97-AF65-F5344CB8AC3E}">
        <p14:creationId xmlns:p14="http://schemas.microsoft.com/office/powerpoint/2010/main" val="2513222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port a Tag – Archie Carr Center for Sea Turtle Research">
            <a:extLst>
              <a:ext uri="{FF2B5EF4-FFF2-40B4-BE49-F238E27FC236}">
                <a16:creationId xmlns:a16="http://schemas.microsoft.com/office/drawing/2014/main" id="{FC52BD21-6686-D2F5-8F03-1FE0F4CC5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244" y="169445"/>
            <a:ext cx="7620000" cy="36957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TN 157:1-4 Recommencing the Tagging of Flatback Turtle, Natator depressus,  Hatchlings Using Carapace Notching">
            <a:extLst>
              <a:ext uri="{FF2B5EF4-FFF2-40B4-BE49-F238E27FC236}">
                <a16:creationId xmlns:a16="http://schemas.microsoft.com/office/drawing/2014/main" id="{DC02F281-AC6D-5FFE-7081-CE7249A91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56" y="2390274"/>
            <a:ext cx="5176253" cy="41248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A19484-EA4C-587A-BFE6-8324582B22B8}"/>
              </a:ext>
            </a:extLst>
          </p:cNvPr>
          <p:cNvSpPr txBox="1"/>
          <p:nvPr/>
        </p:nvSpPr>
        <p:spPr>
          <a:xfrm>
            <a:off x="7488745" y="4928513"/>
            <a:ext cx="1593273" cy="523220"/>
          </a:xfrm>
          <a:prstGeom prst="rect">
            <a:avLst/>
          </a:prstGeom>
          <a:noFill/>
        </p:spPr>
        <p:txBody>
          <a:bodyPr wrap="square" rtlCol="0">
            <a:spAutoFit/>
          </a:bodyPr>
          <a:lstStyle/>
          <a:p>
            <a:pPr algn="ctr"/>
            <a:r>
              <a:rPr lang="en-US" sz="2800" dirty="0">
                <a:solidFill>
                  <a:schemeClr val="bg1"/>
                </a:solidFill>
              </a:rPr>
              <a:t>Tagging</a:t>
            </a:r>
          </a:p>
        </p:txBody>
      </p:sp>
    </p:spTree>
    <p:extLst>
      <p:ext uri="{BB962C8B-B14F-4D97-AF65-F5344CB8AC3E}">
        <p14:creationId xmlns:p14="http://schemas.microsoft.com/office/powerpoint/2010/main" val="665951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imate‐driven changes to ocean circulation and their inferred impacts on  marine dispersal patterns - Wilson - 2016 - Global Ecology and Biogeography  - Wiley Online Library">
            <a:extLst>
              <a:ext uri="{FF2B5EF4-FFF2-40B4-BE49-F238E27FC236}">
                <a16:creationId xmlns:a16="http://schemas.microsoft.com/office/drawing/2014/main" id="{B1589A66-E7AB-1C5F-172C-5F2B84E35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12192000" cy="676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333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hark 593 tracker - Bush 'n Beach Fishing Magazine">
            <a:extLst>
              <a:ext uri="{FF2B5EF4-FFF2-40B4-BE49-F238E27FC236}">
                <a16:creationId xmlns:a16="http://schemas.microsoft.com/office/drawing/2014/main" id="{8903B8F7-1832-CE13-594C-755B3F2D9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73"/>
            <a:ext cx="10202779" cy="680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9790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2578</TotalTime>
  <Words>738</Words>
  <Application>Microsoft Macintosh PowerPoint</Application>
  <PresentationFormat>Widescreen</PresentationFormat>
  <Paragraphs>105</Paragraphs>
  <Slides>48</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Arial Narrow</vt:lpstr>
      <vt:lpstr>Calibri</vt:lpstr>
      <vt:lpstr>Calibri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340</cp:revision>
  <dcterms:created xsi:type="dcterms:W3CDTF">2023-09-23T08:38:28Z</dcterms:created>
  <dcterms:modified xsi:type="dcterms:W3CDTF">2024-04-11T08:22:43Z</dcterms:modified>
</cp:coreProperties>
</file>