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04" r:id="rId2"/>
    <p:sldId id="305" r:id="rId3"/>
    <p:sldId id="306" r:id="rId4"/>
    <p:sldId id="309" r:id="rId5"/>
    <p:sldId id="310" r:id="rId6"/>
    <p:sldId id="311" r:id="rId7"/>
    <p:sldId id="307" r:id="rId8"/>
    <p:sldId id="319" r:id="rId9"/>
    <p:sldId id="313" r:id="rId10"/>
    <p:sldId id="308" r:id="rId11"/>
    <p:sldId id="315" r:id="rId12"/>
    <p:sldId id="316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/>
    <p:restoredTop sz="95600"/>
  </p:normalViewPr>
  <p:slideViewPr>
    <p:cSldViewPr snapToGrid="0">
      <p:cViewPr varScale="1">
        <p:scale>
          <a:sx n="103" d="100"/>
          <a:sy n="103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latin typeface="Arial Narrow" panose="020B0606020202030204" pitchFamily="34" charset="0"/>
              </a:rPr>
              <a:t>Image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: Hutchings Museum, 55 N </a:t>
            </a:r>
            <a:r>
              <a:rPr lang="en-AU" sz="1200" dirty="0" err="1">
                <a:latin typeface="Arial Narrow" panose="020B0606020202030204" pitchFamily="34" charset="0"/>
                <a:sym typeface="Wingdings" pitchFamily="2" charset="2"/>
              </a:rPr>
              <a:t>Center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 Street, Lehi, UT 84043. Accessed from: https://</a:t>
            </a:r>
            <a:r>
              <a:rPr lang="en-AU" sz="1200" dirty="0" err="1">
                <a:latin typeface="Arial Narrow" panose="020B0606020202030204" pitchFamily="34" charset="0"/>
                <a:sym typeface="Wingdings" pitchFamily="2" charset="2"/>
              </a:rPr>
              <a:t>johnhutchingsmuseum.org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/</a:t>
            </a:r>
            <a:r>
              <a:rPr lang="en-AU" sz="1200" dirty="0" err="1">
                <a:latin typeface="Arial Narrow" panose="020B0606020202030204" pitchFamily="34" charset="0"/>
                <a:sym typeface="Wingdings" pitchFamily="2" charset="2"/>
              </a:rPr>
              <a:t>atlantic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-mudskipper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www.ableweb.org</a:t>
            </a:r>
            <a:r>
              <a:rPr lang="en-US" dirty="0"/>
              <a:t>/</a:t>
            </a:r>
            <a:r>
              <a:rPr lang="en-US" dirty="0" err="1"/>
              <a:t>biologylabs</a:t>
            </a:r>
            <a:r>
              <a:rPr lang="en-US" dirty="0"/>
              <a:t>/wp-content/uploads/volumes/vol-5/6-zimmerman.pdf</a:t>
            </a:r>
          </a:p>
          <a:p>
            <a:r>
              <a:rPr lang="en-AU" dirty="0"/>
              <a:t>The Use of the Biotic Index as an Indication of Water Quality Melvin C. Zimmerman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</a:t>
            </a:r>
            <a:r>
              <a:rPr lang="en-US" dirty="0" err="1"/>
              <a:t>slideplayer.com</a:t>
            </a:r>
            <a:r>
              <a:rPr lang="en-US" dirty="0"/>
              <a:t>/slide/9963001/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collections.museumsvictoria.com.au</a:t>
            </a:r>
            <a:r>
              <a:rPr lang="en-US" dirty="0"/>
              <a:t>/species/8471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www.smithsonianmag.com</a:t>
            </a:r>
            <a:r>
              <a:rPr lang="en-US" dirty="0"/>
              <a:t>/science-nature/why-world-needs-bloodsucking-creatures-180973670/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www.ableweb.org</a:t>
            </a:r>
            <a:r>
              <a:rPr lang="en-US" dirty="0"/>
              <a:t>/</a:t>
            </a:r>
            <a:r>
              <a:rPr lang="en-US" dirty="0" err="1"/>
              <a:t>biologylabs</a:t>
            </a:r>
            <a:r>
              <a:rPr lang="en-US" dirty="0"/>
              <a:t>/wp-content/uploads/volumes/vol-5/6-zimmerman.pdf</a:t>
            </a:r>
          </a:p>
          <a:p>
            <a:r>
              <a:rPr lang="en-AU" dirty="0"/>
              <a:t>The Use of the Biotic Index as an Indication of Water Quality Melvin C. Zimmerman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5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www.ableweb.org</a:t>
            </a:r>
            <a:r>
              <a:rPr lang="en-US" dirty="0"/>
              <a:t>/</a:t>
            </a:r>
            <a:r>
              <a:rPr lang="en-US" dirty="0" err="1"/>
              <a:t>biologylabs</a:t>
            </a:r>
            <a:r>
              <a:rPr lang="en-US" dirty="0"/>
              <a:t>/wp-content/uploads/volumes/vol-5/6-zimmerman.pdf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2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www.sciencedirect.com</a:t>
            </a:r>
            <a:r>
              <a:rPr lang="en-US" dirty="0"/>
              <a:t>/science/article/abs/</a:t>
            </a:r>
            <a:r>
              <a:rPr lang="en-US" dirty="0" err="1"/>
              <a:t>pii</a:t>
            </a:r>
            <a:r>
              <a:rPr lang="en-US" dirty="0"/>
              <a:t>/S1470160X19307265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www.sciencedirect.com</a:t>
            </a:r>
            <a:r>
              <a:rPr lang="en-US" dirty="0"/>
              <a:t>/science/article/abs/</a:t>
            </a:r>
            <a:r>
              <a:rPr lang="en-US" dirty="0" err="1"/>
              <a:t>pii</a:t>
            </a:r>
            <a:r>
              <a:rPr lang="en-US" dirty="0"/>
              <a:t>/S1470160X19307265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0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latin typeface="Arial Narrow" panose="020B0606020202030204" pitchFamily="34" charset="0"/>
              </a:rPr>
              <a:t>Image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: Hutchings Museum, 55 N </a:t>
            </a:r>
            <a:r>
              <a:rPr lang="en-AU" sz="1200" dirty="0" err="1">
                <a:latin typeface="Arial Narrow" panose="020B0606020202030204" pitchFamily="34" charset="0"/>
                <a:sym typeface="Wingdings" pitchFamily="2" charset="2"/>
              </a:rPr>
              <a:t>Center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 Street, Lehi, UT 84043. Accessed from: https://</a:t>
            </a:r>
            <a:r>
              <a:rPr lang="en-AU" sz="1200" dirty="0" err="1">
                <a:latin typeface="Arial Narrow" panose="020B0606020202030204" pitchFamily="34" charset="0"/>
                <a:sym typeface="Wingdings" pitchFamily="2" charset="2"/>
              </a:rPr>
              <a:t>johnhutchingsmuseum.org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/</a:t>
            </a:r>
            <a:r>
              <a:rPr lang="en-AU" sz="1200" dirty="0" err="1">
                <a:latin typeface="Arial Narrow" panose="020B0606020202030204" pitchFamily="34" charset="0"/>
                <a:sym typeface="Wingdings" pitchFamily="2" charset="2"/>
              </a:rPr>
              <a:t>atlantic</a:t>
            </a:r>
            <a:r>
              <a:rPr lang="en-AU" sz="1200" dirty="0">
                <a:latin typeface="Arial Narrow" panose="020B0606020202030204" pitchFamily="34" charset="0"/>
                <a:sym typeface="Wingdings" pitchFamily="2" charset="2"/>
              </a:rPr>
              <a:t>-mudskipper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7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8136C-191E-F913-1D22-4E2B20A5B255}"/>
              </a:ext>
            </a:extLst>
          </p:cNvPr>
          <p:cNvSpPr txBox="1"/>
          <p:nvPr/>
        </p:nvSpPr>
        <p:spPr>
          <a:xfrm>
            <a:off x="814797" y="1382285"/>
            <a:ext cx="30652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Arial Narrow" panose="020B0604020202020204" pitchFamily="34" charset="0"/>
              </a:rPr>
              <a:t>Explain an indirect method of measuring pollution levels using a biotic index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’21. Bug life’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" name="Picture 2" descr="Atlantic Mudskipper - Hutchings Museum Institute">
            <a:extLst>
              <a:ext uri="{FF2B5EF4-FFF2-40B4-BE49-F238E27FC236}">
                <a16:creationId xmlns:a16="http://schemas.microsoft.com/office/drawing/2014/main" id="{B4AEBB8A-F287-9907-B979-8ECCFD7B8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2" r="5807"/>
          <a:stretch/>
        </p:blipFill>
        <p:spPr bwMode="auto">
          <a:xfrm>
            <a:off x="4329365" y="439275"/>
            <a:ext cx="7396820" cy="59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1D4EDC-C4BD-1DA1-5DFC-01E09DFFD080}"/>
              </a:ext>
            </a:extLst>
          </p:cNvPr>
          <p:cNvSpPr txBox="1"/>
          <p:nvPr/>
        </p:nvSpPr>
        <p:spPr>
          <a:xfrm>
            <a:off x="556592" y="298173"/>
            <a:ext cx="5193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rgbClr val="000000"/>
                </a:solidFill>
                <a:sym typeface="Wingdings" panose="05000000000000000000" pitchFamily="2" charset="2"/>
              </a:rPr>
              <a:t>Table 1 belo</a:t>
            </a:r>
            <a:r>
              <a:rPr lang="en-AU" dirty="0">
                <a:solidFill>
                  <a:srgbClr val="000000"/>
                </a:solidFill>
                <a:sym typeface="Wingdings" panose="05000000000000000000" pitchFamily="2" charset="2"/>
              </a:rPr>
              <a:t>w is an example using </a:t>
            </a:r>
            <a:r>
              <a:rPr lang="en-AU" sz="1800" dirty="0">
                <a:solidFill>
                  <a:srgbClr val="000000"/>
                </a:solidFill>
                <a:sym typeface="Wingdings" panose="05000000000000000000" pitchFamily="2" charset="2"/>
              </a:rPr>
              <a:t>bug abundance data collected from a local stream.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AED0D-644E-2320-AADB-D2FF5D281B20}"/>
              </a:ext>
            </a:extLst>
          </p:cNvPr>
          <p:cNvSpPr txBox="1"/>
          <p:nvPr/>
        </p:nvSpPr>
        <p:spPr>
          <a:xfrm>
            <a:off x="6427885" y="298173"/>
            <a:ext cx="5405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rgbClr val="000000"/>
                </a:solidFill>
                <a:sym typeface="Wingdings" panose="05000000000000000000" pitchFamily="2" charset="2"/>
              </a:rPr>
              <a:t>Table 2 below</a:t>
            </a:r>
            <a:r>
              <a:rPr lang="en-AU" sz="1800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AU" sz="1800" dirty="0">
                <a:solidFill>
                  <a:srgbClr val="000000"/>
                </a:solidFill>
                <a:sym typeface="Wingdings" panose="05000000000000000000" pitchFamily="2" charset="2"/>
              </a:rPr>
              <a:t>is the maths used to calculate the final biotic index value.</a:t>
            </a:r>
            <a:endParaRPr lang="en-US" dirty="0"/>
          </a:p>
        </p:txBody>
      </p:sp>
      <p:pic>
        <p:nvPicPr>
          <p:cNvPr id="10" name="Picture 9" descr="A document with text and a list of information&#10;&#10;Description automatically generated with medium confidence">
            <a:extLst>
              <a:ext uri="{FF2B5EF4-FFF2-40B4-BE49-F238E27FC236}">
                <a16:creationId xmlns:a16="http://schemas.microsoft.com/office/drawing/2014/main" id="{DEC35FAD-07D2-F6B0-3BEB-C49AB2811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9" t="28500" r="5592"/>
          <a:stretch/>
        </p:blipFill>
        <p:spPr>
          <a:xfrm>
            <a:off x="556592" y="1243752"/>
            <a:ext cx="5193919" cy="5428306"/>
          </a:xfrm>
          <a:prstGeom prst="rect">
            <a:avLst/>
          </a:prstGeom>
        </p:spPr>
      </p:pic>
      <p:pic>
        <p:nvPicPr>
          <p:cNvPr id="12" name="Picture 11" descr="A close-up of a chart&#10;&#10;Description automatically generated">
            <a:extLst>
              <a:ext uri="{FF2B5EF4-FFF2-40B4-BE49-F238E27FC236}">
                <a16:creationId xmlns:a16="http://schemas.microsoft.com/office/drawing/2014/main" id="{6EBA720A-22F6-25C6-6FF4-4BA902DF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885" y="1243752"/>
            <a:ext cx="5275178" cy="54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2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FC3B06-00B1-FE09-5A85-B6E99534823B}"/>
              </a:ext>
            </a:extLst>
          </p:cNvPr>
          <p:cNvSpPr txBox="1"/>
          <p:nvPr/>
        </p:nvSpPr>
        <p:spPr>
          <a:xfrm>
            <a:off x="149087" y="497200"/>
            <a:ext cx="1189382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ym typeface="Wingdings" panose="05000000000000000000" pitchFamily="2" charset="2"/>
              </a:rPr>
              <a:t>Biotic indices are useful when you don’t have the $ to test every abiotic factor.</a:t>
            </a:r>
          </a:p>
          <a:p>
            <a:pPr algn="ctr"/>
            <a:endParaRPr lang="en-AU" sz="1400" dirty="0">
              <a:sym typeface="Wingdings" panose="05000000000000000000" pitchFamily="2" charset="2"/>
            </a:endParaRPr>
          </a:p>
          <a:p>
            <a:pPr algn="ctr"/>
            <a:r>
              <a:rPr lang="en-AU" sz="2400" dirty="0">
                <a:sym typeface="Wingdings" panose="05000000000000000000" pitchFamily="2" charset="2"/>
              </a:rPr>
              <a:t>Instead, biological indicators provide an overall picture of ecosystem health. </a:t>
            </a:r>
          </a:p>
          <a:p>
            <a:pPr algn="ctr"/>
            <a:r>
              <a:rPr lang="en-AU" sz="2400" dirty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5" name="Picture 2" descr="ESS Topic 4.4: Water Pollution - AMAZING WORLD OF SCIENCE WITH MR. GREEN">
            <a:extLst>
              <a:ext uri="{FF2B5EF4-FFF2-40B4-BE49-F238E27FC236}">
                <a16:creationId xmlns:a16="http://schemas.microsoft.com/office/drawing/2014/main" id="{8DB2315F-0BAD-23D7-8711-4F880D34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5671"/>
            <a:ext cx="12192000" cy="2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8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EA44F4-7D2B-197D-0EDF-334FD612D3FE}"/>
              </a:ext>
            </a:extLst>
          </p:cNvPr>
          <p:cNvSpPr/>
          <p:nvPr/>
        </p:nvSpPr>
        <p:spPr>
          <a:xfrm>
            <a:off x="0" y="1406420"/>
            <a:ext cx="12192000" cy="4923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6B07D5-82EA-FC8F-3C8E-66600DA0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1845432"/>
            <a:ext cx="10919791" cy="40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8D2B6-95E5-5871-2098-625833D583A1}"/>
              </a:ext>
            </a:extLst>
          </p:cNvPr>
          <p:cNvSpPr txBox="1"/>
          <p:nvPr/>
        </p:nvSpPr>
        <p:spPr>
          <a:xfrm>
            <a:off x="149087" y="497200"/>
            <a:ext cx="11893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i="1" dirty="0">
                <a:sym typeface="Wingdings" panose="05000000000000000000" pitchFamily="2" charset="2"/>
              </a:rPr>
              <a:t>Note: </a:t>
            </a:r>
            <a:r>
              <a:rPr lang="en-AU" sz="2400" dirty="0">
                <a:sym typeface="Wingdings" panose="05000000000000000000" pitchFamily="2" charset="2"/>
              </a:rPr>
              <a:t>there are several different biotic indices, each with their own math formulas.</a:t>
            </a:r>
          </a:p>
        </p:txBody>
      </p:sp>
    </p:spTree>
    <p:extLst>
      <p:ext uri="{BB962C8B-B14F-4D97-AF65-F5344CB8AC3E}">
        <p14:creationId xmlns:p14="http://schemas.microsoft.com/office/powerpoint/2010/main" val="103211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38136C-191E-F913-1D22-4E2B20A5B255}"/>
              </a:ext>
            </a:extLst>
          </p:cNvPr>
          <p:cNvSpPr txBox="1"/>
          <p:nvPr/>
        </p:nvSpPr>
        <p:spPr>
          <a:xfrm>
            <a:off x="814797" y="1382285"/>
            <a:ext cx="30652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Arial Narrow" panose="020B0604020202020204" pitchFamily="34" charset="0"/>
              </a:rPr>
              <a:t>Explain an indirect method of measuring pollution levels using a biotic index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’21. Bug life’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4" descr="A documen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E7395BF9-7911-02B7-10BC-C950781FD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23" y="439275"/>
            <a:ext cx="4369517" cy="59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1DA4E-915A-344A-7990-5EA440FB6B56}"/>
              </a:ext>
            </a:extLst>
          </p:cNvPr>
          <p:cNvSpPr txBox="1"/>
          <p:nvPr/>
        </p:nvSpPr>
        <p:spPr>
          <a:xfrm>
            <a:off x="344556" y="967195"/>
            <a:ext cx="246490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Tolerance levels to pollution are not the same for all organisms. </a:t>
            </a:r>
          </a:p>
          <a:p>
            <a:endParaRPr lang="en-AU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Some organisms survive in polluted waters, others don’t. </a:t>
            </a:r>
          </a:p>
          <a:p>
            <a:endParaRPr lang="en-AU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If a waterbody is polluted, only tolerant species will be present. </a:t>
            </a:r>
            <a:endParaRPr lang="en-US" sz="2400" dirty="0"/>
          </a:p>
        </p:txBody>
      </p:sp>
      <p:pic>
        <p:nvPicPr>
          <p:cNvPr id="6" name="Picture 2" descr="Macroinvertebrates Little Creatures that tell us If our natural waterways  are healthy. - ppt download">
            <a:extLst>
              <a:ext uri="{FF2B5EF4-FFF2-40B4-BE49-F238E27FC236}">
                <a16:creationId xmlns:a16="http://schemas.microsoft.com/office/drawing/2014/main" id="{0DB11CFD-6F4E-6238-43E6-F3121170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C9BF9E-39C9-4F59-9353-5091BDECF75F}"/>
              </a:ext>
            </a:extLst>
          </p:cNvPr>
          <p:cNvSpPr txBox="1"/>
          <p:nvPr/>
        </p:nvSpPr>
        <p:spPr>
          <a:xfrm>
            <a:off x="1113182" y="1982712"/>
            <a:ext cx="28624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A biotic index is a </a:t>
            </a:r>
            <a:r>
              <a:rPr lang="en-AU" sz="2400" i="1" dirty="0">
                <a:solidFill>
                  <a:srgbClr val="000000"/>
                </a:solidFill>
                <a:sym typeface="Wingdings" panose="05000000000000000000" pitchFamily="2" charset="2"/>
              </a:rPr>
              <a:t>rapid </a:t>
            </a:r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assessment technique for stream pollution and water quality, based on the tolerance levels of species present.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91C87-BB23-339F-B7AE-A36E798561E5}"/>
              </a:ext>
            </a:extLst>
          </p:cNvPr>
          <p:cNvSpPr/>
          <p:nvPr/>
        </p:nvSpPr>
        <p:spPr>
          <a:xfrm>
            <a:off x="4717774" y="0"/>
            <a:ext cx="747422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insects with text&#10;&#10;Description automatically generated">
            <a:extLst>
              <a:ext uri="{FF2B5EF4-FFF2-40B4-BE49-F238E27FC236}">
                <a16:creationId xmlns:a16="http://schemas.microsoft.com/office/drawing/2014/main" id="{1DD2A7B0-E42B-412B-5A9F-D9B18C2B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57" y="613812"/>
            <a:ext cx="6745356" cy="58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nefly (Austroperla) » Manaaki Whenua">
            <a:extLst>
              <a:ext uri="{FF2B5EF4-FFF2-40B4-BE49-F238E27FC236}">
                <a16:creationId xmlns:a16="http://schemas.microsoft.com/office/drawing/2014/main" id="{73F1E4B0-226D-8D8D-857B-63CABA47F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8996"/>
          <a:stretch/>
        </p:blipFill>
        <p:spPr bwMode="auto">
          <a:xfrm>
            <a:off x="0" y="2154307"/>
            <a:ext cx="8362121" cy="47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CD8C00-D616-7EC1-A8E2-6AF4B8EC04C3}"/>
              </a:ext>
            </a:extLst>
          </p:cNvPr>
          <p:cNvSpPr txBox="1"/>
          <p:nvPr/>
        </p:nvSpPr>
        <p:spPr>
          <a:xfrm>
            <a:off x="410816" y="723757"/>
            <a:ext cx="7739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ym typeface="Wingdings" panose="05000000000000000000" pitchFamily="2" charset="2"/>
              </a:rPr>
              <a:t>You see a </a:t>
            </a:r>
            <a:r>
              <a:rPr lang="en-AU" sz="2400" i="1" dirty="0">
                <a:sym typeface="Wingdings" panose="05000000000000000000" pitchFamily="2" charset="2"/>
              </a:rPr>
              <a:t>stone</a:t>
            </a:r>
            <a:r>
              <a:rPr lang="en-AU" sz="2400" dirty="0">
                <a:sym typeface="Wingdings" panose="05000000000000000000" pitchFamily="2" charset="2"/>
              </a:rPr>
              <a:t>fly </a:t>
            </a:r>
            <a:r>
              <a:rPr lang="en-AU" sz="2400" u="sng" dirty="0">
                <a:sym typeface="Wingdings" panose="05000000000000000000" pitchFamily="2" charset="2"/>
              </a:rPr>
              <a:t>nymph</a:t>
            </a:r>
            <a:r>
              <a:rPr lang="en-AU" sz="2400" dirty="0">
                <a:sym typeface="Wingdings" panose="05000000000000000000" pitchFamily="2" charset="2"/>
              </a:rPr>
              <a:t>, and you know the water is clean!</a:t>
            </a:r>
            <a:endParaRPr lang="en-US" dirty="0"/>
          </a:p>
        </p:txBody>
      </p:sp>
      <p:pic>
        <p:nvPicPr>
          <p:cNvPr id="1028" name="Picture 4" descr="How did the stonefly cross the lake? The mystery of stoneflies recolonising  a US island | Blog">
            <a:extLst>
              <a:ext uri="{FF2B5EF4-FFF2-40B4-BE49-F238E27FC236}">
                <a16:creationId xmlns:a16="http://schemas.microsoft.com/office/drawing/2014/main" id="{3AC260A5-03B9-BEFF-E119-BED5F90E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48060" y="1514062"/>
            <a:ext cx="6858001" cy="38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2B279-E726-2CBE-7F08-8D2E2AC995BF}"/>
              </a:ext>
            </a:extLst>
          </p:cNvPr>
          <p:cNvSpPr txBox="1"/>
          <p:nvPr/>
        </p:nvSpPr>
        <p:spPr>
          <a:xfrm>
            <a:off x="8574156" y="6321287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A971A-3A38-1963-7F30-F34ECDBF0C22}"/>
              </a:ext>
            </a:extLst>
          </p:cNvPr>
          <p:cNvSpPr txBox="1"/>
          <p:nvPr/>
        </p:nvSpPr>
        <p:spPr>
          <a:xfrm>
            <a:off x="7394713" y="6321287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nymph</a:t>
            </a:r>
          </a:p>
        </p:txBody>
      </p:sp>
    </p:spTree>
    <p:extLst>
      <p:ext uri="{BB962C8B-B14F-4D97-AF65-F5344CB8AC3E}">
        <p14:creationId xmlns:p14="http://schemas.microsoft.com/office/powerpoint/2010/main" val="103286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alophlebia Eaton, 1881, Mayfly">
            <a:extLst>
              <a:ext uri="{FF2B5EF4-FFF2-40B4-BE49-F238E27FC236}">
                <a16:creationId xmlns:a16="http://schemas.microsoft.com/office/drawing/2014/main" id="{2B74BC71-80E4-FB08-12AF-DB02809A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0"/>
            <a:ext cx="1033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yfly nymph - Ameletus">
            <a:extLst>
              <a:ext uri="{FF2B5EF4-FFF2-40B4-BE49-F238E27FC236}">
                <a16:creationId xmlns:a16="http://schemas.microsoft.com/office/drawing/2014/main" id="{E5B9E333-F3B7-0C0B-232B-B5586691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25845" y="1425844"/>
            <a:ext cx="6853847" cy="40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AAEE87-2D12-F42B-7D61-07E3C7374C59}"/>
              </a:ext>
            </a:extLst>
          </p:cNvPr>
          <p:cNvSpPr txBox="1"/>
          <p:nvPr/>
        </p:nvSpPr>
        <p:spPr>
          <a:xfrm>
            <a:off x="4154555" y="153913"/>
            <a:ext cx="8037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sym typeface="Wingdings" panose="05000000000000000000" pitchFamily="2" charset="2"/>
              </a:rPr>
              <a:t>You see a </a:t>
            </a:r>
            <a:r>
              <a:rPr lang="en-AU" sz="2400" i="1" dirty="0">
                <a:solidFill>
                  <a:schemeClr val="bg1"/>
                </a:solidFill>
                <a:sym typeface="Wingdings" panose="05000000000000000000" pitchFamily="2" charset="2"/>
              </a:rPr>
              <a:t>may</a:t>
            </a:r>
            <a:r>
              <a:rPr lang="en-AU" sz="2400" dirty="0">
                <a:solidFill>
                  <a:schemeClr val="bg1"/>
                </a:solidFill>
                <a:sym typeface="Wingdings" panose="05000000000000000000" pitchFamily="2" charset="2"/>
              </a:rPr>
              <a:t>fly nymph, and you also know the water is clean!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4A2CF-43B7-EDE6-9867-4C39B9C810C9}"/>
              </a:ext>
            </a:extLst>
          </p:cNvPr>
          <p:cNvSpPr txBox="1"/>
          <p:nvPr/>
        </p:nvSpPr>
        <p:spPr>
          <a:xfrm>
            <a:off x="4186585" y="6334755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7C671-3815-EB21-D4EA-76335C8A6D93}"/>
              </a:ext>
            </a:extLst>
          </p:cNvPr>
          <p:cNvSpPr txBox="1"/>
          <p:nvPr/>
        </p:nvSpPr>
        <p:spPr>
          <a:xfrm>
            <a:off x="3007142" y="6334755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nymph</a:t>
            </a:r>
          </a:p>
        </p:txBody>
      </p:sp>
    </p:spTree>
    <p:extLst>
      <p:ext uri="{BB962C8B-B14F-4D97-AF65-F5344CB8AC3E}">
        <p14:creationId xmlns:p14="http://schemas.microsoft.com/office/powerpoint/2010/main" val="24370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What We Can Learn From The Genome Of Doctors' Favorite Medicinal Leech">
            <a:extLst>
              <a:ext uri="{FF2B5EF4-FFF2-40B4-BE49-F238E27FC236}">
                <a16:creationId xmlns:a16="http://schemas.microsoft.com/office/drawing/2014/main" id="{DE71E389-7487-5009-C0C5-7992F9B6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8A2F5-F09A-F893-1096-63A79418E3E7}"/>
              </a:ext>
            </a:extLst>
          </p:cNvPr>
          <p:cNvSpPr txBox="1"/>
          <p:nvPr/>
        </p:nvSpPr>
        <p:spPr>
          <a:xfrm>
            <a:off x="3982277" y="167165"/>
            <a:ext cx="8037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sym typeface="Wingdings" panose="05000000000000000000" pitchFamily="2" charset="2"/>
              </a:rPr>
              <a:t>Leeches, on the other hand, can tolerate very polluted water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D2E7EF59-6AD0-2FFA-7D3C-6352E7AE6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182" r="16759"/>
          <a:stretch/>
        </p:blipFill>
        <p:spPr bwMode="auto">
          <a:xfrm>
            <a:off x="8269357" y="1470991"/>
            <a:ext cx="3339547" cy="25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245E8-9257-DEF3-D7CD-BFCA5C644755}"/>
              </a:ext>
            </a:extLst>
          </p:cNvPr>
          <p:cNvSpPr txBox="1"/>
          <p:nvPr/>
        </p:nvSpPr>
        <p:spPr>
          <a:xfrm>
            <a:off x="4669286" y="935880"/>
            <a:ext cx="6908041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The tolerance levels (bug values) are predetermined. </a:t>
            </a:r>
          </a:p>
          <a:p>
            <a:pPr>
              <a:lnSpc>
                <a:spcPct val="150000"/>
              </a:lnSpc>
            </a:pPr>
            <a:endParaRPr lang="en-AU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AU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All you have to do is sample the water by catching as many species as you can in a given time period, identify what you find and count how many there are.</a:t>
            </a:r>
          </a:p>
          <a:p>
            <a:pPr>
              <a:lnSpc>
                <a:spcPct val="150000"/>
              </a:lnSpc>
            </a:pPr>
            <a:endParaRPr lang="en-AU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Then do some maths to get a biotic index value.</a:t>
            </a:r>
            <a:endParaRPr lang="en-US" sz="2400" dirty="0"/>
          </a:p>
        </p:txBody>
      </p:sp>
      <p:pic>
        <p:nvPicPr>
          <p:cNvPr id="7" name="Picture 6" descr="A table of information with text&#10;&#10;Description automatically generated with medium confidence">
            <a:extLst>
              <a:ext uri="{FF2B5EF4-FFF2-40B4-BE49-F238E27FC236}">
                <a16:creationId xmlns:a16="http://schemas.microsoft.com/office/drawing/2014/main" id="{C589519E-4F1E-A9BE-79F4-32DBAD5E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376212"/>
            <a:ext cx="3061529" cy="60997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51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1DA4E-915A-344A-7990-5EA440FB6B56}"/>
              </a:ext>
            </a:extLst>
          </p:cNvPr>
          <p:cNvSpPr txBox="1"/>
          <p:nvPr/>
        </p:nvSpPr>
        <p:spPr>
          <a:xfrm>
            <a:off x="1139686" y="2120134"/>
            <a:ext cx="32865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sym typeface="Wingdings" panose="05000000000000000000" pitchFamily="2" charset="2"/>
              </a:rPr>
              <a:t>The pollution tolerant species will not only be there, but they will be there in greater abundance as well.</a:t>
            </a:r>
            <a:endParaRPr lang="en-US" sz="2400" dirty="0"/>
          </a:p>
        </p:txBody>
      </p:sp>
      <p:pic>
        <p:nvPicPr>
          <p:cNvPr id="4" name="Picture 3" descr="A graph of different types of pollution&#10;&#10;Description automatically generated">
            <a:extLst>
              <a:ext uri="{FF2B5EF4-FFF2-40B4-BE49-F238E27FC236}">
                <a16:creationId xmlns:a16="http://schemas.microsoft.com/office/drawing/2014/main" id="{CD9F480B-4D02-0A64-0A36-8EA6B500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40" y="0"/>
            <a:ext cx="6999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with text overlay&#10;&#10;Description automatically generated">
            <a:extLst>
              <a:ext uri="{FF2B5EF4-FFF2-40B4-BE49-F238E27FC236}">
                <a16:creationId xmlns:a16="http://schemas.microsoft.com/office/drawing/2014/main" id="{59EF38A2-BB2A-6DCA-7BBE-6F506790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2" y="2478156"/>
            <a:ext cx="11062375" cy="386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58290-9890-B654-57E2-C5DE204A4DC3}"/>
              </a:ext>
            </a:extLst>
          </p:cNvPr>
          <p:cNvSpPr txBox="1"/>
          <p:nvPr/>
        </p:nvSpPr>
        <p:spPr>
          <a:xfrm>
            <a:off x="2120348" y="1153492"/>
            <a:ext cx="77392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ym typeface="Wingdings" panose="05000000000000000000" pitchFamily="2" charset="2"/>
              </a:rPr>
              <a:t>If polluted, the biotic index will be high.</a:t>
            </a:r>
          </a:p>
          <a:p>
            <a:pPr algn="ctr"/>
            <a:endParaRPr lang="en-AU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9329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553</Words>
  <Application>Microsoft Macintosh PowerPoint</Application>
  <PresentationFormat>Widescreen</PresentationFormat>
  <Paragraphs>63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575</cp:revision>
  <dcterms:created xsi:type="dcterms:W3CDTF">2023-09-23T08:38:28Z</dcterms:created>
  <dcterms:modified xsi:type="dcterms:W3CDTF">2024-04-10T21:44:56Z</dcterms:modified>
</cp:coreProperties>
</file>