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8"/>
  </p:notesMasterIdLst>
  <p:sldIdLst>
    <p:sldId id="339" r:id="rId2"/>
    <p:sldId id="340" r:id="rId3"/>
    <p:sldId id="455" r:id="rId4"/>
    <p:sldId id="347" r:id="rId5"/>
    <p:sldId id="389" r:id="rId6"/>
    <p:sldId id="343" r:id="rId7"/>
    <p:sldId id="344" r:id="rId8"/>
    <p:sldId id="346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49" r:id="rId17"/>
    <p:sldId id="350" r:id="rId18"/>
    <p:sldId id="351" r:id="rId19"/>
    <p:sldId id="352" r:id="rId20"/>
    <p:sldId id="401" r:id="rId21"/>
    <p:sldId id="397" r:id="rId22"/>
    <p:sldId id="398" r:id="rId23"/>
    <p:sldId id="399" r:id="rId24"/>
    <p:sldId id="400" r:id="rId25"/>
    <p:sldId id="354" r:id="rId26"/>
    <p:sldId id="358" r:id="rId27"/>
    <p:sldId id="360" r:id="rId28"/>
    <p:sldId id="361" r:id="rId29"/>
    <p:sldId id="359" r:id="rId30"/>
    <p:sldId id="365" r:id="rId31"/>
    <p:sldId id="363" r:id="rId32"/>
    <p:sldId id="362" r:id="rId33"/>
    <p:sldId id="367" r:id="rId34"/>
    <p:sldId id="368" r:id="rId35"/>
    <p:sldId id="366" r:id="rId36"/>
    <p:sldId id="369" r:id="rId37"/>
    <p:sldId id="370" r:id="rId38"/>
    <p:sldId id="348" r:id="rId39"/>
    <p:sldId id="364" r:id="rId40"/>
    <p:sldId id="356" r:id="rId41"/>
    <p:sldId id="371" r:id="rId42"/>
    <p:sldId id="372" r:id="rId43"/>
    <p:sldId id="402" r:id="rId44"/>
    <p:sldId id="403" r:id="rId45"/>
    <p:sldId id="404" r:id="rId46"/>
    <p:sldId id="405" r:id="rId47"/>
    <p:sldId id="406" r:id="rId48"/>
    <p:sldId id="384" r:id="rId49"/>
    <p:sldId id="415" r:id="rId50"/>
    <p:sldId id="418" r:id="rId51"/>
    <p:sldId id="419" r:id="rId52"/>
    <p:sldId id="417" r:id="rId53"/>
    <p:sldId id="416" r:id="rId54"/>
    <p:sldId id="420" r:id="rId55"/>
    <p:sldId id="421" r:id="rId56"/>
    <p:sldId id="422" r:id="rId57"/>
    <p:sldId id="423" r:id="rId58"/>
    <p:sldId id="385" r:id="rId59"/>
    <p:sldId id="424" r:id="rId60"/>
    <p:sldId id="425" r:id="rId61"/>
    <p:sldId id="427" r:id="rId62"/>
    <p:sldId id="428" r:id="rId63"/>
    <p:sldId id="431" r:id="rId64"/>
    <p:sldId id="432" r:id="rId65"/>
    <p:sldId id="430" r:id="rId66"/>
    <p:sldId id="426" r:id="rId67"/>
    <p:sldId id="387" r:id="rId68"/>
    <p:sldId id="433" r:id="rId69"/>
    <p:sldId id="440" r:id="rId70"/>
    <p:sldId id="434" r:id="rId71"/>
    <p:sldId id="435" r:id="rId72"/>
    <p:sldId id="441" r:id="rId73"/>
    <p:sldId id="436" r:id="rId74"/>
    <p:sldId id="443" r:id="rId75"/>
    <p:sldId id="445" r:id="rId76"/>
    <p:sldId id="444" r:id="rId77"/>
    <p:sldId id="446" r:id="rId78"/>
    <p:sldId id="448" r:id="rId79"/>
    <p:sldId id="386" r:id="rId80"/>
    <p:sldId id="449" r:id="rId81"/>
    <p:sldId id="450" r:id="rId82"/>
    <p:sldId id="451" r:id="rId83"/>
    <p:sldId id="383" r:id="rId84"/>
    <p:sldId id="374" r:id="rId85"/>
    <p:sldId id="373" r:id="rId86"/>
    <p:sldId id="375" r:id="rId87"/>
    <p:sldId id="376" r:id="rId88"/>
    <p:sldId id="377" r:id="rId89"/>
    <p:sldId id="388" r:id="rId90"/>
    <p:sldId id="378" r:id="rId91"/>
    <p:sldId id="380" r:id="rId92"/>
    <p:sldId id="407" r:id="rId93"/>
    <p:sldId id="408" r:id="rId94"/>
    <p:sldId id="409" r:id="rId95"/>
    <p:sldId id="410" r:id="rId96"/>
    <p:sldId id="411" r:id="rId97"/>
    <p:sldId id="412" r:id="rId98"/>
    <p:sldId id="413" r:id="rId99"/>
    <p:sldId id="439" r:id="rId100"/>
    <p:sldId id="452" r:id="rId101"/>
    <p:sldId id="438" r:id="rId102"/>
    <p:sldId id="442" r:id="rId103"/>
    <p:sldId id="437" r:id="rId104"/>
    <p:sldId id="414" r:id="rId105"/>
    <p:sldId id="453" r:id="rId106"/>
    <p:sldId id="456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/>
    <p:restoredTop sz="90880"/>
  </p:normalViewPr>
  <p:slideViewPr>
    <p:cSldViewPr snapToGrid="0">
      <p:cViewPr varScale="1">
        <p:scale>
          <a:sx n="97" d="100"/>
          <a:sy n="97" d="100"/>
        </p:scale>
        <p:origin x="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llipedia.com.au/research/contributions-to-science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(top left): https://</a:t>
            </a:r>
            <a:r>
              <a:rPr lang="en-US" dirty="0" err="1"/>
              <a:t>museum.wa.gov.au</a:t>
            </a:r>
            <a:r>
              <a:rPr lang="en-US" dirty="0"/>
              <a:t>/research/collections/aquatic-zoology/marine-invertebrates-section/</a:t>
            </a:r>
            <a:r>
              <a:rPr lang="en-US" dirty="0" err="1"/>
              <a:t>echinodermata</a:t>
            </a:r>
            <a:r>
              <a:rPr lang="en-US" dirty="0"/>
              <a:t>-echinoderms-class-</a:t>
            </a:r>
            <a:r>
              <a:rPr lang="en-US" dirty="0" err="1"/>
              <a:t>cr</a:t>
            </a:r>
            <a:endParaRPr lang="en-US" dirty="0"/>
          </a:p>
          <a:p>
            <a:r>
              <a:rPr lang="en-US" dirty="0"/>
              <a:t>Image (far bottom left): https://</a:t>
            </a:r>
            <a:r>
              <a:rPr lang="en-US" dirty="0" err="1"/>
              <a:t>www.greenmatters.com</a:t>
            </a:r>
            <a:r>
              <a:rPr lang="en-US" dirty="0"/>
              <a:t>/community/</a:t>
            </a:r>
            <a:r>
              <a:rPr lang="en-US" dirty="0" err="1"/>
              <a:t>jimbacrinus</a:t>
            </a:r>
            <a:r>
              <a:rPr lang="en-US" dirty="0"/>
              <a:t>-crinoid-swimming-feather-star</a:t>
            </a:r>
          </a:p>
          <a:p>
            <a:r>
              <a:rPr lang="en-US" dirty="0"/>
              <a:t>Image (top right): https://</a:t>
            </a:r>
            <a:r>
              <a:rPr lang="en-US" dirty="0" err="1"/>
              <a:t>www.gaiaguide.info</a:t>
            </a:r>
            <a:r>
              <a:rPr lang="en-US" dirty="0"/>
              <a:t>/</a:t>
            </a:r>
            <a:r>
              <a:rPr lang="en-US" dirty="0" err="1"/>
              <a:t>Group.html?groupId</a:t>
            </a:r>
            <a:r>
              <a:rPr lang="en-US" dirty="0"/>
              <a:t>=QPfB4GLN</a:t>
            </a:r>
          </a:p>
          <a:p>
            <a:r>
              <a:rPr lang="en-US" dirty="0"/>
              <a:t>Image (bottom left): https://</a:t>
            </a:r>
            <a:r>
              <a:rPr lang="en-US" dirty="0" err="1"/>
              <a:t>www.earth.com</a:t>
            </a:r>
            <a:r>
              <a:rPr lang="en-US" dirty="0"/>
              <a:t>/news/sea-monster-with-20-arms-found-in-the-dark-antarctic-waters/</a:t>
            </a:r>
          </a:p>
          <a:p>
            <a:r>
              <a:rPr lang="en-US" dirty="0"/>
              <a:t>Image (bottom middle): https://</a:t>
            </a:r>
            <a:r>
              <a:rPr lang="en-US" dirty="0" err="1"/>
              <a:t>www.wildwondersofchina.com</a:t>
            </a:r>
            <a:r>
              <a:rPr lang="en-US" dirty="0"/>
              <a:t>/image/I0000kYfmYzG50s8</a:t>
            </a:r>
          </a:p>
          <a:p>
            <a:r>
              <a:rPr lang="en-US" dirty="0"/>
              <a:t>Image (bottom right): https://</a:t>
            </a:r>
            <a:r>
              <a:rPr lang="en-US" dirty="0" err="1"/>
              <a:t>www.istockphoto.com</a:t>
            </a:r>
            <a:r>
              <a:rPr lang="en-US" dirty="0"/>
              <a:t>/photos/feather-star-in-</a:t>
            </a:r>
            <a:r>
              <a:rPr lang="en-US" dirty="0" err="1"/>
              <a:t>sipadan</a:t>
            </a:r>
            <a:r>
              <a:rPr lang="en-US" dirty="0"/>
              <a:t>-</a:t>
            </a:r>
            <a:r>
              <a:rPr lang="en-US" dirty="0" err="1"/>
              <a:t>malaysia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statisticsofantarctica.com</a:t>
            </a:r>
            <a:r>
              <a:rPr lang="en-US" dirty="0"/>
              <a:t>/</a:t>
            </a:r>
            <a:r>
              <a:rPr lang="en-US" dirty="0" err="1"/>
              <a:t>api</a:t>
            </a:r>
            <a:r>
              <a:rPr lang="en-US" dirty="0"/>
              <a:t>/</a:t>
            </a:r>
            <a:r>
              <a:rPr lang="en-US" dirty="0" err="1"/>
              <a:t>users?token</a:t>
            </a:r>
            <a:r>
              <a:rPr lang="en-US" dirty="0"/>
              <a:t>=L2hpNTJzdDJjcnI_a2V5PTBmMjJjMWZkNjA5ZjEzY2I3OTQ3YzhjYWJmZTFhOTBkJnN1Ym1ldHJpYz0xNDk2MTYxNA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65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adapted from: https://</a:t>
            </a:r>
            <a:r>
              <a:rPr lang="en-US" dirty="0" err="1"/>
              <a:t>www.quantum-immortal.net</a:t>
            </a:r>
            <a:r>
              <a:rPr lang="en-US" dirty="0"/>
              <a:t>/other/</a:t>
            </a:r>
            <a:r>
              <a:rPr lang="en-US" dirty="0" err="1"/>
              <a:t>crustacea.php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71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(crab nauplius): https://</a:t>
            </a:r>
            <a:r>
              <a:rPr lang="en-US" dirty="0" err="1"/>
              <a:t>www.photomacrography.net</a:t>
            </a:r>
            <a:r>
              <a:rPr lang="en-US" dirty="0"/>
              <a:t>/forum/</a:t>
            </a:r>
            <a:r>
              <a:rPr lang="en-US" dirty="0" err="1"/>
              <a:t>viewtopic.php?t</a:t>
            </a:r>
            <a:r>
              <a:rPr lang="en-US" dirty="0"/>
              <a:t>=31667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31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(right): https://</a:t>
            </a:r>
            <a:r>
              <a:rPr lang="en-US" dirty="0" err="1"/>
              <a:t>link.springer.com</a:t>
            </a:r>
            <a:r>
              <a:rPr lang="en-US" dirty="0"/>
              <a:t>/chapter/10.1007/978-981-32-9094-5_2</a:t>
            </a:r>
          </a:p>
          <a:p>
            <a:r>
              <a:rPr lang="en-US" dirty="0"/>
              <a:t>Image (left): https://</a:t>
            </a:r>
            <a:r>
              <a:rPr lang="en-US" dirty="0" err="1"/>
              <a:t>www.broadsheet.com.au</a:t>
            </a:r>
            <a:r>
              <a:rPr lang="en-US" dirty="0"/>
              <a:t>/national/food-and-drink/article/lobster-versus-crayfish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2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(barnacle nauplius): https://</a:t>
            </a:r>
            <a:r>
              <a:rPr lang="en-US" dirty="0" err="1"/>
              <a:t>courses.washington.edu</a:t>
            </a:r>
            <a:r>
              <a:rPr lang="en-US" dirty="0"/>
              <a:t>/mareco07/students/</a:t>
            </a:r>
            <a:r>
              <a:rPr lang="en-US" dirty="0" err="1"/>
              <a:t>nina</a:t>
            </a:r>
            <a:r>
              <a:rPr lang="en-US" dirty="0"/>
              <a:t>/</a:t>
            </a:r>
            <a:r>
              <a:rPr lang="en-US" dirty="0" err="1"/>
              <a:t>barnacleshome.html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34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nudibranch.com.au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2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slate.com</a:t>
            </a:r>
            <a:r>
              <a:rPr lang="en-US" dirty="0"/>
              <a:t>/technology/2022/12/octopus-</a:t>
            </a:r>
            <a:r>
              <a:rPr lang="en-US" dirty="0" err="1"/>
              <a:t>californicus</a:t>
            </a:r>
            <a:r>
              <a:rPr lang="en-US" dirty="0"/>
              <a:t>-rescue-babies-eggs-</a:t>
            </a:r>
            <a:r>
              <a:rPr lang="en-US" dirty="0" err="1"/>
              <a:t>raised.html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1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www.medicalnewstoday.com</a:t>
            </a:r>
            <a:r>
              <a:rPr lang="en-US" dirty="0"/>
              <a:t>/articles/are-squids-as-smart-as-dogs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02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www.thoughtco.com</a:t>
            </a:r>
            <a:r>
              <a:rPr lang="en-US" dirty="0"/>
              <a:t>/types-of-gastropods-2291933  AND/OR  https://</a:t>
            </a:r>
            <a:r>
              <a:rPr lang="en-US" dirty="0" err="1"/>
              <a:t>www.wired.com</a:t>
            </a:r>
            <a:r>
              <a:rPr lang="en-US" dirty="0"/>
              <a:t>/story/the-queen-conchs-gambit/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0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www.japan.go.jp</a:t>
            </a:r>
            <a:r>
              <a:rPr lang="en-US" dirty="0"/>
              <a:t>/</a:t>
            </a:r>
            <a:r>
              <a:rPr lang="en-US" dirty="0" err="1"/>
              <a:t>kizuna</a:t>
            </a:r>
            <a:r>
              <a:rPr lang="en-US" dirty="0"/>
              <a:t>/2023/10/</a:t>
            </a:r>
            <a:r>
              <a:rPr lang="en-US" dirty="0" err="1"/>
              <a:t>delicious_sea_urchins.html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4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/news/how-tiny-limpets-do-the-heavy-lifting-of-climate-resilience/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95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greatbarrierreeftours.com</a:t>
            </a:r>
            <a:r>
              <a:rPr lang="en-US" dirty="0"/>
              <a:t>/great-barrier-reef/great-barrier-reef-animals/giant-clam/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96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9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spirula+spirula&amp;source</a:t>
            </a:r>
            <a:r>
              <a:rPr lang="en-US" dirty="0"/>
              <a:t>=</a:t>
            </a:r>
            <a:r>
              <a:rPr lang="en-US" dirty="0" err="1"/>
              <a:t>lmns&amp;bih</a:t>
            </a:r>
            <a:r>
              <a:rPr lang="en-US" dirty="0"/>
              <a:t>=669&amp;biw=1185&amp;prmd=</a:t>
            </a:r>
            <a:r>
              <a:rPr lang="en-US" dirty="0" err="1"/>
              <a:t>isvmnbtz&amp;hl</a:t>
            </a:r>
            <a:r>
              <a:rPr lang="en-US" dirty="0"/>
              <a:t>=</a:t>
            </a:r>
            <a:r>
              <a:rPr lang="en-US" dirty="0" err="1"/>
              <a:t>en&amp;sa</a:t>
            </a:r>
            <a:r>
              <a:rPr lang="en-US" dirty="0"/>
              <a:t>=</a:t>
            </a:r>
            <a:r>
              <a:rPr lang="en-US" dirty="0" err="1"/>
              <a:t>X&amp;ved</a:t>
            </a:r>
            <a:r>
              <a:rPr lang="en-US" dirty="0"/>
              <a:t>=2ahUKEwjmn67OmKCFAxVRzDgGHZ6iAjAQ0pQJKAB6BAgBEAI#vhid=-</a:t>
            </a:r>
            <a:r>
              <a:rPr lang="en-US" dirty="0" err="1"/>
              <a:t>NbEYrgjJdqgTM&amp;vssid</a:t>
            </a:r>
            <a:r>
              <a:rPr lang="en-US" dirty="0"/>
              <a:t>=l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70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26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spie.org</a:t>
            </a:r>
            <a:r>
              <a:rPr lang="en-US" dirty="0"/>
              <a:t>/news/photonics-focus/septoct-2021/photonics-research-inspired-by-animal-plant-symbiosis-#_=_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3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klumcollection.com</a:t>
            </a:r>
            <a:r>
              <a:rPr lang="en-US" dirty="0"/>
              <a:t>/</a:t>
            </a:r>
            <a:r>
              <a:rPr lang="en-US" dirty="0" err="1"/>
              <a:t>produkt</a:t>
            </a:r>
            <a:r>
              <a:rPr lang="en-US" dirty="0"/>
              <a:t>/giant-clam-iv/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24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Image; https://</a:t>
            </a:r>
            <a:r>
              <a:rPr lang="en-US" err="1"/>
              <a:t>www.popularmechanics.com</a:t>
            </a:r>
            <a:r>
              <a:rPr lang="en-US"/>
              <a:t>/science/animals/a13987338/the-humble-scallop-has-eyes-like-an-advanced-telescope/</a:t>
            </a:r>
          </a:p>
          <a:p>
            <a:r>
              <a:rPr lang="en-AU" b="1" i="0">
                <a:solidFill>
                  <a:srgbClr val="6F6F6F"/>
                </a:solidFill>
                <a:effectLst/>
                <a:latin typeface="Charter" panose="02040503050506020203" pitchFamily="18" charset="0"/>
              </a:rPr>
              <a:t>Matthew </a:t>
            </a:r>
            <a:r>
              <a:rPr lang="en-AU" b="1" i="0" err="1">
                <a:solidFill>
                  <a:srgbClr val="6F6F6F"/>
                </a:solidFill>
                <a:effectLst/>
                <a:latin typeface="Charter" panose="02040503050506020203" pitchFamily="18" charset="0"/>
              </a:rPr>
              <a:t>Krummins</a:t>
            </a:r>
            <a:r>
              <a:rPr lang="en-AU" b="1" i="0">
                <a:solidFill>
                  <a:srgbClr val="6F6F6F"/>
                </a:solidFill>
                <a:effectLst/>
                <a:latin typeface="Charter" panose="02040503050506020203" pitchFamily="18" charset="0"/>
              </a:rPr>
              <a:t> via Wikimedia Commons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71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DiscoverEarth</a:t>
            </a:r>
            <a:r>
              <a:rPr lang="en-US" dirty="0"/>
              <a:t>/comments/</a:t>
            </a:r>
            <a:r>
              <a:rPr lang="en-US" dirty="0" err="1"/>
              <a:t>tdrjph</a:t>
            </a:r>
            <a:r>
              <a:rPr lang="en-US" dirty="0"/>
              <a:t>/</a:t>
            </a:r>
            <a:r>
              <a:rPr lang="en-US" dirty="0" err="1"/>
              <a:t>a_polka_dot_egg_cowrie_a_type_of_sea_snail_found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18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Awwducational</a:t>
            </a:r>
            <a:r>
              <a:rPr lang="en-US" dirty="0"/>
              <a:t>/comments/4hus0r/</a:t>
            </a:r>
            <a:r>
              <a:rPr lang="en-US" dirty="0" err="1"/>
              <a:t>snails_anuses_are_above_their_heads_this_is_due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7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pressbooks.bccampus.ca</a:t>
            </a:r>
            <a:r>
              <a:rPr lang="en-US"/>
              <a:t>/</a:t>
            </a:r>
            <a:r>
              <a:rPr lang="en-US" err="1"/>
              <a:t>earthhistorylab</a:t>
            </a:r>
            <a:r>
              <a:rPr lang="en-US"/>
              <a:t>/chapter/phylum-</a:t>
            </a:r>
            <a:r>
              <a:rPr lang="en-US" err="1"/>
              <a:t>echinodermata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0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https://flexbooks.ck12.org/</a:t>
            </a:r>
            <a:r>
              <a:rPr lang="en-US" dirty="0" err="1"/>
              <a:t>cbook</a:t>
            </a:r>
            <a:r>
              <a:rPr lang="en-US" dirty="0"/>
              <a:t>/ck-12-advanced-biology/section/15.22/primary/lesson/mollusk-body-plans-advanced-bio-adv/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41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molluscsf.blogspot.com</a:t>
            </a:r>
            <a:r>
              <a:rPr lang="en-US" dirty="0"/>
              <a:t>/2007/03/what-is-</a:t>
            </a:r>
            <a:r>
              <a:rPr lang="en-US" dirty="0" err="1"/>
              <a:t>mollusk.html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46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(textile </a:t>
            </a:r>
            <a:r>
              <a:rPr lang="en-US" dirty="0" err="1"/>
              <a:t>coneshells</a:t>
            </a:r>
            <a:r>
              <a:rPr lang="en-US" dirty="0"/>
              <a:t>): https://</a:t>
            </a:r>
            <a:r>
              <a:rPr lang="en-US" dirty="0" err="1"/>
              <a:t>www.sawanonlinebookstore.com</a:t>
            </a:r>
            <a:r>
              <a:rPr lang="en-US" dirty="0"/>
              <a:t>/textile-cone-snail/ and </a:t>
            </a:r>
            <a:r>
              <a:rPr lang="en-US" dirty="0" err="1"/>
              <a:t>wikapedia</a:t>
            </a:r>
            <a:r>
              <a:rPr lang="en-US" dirty="0"/>
              <a:t> </a:t>
            </a:r>
          </a:p>
          <a:p>
            <a:r>
              <a:rPr lang="en-US" dirty="0"/>
              <a:t>Image: https://</a:t>
            </a:r>
            <a:r>
              <a:rPr lang="en-US" dirty="0" err="1"/>
              <a:t>ucmp.berkeley.edu</a:t>
            </a:r>
            <a:r>
              <a:rPr lang="en-US" dirty="0"/>
              <a:t>/taxa/inverts/</a:t>
            </a:r>
            <a:r>
              <a:rPr lang="en-US" dirty="0" err="1"/>
              <a:t>mollusca</a:t>
            </a:r>
            <a:r>
              <a:rPr lang="en-US" dirty="0"/>
              <a:t>/</a:t>
            </a:r>
            <a:r>
              <a:rPr lang="en-US" dirty="0" err="1"/>
              <a:t>gastropoda.php</a:t>
            </a:r>
            <a:endParaRPr lang="en-US" dirty="0"/>
          </a:p>
          <a:p>
            <a:br>
              <a:rPr lang="en-AU" dirty="0"/>
            </a:br>
            <a:r>
              <a:rPr lang="en-AU" b="1" dirty="0"/>
              <a:t>Variation in shell morphology in some marine gastropods:</a:t>
            </a:r>
            <a:r>
              <a:rPr lang="en-AU" dirty="0"/>
              <a:t> Clockwise from top left, </a:t>
            </a:r>
            <a:r>
              <a:rPr lang="en-AU" i="1" dirty="0" err="1"/>
              <a:t>Calliostoma</a:t>
            </a:r>
            <a:r>
              <a:rPr lang="en-AU" i="1" dirty="0"/>
              <a:t> </a:t>
            </a:r>
            <a:r>
              <a:rPr lang="en-AU" i="1" dirty="0" err="1"/>
              <a:t>antonii</a:t>
            </a:r>
            <a:r>
              <a:rPr lang="en-AU" dirty="0"/>
              <a:t> from off the Pacific coast of Panama; the </a:t>
            </a:r>
            <a:r>
              <a:rPr lang="en-AU" dirty="0" err="1"/>
              <a:t>dovesnail</a:t>
            </a:r>
            <a:r>
              <a:rPr lang="en-AU" dirty="0"/>
              <a:t> </a:t>
            </a:r>
            <a:r>
              <a:rPr lang="en-AU" i="1" dirty="0" err="1"/>
              <a:t>Columbella</a:t>
            </a:r>
            <a:r>
              <a:rPr lang="en-AU" i="1" dirty="0"/>
              <a:t> </a:t>
            </a:r>
            <a:r>
              <a:rPr lang="en-AU" i="1" dirty="0" err="1"/>
              <a:t>strombiformis</a:t>
            </a:r>
            <a:r>
              <a:rPr lang="en-AU" dirty="0"/>
              <a:t> from offshore near San Carlos, Mexico; the </a:t>
            </a:r>
            <a:r>
              <a:rPr lang="en-AU" dirty="0" err="1"/>
              <a:t>moonsnail</a:t>
            </a:r>
            <a:r>
              <a:rPr lang="en-AU" dirty="0"/>
              <a:t> </a:t>
            </a:r>
            <a:r>
              <a:rPr lang="en-AU" i="1" dirty="0" err="1"/>
              <a:t>Natica</a:t>
            </a:r>
            <a:r>
              <a:rPr lang="en-AU" i="1" dirty="0"/>
              <a:t> </a:t>
            </a:r>
            <a:r>
              <a:rPr lang="en-AU" i="1" dirty="0" err="1"/>
              <a:t>elenae</a:t>
            </a:r>
            <a:r>
              <a:rPr lang="en-AU" dirty="0"/>
              <a:t> from the Gulf of Panama; </a:t>
            </a:r>
            <a:r>
              <a:rPr lang="en-AU" i="1" dirty="0"/>
              <a:t>Oliva peruviana</a:t>
            </a:r>
            <a:r>
              <a:rPr lang="en-AU" dirty="0"/>
              <a:t> from shallow water near Iquique, Chile; the turbinid </a:t>
            </a:r>
            <a:r>
              <a:rPr lang="en-AU" i="1" dirty="0" err="1"/>
              <a:t>Guildfordia</a:t>
            </a:r>
            <a:r>
              <a:rPr lang="en-AU" i="1" dirty="0"/>
              <a:t> </a:t>
            </a:r>
            <a:r>
              <a:rPr lang="en-AU" i="1" dirty="0" err="1"/>
              <a:t>triumphans</a:t>
            </a:r>
            <a:r>
              <a:rPr lang="en-AU" dirty="0"/>
              <a:t> from Wakayama, Japan; the </a:t>
            </a:r>
            <a:r>
              <a:rPr lang="en-AU" dirty="0" err="1"/>
              <a:t>muricid</a:t>
            </a:r>
            <a:r>
              <a:rPr lang="en-AU" dirty="0"/>
              <a:t> </a:t>
            </a:r>
            <a:r>
              <a:rPr lang="en-AU" i="1" dirty="0" err="1"/>
              <a:t>Vokesimurex</a:t>
            </a:r>
            <a:r>
              <a:rPr lang="en-AU" i="1" dirty="0"/>
              <a:t> </a:t>
            </a:r>
            <a:r>
              <a:rPr lang="en-AU" i="1" dirty="0" err="1"/>
              <a:t>elenensis</a:t>
            </a:r>
            <a:r>
              <a:rPr lang="en-AU" dirty="0"/>
              <a:t> from the Pacific coast of Mexico; a wentletrap, </a:t>
            </a:r>
            <a:r>
              <a:rPr lang="en-AU" i="1" dirty="0" err="1"/>
              <a:t>Epitonium</a:t>
            </a:r>
            <a:r>
              <a:rPr lang="en-AU" i="1" dirty="0"/>
              <a:t> </a:t>
            </a:r>
            <a:r>
              <a:rPr lang="en-AU" i="1" dirty="0" err="1"/>
              <a:t>scalare</a:t>
            </a:r>
            <a:r>
              <a:rPr lang="en-AU" dirty="0"/>
              <a:t>, from the </a:t>
            </a:r>
            <a:r>
              <a:rPr lang="en-AU" dirty="0" err="1"/>
              <a:t>Phillippines</a:t>
            </a:r>
            <a:r>
              <a:rPr lang="en-AU" dirty="0"/>
              <a:t>; and another </a:t>
            </a:r>
            <a:r>
              <a:rPr lang="en-AU" dirty="0" err="1"/>
              <a:t>muricid</a:t>
            </a:r>
            <a:r>
              <a:rPr lang="en-AU" dirty="0"/>
              <a:t>, </a:t>
            </a:r>
            <a:r>
              <a:rPr lang="en-AU" i="1" dirty="0" err="1"/>
              <a:t>Pteropurpura</a:t>
            </a:r>
            <a:r>
              <a:rPr lang="en-AU" i="1" dirty="0"/>
              <a:t> </a:t>
            </a:r>
            <a:r>
              <a:rPr lang="en-AU" i="1" dirty="0" err="1"/>
              <a:t>trialata</a:t>
            </a:r>
            <a:r>
              <a:rPr lang="en-AU" dirty="0"/>
              <a:t>, from offshore near Los Angeles, California.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39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en.wikipedia.org</a:t>
            </a:r>
            <a:r>
              <a:rPr lang="en-US" dirty="0"/>
              <a:t>/wiki/Bivalvia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46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seashellsofnsw.org.au</a:t>
            </a:r>
            <a:r>
              <a:rPr lang="en-US" dirty="0"/>
              <a:t>/</a:t>
            </a:r>
            <a:r>
              <a:rPr lang="en-US" dirty="0" err="1"/>
              <a:t>Chitonidae</a:t>
            </a:r>
            <a:r>
              <a:rPr lang="en-US" dirty="0"/>
              <a:t>/Pages/</a:t>
            </a:r>
            <a:r>
              <a:rPr lang="en-US" dirty="0" err="1"/>
              <a:t>Chiton_jugosus.htm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99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 dirty="0">
                <a:sym typeface="Wingdings" pitchFamily="2" charset="2"/>
              </a:rPr>
              <a:t> (left): https://</a:t>
            </a:r>
            <a:r>
              <a:rPr lang="en-US" dirty="0" err="1">
                <a:sym typeface="Wingdings" pitchFamily="2" charset="2"/>
              </a:rPr>
              <a:t>www.australiangeographic.com.au</a:t>
            </a:r>
            <a:r>
              <a:rPr lang="en-US" dirty="0">
                <a:sym typeface="Wingdings" pitchFamily="2" charset="2"/>
              </a:rPr>
              <a:t>/fact-file/blue-dragon/</a:t>
            </a:r>
          </a:p>
          <a:p>
            <a:r>
              <a:rPr lang="en-US" dirty="0">
                <a:sym typeface="Wingdings" pitchFamily="2" charset="2"/>
              </a:rPr>
              <a:t>Image (right): https://</a:t>
            </a:r>
            <a:r>
              <a:rPr lang="en-US" dirty="0" err="1">
                <a:sym typeface="Wingdings" pitchFamily="2" charset="2"/>
              </a:rPr>
              <a:t>www.pinterest.com.au</a:t>
            </a:r>
            <a:r>
              <a:rPr lang="en-US" dirty="0">
                <a:sym typeface="Wingdings" pitchFamily="2" charset="2"/>
              </a:rPr>
              <a:t>/pin/550635491912151699/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7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/topics/wildlife/2022/07/yes-crocodiles-can-be-cute/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614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/animal/turtle-reptile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35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priyashukla</a:t>
            </a:r>
            <a:r>
              <a:rPr lang="en-US" dirty="0"/>
              <a:t>/2018/10/07/why-fatal-sea-snake-bites-are-unusual/?</a:t>
            </a:r>
            <a:r>
              <a:rPr lang="en-US" dirty="0" err="1"/>
              <a:t>sh</a:t>
            </a:r>
            <a:r>
              <a:rPr lang="en-US" dirty="0"/>
              <a:t>=451907fb3415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78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www.discoverwildlife.com</a:t>
            </a:r>
            <a:r>
              <a:rPr lang="en-US" dirty="0"/>
              <a:t>/animal-facts/fish/can-fish-drown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www.sciencenews.org</a:t>
            </a:r>
            <a:r>
              <a:rPr lang="en-US" dirty="0"/>
              <a:t>/article/sea-stars-ancient-echinoderms-nibbled-tiny-tube-feet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1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www.usatoday.com</a:t>
            </a:r>
            <a:r>
              <a:rPr lang="en-US" dirty="0"/>
              <a:t>/videos/news/have-you-seen/2022/07/08/dolphins-take-playful-joy-ride-off-bow-whale/10017335002/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26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kids.nationalgeographic.com</a:t>
            </a:r>
            <a:r>
              <a:rPr lang="en-US" dirty="0"/>
              <a:t>/animals/fish/article/surprising-sharks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20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www.nytimes.com</a:t>
            </a:r>
            <a:r>
              <a:rPr lang="en-US" dirty="0"/>
              <a:t>/2017/03/06/science/</a:t>
            </a:r>
            <a:r>
              <a:rPr lang="en-US" dirty="0" err="1"/>
              <a:t>galapagos</a:t>
            </a:r>
            <a:r>
              <a:rPr lang="en-US" dirty="0"/>
              <a:t>-blue-footed-</a:t>
            </a:r>
            <a:r>
              <a:rPr lang="en-US" dirty="0" err="1"/>
              <a:t>boobies.html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3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www.worldwildlife.org</a:t>
            </a:r>
            <a:r>
              <a:rPr lang="en-US" dirty="0"/>
              <a:t>/magazine/issues/summer-2021/articles/meet-the-peter-pan-of-salamanders-the-axolotl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1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www.mentoneaquarium.com.au</a:t>
            </a:r>
            <a:r>
              <a:rPr lang="en-US" dirty="0"/>
              <a:t>/post/how-to-best-care-for-your-green-tree-frog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24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www.earth.com</a:t>
            </a:r>
            <a:r>
              <a:rPr lang="en-US" dirty="0"/>
              <a:t>/</a:t>
            </a:r>
            <a:r>
              <a:rPr lang="en-US" dirty="0" err="1"/>
              <a:t>earthpedia</a:t>
            </a:r>
            <a:r>
              <a:rPr lang="en-US" dirty="0"/>
              <a:t>-articles/annelids/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93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www.earth.com</a:t>
            </a:r>
            <a:r>
              <a:rPr lang="en-US" dirty="0"/>
              <a:t>/</a:t>
            </a:r>
            <a:r>
              <a:rPr lang="en-US" dirty="0" err="1"/>
              <a:t>earthpedia</a:t>
            </a:r>
            <a:r>
              <a:rPr lang="en-US" dirty="0"/>
              <a:t>-articles/annelids/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42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www.telegraph.co.uk</a:t>
            </a:r>
            <a:r>
              <a:rPr lang="en-US" dirty="0"/>
              <a:t>/news/earth/</a:t>
            </a:r>
            <a:r>
              <a:rPr lang="en-US" dirty="0" err="1"/>
              <a:t>earthpicturegalleries</a:t>
            </a:r>
            <a:r>
              <a:rPr lang="en-US" dirty="0"/>
              <a:t>/9093312/Creatures-of-the-deep-terrifying-macro-pictures-of-polychaetes-or-bristle-worms.html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www.chesapeakebay.net</a:t>
            </a:r>
            <a:r>
              <a:rPr lang="en-US" dirty="0"/>
              <a:t>/discover/field-guide/entry/bristle-worms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98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www.chesapeakebay.net</a:t>
            </a:r>
            <a:r>
              <a:rPr lang="en-US" dirty="0"/>
              <a:t>/discover/field-guide/entry/bristle-worms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985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=zewFg1vXeFk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6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alphynix.tumblr.com</a:t>
            </a:r>
            <a:r>
              <a:rPr lang="en-US"/>
              <a:t>/post/175648749770/hi-bog-</a:t>
            </a:r>
            <a:r>
              <a:rPr lang="en-US" err="1"/>
              <a:t>i</a:t>
            </a:r>
            <a:r>
              <a:rPr lang="en-US"/>
              <a:t>-appreciate-your-commitment-to-pointing</a:t>
            </a:r>
          </a:p>
          <a:p>
            <a:r>
              <a:rPr lang="en-US"/>
              <a:t>Interesting article: https://</a:t>
            </a:r>
            <a:r>
              <a:rPr lang="en-US" err="1"/>
              <a:t>www.ncbi.nlm.nih.gov</a:t>
            </a:r>
            <a:r>
              <a:rPr lang="en-US"/>
              <a:t>/</a:t>
            </a:r>
            <a:r>
              <a:rPr lang="en-US" err="1"/>
              <a:t>pmc</a:t>
            </a:r>
            <a:r>
              <a:rPr lang="en-US"/>
              <a:t>/articles/PMC3896028/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320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cnidologytonight.wordpress.com</a:t>
            </a:r>
            <a:r>
              <a:rPr lang="en-US" dirty="0"/>
              <a:t>/2021/03/01/how-do-jellyfish-sting/</a:t>
            </a:r>
          </a:p>
          <a:p>
            <a:r>
              <a:rPr lang="en-AU" b="0" i="0" dirty="0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Cnidocyte of the blubber jelly, </a:t>
            </a:r>
            <a:r>
              <a:rPr lang="en-AU" b="0" i="1" dirty="0" err="1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Catostylus</a:t>
            </a:r>
            <a:r>
              <a:rPr lang="en-AU" b="0" i="1" dirty="0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 </a:t>
            </a:r>
            <a:r>
              <a:rPr lang="en-AU" b="0" i="1" dirty="0" err="1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mosaicus</a:t>
            </a:r>
            <a:r>
              <a:rPr lang="en-AU" b="0" i="0" dirty="0">
                <a:solidFill>
                  <a:srgbClr val="757575"/>
                </a:solidFill>
                <a:effectLst/>
                <a:highlight>
                  <a:srgbClr val="FFFFFF"/>
                </a:highlight>
                <a:latin typeface="PT Sans" panose="020B0503020203020204" pitchFamily="34" charset="77"/>
              </a:rPr>
              <a:t> as seen under an electronic microscope. Credit, Meredith Peach. this image is from </a:t>
            </a:r>
            <a:r>
              <a:rPr lang="en-AU" b="0" i="0" u="none" strike="noStrike" dirty="0">
                <a:effectLst/>
                <a:highlight>
                  <a:srgbClr val="FFFFFF"/>
                </a:highlight>
                <a:latin typeface="PT Sans" panose="020B0503020203020204" pitchFamily="34" charset="77"/>
                <a:hlinkClick r:id="rId3"/>
              </a:rPr>
              <a:t>Jellypedia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371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72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/animal/cnidarian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174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www.kidcyber.com.au</a:t>
            </a:r>
            <a:r>
              <a:rPr lang="en-US" dirty="0"/>
              <a:t>/coral-polyps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81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www.livingoceansfoundation.org</a:t>
            </a:r>
            <a:r>
              <a:rPr lang="en-US" dirty="0"/>
              <a:t>/education/portal/course/coral-anatomy/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65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adapted from: https://</a:t>
            </a:r>
            <a:r>
              <a:rPr lang="en-US" dirty="0" err="1"/>
              <a:t>en.wikipedia.org</a:t>
            </a:r>
            <a:r>
              <a:rPr lang="en-US" dirty="0"/>
              <a:t>/wiki/Cnidaria#/media/</a:t>
            </a:r>
            <a:r>
              <a:rPr lang="en-US" dirty="0" err="1"/>
              <a:t>File:Radiata_diversity.jpg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174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beachsafe.org.au</a:t>
            </a:r>
            <a:r>
              <a:rPr lang="en-US" dirty="0"/>
              <a:t>/surf-safety/</a:t>
            </a:r>
            <a:r>
              <a:rPr lang="en-US" dirty="0" err="1"/>
              <a:t>irukandji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930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www.grida.no</a:t>
            </a:r>
            <a:r>
              <a:rPr lang="en-US" dirty="0"/>
              <a:t>/resources/3524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447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pngtree.com</a:t>
            </a:r>
            <a:r>
              <a:rPr lang="en-US" dirty="0"/>
              <a:t>/</a:t>
            </a:r>
            <a:r>
              <a:rPr lang="en-US" dirty="0" err="1"/>
              <a:t>freebackground</a:t>
            </a:r>
            <a:r>
              <a:rPr lang="en-US" dirty="0"/>
              <a:t>/marine-vase-sponge-sea-life-aquarium-marine-sponge-photo_3813316.html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158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experiment.com</a:t>
            </a:r>
            <a:r>
              <a:rPr lang="en-US" dirty="0"/>
              <a:t>/u/</a:t>
            </a:r>
            <a:r>
              <a:rPr lang="en-US" dirty="0" err="1"/>
              <a:t>tiDWCA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0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 https://</a:t>
            </a:r>
            <a:r>
              <a:rPr lang="en-US" err="1"/>
              <a:t>francoismichonneau.net</a:t>
            </a:r>
            <a:r>
              <a:rPr lang="en-US"/>
              <a:t>/2012/11/from-the-field-in-the-sea-comets-become-stars/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139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www.swifft.net.au</a:t>
            </a:r>
            <a:r>
              <a:rPr lang="en-US" dirty="0"/>
              <a:t>/</a:t>
            </a:r>
            <a:r>
              <a:rPr lang="en-US" dirty="0" err="1"/>
              <a:t>cb_pages</a:t>
            </a:r>
            <a:r>
              <a:rPr lang="en-US" dirty="0"/>
              <a:t>/sp_brittle_star_amphiura_triscacantha_and_ophiocomina_australis.php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98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/blogs/</a:t>
            </a:r>
            <a:r>
              <a:rPr lang="en-US" dirty="0" err="1"/>
              <a:t>creatura</a:t>
            </a:r>
            <a:r>
              <a:rPr lang="en-US" dirty="0"/>
              <a:t>-blog/2017/08/feather-stars/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378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www.mediastorehouse.com.au</a:t>
            </a:r>
            <a:r>
              <a:rPr lang="en-US" dirty="0"/>
              <a:t>/nature-picture-library/2013-highlights/close-deepsea-basket-star-gorgonocephalus-sp-15264127.html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067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www.aquariumdomain.com</a:t>
            </a:r>
            <a:r>
              <a:rPr lang="en-US" dirty="0"/>
              <a:t>/</a:t>
            </a:r>
            <a:r>
              <a:rPr lang="en-US" dirty="0" err="1"/>
              <a:t>SpeciesProfiles</a:t>
            </a:r>
            <a:r>
              <a:rPr lang="en-US" dirty="0"/>
              <a:t>/</a:t>
            </a:r>
            <a:r>
              <a:rPr lang="en-US" dirty="0" err="1"/>
              <a:t>MarineInverts</a:t>
            </a:r>
            <a:r>
              <a:rPr lang="en-US" dirty="0"/>
              <a:t>/</a:t>
            </a:r>
            <a:r>
              <a:rPr lang="en-US" dirty="0" err="1"/>
              <a:t>RedSlatePencilUrchin.shtml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666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ladymusgraveexperience.com.au</a:t>
            </a:r>
            <a:r>
              <a:rPr lang="en-US" dirty="0"/>
              <a:t>/</a:t>
            </a:r>
            <a:r>
              <a:rPr lang="en-US" dirty="0" err="1"/>
              <a:t>bundaberg</a:t>
            </a:r>
            <a:r>
              <a:rPr lang="en-US" dirty="0"/>
              <a:t>-tourism/sea-cucumber/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738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pixels.com</a:t>
            </a:r>
            <a:r>
              <a:rPr lang="en-US" dirty="0"/>
              <a:t>/featured/crinoid-shrimp-</a:t>
            </a:r>
            <a:r>
              <a:rPr lang="en-US" dirty="0" err="1"/>
              <a:t>cebu</a:t>
            </a:r>
            <a:r>
              <a:rPr lang="en-US" dirty="0"/>
              <a:t>-</a:t>
            </a:r>
            <a:r>
              <a:rPr lang="en-US" dirty="0" err="1"/>
              <a:t>philippines-bruce-shafer.html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76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Japanese_spider_crab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405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www.citrusreef.com</a:t>
            </a:r>
            <a:r>
              <a:rPr lang="en-US" dirty="0"/>
              <a:t>/blogs/news/strangest-types-of-nudibranch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2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www.sciencefocus.com</a:t>
            </a:r>
            <a:r>
              <a:rPr lang="en-US" dirty="0"/>
              <a:t>/nature/everything-you-wanted-to-know-about-cuttlefish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739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www.wildlifeadventurer.com.au</a:t>
            </a:r>
            <a:r>
              <a:rPr lang="en-US" dirty="0"/>
              <a:t>/triton-shell/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69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www.digitalatlasofancientlife.org</a:t>
            </a:r>
            <a:r>
              <a:rPr lang="en-US" dirty="0"/>
              <a:t>/learn/</a:t>
            </a:r>
            <a:r>
              <a:rPr lang="en-US" dirty="0" err="1"/>
              <a:t>echinodermata</a:t>
            </a:r>
            <a:r>
              <a:rPr lang="en-US" dirty="0"/>
              <a:t>/</a:t>
            </a:r>
            <a:r>
              <a:rPr lang="en-US" dirty="0" err="1"/>
              <a:t>holothuroidea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8840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www.northernbeaches.nsw.gov.au</a:t>
            </a:r>
            <a:r>
              <a:rPr lang="en-US" dirty="0"/>
              <a:t>/environment/species/humpback-whales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280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/r/AIDKE/comments/iho1q7/</a:t>
            </a:r>
            <a:r>
              <a:rPr lang="en-US" dirty="0" err="1"/>
              <a:t>the_green_paddle_worm_phyllodoce_novaehollandia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517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tidalgardens.com</a:t>
            </a:r>
            <a:r>
              <a:rPr lang="en-US" dirty="0"/>
              <a:t>/stock-blue-eye-</a:t>
            </a:r>
            <a:r>
              <a:rPr lang="en-US" dirty="0" err="1"/>
              <a:t>lithophyllon</a:t>
            </a:r>
            <a:r>
              <a:rPr lang="en-US" dirty="0"/>
              <a:t>-plate-</a:t>
            </a:r>
            <a:r>
              <a:rPr lang="en-US" dirty="0" err="1"/>
              <a:t>chalice.html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57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animalecologyinfocus.com</a:t>
            </a:r>
            <a:r>
              <a:rPr lang="en-US" dirty="0"/>
              <a:t>/2021/12/08/how-and-what-do-jellyfish-see/</a:t>
            </a:r>
            <a:br>
              <a:rPr lang="en-US" dirty="0"/>
            </a:br>
            <a:r>
              <a:rPr lang="en-US" dirty="0"/>
              <a:t>I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mage shows </a:t>
            </a:r>
            <a:r>
              <a:rPr lang="en-AU" b="1" i="1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Tripedalia</a:t>
            </a:r>
            <a:r>
              <a:rPr lang="en-AU" b="1" i="1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</a:t>
            </a:r>
            <a:r>
              <a:rPr lang="en-AU" b="1" i="1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cystophora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 from: Jan Bielecki; Alexander K. Zaharoff, Nicole Y. Leung, Anders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Garm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, Todd H. Oakley (June 2014). “Ocular and Extraocular Expression of Opsins in the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Rhopalium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of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Tripedalia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cystophora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 (Cnidaria: </a:t>
            </a:r>
            <a:r>
              <a:rPr lang="en-AU" b="1" i="0" dirty="0" err="1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Cubozoa</a:t>
            </a:r>
            <a:r>
              <a:rPr lang="en-AU" b="1" i="0" dirty="0">
                <a:solidFill>
                  <a:srgbClr val="777777"/>
                </a:solidFill>
                <a:effectLst/>
                <a:highlight>
                  <a:srgbClr val="FFFFFF"/>
                </a:highlight>
                <a:latin typeface="Lato" panose="020F0502020204030204" pitchFamily="34" charset="0"/>
              </a:rPr>
              <a:t>)”. PLOS ONE 9 (6). DOI:10.1371/journal.pone.0098870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120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A1A1A1"/>
                </a:solidFill>
                <a:effectLst/>
                <a:highlight>
                  <a:srgbClr val="000000"/>
                </a:highlight>
                <a:latin typeface="aktiv-grotesk"/>
              </a:rPr>
              <a:t>Image: https://</a:t>
            </a:r>
            <a:r>
              <a:rPr lang="en-AU" b="0" i="0" dirty="0" err="1">
                <a:solidFill>
                  <a:srgbClr val="A1A1A1"/>
                </a:solidFill>
                <a:effectLst/>
                <a:highlight>
                  <a:srgbClr val="000000"/>
                </a:highlight>
                <a:latin typeface="aktiv-grotesk"/>
              </a:rPr>
              <a:t>collections.museumsvictoria.com.au</a:t>
            </a:r>
            <a:r>
              <a:rPr lang="en-AU" b="0" i="0" dirty="0">
                <a:solidFill>
                  <a:srgbClr val="A1A1A1"/>
                </a:solidFill>
                <a:effectLst/>
                <a:highlight>
                  <a:srgbClr val="000000"/>
                </a:highlight>
                <a:latin typeface="aktiv-grotesk"/>
              </a:rPr>
              <a:t>/species/8616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051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www.scuba.com</a:t>
            </a:r>
            <a:r>
              <a:rPr lang="en-US" dirty="0"/>
              <a:t>/blog/sea-anemones-flowers-of-the-ocean/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0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www.citrusreef.com</a:t>
            </a:r>
            <a:r>
              <a:rPr lang="en-US" dirty="0"/>
              <a:t>/blogs/news/different-types-of-starfish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 dirty="0">
                <a:sym typeface="Wingdings" pitchFamily="2" charset="2"/>
              </a:rPr>
              <a:t> (left): https://mosaic-</a:t>
            </a:r>
            <a:r>
              <a:rPr lang="en-US" dirty="0" err="1">
                <a:sym typeface="Wingdings" pitchFamily="2" charset="2"/>
              </a:rPr>
              <a:t>lille.fr</a:t>
            </a:r>
            <a:r>
              <a:rPr lang="en-US" dirty="0">
                <a:sym typeface="Wingdings" pitchFamily="2" charset="2"/>
              </a:rPr>
              <a:t>/?o=sea-urchin-save-our-green-rr-gl49V3hj</a:t>
            </a:r>
          </a:p>
          <a:p>
            <a:r>
              <a:rPr lang="en-US" dirty="0">
                <a:sym typeface="Wingdings" pitchFamily="2" charset="2"/>
              </a:rPr>
              <a:t>Image (right): https://</a:t>
            </a:r>
            <a:r>
              <a:rPr lang="en-US" dirty="0" err="1">
                <a:sym typeface="Wingdings" pitchFamily="2" charset="2"/>
              </a:rPr>
              <a:t>www.snorkeling-report.com</a:t>
            </a:r>
            <a:r>
              <a:rPr lang="en-US" dirty="0">
                <a:sym typeface="Wingdings" pitchFamily="2" charset="2"/>
              </a:rPr>
              <a:t>/sea-urchins-species-identification/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0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ea Anemones: Flowers of the Ocean - Scuba.com">
            <a:extLst>
              <a:ext uri="{FF2B5EF4-FFF2-40B4-BE49-F238E27FC236}">
                <a16:creationId xmlns:a16="http://schemas.microsoft.com/office/drawing/2014/main" id="{6CDD0754-C468-86ED-7875-69A55A99B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4019834" y="258901"/>
            <a:ext cx="87657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‘23.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Marine Matchup’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65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lothuroidea - Digital Atlas of Ancient Life">
            <a:extLst>
              <a:ext uri="{FF2B5EF4-FFF2-40B4-BE49-F238E27FC236}">
                <a16:creationId xmlns:a16="http://schemas.microsoft.com/office/drawing/2014/main" id="{04C75726-A4BE-C092-FAE0-3FA3A8F5B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33A7D-606E-0EE5-A256-F4326271C668}"/>
              </a:ext>
            </a:extLst>
          </p:cNvPr>
          <p:cNvSpPr txBox="1"/>
          <p:nvPr/>
        </p:nvSpPr>
        <p:spPr>
          <a:xfrm>
            <a:off x="2486297" y="109993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cucumbers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40FD2-30FE-DFD0-B69C-B1CFF2AC47D4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9395658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0EC241-E7EF-630C-A998-1354AF05E3F6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100354" name="Picture 2" descr="The green paddle worm (Phyllodoce novaehollandia) is a polychaete worm that  lives in sandflats around Australia, emerging during low tide to hunt. Here  you can see one shoot its pharynx out of">
            <a:extLst>
              <a:ext uri="{FF2B5EF4-FFF2-40B4-BE49-F238E27FC236}">
                <a16:creationId xmlns:a16="http://schemas.microsoft.com/office/drawing/2014/main" id="{04734BE4-7413-002E-A0C4-C1BC7E7E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-4011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1D4A0-B0F8-ED0D-5ECF-7F70D1BA294D}"/>
              </a:ext>
            </a:extLst>
          </p:cNvPr>
          <p:cNvSpPr txBox="1"/>
          <p:nvPr/>
        </p:nvSpPr>
        <p:spPr>
          <a:xfrm>
            <a:off x="240631" y="114580"/>
            <a:ext cx="1844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Green paddle worm (segmented)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590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EE1522-C4BF-99CF-8AD1-CD6E822A7652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3" name="Picture 6" descr="Tidal Gardens - Blue Eye Lithophyllon Plate Chalice">
            <a:extLst>
              <a:ext uri="{FF2B5EF4-FFF2-40B4-BE49-F238E27FC236}">
                <a16:creationId xmlns:a16="http://schemas.microsoft.com/office/drawing/2014/main" id="{821EE67D-139A-D181-C8E1-6FBE0F171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726" y="0"/>
            <a:ext cx="6858000" cy="628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57E189-B1CA-BEFC-8837-B15A86C4C7CA}"/>
              </a:ext>
            </a:extLst>
          </p:cNvPr>
          <p:cNvSpPr txBox="1"/>
          <p:nvPr/>
        </p:nvSpPr>
        <p:spPr>
          <a:xfrm>
            <a:off x="242351" y="201232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Mushroom coral (</a:t>
            </a:r>
            <a:r>
              <a:rPr lang="en-US" sz="1600" i="1" dirty="0" err="1">
                <a:solidFill>
                  <a:schemeClr val="bg1"/>
                </a:solidFill>
              </a:rPr>
              <a:t>Lithophyllon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undulatum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9CC9A-759A-7F6A-4226-C0CEF245320F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polyp body plan</a:t>
            </a:r>
          </a:p>
        </p:txBody>
      </p:sp>
    </p:spTree>
    <p:extLst>
      <p:ext uri="{BB962C8B-B14F-4D97-AF65-F5344CB8AC3E}">
        <p14:creationId xmlns:p14="http://schemas.microsoft.com/office/powerpoint/2010/main" val="37276628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ow and what do jellyfish see? – Animal Ecology in Focus">
            <a:extLst>
              <a:ext uri="{FF2B5EF4-FFF2-40B4-BE49-F238E27FC236}">
                <a16:creationId xmlns:a16="http://schemas.microsoft.com/office/drawing/2014/main" id="{0129B974-A183-E8E7-821A-1076E8F9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933" y="0"/>
            <a:ext cx="807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C4B7B-E3DF-88ED-C951-981D85CA276D}"/>
              </a:ext>
            </a:extLst>
          </p:cNvPr>
          <p:cNvSpPr txBox="1"/>
          <p:nvPr/>
        </p:nvSpPr>
        <p:spPr>
          <a:xfrm>
            <a:off x="-635425" y="14666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Box jellyfish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07FDF-A399-DD33-1903-DCA86D32B5B3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FA5DE-B453-4C25-52D9-239D9F6A2506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medusa body plan</a:t>
            </a:r>
          </a:p>
        </p:txBody>
      </p:sp>
    </p:spTree>
    <p:extLst>
      <p:ext uri="{BB962C8B-B14F-4D97-AF65-F5344CB8AC3E}">
        <p14:creationId xmlns:p14="http://schemas.microsoft.com/office/powerpoint/2010/main" val="9650592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piactis, Anemone">
            <a:extLst>
              <a:ext uri="{FF2B5EF4-FFF2-40B4-BE49-F238E27FC236}">
                <a16:creationId xmlns:a16="http://schemas.microsoft.com/office/drawing/2014/main" id="{B137B9C9-E708-3DC7-B11C-E11430600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0"/>
            <a:ext cx="1127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859963-7861-5B3D-EC8B-C3B9E16763C3}"/>
              </a:ext>
            </a:extLst>
          </p:cNvPr>
          <p:cNvSpPr txBox="1"/>
          <p:nvPr/>
        </p:nvSpPr>
        <p:spPr>
          <a:xfrm>
            <a:off x="242351" y="201232"/>
            <a:ext cx="418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Anemone, </a:t>
            </a:r>
            <a:r>
              <a:rPr lang="en-US" sz="1600" dirty="0" err="1">
                <a:solidFill>
                  <a:schemeClr val="bg1"/>
                </a:solidFill>
              </a:rPr>
              <a:t>Epiactis</a:t>
            </a:r>
            <a:r>
              <a:rPr lang="en-US" sz="1600" dirty="0">
                <a:solidFill>
                  <a:schemeClr val="bg1"/>
                </a:solidFill>
              </a:rPr>
              <a:t> sp.,</a:t>
            </a:r>
          </a:p>
          <a:p>
            <a:r>
              <a:rPr lang="en-US" sz="1600" dirty="0">
                <a:solidFill>
                  <a:schemeClr val="bg1"/>
                </a:solidFill>
              </a:rPr>
              <a:t>Photo: David Staples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8503F-41C9-A068-A2CD-51677C152E8D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6F916-ED31-8BD8-DFAC-325E5CB0E218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polyp body plan</a:t>
            </a:r>
          </a:p>
        </p:txBody>
      </p:sp>
    </p:spTree>
    <p:extLst>
      <p:ext uri="{BB962C8B-B14F-4D97-AF65-F5344CB8AC3E}">
        <p14:creationId xmlns:p14="http://schemas.microsoft.com/office/powerpoint/2010/main" val="14978476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Red gorgonian fan with brittle star, Ha'apai, Tonga | GRID-Arendal">
            <a:extLst>
              <a:ext uri="{FF2B5EF4-FFF2-40B4-BE49-F238E27FC236}">
                <a16:creationId xmlns:a16="http://schemas.microsoft.com/office/drawing/2014/main" id="{689BDA9C-04EC-99B1-B998-F0BF9619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7A396-457B-D98B-3BD9-7CFE93FFB369}"/>
              </a:ext>
            </a:extLst>
          </p:cNvPr>
          <p:cNvSpPr txBox="1"/>
          <p:nvPr/>
        </p:nvSpPr>
        <p:spPr>
          <a:xfrm>
            <a:off x="242351" y="201232"/>
            <a:ext cx="245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gorgonian sea fan </a:t>
            </a:r>
          </a:p>
          <a:p>
            <a:r>
              <a:rPr lang="en-US" dirty="0">
                <a:solidFill>
                  <a:schemeClr val="bg1"/>
                </a:solidFill>
              </a:rPr>
              <a:t>(with brittle star)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C33C7-F21A-E2E2-A5ED-B9822468827D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7AC18-E263-55CE-62FF-6D2B65C27E82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Hint: polyp body plan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607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arine sponge tests point to human microbiome answers – News">
            <a:extLst>
              <a:ext uri="{FF2B5EF4-FFF2-40B4-BE49-F238E27FC236}">
                <a16:creationId xmlns:a16="http://schemas.microsoft.com/office/drawing/2014/main" id="{F3BC48C2-5D02-A453-F618-1DF817C37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2568" y="4702"/>
            <a:ext cx="9689431" cy="68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C9A98-99E2-34D8-0149-0552F24019CD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3134D-A91C-2402-B468-E8DDD2FE62B0}"/>
              </a:ext>
            </a:extLst>
          </p:cNvPr>
          <p:cNvSpPr txBox="1"/>
          <p:nvPr/>
        </p:nvSpPr>
        <p:spPr>
          <a:xfrm>
            <a:off x="242351" y="201232"/>
            <a:ext cx="245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Sponge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8AA4D-41AF-7EBA-05B3-5E52C7DABD01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porous filter feeder</a:t>
            </a:r>
          </a:p>
        </p:txBody>
      </p:sp>
    </p:spTree>
    <p:extLst>
      <p:ext uri="{BB962C8B-B14F-4D97-AF65-F5344CB8AC3E}">
        <p14:creationId xmlns:p14="http://schemas.microsoft.com/office/powerpoint/2010/main" val="40304809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ea Anemones: Flowers of the Ocean - Scuba.com">
            <a:extLst>
              <a:ext uri="{FF2B5EF4-FFF2-40B4-BE49-F238E27FC236}">
                <a16:creationId xmlns:a16="http://schemas.microsoft.com/office/drawing/2014/main" id="{6CDD0754-C468-86ED-7875-69A55A99B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D8FDD7-7802-1389-F67C-FA7586EFB19A}"/>
              </a:ext>
            </a:extLst>
          </p:cNvPr>
          <p:cNvSpPr txBox="1"/>
          <p:nvPr/>
        </p:nvSpPr>
        <p:spPr>
          <a:xfrm>
            <a:off x="5780348" y="1474618"/>
            <a:ext cx="601369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Classify different groups of animals using structural characteristics.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‘23. </a:t>
            </a: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Marine Matchup’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black and white chart with text&#10;&#10;Description automatically generated">
            <a:extLst>
              <a:ext uri="{FF2B5EF4-FFF2-40B4-BE49-F238E27FC236}">
                <a16:creationId xmlns:a16="http://schemas.microsoft.com/office/drawing/2014/main" id="{3836BA5F-968C-779C-0ED8-9CEA69075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55" y="284920"/>
            <a:ext cx="4677432" cy="62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3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ypes of starfish infographic">
            <a:extLst>
              <a:ext uri="{FF2B5EF4-FFF2-40B4-BE49-F238E27FC236}">
                <a16:creationId xmlns:a16="http://schemas.microsoft.com/office/drawing/2014/main" id="{8954E3A6-0F08-730C-0343-BA5EE405D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00447"/>
            <a:ext cx="12196866" cy="63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6B089-EC43-39C4-647A-5ACB47E99C04}"/>
              </a:ext>
            </a:extLst>
          </p:cNvPr>
          <p:cNvSpPr txBox="1"/>
          <p:nvPr/>
        </p:nvSpPr>
        <p:spPr>
          <a:xfrm>
            <a:off x="0" y="0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stars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70DE9-876F-8675-3810-D37AB4D89682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172661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6" name="Picture 6" descr="Sea Urchin Save Our Green, 60% OFF | mosaic-lille.fr">
            <a:extLst>
              <a:ext uri="{FF2B5EF4-FFF2-40B4-BE49-F238E27FC236}">
                <a16:creationId xmlns:a16="http://schemas.microsoft.com/office/drawing/2014/main" id="{71E7F22F-94A3-BE58-1E2E-D4C2FEE4C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072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a urchins Identification Guide | Snorkeling Report">
            <a:extLst>
              <a:ext uri="{FF2B5EF4-FFF2-40B4-BE49-F238E27FC236}">
                <a16:creationId xmlns:a16="http://schemas.microsoft.com/office/drawing/2014/main" id="{E1F0BE40-7771-627A-6881-1CB026B0B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702662" y="1370186"/>
            <a:ext cx="6857998" cy="41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09620-A3AC-50AF-4ADA-AA764D875D31}"/>
              </a:ext>
            </a:extLst>
          </p:cNvPr>
          <p:cNvSpPr txBox="1"/>
          <p:nvPr/>
        </p:nvSpPr>
        <p:spPr>
          <a:xfrm>
            <a:off x="7865539" y="143692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urchins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327A4-1EE4-BB5A-95F7-9D06182D26C5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3435892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chinodermata (echinoderms), class: Crinoidea (featherstars &amp; sealilies) |  Western Australian Museum">
            <a:extLst>
              <a:ext uri="{FF2B5EF4-FFF2-40B4-BE49-F238E27FC236}">
                <a16:creationId xmlns:a16="http://schemas.microsoft.com/office/drawing/2014/main" id="{3F6B2D37-BBF4-2B57-5043-BB4001CBE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864"/>
            <a:ext cx="4827451" cy="312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wimming Feather Stars, aka Jimbacrinus Crinoids: Everything to Know">
            <a:extLst>
              <a:ext uri="{FF2B5EF4-FFF2-40B4-BE49-F238E27FC236}">
                <a16:creationId xmlns:a16="http://schemas.microsoft.com/office/drawing/2014/main" id="{ED803B98-74E1-71FC-A07C-9F31EC66A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00368"/>
            <a:ext cx="4827451" cy="345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21E5E-DEDD-8258-C6F4-668CDE5C56D6}"/>
              </a:ext>
            </a:extLst>
          </p:cNvPr>
          <p:cNvSpPr txBox="1"/>
          <p:nvPr/>
        </p:nvSpPr>
        <p:spPr>
          <a:xfrm>
            <a:off x="156753" y="12894"/>
            <a:ext cx="519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Feather stars </a:t>
            </a:r>
          </a:p>
        </p:txBody>
      </p:sp>
      <p:pic>
        <p:nvPicPr>
          <p:cNvPr id="6154" name="Picture 10" descr="Magic Feather Star (species: Himerometra robustipinna) in taxonomy (Gaia  Guide)">
            <a:extLst>
              <a:ext uri="{FF2B5EF4-FFF2-40B4-BE49-F238E27FC236}">
                <a16:creationId xmlns:a16="http://schemas.microsoft.com/office/drawing/2014/main" id="{4E7EDFCD-373F-B23B-5F0C-936102F7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367" y="12894"/>
            <a:ext cx="7197633" cy="539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Unknown &quot;Sea Monster&quot; with 20 arms discovered in the dark Antarctic waters  • Earth.com">
            <a:extLst>
              <a:ext uri="{FF2B5EF4-FFF2-40B4-BE49-F238E27FC236}">
                <a16:creationId xmlns:a16="http://schemas.microsoft.com/office/drawing/2014/main" id="{0566617D-3E85-67A1-2B80-FC8B07B5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284" y="5517903"/>
            <a:ext cx="2203267" cy="122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Feather star | Wild Wonders">
            <a:extLst>
              <a:ext uri="{FF2B5EF4-FFF2-40B4-BE49-F238E27FC236}">
                <a16:creationId xmlns:a16="http://schemas.microsoft.com/office/drawing/2014/main" id="{3EE15FF1-34EF-7056-8C35-974721DEE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8341" y="5430389"/>
            <a:ext cx="1815739" cy="13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20+ Feather Star In Sipadan Malaysia Stock Photos, Pictures &amp; Royalty-Free  Images - iStock">
            <a:extLst>
              <a:ext uri="{FF2B5EF4-FFF2-40B4-BE49-F238E27FC236}">
                <a16:creationId xmlns:a16="http://schemas.microsoft.com/office/drawing/2014/main" id="{03CF127A-5A3F-EDF7-4AA6-0B215BE8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469975" y="5245052"/>
            <a:ext cx="1178933" cy="176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16B826-EC6A-D577-B059-40B3DA0CD386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51152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921E5E-DEDD-8258-C6F4-668CDE5C56D6}"/>
              </a:ext>
            </a:extLst>
          </p:cNvPr>
          <p:cNvSpPr txBox="1"/>
          <p:nvPr/>
        </p:nvSpPr>
        <p:spPr>
          <a:xfrm>
            <a:off x="195942" y="461373"/>
            <a:ext cx="19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 stars</a:t>
            </a:r>
          </a:p>
        </p:txBody>
      </p:sp>
      <p:pic>
        <p:nvPicPr>
          <p:cNvPr id="7170" name="Picture 2" descr="What Is Brittle Star">
            <a:extLst>
              <a:ext uri="{FF2B5EF4-FFF2-40B4-BE49-F238E27FC236}">
                <a16:creationId xmlns:a16="http://schemas.microsoft.com/office/drawing/2014/main" id="{E72401E6-20F5-594D-DB38-0CD6D0D7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539" y="0"/>
            <a:ext cx="10561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erpent (Brittle) Starfish – Detailed Guide: Care, Diet, and Breeding -  Shrimp and Snail Breeder">
            <a:extLst>
              <a:ext uri="{FF2B5EF4-FFF2-40B4-BE49-F238E27FC236}">
                <a16:creationId xmlns:a16="http://schemas.microsoft.com/office/drawing/2014/main" id="{53A7AAF4-5CC0-9D13-EA38-24549214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1" y="1293932"/>
            <a:ext cx="1599540" cy="12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ittle star - Wikipedia">
            <a:extLst>
              <a:ext uri="{FF2B5EF4-FFF2-40B4-BE49-F238E27FC236}">
                <a16:creationId xmlns:a16="http://schemas.microsoft.com/office/drawing/2014/main" id="{E4F9DCE8-D57D-E2C6-43DF-C18C73EB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4" y="4055868"/>
            <a:ext cx="1531761" cy="11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uest Post: Brittle Star Arms Are Weird | What's In John's Freezer?">
            <a:extLst>
              <a:ext uri="{FF2B5EF4-FFF2-40B4-BE49-F238E27FC236}">
                <a16:creationId xmlns:a16="http://schemas.microsoft.com/office/drawing/2014/main" id="{4D70E14F-8F2C-7F79-8496-B29F9DDA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42" y="5396218"/>
            <a:ext cx="1170959" cy="13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his starfish cousin has no eyes, but can still see. Here's how | CBC News">
            <a:extLst>
              <a:ext uri="{FF2B5EF4-FFF2-40B4-BE49-F238E27FC236}">
                <a16:creationId xmlns:a16="http://schemas.microsoft.com/office/drawing/2014/main" id="{3F5E8478-CA24-605A-C49B-A1F663D85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8" y="2551076"/>
            <a:ext cx="1593931" cy="13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AF9999-0997-FF9F-11D3-371279ECFE62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280002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A94B3-E4EC-BD43-2C63-E204C533F74D}"/>
              </a:ext>
            </a:extLst>
          </p:cNvPr>
          <p:cNvSpPr txBox="1"/>
          <p:nvPr/>
        </p:nvSpPr>
        <p:spPr>
          <a:xfrm>
            <a:off x="457200" y="690609"/>
            <a:ext cx="196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basket stars</a:t>
            </a:r>
          </a:p>
        </p:txBody>
      </p:sp>
      <p:pic>
        <p:nvPicPr>
          <p:cNvPr id="8196" name="Picture 4" descr="Basket star • MBARI">
            <a:extLst>
              <a:ext uri="{FF2B5EF4-FFF2-40B4-BE49-F238E27FC236}">
                <a16:creationId xmlns:a16="http://schemas.microsoft.com/office/drawing/2014/main" id="{6B46717C-2F05-3460-801F-081B5E209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17" y="3132636"/>
            <a:ext cx="6622869" cy="37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2BAEF9-B8E2-DEC8-750C-1143D7C9E2F9}"/>
              </a:ext>
            </a:extLst>
          </p:cNvPr>
          <p:cNvSpPr/>
          <p:nvPr/>
        </p:nvSpPr>
        <p:spPr>
          <a:xfrm>
            <a:off x="5172891" y="2847703"/>
            <a:ext cx="1815738" cy="90133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Basket star | Animals | Monterey Bay Aquarium">
            <a:extLst>
              <a:ext uri="{FF2B5EF4-FFF2-40B4-BE49-F238E27FC236}">
                <a16:creationId xmlns:a16="http://schemas.microsoft.com/office/drawing/2014/main" id="{C66FE505-69FD-3758-C436-FEF0CE515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10800000">
            <a:off x="2424575" y="-1"/>
            <a:ext cx="6428014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asket Stars | The Marine Detective">
            <a:extLst>
              <a:ext uri="{FF2B5EF4-FFF2-40B4-BE49-F238E27FC236}">
                <a16:creationId xmlns:a16="http://schemas.microsoft.com/office/drawing/2014/main" id="{0F37B0B5-F031-F476-EE19-2A3BFA06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052" y="2964372"/>
            <a:ext cx="5844948" cy="389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Animal Highlight - Basket Stars">
            <a:extLst>
              <a:ext uri="{FF2B5EF4-FFF2-40B4-BE49-F238E27FC236}">
                <a16:creationId xmlns:a16="http://schemas.microsoft.com/office/drawing/2014/main" id="{5A7E9FFD-8353-81D4-FC02-11A1D4F19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8268788" y="4976"/>
            <a:ext cx="3835773" cy="34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BAFE9-6770-4727-DE10-2E4C46E30C10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394491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478215" y="2861772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Crustaceans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F2962-B16C-7932-2C04-180810F8387F}"/>
              </a:ext>
            </a:extLst>
          </p:cNvPr>
          <p:cNvSpPr txBox="1"/>
          <p:nvPr/>
        </p:nvSpPr>
        <p:spPr>
          <a:xfrm>
            <a:off x="2890701" y="6133440"/>
            <a:ext cx="64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Crusta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 = ‘shell’)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37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70ED12-50FC-066E-219D-1A78DE3A3137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Hard exoskeleton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40E9C-EF09-0165-028E-6B01B92A68B0}"/>
              </a:ext>
            </a:extLst>
          </p:cNvPr>
          <p:cNvSpPr txBox="1"/>
          <p:nvPr/>
        </p:nvSpPr>
        <p:spPr>
          <a:xfrm>
            <a:off x="3048000" y="61200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https://</a:t>
            </a:r>
            <a:r>
              <a:rPr lang="en-US" err="1">
                <a:solidFill>
                  <a:schemeClr val="bg1"/>
                </a:solidFill>
              </a:rPr>
              <a:t>www.youtube.com</a:t>
            </a:r>
            <a:r>
              <a:rPr lang="en-US">
                <a:solidFill>
                  <a:schemeClr val="bg1"/>
                </a:solidFill>
              </a:rPr>
              <a:t>/</a:t>
            </a:r>
            <a:r>
              <a:rPr lang="en-US" err="1">
                <a:solidFill>
                  <a:schemeClr val="bg1"/>
                </a:solidFill>
              </a:rPr>
              <a:t>watch?v</a:t>
            </a:r>
            <a:r>
              <a:rPr lang="en-US">
                <a:solidFill>
                  <a:schemeClr val="bg1"/>
                </a:solidFill>
              </a:rPr>
              <a:t>=8pEsPi1VKe4</a:t>
            </a:r>
          </a:p>
        </p:txBody>
      </p:sp>
      <p:pic>
        <p:nvPicPr>
          <p:cNvPr id="8" name="Picture 7" descr="A screenshot of a video&#10;&#10;Description automatically generated">
            <a:extLst>
              <a:ext uri="{FF2B5EF4-FFF2-40B4-BE49-F238E27FC236}">
                <a16:creationId xmlns:a16="http://schemas.microsoft.com/office/drawing/2014/main" id="{FBAF29F6-B4CC-92A9-DC39-841B72B0B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926" y="1066872"/>
            <a:ext cx="6616148" cy="4939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461C7-1702-81F7-B950-AC00A7BE3B2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1132822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461A33-0DA0-033C-957E-FD0C63426358}"/>
              </a:ext>
            </a:extLst>
          </p:cNvPr>
          <p:cNvSpPr txBox="1"/>
          <p:nvPr/>
        </p:nvSpPr>
        <p:spPr>
          <a:xfrm>
            <a:off x="490330" y="368617"/>
            <a:ext cx="1139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Limbs can be amputated and grow back</a:t>
            </a:r>
          </a:p>
        </p:txBody>
      </p:sp>
      <p:pic>
        <p:nvPicPr>
          <p:cNvPr id="6" name="Picture 5" descr="A crab on a rocky surface&#10;&#10;Description automatically generated">
            <a:extLst>
              <a:ext uri="{FF2B5EF4-FFF2-40B4-BE49-F238E27FC236}">
                <a16:creationId xmlns:a16="http://schemas.microsoft.com/office/drawing/2014/main" id="{051CEE89-A9F8-61E6-373E-96A662B003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49" y="1162638"/>
            <a:ext cx="5435946" cy="4748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C49383-D68E-9926-5631-45B5A96B8574}"/>
              </a:ext>
            </a:extLst>
          </p:cNvPr>
          <p:cNvSpPr txBox="1"/>
          <p:nvPr/>
        </p:nvSpPr>
        <p:spPr>
          <a:xfrm>
            <a:off x="2908214" y="6120050"/>
            <a:ext cx="6031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=v241TF-cSzU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E2AB6-0597-2B8B-A372-72EE2249205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178015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461A33-0DA0-033C-957E-FD0C63426358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Head, thorax, abdomen and tail region </a:t>
            </a:r>
          </a:p>
        </p:txBody>
      </p:sp>
      <p:pic>
        <p:nvPicPr>
          <p:cNvPr id="9220" name="Picture 4" descr="Crustacea">
            <a:extLst>
              <a:ext uri="{FF2B5EF4-FFF2-40B4-BE49-F238E27FC236}">
                <a16:creationId xmlns:a16="http://schemas.microsoft.com/office/drawing/2014/main" id="{34E9E6BD-72C6-159F-A588-0378FB4FC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8110" y="2654090"/>
            <a:ext cx="7798568" cy="35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261A4-25BB-9485-D441-0762D281B3B0}"/>
              </a:ext>
            </a:extLst>
          </p:cNvPr>
          <p:cNvSpPr txBox="1"/>
          <p:nvPr/>
        </p:nvSpPr>
        <p:spPr>
          <a:xfrm>
            <a:off x="2145323" y="5039135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A4D9E-CDAF-EC66-9B4C-F3AFA3302A7C}"/>
              </a:ext>
            </a:extLst>
          </p:cNvPr>
          <p:cNvSpPr txBox="1"/>
          <p:nvPr/>
        </p:nvSpPr>
        <p:spPr>
          <a:xfrm>
            <a:off x="2506445" y="2858844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abdomen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8B233-E114-68FD-EBD0-20CCCC9C77B3}"/>
              </a:ext>
            </a:extLst>
          </p:cNvPr>
          <p:cNvSpPr txBox="1"/>
          <p:nvPr/>
        </p:nvSpPr>
        <p:spPr>
          <a:xfrm>
            <a:off x="5344021" y="2407962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thorax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104B8-4F81-BCC9-E921-3342D2D99B51}"/>
              </a:ext>
            </a:extLst>
          </p:cNvPr>
          <p:cNvSpPr txBox="1"/>
          <p:nvPr/>
        </p:nvSpPr>
        <p:spPr>
          <a:xfrm>
            <a:off x="7828804" y="2284759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BE686-C8AF-3744-378D-1C20895F76F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70445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478215" y="2861772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Echinoderms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6CEF4-4EDA-8852-02BA-EAAE6019BEC1}"/>
              </a:ext>
            </a:extLst>
          </p:cNvPr>
          <p:cNvSpPr txBox="1"/>
          <p:nvPr/>
        </p:nvSpPr>
        <p:spPr>
          <a:xfrm>
            <a:off x="2655025" y="6149482"/>
            <a:ext cx="7796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Greek root word </a:t>
            </a:r>
            <a:r>
              <a:rPr lang="en-AU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echino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- meaning spiny</a:t>
            </a:r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; Latin root word -</a:t>
            </a:r>
            <a:r>
              <a:rPr lang="en-AU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derm</a:t>
            </a:r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meaning skin)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31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rustacean larvae">
            <a:extLst>
              <a:ext uri="{FF2B5EF4-FFF2-40B4-BE49-F238E27FC236}">
                <a16:creationId xmlns:a16="http://schemas.microsoft.com/office/drawing/2014/main" id="{86F9E14D-5C50-B773-6F57-9CBB14FA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3097" y="2299012"/>
            <a:ext cx="4032190" cy="386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688DD-66EF-50EA-0ECB-DA689B6D87B9}"/>
              </a:ext>
            </a:extLst>
          </p:cNvPr>
          <p:cNvSpPr txBox="1"/>
          <p:nvPr/>
        </p:nvSpPr>
        <p:spPr>
          <a:xfrm>
            <a:off x="4800737" y="1221794"/>
            <a:ext cx="3044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2. </a:t>
            </a:r>
            <a:r>
              <a:rPr lang="en-US" sz="3200" i="1" dirty="0">
                <a:solidFill>
                  <a:schemeClr val="bg1"/>
                </a:solidFill>
              </a:rPr>
              <a:t>Zoea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larvae stage </a:t>
            </a:r>
          </a:p>
        </p:txBody>
      </p:sp>
      <p:pic>
        <p:nvPicPr>
          <p:cNvPr id="4" name="Picture 8" descr="Image">
            <a:extLst>
              <a:ext uri="{FF2B5EF4-FFF2-40B4-BE49-F238E27FC236}">
                <a16:creationId xmlns:a16="http://schemas.microsoft.com/office/drawing/2014/main" id="{EC2128E1-D89E-B8DE-0268-F19A22892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258" y="1407728"/>
            <a:ext cx="4493624" cy="41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A0BD87-83F3-E9FF-29FC-5768D069B404}"/>
              </a:ext>
            </a:extLst>
          </p:cNvPr>
          <p:cNvSpPr txBox="1"/>
          <p:nvPr/>
        </p:nvSpPr>
        <p:spPr>
          <a:xfrm>
            <a:off x="8299544" y="2040933"/>
            <a:ext cx="3836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3. </a:t>
            </a:r>
            <a:r>
              <a:rPr lang="en-US" sz="3200" i="1" dirty="0">
                <a:solidFill>
                  <a:schemeClr val="bg1"/>
                </a:solidFill>
              </a:rPr>
              <a:t>Megalopa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larvae stage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C8EDB-F4F5-6E78-77A4-B37DE66FB666}"/>
              </a:ext>
            </a:extLst>
          </p:cNvPr>
          <p:cNvSpPr txBox="1"/>
          <p:nvPr/>
        </p:nvSpPr>
        <p:spPr>
          <a:xfrm>
            <a:off x="779418" y="330510"/>
            <a:ext cx="3615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200" i="1" dirty="0">
                <a:solidFill>
                  <a:schemeClr val="bg1"/>
                </a:solidFill>
              </a:rPr>
              <a:t>Nauplius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larvae stage</a:t>
            </a:r>
          </a:p>
        </p:txBody>
      </p:sp>
      <p:pic>
        <p:nvPicPr>
          <p:cNvPr id="13318" name="Picture 6" descr="Crab Megalopa Photograph by Thomas Fromm - Fine Art America">
            <a:extLst>
              <a:ext uri="{FF2B5EF4-FFF2-40B4-BE49-F238E27FC236}">
                <a16:creationId xmlns:a16="http://schemas.microsoft.com/office/drawing/2014/main" id="{934CA756-F52C-3642-09CB-23D066C9E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9810" y="3429000"/>
            <a:ext cx="4032190" cy="32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CEF017-B20E-6DE2-2A33-933DC958F9D6}"/>
              </a:ext>
            </a:extLst>
          </p:cNvPr>
          <p:cNvSpPr txBox="1"/>
          <p:nvPr/>
        </p:nvSpPr>
        <p:spPr>
          <a:xfrm>
            <a:off x="11298025" y="6423697"/>
            <a:ext cx="117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9F40B-1547-DF43-54EE-85EC7DE2DB2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351259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rab - Wikipedia">
            <a:extLst>
              <a:ext uri="{FF2B5EF4-FFF2-40B4-BE49-F238E27FC236}">
                <a16:creationId xmlns:a16="http://schemas.microsoft.com/office/drawing/2014/main" id="{BF70B69A-3195-35F9-6988-34398F5A4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22580-2DC1-8827-F584-F59DC9F94EA9}"/>
              </a:ext>
            </a:extLst>
          </p:cNvPr>
          <p:cNvSpPr txBox="1"/>
          <p:nvPr/>
        </p:nvSpPr>
        <p:spPr>
          <a:xfrm>
            <a:off x="195943" y="128906"/>
            <a:ext cx="196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crabs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A36F4-D460-44AF-6FE6-C24E8378F5B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3843699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Australian Prawn Map – Andrew Trimmer">
            <a:extLst>
              <a:ext uri="{FF2B5EF4-FFF2-40B4-BE49-F238E27FC236}">
                <a16:creationId xmlns:a16="http://schemas.microsoft.com/office/drawing/2014/main" id="{29443D50-B742-3ABB-CA73-94A537799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E04944-0DD7-22E2-9A71-7CE2567D1CD4}"/>
              </a:ext>
            </a:extLst>
          </p:cNvPr>
          <p:cNvSpPr txBox="1"/>
          <p:nvPr/>
        </p:nvSpPr>
        <p:spPr>
          <a:xfrm>
            <a:off x="198783" y="166057"/>
            <a:ext cx="184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</a:rPr>
              <a:t>prawns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6B37D-CC72-04C5-883B-CA08BB961766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1760273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44775F-F79D-74BE-2370-5E8A910D0781}"/>
              </a:ext>
            </a:extLst>
          </p:cNvPr>
          <p:cNvSpPr/>
          <p:nvPr/>
        </p:nvSpPr>
        <p:spPr>
          <a:xfrm>
            <a:off x="0" y="1470991"/>
            <a:ext cx="12192000" cy="5387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C396D-1228-AA65-7825-98793F5FD988}"/>
              </a:ext>
            </a:extLst>
          </p:cNvPr>
          <p:cNvSpPr txBox="1"/>
          <p:nvPr/>
        </p:nvSpPr>
        <p:spPr>
          <a:xfrm>
            <a:off x="628324" y="344352"/>
            <a:ext cx="3165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Lobsters /crayfish</a:t>
            </a:r>
          </a:p>
        </p:txBody>
      </p:sp>
      <p:pic>
        <p:nvPicPr>
          <p:cNvPr id="5" name="Picture 6" descr="Redclaw | Get Fishing">
            <a:extLst>
              <a:ext uri="{FF2B5EF4-FFF2-40B4-BE49-F238E27FC236}">
                <a16:creationId xmlns:a16="http://schemas.microsoft.com/office/drawing/2014/main" id="{7E1E4FFA-CB94-0676-93FE-93D791A75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4804" y="4484534"/>
            <a:ext cx="3479074" cy="18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outhern Rock Lobster | Fishing Tasmania">
            <a:extLst>
              <a:ext uri="{FF2B5EF4-FFF2-40B4-BE49-F238E27FC236}">
                <a16:creationId xmlns:a16="http://schemas.microsoft.com/office/drawing/2014/main" id="{D2A59880-C3BD-FAD0-608A-35B74553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434804" y="2115352"/>
            <a:ext cx="2832787" cy="187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1EB1A0-3432-075D-498E-6C50923C2AA2}"/>
              </a:ext>
            </a:extLst>
          </p:cNvPr>
          <p:cNvSpPr txBox="1"/>
          <p:nvPr/>
        </p:nvSpPr>
        <p:spPr>
          <a:xfrm>
            <a:off x="8608212" y="3978243"/>
            <a:ext cx="278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Southern rock lobster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2390D-54BF-8C93-68F4-90E068B5E394}"/>
              </a:ext>
            </a:extLst>
          </p:cNvPr>
          <p:cNvSpPr txBox="1"/>
          <p:nvPr/>
        </p:nvSpPr>
        <p:spPr>
          <a:xfrm>
            <a:off x="8608212" y="6230717"/>
            <a:ext cx="278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 claw crayfish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2A2B4C-2DAD-A214-F76D-458BD079AFF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  <p:pic>
        <p:nvPicPr>
          <p:cNvPr id="10" name="Picture 2" descr="Lobster Versus Crayfish">
            <a:extLst>
              <a:ext uri="{FF2B5EF4-FFF2-40B4-BE49-F238E27FC236}">
                <a16:creationId xmlns:a16="http://schemas.microsoft.com/office/drawing/2014/main" id="{A42C0221-5425-D132-401B-9E33F8F3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6953"/>
            <a:ext cx="7588415" cy="529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18832F-E1BC-B9B2-A870-629AF1BE61E1}"/>
              </a:ext>
            </a:extLst>
          </p:cNvPr>
          <p:cNvSpPr txBox="1"/>
          <p:nvPr/>
        </p:nvSpPr>
        <p:spPr>
          <a:xfrm>
            <a:off x="185800" y="1556953"/>
            <a:ext cx="3608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Lobsters </a:t>
            </a:r>
            <a:r>
              <a:rPr lang="en-US" sz="1400" dirty="0"/>
              <a:t>typically have two large front claws. However, the common names lobster and crayfish can swap interchangeably depending on cultural interpretations. </a:t>
            </a:r>
          </a:p>
        </p:txBody>
      </p:sp>
    </p:spTree>
    <p:extLst>
      <p:ext uri="{BB962C8B-B14F-4D97-AF65-F5344CB8AC3E}">
        <p14:creationId xmlns:p14="http://schemas.microsoft.com/office/powerpoint/2010/main" val="2507320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Nauplius">
            <a:extLst>
              <a:ext uri="{FF2B5EF4-FFF2-40B4-BE49-F238E27FC236}">
                <a16:creationId xmlns:a16="http://schemas.microsoft.com/office/drawing/2014/main" id="{02EA0FF6-072D-D745-686D-04E6660C5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803108">
            <a:off x="8637108" y="417129"/>
            <a:ext cx="2251456" cy="17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ágenes de Anserifera: descubre bancos de fotos, ilustraciones, vectores y  vídeos de 54 | Adobe Stock">
            <a:extLst>
              <a:ext uri="{FF2B5EF4-FFF2-40B4-BE49-F238E27FC236}">
                <a16:creationId xmlns:a16="http://schemas.microsoft.com/office/drawing/2014/main" id="{4EF0062F-6C2D-79F5-28FE-0ACE240E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-36056"/>
            <a:ext cx="8907703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6EFEA-1737-FE0E-5E2F-C56ACA496A0D}"/>
              </a:ext>
            </a:extLst>
          </p:cNvPr>
          <p:cNvSpPr txBox="1"/>
          <p:nvPr/>
        </p:nvSpPr>
        <p:spPr>
          <a:xfrm>
            <a:off x="4840748" y="6331050"/>
            <a:ext cx="440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Gooseneck barnacles (</a:t>
            </a:r>
            <a:r>
              <a:rPr lang="en-US" i="1" dirty="0"/>
              <a:t>Lepas </a:t>
            </a:r>
            <a:r>
              <a:rPr lang="en-US" i="1" dirty="0" err="1"/>
              <a:t>anserifera</a:t>
            </a:r>
            <a:r>
              <a:rPr lang="en-US" dirty="0"/>
              <a:t>)</a:t>
            </a:r>
          </a:p>
        </p:txBody>
      </p:sp>
      <p:pic>
        <p:nvPicPr>
          <p:cNvPr id="12304" name="Picture 16" descr="Arthropods – Six-plated Barnacle – Barwon Bluff">
            <a:extLst>
              <a:ext uri="{FF2B5EF4-FFF2-40B4-BE49-F238E27FC236}">
                <a16:creationId xmlns:a16="http://schemas.microsoft.com/office/drawing/2014/main" id="{F47E511F-019F-F294-70D2-5DB0C710E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9752" y="4676503"/>
            <a:ext cx="3272249" cy="21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E6F6AD-2FD2-FF44-51DE-EC69FCC19F05}"/>
              </a:ext>
            </a:extLst>
          </p:cNvPr>
          <p:cNvSpPr txBox="1"/>
          <p:nvPr/>
        </p:nvSpPr>
        <p:spPr>
          <a:xfrm>
            <a:off x="8919749" y="4749725"/>
            <a:ext cx="290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Six plated barnacle (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Chthamalus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antennatus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)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12306" name="Picture 18" descr="Acorn Barnacle - Oceana">
            <a:extLst>
              <a:ext uri="{FF2B5EF4-FFF2-40B4-BE49-F238E27FC236}">
                <a16:creationId xmlns:a16="http://schemas.microsoft.com/office/drawing/2014/main" id="{BACE0531-03E0-B074-A82B-F0E590E8F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5657" y="2267905"/>
            <a:ext cx="3272246" cy="230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389AA-B001-3464-3238-9838FDC3D416}"/>
              </a:ext>
            </a:extLst>
          </p:cNvPr>
          <p:cNvSpPr txBox="1"/>
          <p:nvPr/>
        </p:nvSpPr>
        <p:spPr>
          <a:xfrm>
            <a:off x="8919749" y="2267905"/>
            <a:ext cx="376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Acorn barnacle –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</a:rPr>
              <a:t>look like volcanoes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(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Chthamalus</a:t>
            </a:r>
            <a:r>
              <a:rPr lang="en-US" i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i="1" dirty="0" err="1">
                <a:solidFill>
                  <a:schemeClr val="bg1"/>
                </a:solidFill>
                <a:highlight>
                  <a:srgbClr val="000000"/>
                </a:highlight>
              </a:rPr>
              <a:t>antennatus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23D0A-A858-A87E-BF32-9CFECBC64634}"/>
              </a:ext>
            </a:extLst>
          </p:cNvPr>
          <p:cNvSpPr txBox="1"/>
          <p:nvPr/>
        </p:nvSpPr>
        <p:spPr>
          <a:xfrm>
            <a:off x="10555876" y="1869657"/>
            <a:ext cx="1467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Barnacle </a:t>
            </a:r>
            <a:r>
              <a:rPr lang="en-US" sz="1400" dirty="0" err="1">
                <a:solidFill>
                  <a:schemeClr val="bg1"/>
                </a:solidFill>
              </a:rPr>
              <a:t>nuaplius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7B7FB-78AF-CA22-5C75-8EC19E6819F0}"/>
              </a:ext>
            </a:extLst>
          </p:cNvPr>
          <p:cNvSpPr txBox="1"/>
          <p:nvPr/>
        </p:nvSpPr>
        <p:spPr>
          <a:xfrm>
            <a:off x="333495" y="227612"/>
            <a:ext cx="9014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Barnacles (classified as crustacean due to having a nauplius larvae stage) 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D1EFF-DA55-4A64-6648-95A70EF1E9D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Crustacean</a:t>
            </a:r>
          </a:p>
        </p:txBody>
      </p:sp>
    </p:spTree>
    <p:extLst>
      <p:ext uri="{BB962C8B-B14F-4D97-AF65-F5344CB8AC3E}">
        <p14:creationId xmlns:p14="http://schemas.microsoft.com/office/powerpoint/2010/main" val="227327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769763" y="2795512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Molluscs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44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3781">
            <a:extLst>
              <a:ext uri="{FF2B5EF4-FFF2-40B4-BE49-F238E27FC236}">
                <a16:creationId xmlns:a16="http://schemas.microsoft.com/office/drawing/2014/main" id="{7326E3B7-2230-32F2-1F06-11BA7DFB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497" y="0"/>
            <a:ext cx="9170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75F84-DAA3-2788-4DFD-9C3822B2B4A0}"/>
              </a:ext>
            </a:extLst>
          </p:cNvPr>
          <p:cNvSpPr txBox="1"/>
          <p:nvPr/>
        </p:nvSpPr>
        <p:spPr>
          <a:xfrm>
            <a:off x="3021497" y="6387547"/>
            <a:ext cx="89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Nudibranch (</a:t>
            </a:r>
            <a:r>
              <a:rPr lang="en-US" i="1" dirty="0" err="1">
                <a:solidFill>
                  <a:schemeClr val="bg1"/>
                </a:solidFill>
              </a:rPr>
              <a:t>Chromodoris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elisabethina</a:t>
            </a:r>
            <a:r>
              <a:rPr lang="en-US" dirty="0">
                <a:solidFill>
                  <a:schemeClr val="bg1"/>
                </a:solidFill>
              </a:rPr>
              <a:t>). Photo: Gary Cobb (</a:t>
            </a:r>
            <a:r>
              <a:rPr lang="en-US" dirty="0" err="1">
                <a:solidFill>
                  <a:schemeClr val="bg1"/>
                </a:solidFill>
              </a:rPr>
              <a:t>nudibranch.com.au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3136612"/>
            <a:ext cx="201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Body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6C3431-EC4E-DDFF-53BA-DDC41670DAC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15220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75F84-DAA3-2788-4DFD-9C3822B2B4A0}"/>
              </a:ext>
            </a:extLst>
          </p:cNvPr>
          <p:cNvSpPr txBox="1"/>
          <p:nvPr/>
        </p:nvSpPr>
        <p:spPr>
          <a:xfrm>
            <a:off x="3021497" y="6387547"/>
            <a:ext cx="89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 North Pacific bigeye octopus. Monterey Bay Aquarium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3136612"/>
            <a:ext cx="201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Body</a:t>
            </a:r>
          </a:p>
        </p:txBody>
      </p:sp>
      <p:pic>
        <p:nvPicPr>
          <p:cNvPr id="16386" name="Picture 2" descr="I had a rescue octopus in my lab, and studied her babies.">
            <a:extLst>
              <a:ext uri="{FF2B5EF4-FFF2-40B4-BE49-F238E27FC236}">
                <a16:creationId xmlns:a16="http://schemas.microsoft.com/office/drawing/2014/main" id="{9BF2DEB4-E245-1913-80DF-1C76A7F70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3043" y="781878"/>
            <a:ext cx="8746436" cy="455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3EF277-8326-BBB6-B9A8-0A6D9B89A3DB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02371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275F84-DAA3-2788-4DFD-9C3822B2B4A0}"/>
              </a:ext>
            </a:extLst>
          </p:cNvPr>
          <p:cNvSpPr txBox="1"/>
          <p:nvPr/>
        </p:nvSpPr>
        <p:spPr>
          <a:xfrm>
            <a:off x="3021497" y="6387547"/>
            <a:ext cx="893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Squid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3136612"/>
            <a:ext cx="201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Soft Body</a:t>
            </a:r>
          </a:p>
        </p:txBody>
      </p:sp>
      <p:pic>
        <p:nvPicPr>
          <p:cNvPr id="17410" name="Picture 2" descr="Are squids as smart as dogs?">
            <a:extLst>
              <a:ext uri="{FF2B5EF4-FFF2-40B4-BE49-F238E27FC236}">
                <a16:creationId xmlns:a16="http://schemas.microsoft.com/office/drawing/2014/main" id="{0CA4A5BE-D0CC-9F0F-6401-50AB3D536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7446" y="227760"/>
            <a:ext cx="7726017" cy="58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251D6-362A-878C-C72E-738C8A3AFDBB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61764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pic>
        <p:nvPicPr>
          <p:cNvPr id="15362" name="Picture 2" descr="Introduction to Gastropods">
            <a:extLst>
              <a:ext uri="{FF2B5EF4-FFF2-40B4-BE49-F238E27FC236}">
                <a16:creationId xmlns:a16="http://schemas.microsoft.com/office/drawing/2014/main" id="{577F85C3-A3A8-9E60-A57B-D32D89DC3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0841" y="-1"/>
            <a:ext cx="9551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21182-1758-97F9-511C-0F80CC4DB370}"/>
              </a:ext>
            </a:extLst>
          </p:cNvPr>
          <p:cNvSpPr txBox="1"/>
          <p:nvPr/>
        </p:nvSpPr>
        <p:spPr>
          <a:xfrm>
            <a:off x="2809462" y="6361043"/>
            <a:ext cx="893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Queen conch Photo: Reinhard </a:t>
            </a:r>
            <a:r>
              <a:rPr lang="en-US" dirty="0" err="1">
                <a:solidFill>
                  <a:schemeClr val="bg1"/>
                </a:solidFill>
              </a:rPr>
              <a:t>Dirscherl</a:t>
            </a:r>
            <a:r>
              <a:rPr lang="en-US" dirty="0">
                <a:solidFill>
                  <a:schemeClr val="bg1"/>
                </a:solidFill>
              </a:rPr>
              <a:t> / </a:t>
            </a:r>
            <a:r>
              <a:rPr lang="en-US" dirty="0" err="1">
                <a:solidFill>
                  <a:schemeClr val="bg1"/>
                </a:solidFill>
              </a:rPr>
              <a:t>WaterFrame</a:t>
            </a:r>
            <a:r>
              <a:rPr lang="en-US" dirty="0">
                <a:solidFill>
                  <a:schemeClr val="bg1"/>
                </a:solidFill>
              </a:rPr>
              <a:t>/ Getty Images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058CA-51BE-0157-03CE-AA4C25364EE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14524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239999-4844-FDC5-8C6C-D0C22446C589}"/>
              </a:ext>
            </a:extLst>
          </p:cNvPr>
          <p:cNvSpPr txBox="1"/>
          <p:nvPr/>
        </p:nvSpPr>
        <p:spPr>
          <a:xfrm>
            <a:off x="9633427" y="2890391"/>
            <a:ext cx="265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Spiny skin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281EF-0826-2C6F-699C-51A2F93CBE54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  <p:pic>
        <p:nvPicPr>
          <p:cNvPr id="2" name="Picture 2" descr="Delicious Sea Urchins Restore Oceans and Help Decarbonization | The  Government of Japan - JapanGov -">
            <a:extLst>
              <a:ext uri="{FF2B5EF4-FFF2-40B4-BE49-F238E27FC236}">
                <a16:creationId xmlns:a16="http://schemas.microsoft.com/office/drawing/2014/main" id="{05B15A4A-43A6-8577-42D8-C7D8ECB8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6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A6D7FF-60B2-B74D-28F9-493B4E6C7200}"/>
              </a:ext>
            </a:extLst>
          </p:cNvPr>
          <p:cNvSpPr txBox="1"/>
          <p:nvPr/>
        </p:nvSpPr>
        <p:spPr>
          <a:xfrm>
            <a:off x="0" y="104502"/>
            <a:ext cx="234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Sea urchin </a:t>
            </a:r>
          </a:p>
          <a:p>
            <a:pPr algn="ctr"/>
            <a:r>
              <a:rPr lang="en-US" dirty="0"/>
              <a:t>(in half, plump with roe/eggs)</a:t>
            </a:r>
          </a:p>
        </p:txBody>
      </p:sp>
    </p:spTree>
    <p:extLst>
      <p:ext uri="{BB962C8B-B14F-4D97-AF65-F5344CB8AC3E}">
        <p14:creationId xmlns:p14="http://schemas.microsoft.com/office/powerpoint/2010/main" val="2538694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ow Tiny Limpets Do the Heavy Lifting of Climate Resilience | Hakai Magazine">
            <a:extLst>
              <a:ext uri="{FF2B5EF4-FFF2-40B4-BE49-F238E27FC236}">
                <a16:creationId xmlns:a16="http://schemas.microsoft.com/office/drawing/2014/main" id="{0A2EB901-4771-AE4A-DAB3-DAEBAD57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4660" y="0"/>
            <a:ext cx="9687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81828-5540-D9F5-CF63-C4BB454D713A}"/>
              </a:ext>
            </a:extLst>
          </p:cNvPr>
          <p:cNvSpPr txBox="1"/>
          <p:nvPr/>
        </p:nvSpPr>
        <p:spPr>
          <a:xfrm>
            <a:off x="2610678" y="6488668"/>
            <a:ext cx="522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Limpet. Photo: Rebecca </a:t>
            </a:r>
            <a:r>
              <a:rPr lang="en-US" dirty="0" err="1">
                <a:solidFill>
                  <a:schemeClr val="bg1"/>
                </a:solidFill>
              </a:rPr>
              <a:t>Kordas</a:t>
            </a:r>
            <a:r>
              <a:rPr lang="en-US" dirty="0">
                <a:solidFill>
                  <a:schemeClr val="bg1"/>
                </a:solidFill>
              </a:rPr>
              <a:t>/UBC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4629C-3588-4614-CD9E-C463EF9B6E49}"/>
              </a:ext>
            </a:extLst>
          </p:cNvPr>
          <p:cNvSpPr txBox="1"/>
          <p:nvPr/>
        </p:nvSpPr>
        <p:spPr>
          <a:xfrm>
            <a:off x="316523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E68B1-4680-13BD-3EAE-AC40C018E07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518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ED9EC-9B32-2815-64A8-9DD8FECD27C7}"/>
              </a:ext>
            </a:extLst>
          </p:cNvPr>
          <p:cNvSpPr txBox="1"/>
          <p:nvPr/>
        </p:nvSpPr>
        <p:spPr>
          <a:xfrm>
            <a:off x="515306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pic>
        <p:nvPicPr>
          <p:cNvPr id="19458" name="Picture 2" descr="Vintage Shells. Conch, Spider, Spiral, Snail, Clam. Aquarium, Home Decor  Assorte | eBay">
            <a:extLst>
              <a:ext uri="{FF2B5EF4-FFF2-40B4-BE49-F238E27FC236}">
                <a16:creationId xmlns:a16="http://schemas.microsoft.com/office/drawing/2014/main" id="{FE9911C2-E151-7229-9DCF-72D5E4826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9A564-19F5-1BE4-BABD-35064409EA7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7871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iant Clam: Great Barrier Reef Marine life">
            <a:extLst>
              <a:ext uri="{FF2B5EF4-FFF2-40B4-BE49-F238E27FC236}">
                <a16:creationId xmlns:a16="http://schemas.microsoft.com/office/drawing/2014/main" id="{562372FA-EB3E-83D2-9A73-446D6916A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9703" y="0"/>
            <a:ext cx="9422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AF829C-7490-CB59-3C58-65FEE904ABFC}"/>
              </a:ext>
            </a:extLst>
          </p:cNvPr>
          <p:cNvSpPr txBox="1"/>
          <p:nvPr/>
        </p:nvSpPr>
        <p:spPr>
          <a:xfrm>
            <a:off x="3021497" y="6387547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Giant clam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10BF2-72AC-BD5B-0953-59211628EC76}"/>
              </a:ext>
            </a:extLst>
          </p:cNvPr>
          <p:cNvSpPr txBox="1"/>
          <p:nvPr/>
        </p:nvSpPr>
        <p:spPr>
          <a:xfrm>
            <a:off x="515306" y="2397948"/>
            <a:ext cx="2015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external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79314-6595-EEF1-DEB7-0C142CBC282B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26087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610BF2-72AC-BD5B-0953-59211628EC76}"/>
              </a:ext>
            </a:extLst>
          </p:cNvPr>
          <p:cNvSpPr txBox="1"/>
          <p:nvPr/>
        </p:nvSpPr>
        <p:spPr>
          <a:xfrm>
            <a:off x="1204418" y="2764607"/>
            <a:ext cx="25989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</a:t>
            </a:r>
            <a:r>
              <a:rPr lang="en-US" sz="4000" dirty="0">
                <a:solidFill>
                  <a:schemeClr val="bg1"/>
                </a:solidFill>
              </a:rPr>
              <a:t>INTERNAL</a:t>
            </a:r>
            <a:r>
              <a:rPr lang="en-US" sz="3200" dirty="0">
                <a:solidFill>
                  <a:schemeClr val="bg1"/>
                </a:solidFill>
              </a:rPr>
              <a:t> shell</a:t>
            </a:r>
          </a:p>
        </p:txBody>
      </p:sp>
      <p:pic>
        <p:nvPicPr>
          <p:cNvPr id="23554" name="Picture 2" descr="Cuttlefish - Description, Habitat, Image, Diet, and Interesting Facts">
            <a:extLst>
              <a:ext uri="{FF2B5EF4-FFF2-40B4-BE49-F238E27FC236}">
                <a16:creationId xmlns:a16="http://schemas.microsoft.com/office/drawing/2014/main" id="{FA3E8514-E38C-CDCE-B232-16752694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851" y="0"/>
            <a:ext cx="6997149" cy="45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5FF72-82AD-36B2-5055-92297E97DBA7}"/>
              </a:ext>
            </a:extLst>
          </p:cNvPr>
          <p:cNvSpPr txBox="1"/>
          <p:nvPr/>
        </p:nvSpPr>
        <p:spPr>
          <a:xfrm>
            <a:off x="5327375" y="145773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Cuttlefish</a:t>
            </a:r>
          </a:p>
        </p:txBody>
      </p:sp>
      <p:pic>
        <p:nvPicPr>
          <p:cNvPr id="23560" name="Picture 8" descr="Cuttlebone - Wikipedia">
            <a:extLst>
              <a:ext uri="{FF2B5EF4-FFF2-40B4-BE49-F238E27FC236}">
                <a16:creationId xmlns:a16="http://schemas.microsoft.com/office/drawing/2014/main" id="{6EAF0F45-B89B-EBF2-E0A0-28B2A55A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755" y="4706731"/>
            <a:ext cx="3008245" cy="20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drawing of a squid&#10;&#10;Description automatically generated">
            <a:extLst>
              <a:ext uri="{FF2B5EF4-FFF2-40B4-BE49-F238E27FC236}">
                <a16:creationId xmlns:a16="http://schemas.microsoft.com/office/drawing/2014/main" id="{2AB43E0D-FBBD-90BB-A9E6-C224E5C6D0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851" y="4623629"/>
            <a:ext cx="3644900" cy="217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D29872-97A9-3F31-6F96-571F135EE54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8206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610BF2-72AC-BD5B-0953-59211628EC76}"/>
              </a:ext>
            </a:extLst>
          </p:cNvPr>
          <p:cNvSpPr txBox="1"/>
          <p:nvPr/>
        </p:nvSpPr>
        <p:spPr>
          <a:xfrm>
            <a:off x="1204418" y="2764607"/>
            <a:ext cx="25989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 with an </a:t>
            </a:r>
            <a:r>
              <a:rPr lang="en-US" sz="4000" dirty="0">
                <a:solidFill>
                  <a:schemeClr val="bg1"/>
                </a:solidFill>
              </a:rPr>
              <a:t>INTERNAL</a:t>
            </a:r>
            <a:r>
              <a:rPr lang="en-US" sz="3200" dirty="0">
                <a:solidFill>
                  <a:schemeClr val="bg1"/>
                </a:solidFill>
              </a:rPr>
              <a:t>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5FF72-82AD-36B2-5055-92297E97DBA7}"/>
              </a:ext>
            </a:extLst>
          </p:cNvPr>
          <p:cNvSpPr txBox="1"/>
          <p:nvPr/>
        </p:nvSpPr>
        <p:spPr>
          <a:xfrm>
            <a:off x="6096000" y="185530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Spirula spirula</a:t>
            </a:r>
            <a:r>
              <a:rPr lang="en-US" dirty="0">
                <a:solidFill>
                  <a:schemeClr val="bg1"/>
                </a:solidFill>
              </a:rPr>
              <a:t> (deep sea squid)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85F7F34-7F9A-6685-9A59-13CF2791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061" y="752061"/>
            <a:ext cx="5353877" cy="53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eautiful Spirula Spirula Cuttlefish with Coiled Shell">
            <a:extLst>
              <a:ext uri="{FF2B5EF4-FFF2-40B4-BE49-F238E27FC236}">
                <a16:creationId xmlns:a16="http://schemas.microsoft.com/office/drawing/2014/main" id="{3DD1BBDA-A52A-79EA-9183-DC75C6C84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1964" y="554862"/>
            <a:ext cx="1431235" cy="535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B3398-42BA-1327-13C6-54F6A2784DA9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890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B81015-0F24-6142-1DB2-7D42E9FD7703}"/>
              </a:ext>
            </a:extLst>
          </p:cNvPr>
          <p:cNvSpPr txBox="1"/>
          <p:nvPr/>
        </p:nvSpPr>
        <p:spPr>
          <a:xfrm>
            <a:off x="0" y="2927934"/>
            <a:ext cx="334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Mantle</a:t>
            </a:r>
          </a:p>
        </p:txBody>
      </p:sp>
      <p:pic>
        <p:nvPicPr>
          <p:cNvPr id="22532" name="Picture 4" descr="Ovula ovum - Alchetron, The Free Social Encyclopedia">
            <a:extLst>
              <a:ext uri="{FF2B5EF4-FFF2-40B4-BE49-F238E27FC236}">
                <a16:creationId xmlns:a16="http://schemas.microsoft.com/office/drawing/2014/main" id="{ACA388B8-0817-89F1-91FC-0C0D631C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765" y="-1"/>
            <a:ext cx="9051235" cy="680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3F4893-FB1F-95F7-56FF-E95D39E72028}"/>
              </a:ext>
            </a:extLst>
          </p:cNvPr>
          <p:cNvSpPr txBox="1"/>
          <p:nvPr/>
        </p:nvSpPr>
        <p:spPr>
          <a:xfrm>
            <a:off x="3233532" y="6440644"/>
            <a:ext cx="422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Egg cowrie (there’s always TWO)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DC3C3-6EC2-0F3A-0C8E-EC8D05C6751E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4578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hotonics research clams up">
            <a:extLst>
              <a:ext uri="{FF2B5EF4-FFF2-40B4-BE49-F238E27FC236}">
                <a16:creationId xmlns:a16="http://schemas.microsoft.com/office/drawing/2014/main" id="{0BF377CA-7A90-80F1-0D92-924DFE50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061" y="0"/>
            <a:ext cx="10296939" cy="68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E0B14-95D3-3F04-53EE-B69416966F0E}"/>
              </a:ext>
            </a:extLst>
          </p:cNvPr>
          <p:cNvSpPr txBox="1"/>
          <p:nvPr/>
        </p:nvSpPr>
        <p:spPr>
          <a:xfrm>
            <a:off x="185531" y="1907617"/>
            <a:ext cx="15902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mantle is the organ that </a:t>
            </a:r>
            <a:r>
              <a:rPr lang="en-US" sz="3200" i="1" dirty="0">
                <a:solidFill>
                  <a:schemeClr val="bg1"/>
                </a:solidFill>
              </a:rPr>
              <a:t>makes</a:t>
            </a:r>
            <a:r>
              <a:rPr lang="en-US" sz="3200" dirty="0">
                <a:solidFill>
                  <a:schemeClr val="bg1"/>
                </a:solidFill>
              </a:rPr>
              <a:t> the shell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200F9-42A0-DB99-00F6-2EF260CCCECF}"/>
              </a:ext>
            </a:extLst>
          </p:cNvPr>
          <p:cNvSpPr txBox="1"/>
          <p:nvPr/>
        </p:nvSpPr>
        <p:spPr>
          <a:xfrm>
            <a:off x="10707758" y="715703"/>
            <a:ext cx="123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Giant clam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D6FE1-310E-3E8D-0FF4-4EE5E8D366C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71800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iant clam IV - KLUM COLLECTION">
            <a:extLst>
              <a:ext uri="{FF2B5EF4-FFF2-40B4-BE49-F238E27FC236}">
                <a16:creationId xmlns:a16="http://schemas.microsoft.com/office/drawing/2014/main" id="{138F0CC1-D646-3985-6012-0D4004E75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75C277-8722-5340-6EE2-3D84219689E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41038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Humble Scallop Has Eyes Like an Advanced Telescope">
            <a:extLst>
              <a:ext uri="{FF2B5EF4-FFF2-40B4-BE49-F238E27FC236}">
                <a16:creationId xmlns:a16="http://schemas.microsoft.com/office/drawing/2014/main" id="{955CDD79-4BB1-853A-4C05-234E3740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21852-63EB-B1F0-55F0-D1DAC949029F}"/>
              </a:ext>
            </a:extLst>
          </p:cNvPr>
          <p:cNvSpPr txBox="1"/>
          <p:nvPr/>
        </p:nvSpPr>
        <p:spPr>
          <a:xfrm>
            <a:off x="278295" y="6228522"/>
            <a:ext cx="557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Mantle of a scallop (blue parts are eyes)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33E1A4-E2D4-A433-0A7B-270860C7A8A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5811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olka Dot Egg Cowrie! A type of sea snail found in Indonesia :  r/DiscoverEarth">
            <a:extLst>
              <a:ext uri="{FF2B5EF4-FFF2-40B4-BE49-F238E27FC236}">
                <a16:creationId xmlns:a16="http://schemas.microsoft.com/office/drawing/2014/main" id="{BEFEC214-99D7-3CF2-12D8-C753FD68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32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EC5BF-9672-1D3A-D903-360AB026B7AB}"/>
              </a:ext>
            </a:extLst>
          </p:cNvPr>
          <p:cNvSpPr txBox="1"/>
          <p:nvPr/>
        </p:nvSpPr>
        <p:spPr>
          <a:xfrm>
            <a:off x="9780104" y="6321286"/>
            <a:ext cx="253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Polka dot egg cowrie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F83AC-A193-B4E4-C4EC-D04EBF54FD33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Sometimes the mantle covers the shell entirely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531BD-1C6B-0E2F-000D-085391D170D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8593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tail of sea urchin's plate structure | Download Scientific Diagram">
            <a:extLst>
              <a:ext uri="{FF2B5EF4-FFF2-40B4-BE49-F238E27FC236}">
                <a16:creationId xmlns:a16="http://schemas.microsoft.com/office/drawing/2014/main" id="{4A9568B8-649F-FE4B-2EBE-BCBFB113F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" b="-1"/>
          <a:stretch/>
        </p:blipFill>
        <p:spPr bwMode="auto">
          <a:xfrm>
            <a:off x="0" y="12028"/>
            <a:ext cx="8534400" cy="68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57C97-A955-E5C6-C895-187BE1FD14D8}"/>
              </a:ext>
            </a:extLst>
          </p:cNvPr>
          <p:cNvSpPr txBox="1"/>
          <p:nvPr/>
        </p:nvSpPr>
        <p:spPr>
          <a:xfrm>
            <a:off x="-437322" y="6294783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Sea urchin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A48C7-55A4-B6D8-B1EB-7771DB8CA6CB}"/>
              </a:ext>
            </a:extLst>
          </p:cNvPr>
          <p:cNvSpPr txBox="1"/>
          <p:nvPr/>
        </p:nvSpPr>
        <p:spPr>
          <a:xfrm>
            <a:off x="7658227" y="3429000"/>
            <a:ext cx="4401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Calcareous skeleton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49FB3-1112-286B-814E-CA36A0FF74C8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2804422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20B1A-101B-27E1-012D-7E5D671F3DB6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Visceral Mass (internal organs)</a:t>
            </a:r>
          </a:p>
        </p:txBody>
      </p:sp>
      <p:pic>
        <p:nvPicPr>
          <p:cNvPr id="14338" name="Picture 2" descr="r/Awwducational - Snails' anuses are above their heads. This is due to torsion that takes place during their early life stage. The visceral mass, mantle, and shell rotate 180˚ with respect to the head and foot.">
            <a:extLst>
              <a:ext uri="{FF2B5EF4-FFF2-40B4-BE49-F238E27FC236}">
                <a16:creationId xmlns:a16="http://schemas.microsoft.com/office/drawing/2014/main" id="{A86D21CA-5C64-1363-49AF-CCB37954D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0747" y="1089259"/>
            <a:ext cx="6637421" cy="57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EE4883-E823-7774-FE1A-594169B962A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749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20B1A-101B-27E1-012D-7E5D671F3DB6}"/>
              </a:ext>
            </a:extLst>
          </p:cNvPr>
          <p:cNvSpPr txBox="1"/>
          <p:nvPr/>
        </p:nvSpPr>
        <p:spPr>
          <a:xfrm>
            <a:off x="2145323" y="368617"/>
            <a:ext cx="8390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visceral mass includes the digestive, nervous, excretory, reproductive, and respiratory systems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C3AB6A-5E4E-0EF2-2E3F-2E65CDFBB967}"/>
              </a:ext>
            </a:extLst>
          </p:cNvPr>
          <p:cNvSpPr/>
          <p:nvPr/>
        </p:nvSpPr>
        <p:spPr>
          <a:xfrm>
            <a:off x="1" y="2319130"/>
            <a:ext cx="12192000" cy="4538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ollusk Body Plans - Advanced | CK-12 Foundation">
            <a:extLst>
              <a:ext uri="{FF2B5EF4-FFF2-40B4-BE49-F238E27FC236}">
                <a16:creationId xmlns:a16="http://schemas.microsoft.com/office/drawing/2014/main" id="{C93BD051-89DD-979E-5151-0870998D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026" y="2720887"/>
            <a:ext cx="9090991" cy="37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154E0-382D-C443-58D8-F879EDC20F5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21764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ollusca: What is a Mollusk?">
            <a:extLst>
              <a:ext uri="{FF2B5EF4-FFF2-40B4-BE49-F238E27FC236}">
                <a16:creationId xmlns:a16="http://schemas.microsoft.com/office/drawing/2014/main" id="{DCEAF18F-7948-A988-6878-0039DB514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61" y="367748"/>
            <a:ext cx="11989277" cy="61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62243-F3B0-7800-AE56-1DF9673DA31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61152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A1AAC-9BB5-1413-A9D8-01C8590C12C9}"/>
              </a:ext>
            </a:extLst>
          </p:cNvPr>
          <p:cNvSpPr txBox="1"/>
          <p:nvPr/>
        </p:nvSpPr>
        <p:spPr>
          <a:xfrm>
            <a:off x="580954" y="326576"/>
            <a:ext cx="658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Cephalopods </a:t>
            </a:r>
          </a:p>
        </p:txBody>
      </p:sp>
      <p:pic>
        <p:nvPicPr>
          <p:cNvPr id="15364" name="Picture 4" descr="Can cephalopods see what fishes see? – Functional Ecologists">
            <a:extLst>
              <a:ext uri="{FF2B5EF4-FFF2-40B4-BE49-F238E27FC236}">
                <a16:creationId xmlns:a16="http://schemas.microsoft.com/office/drawing/2014/main" id="{65BDD238-435E-A2CB-BDF0-0871764E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8252" y="0"/>
            <a:ext cx="7523747" cy="33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The United Kingdom Has Declared Octopuses And Crabs To Be Sentient Entities">
            <a:extLst>
              <a:ext uri="{FF2B5EF4-FFF2-40B4-BE49-F238E27FC236}">
                <a16:creationId xmlns:a16="http://schemas.microsoft.com/office/drawing/2014/main" id="{D1D0946C-C535-0F2B-2E4E-D4B8EB748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954" y="1200054"/>
            <a:ext cx="3253109" cy="281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an cephalopods see what fishes see? – Functional Ecologists">
            <a:extLst>
              <a:ext uri="{FF2B5EF4-FFF2-40B4-BE49-F238E27FC236}">
                <a16:creationId xmlns:a16="http://schemas.microsoft.com/office/drawing/2014/main" id="{A97F5690-B7F1-1605-AF7C-C9FDCF50F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8253" y="3515033"/>
            <a:ext cx="7473618" cy="33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he Cephalopoda">
            <a:extLst>
              <a:ext uri="{FF2B5EF4-FFF2-40B4-BE49-F238E27FC236}">
                <a16:creationId xmlns:a16="http://schemas.microsoft.com/office/drawing/2014/main" id="{B848F598-748A-EEAB-F28B-0F6292D8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05" y="4284765"/>
            <a:ext cx="3931653" cy="224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44C3D-CC7A-D22F-B465-28F2EFCC611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6078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FDD0BD-9CE6-C5F0-5841-0BF0CC2B3261}"/>
              </a:ext>
            </a:extLst>
          </p:cNvPr>
          <p:cNvSpPr txBox="1"/>
          <p:nvPr/>
        </p:nvSpPr>
        <p:spPr>
          <a:xfrm>
            <a:off x="541037" y="766030"/>
            <a:ext cx="251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Gastropods</a:t>
            </a:r>
          </a:p>
        </p:txBody>
      </p:sp>
      <p:pic>
        <p:nvPicPr>
          <p:cNvPr id="16386" name="Picture 2" descr="The Gastropoda">
            <a:extLst>
              <a:ext uri="{FF2B5EF4-FFF2-40B4-BE49-F238E27FC236}">
                <a16:creationId xmlns:a16="http://schemas.microsoft.com/office/drawing/2014/main" id="{90D03A57-BC5B-D160-091F-5DA0E2EBE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45895"/>
            <a:ext cx="12192000" cy="46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onus textile - Wikipedia">
            <a:extLst>
              <a:ext uri="{FF2B5EF4-FFF2-40B4-BE49-F238E27FC236}">
                <a16:creationId xmlns:a16="http://schemas.microsoft.com/office/drawing/2014/main" id="{A60DD95B-45DE-5FB2-74E6-1B899274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77555" y="-434930"/>
            <a:ext cx="1873164" cy="29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31A7A-4D20-6C73-F5FC-CC5CDB15F63D}"/>
              </a:ext>
            </a:extLst>
          </p:cNvPr>
          <p:cNvSpPr/>
          <p:nvPr/>
        </p:nvSpPr>
        <p:spPr>
          <a:xfrm>
            <a:off x="5791201" y="-2"/>
            <a:ext cx="6400800" cy="193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Textile Cone Snail - Sawan Books">
            <a:extLst>
              <a:ext uri="{FF2B5EF4-FFF2-40B4-BE49-F238E27FC236}">
                <a16:creationId xmlns:a16="http://schemas.microsoft.com/office/drawing/2014/main" id="{2633C990-D9B7-D283-28E6-872478C2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010" y="0"/>
            <a:ext cx="3700380" cy="193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DFB19-E76C-6EFD-80C7-BA7D21C83752}"/>
              </a:ext>
            </a:extLst>
          </p:cNvPr>
          <p:cNvSpPr txBox="1"/>
          <p:nvPr/>
        </p:nvSpPr>
        <p:spPr>
          <a:xfrm>
            <a:off x="5911697" y="766030"/>
            <a:ext cx="165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Textile cone shell (very dangerous)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38D25-0EF3-10E8-CE9F-5CB8EB1B7B5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61805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32E5F-6077-75EA-6B68-42311534DAFC}"/>
              </a:ext>
            </a:extLst>
          </p:cNvPr>
          <p:cNvSpPr txBox="1"/>
          <p:nvPr/>
        </p:nvSpPr>
        <p:spPr>
          <a:xfrm>
            <a:off x="147818" y="2524344"/>
            <a:ext cx="16669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Bivalves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(‘2 valves’)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e.g. clams, pipi, mussel, oyster, scallop, etc.</a:t>
            </a:r>
          </a:p>
        </p:txBody>
      </p:sp>
      <p:pic>
        <p:nvPicPr>
          <p:cNvPr id="17410" name="Picture 2" descr="Bivalvia - Wikipedia">
            <a:extLst>
              <a:ext uri="{FF2B5EF4-FFF2-40B4-BE49-F238E27FC236}">
                <a16:creationId xmlns:a16="http://schemas.microsoft.com/office/drawing/2014/main" id="{0565B21D-5391-5B04-D7CF-20E35AF5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423069" y="-1205163"/>
            <a:ext cx="6565064" cy="92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422B54-AF1F-3189-B948-660687C05CE7}"/>
              </a:ext>
            </a:extLst>
          </p:cNvPr>
          <p:cNvSpPr txBox="1"/>
          <p:nvPr/>
        </p:nvSpPr>
        <p:spPr>
          <a:xfrm>
            <a:off x="7977863" y="120544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8045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8D1C9-07D6-D1EE-CF6B-1823DE492972}"/>
              </a:ext>
            </a:extLst>
          </p:cNvPr>
          <p:cNvSpPr txBox="1"/>
          <p:nvPr/>
        </p:nvSpPr>
        <p:spPr>
          <a:xfrm>
            <a:off x="532829" y="342618"/>
            <a:ext cx="16007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Chitons </a:t>
            </a:r>
            <a:r>
              <a:rPr lang="en-US" dirty="0">
                <a:solidFill>
                  <a:schemeClr val="bg1"/>
                </a:solidFill>
              </a:rPr>
              <a:t>(pronounced ‘kye-</a:t>
            </a:r>
            <a:r>
              <a:rPr lang="en-US" dirty="0" err="1">
                <a:solidFill>
                  <a:schemeClr val="bg1"/>
                </a:solidFill>
              </a:rPr>
              <a:t>tonne</a:t>
            </a:r>
            <a:r>
              <a:rPr lang="en-US" dirty="0">
                <a:solidFill>
                  <a:schemeClr val="bg1"/>
                </a:solidFill>
              </a:rPr>
              <a:t>’)</a:t>
            </a:r>
          </a:p>
        </p:txBody>
      </p:sp>
      <p:pic>
        <p:nvPicPr>
          <p:cNvPr id="18434" name="Picture 2" descr="Chiton jugosus">
            <a:extLst>
              <a:ext uri="{FF2B5EF4-FFF2-40B4-BE49-F238E27FC236}">
                <a16:creationId xmlns:a16="http://schemas.microsoft.com/office/drawing/2014/main" id="{B700554F-E69E-9CE9-FC5B-63D24B650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0" y="705853"/>
            <a:ext cx="8482263" cy="57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D406C0-B515-9A40-7A3F-F0FCEC8857D8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5842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F693AA-BF72-5247-B422-B4E07C423025}"/>
              </a:ext>
            </a:extLst>
          </p:cNvPr>
          <p:cNvSpPr txBox="1"/>
          <p:nvPr/>
        </p:nvSpPr>
        <p:spPr>
          <a:xfrm>
            <a:off x="1054198" y="454914"/>
            <a:ext cx="3654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Nudibranchs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nudi</a:t>
            </a:r>
            <a:r>
              <a:rPr lang="en-US" dirty="0">
                <a:solidFill>
                  <a:schemeClr val="bg1"/>
                </a:solidFill>
              </a:rPr>
              <a:t>=naked; branch = gill)</a:t>
            </a:r>
          </a:p>
        </p:txBody>
      </p:sp>
      <p:pic>
        <p:nvPicPr>
          <p:cNvPr id="19460" name="Picture 4" descr="Nudibranch Photo Collage | Colorful animals, Sea slug, Inspiration">
            <a:extLst>
              <a:ext uri="{FF2B5EF4-FFF2-40B4-BE49-F238E27FC236}">
                <a16:creationId xmlns:a16="http://schemas.microsoft.com/office/drawing/2014/main" id="{F63821F5-CB0C-E3ED-783A-663FA418F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Blue dragon - Australian Geographic">
            <a:extLst>
              <a:ext uri="{FF2B5EF4-FFF2-40B4-BE49-F238E27FC236}">
                <a16:creationId xmlns:a16="http://schemas.microsoft.com/office/drawing/2014/main" id="{0ECC6E01-B8B2-4763-B8DF-9464A5496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05" y="1822853"/>
            <a:ext cx="5073316" cy="458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C5DDB-A64F-69AE-909F-949A5452C6EF}"/>
              </a:ext>
            </a:extLst>
          </p:cNvPr>
          <p:cNvSpPr txBox="1"/>
          <p:nvPr/>
        </p:nvSpPr>
        <p:spPr>
          <a:xfrm>
            <a:off x="679499" y="6403086"/>
            <a:ext cx="4403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Blue dragon or Blue glaucus (</a:t>
            </a:r>
            <a:r>
              <a:rPr lang="en-US" sz="1400" i="1" dirty="0">
                <a:solidFill>
                  <a:schemeClr val="bg1"/>
                </a:solidFill>
              </a:rPr>
              <a:t>Glaucus atla</a:t>
            </a:r>
            <a:r>
              <a:rPr lang="en-US" sz="1400" dirty="0">
                <a:solidFill>
                  <a:schemeClr val="bg1"/>
                </a:solidFill>
              </a:rPr>
              <a:t>nticus)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19088-8F7A-83CD-9BE1-43679684165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highlight>
                  <a:srgbClr val="FFFF00"/>
                </a:highlight>
              </a:rPr>
              <a:t>Mollusc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47980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783015" y="2877814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Vertebrates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838E02-4E75-AE5E-5CAD-758E985DFAD4}"/>
              </a:ext>
            </a:extLst>
          </p:cNvPr>
          <p:cNvSpPr txBox="1"/>
          <p:nvPr/>
        </p:nvSpPr>
        <p:spPr>
          <a:xfrm>
            <a:off x="3195501" y="6053230"/>
            <a:ext cx="64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vertebrae – backbone)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49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Yes! Crocodiles can be cute 🐊 - Australian Geographic">
            <a:extLst>
              <a:ext uri="{FF2B5EF4-FFF2-40B4-BE49-F238E27FC236}">
                <a16:creationId xmlns:a16="http://schemas.microsoft.com/office/drawing/2014/main" id="{DBF332BB-8BB9-034D-6BCF-3FD86280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800C7-355B-1094-7456-FD63F105A7C4}"/>
              </a:ext>
            </a:extLst>
          </p:cNvPr>
          <p:cNvSpPr txBox="1"/>
          <p:nvPr/>
        </p:nvSpPr>
        <p:spPr>
          <a:xfrm>
            <a:off x="1712187" y="127985"/>
            <a:ext cx="685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Spinal chord (notochord)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CE044-E0A1-5A53-7E91-6A9D91F5FF48}"/>
              </a:ext>
            </a:extLst>
          </p:cNvPr>
          <p:cNvSpPr txBox="1"/>
          <p:nvPr/>
        </p:nvSpPr>
        <p:spPr>
          <a:xfrm>
            <a:off x="10591229" y="6246112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Reptiles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9B6218-24A4-8876-92B0-EA4ECBF648C6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1845693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1052146" y="211492"/>
            <a:ext cx="9231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Radial Symmetry (like the spokes of a wheel)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753820-64F4-9E7F-6003-38C21FE70C5F}"/>
              </a:ext>
            </a:extLst>
          </p:cNvPr>
          <p:cNvSpPr/>
          <p:nvPr/>
        </p:nvSpPr>
        <p:spPr>
          <a:xfrm>
            <a:off x="0" y="1090247"/>
            <a:ext cx="12192000" cy="5767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Phylum Echinodermata – Laboratory Manual for Earth History">
            <a:extLst>
              <a:ext uri="{FF2B5EF4-FFF2-40B4-BE49-F238E27FC236}">
                <a16:creationId xmlns:a16="http://schemas.microsoft.com/office/drawing/2014/main" id="{C57FA491-09BB-7AE8-EBA8-1FFE8B72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1434776"/>
            <a:ext cx="7488725" cy="50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ke lacing geometries: (a) 2X; (b) 3X; (c) 4X | Download Scientific  Diagram">
            <a:extLst>
              <a:ext uri="{FF2B5EF4-FFF2-40B4-BE49-F238E27FC236}">
                <a16:creationId xmlns:a16="http://schemas.microsoft.com/office/drawing/2014/main" id="{FEA5A038-C67F-D552-2F13-9773E904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6682" y="2412224"/>
            <a:ext cx="2994774" cy="31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6EB59-FC19-0FCF-3E98-BB454FF08C38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15239820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rtle | Species, Classification, &amp; Facts | Britannica">
            <a:extLst>
              <a:ext uri="{FF2B5EF4-FFF2-40B4-BE49-F238E27FC236}">
                <a16:creationId xmlns:a16="http://schemas.microsoft.com/office/drawing/2014/main" id="{A150BC82-5B55-9837-2BCA-3BEA40E6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64429-35F0-52AD-F462-587DD8B47B48}"/>
              </a:ext>
            </a:extLst>
          </p:cNvPr>
          <p:cNvSpPr txBox="1"/>
          <p:nvPr/>
        </p:nvSpPr>
        <p:spPr>
          <a:xfrm>
            <a:off x="10591229" y="6246112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Reptiles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83AC7-25BB-21B5-A90F-7C5BC6E7405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2226370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Why Fatal Sea Snake Bites Are Unusual">
            <a:extLst>
              <a:ext uri="{FF2B5EF4-FFF2-40B4-BE49-F238E27FC236}">
                <a16:creationId xmlns:a16="http://schemas.microsoft.com/office/drawing/2014/main" id="{DB58F4DB-C217-2AA6-7B85-5E93CA574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92A9BB-72F3-8895-50B8-0D91D2627D2A}"/>
              </a:ext>
            </a:extLst>
          </p:cNvPr>
          <p:cNvSpPr txBox="1"/>
          <p:nvPr/>
        </p:nvSpPr>
        <p:spPr>
          <a:xfrm>
            <a:off x="10591229" y="6246112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Reptiles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01750-DBE2-FBCA-72DB-BFD1EFB1446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41851078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n fish drown? - Discover Wildlife">
            <a:extLst>
              <a:ext uri="{FF2B5EF4-FFF2-40B4-BE49-F238E27FC236}">
                <a16:creationId xmlns:a16="http://schemas.microsoft.com/office/drawing/2014/main" id="{90724D9E-A93A-6B1B-C139-3859362EB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0E7DB-3734-CA2D-F642-AF7A7D4C53CA}"/>
              </a:ext>
            </a:extLst>
          </p:cNvPr>
          <p:cNvSpPr txBox="1"/>
          <p:nvPr/>
        </p:nvSpPr>
        <p:spPr>
          <a:xfrm>
            <a:off x="10591229" y="6230070"/>
            <a:ext cx="16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fish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E960B-1B4E-7AA8-F058-0691D4FBF52E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3448315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This frisky dolphin pod riding a whale's pressure wave is a rare sight">
            <a:extLst>
              <a:ext uri="{FF2B5EF4-FFF2-40B4-BE49-F238E27FC236}">
                <a16:creationId xmlns:a16="http://schemas.microsoft.com/office/drawing/2014/main" id="{376EB234-7BDB-C578-57FB-C94EB81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4ECAC-3295-0574-E35F-DA9A84199854}"/>
              </a:ext>
            </a:extLst>
          </p:cNvPr>
          <p:cNvSpPr txBox="1"/>
          <p:nvPr/>
        </p:nvSpPr>
        <p:spPr>
          <a:xfrm>
            <a:off x="8008450" y="6246112"/>
            <a:ext cx="418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Cetaceans (dolphins &amp; whales)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A18DB-2A3C-90E4-1EDC-44EABD335A4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88124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urprising sharks">
            <a:extLst>
              <a:ext uri="{FF2B5EF4-FFF2-40B4-BE49-F238E27FC236}">
                <a16:creationId xmlns:a16="http://schemas.microsoft.com/office/drawing/2014/main" id="{95799E0A-A03A-E0C8-7956-1F4E29B7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98388-C904-805A-FCE7-1DE61706FFDD}"/>
              </a:ext>
            </a:extLst>
          </p:cNvPr>
          <p:cNvSpPr txBox="1"/>
          <p:nvPr/>
        </p:nvSpPr>
        <p:spPr>
          <a:xfrm>
            <a:off x="500744" y="2967335"/>
            <a:ext cx="418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All sharks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9D240-E3BB-4FA6-61FE-870E31FE2E54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Great White Shark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38DE1-CB51-E31E-E456-47BCD153A41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20465091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n Galápagos, Revealing the Blue-Footed Booby's True Colors - The New York  Times">
            <a:extLst>
              <a:ext uri="{FF2B5EF4-FFF2-40B4-BE49-F238E27FC236}">
                <a16:creationId xmlns:a16="http://schemas.microsoft.com/office/drawing/2014/main" id="{785A4B91-2B00-19E0-3F31-0423F13A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1C4A76-129E-15CC-363A-0048D0C114F7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All birds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B7CEA-6334-A34D-E77B-B56715FC28B1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Booby Bird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28868-9341-85B7-321B-3E79C432A7C9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18418650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Meet the Peter Pan of salamanders, the axolotl | Magazine Articles | WWF">
            <a:extLst>
              <a:ext uri="{FF2B5EF4-FFF2-40B4-BE49-F238E27FC236}">
                <a16:creationId xmlns:a16="http://schemas.microsoft.com/office/drawing/2014/main" id="{C57FAB7A-187C-336F-A1D4-00917B8A5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0" y="0"/>
            <a:ext cx="6653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C7055-9951-CEEB-2155-6D15F7FCA2D5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Amphibians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15A70-9D40-B750-1440-4290CEB0CB0F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Axolotl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745BA-58B1-4C6B-FCB2-137B2471460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2581883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AC7055-9951-CEEB-2155-6D15F7FCA2D5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Amphibians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2" descr="How To Best Care For Your Green Tree Frog">
            <a:extLst>
              <a:ext uri="{FF2B5EF4-FFF2-40B4-BE49-F238E27FC236}">
                <a16:creationId xmlns:a16="http://schemas.microsoft.com/office/drawing/2014/main" id="{8DF386EF-9B2F-3A11-8B43-59F51E41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75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9D0AC-F2C9-8F78-D504-ECCA70559B58}"/>
              </a:ext>
            </a:extLst>
          </p:cNvPr>
          <p:cNvSpPr txBox="1"/>
          <p:nvPr/>
        </p:nvSpPr>
        <p:spPr>
          <a:xfrm>
            <a:off x="7848029" y="63744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Green tree frog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081E0-33C8-45F6-197B-4DF4CCBF5211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Vertebrate</a:t>
            </a:r>
          </a:p>
        </p:txBody>
      </p:sp>
    </p:spTree>
    <p:extLst>
      <p:ext uri="{BB962C8B-B14F-4D97-AF65-F5344CB8AC3E}">
        <p14:creationId xmlns:p14="http://schemas.microsoft.com/office/powerpoint/2010/main" val="1320237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2053389" y="2804591"/>
            <a:ext cx="843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Annelids (segmented worms)</a:t>
            </a:r>
          </a:p>
        </p:txBody>
      </p:sp>
    </p:spTree>
    <p:extLst>
      <p:ext uri="{BB962C8B-B14F-4D97-AF65-F5344CB8AC3E}">
        <p14:creationId xmlns:p14="http://schemas.microsoft.com/office/powerpoint/2010/main" val="33832504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nnelids • Earthpedia • Earth.com">
            <a:extLst>
              <a:ext uri="{FF2B5EF4-FFF2-40B4-BE49-F238E27FC236}">
                <a16:creationId xmlns:a16="http://schemas.microsoft.com/office/drawing/2014/main" id="{264EDE05-219A-1F0F-8EC5-E435713BE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8853" y="188724"/>
            <a:ext cx="8851232" cy="64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18D32C-EA95-9F39-6612-A0E83F7C3385}"/>
              </a:ext>
            </a:extLst>
          </p:cNvPr>
          <p:cNvSpPr txBox="1"/>
          <p:nvPr/>
        </p:nvSpPr>
        <p:spPr>
          <a:xfrm>
            <a:off x="292196" y="240177"/>
            <a:ext cx="418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BB959-552D-C990-6245-D3456ADF6DA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379204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Like sea stars, ancient echinoderms nibbled with tiny tube feet">
            <a:extLst>
              <a:ext uri="{FF2B5EF4-FFF2-40B4-BE49-F238E27FC236}">
                <a16:creationId xmlns:a16="http://schemas.microsoft.com/office/drawing/2014/main" id="{BC167272-B5B2-DE5D-B1C9-5EA5130ED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450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6C23A-DA67-6854-1D57-B23C8B827ACB}"/>
              </a:ext>
            </a:extLst>
          </p:cNvPr>
          <p:cNvSpPr txBox="1"/>
          <p:nvPr/>
        </p:nvSpPr>
        <p:spPr>
          <a:xfrm>
            <a:off x="1480038" y="4948116"/>
            <a:ext cx="9231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 heart, but do have a water vascular system (including tube feet)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05DE5D-1C42-5CCA-9D5C-C9010E608145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7053013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worms used for bait">
            <a:extLst>
              <a:ext uri="{FF2B5EF4-FFF2-40B4-BE49-F238E27FC236}">
                <a16:creationId xmlns:a16="http://schemas.microsoft.com/office/drawing/2014/main" id="{773D9CC6-E725-5D73-55D5-F6C9F5D21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98E6F-E959-A337-04B8-C6AF13507D1A}"/>
              </a:ext>
            </a:extLst>
          </p:cNvPr>
          <p:cNvSpPr txBox="1"/>
          <p:nvPr/>
        </p:nvSpPr>
        <p:spPr>
          <a:xfrm>
            <a:off x="292196" y="240177"/>
            <a:ext cx="638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000000"/>
                </a:highlight>
              </a:rPr>
              <a:t>Annelid worms (often used for bait)</a:t>
            </a:r>
            <a:endParaRPr lang="en-US" sz="1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EA924E-05B7-77B5-0BE8-E580C5674FC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959708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A26DD-1D80-6C27-4DAB-15FF67764FE4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Christmas Tree Worm l Breathtaking - Our Breathing Planet">
            <a:extLst>
              <a:ext uri="{FF2B5EF4-FFF2-40B4-BE49-F238E27FC236}">
                <a16:creationId xmlns:a16="http://schemas.microsoft.com/office/drawing/2014/main" id="{5DB555C8-CFC8-08BA-8EB9-4F84D8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25" y="0"/>
            <a:ext cx="915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70A56-1BF4-7119-EEED-36618ED496C0}"/>
              </a:ext>
            </a:extLst>
          </p:cNvPr>
          <p:cNvSpPr txBox="1"/>
          <p:nvPr/>
        </p:nvSpPr>
        <p:spPr>
          <a:xfrm>
            <a:off x="4976325" y="763397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Christmas tree worm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43C17-F4A0-950E-6B8B-CA2EFF3BCCD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41435375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reatures of the deep: terrifying macro pictures of polychaetes or bristle  worms">
            <a:extLst>
              <a:ext uri="{FF2B5EF4-FFF2-40B4-BE49-F238E27FC236}">
                <a16:creationId xmlns:a16="http://schemas.microsoft.com/office/drawing/2014/main" id="{C4386BF1-3FE2-3EE6-BE37-C63B2333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7874000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Bristle Worms">
            <a:extLst>
              <a:ext uri="{FF2B5EF4-FFF2-40B4-BE49-F238E27FC236}">
                <a16:creationId xmlns:a16="http://schemas.microsoft.com/office/drawing/2014/main" id="{5DEE6673-7F98-3F74-ECF4-1F23BEEE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355306" y="2021305"/>
            <a:ext cx="6045868" cy="36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20D5C-E9C6-D85F-5594-A9021251E270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249E9-BB86-70F7-8F81-7860D87AD95A}"/>
              </a:ext>
            </a:extLst>
          </p:cNvPr>
          <p:cNvSpPr txBox="1"/>
          <p:nvPr/>
        </p:nvSpPr>
        <p:spPr>
          <a:xfrm>
            <a:off x="3770660" y="1455895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Bristle worm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54C4A-BEB7-A7A8-4F99-1A0BB0742F3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3254651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368099BD-E8FD-C9D8-A990-03252F2FD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63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76906-44A1-4F14-9DF5-200C8ED6467A}"/>
              </a:ext>
            </a:extLst>
          </p:cNvPr>
          <p:cNvSpPr txBox="1"/>
          <p:nvPr/>
        </p:nvSpPr>
        <p:spPr>
          <a:xfrm>
            <a:off x="4832113" y="3186244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Bristle worm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3175-7CC7-01BB-32C6-90C3C5233D21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B5541-913F-5E51-CCC8-0D27817EF9D0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23410287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ow to catch beach worms useful tips South Australia part 1">
            <a:extLst>
              <a:ext uri="{FF2B5EF4-FFF2-40B4-BE49-F238E27FC236}">
                <a16:creationId xmlns:a16="http://schemas.microsoft.com/office/drawing/2014/main" id="{732D3DFF-B8C6-C681-7E26-B9B0E54F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8FC8B-F7EC-EBE6-B938-934DE67956DB}"/>
              </a:ext>
            </a:extLst>
          </p:cNvPr>
          <p:cNvSpPr txBox="1"/>
          <p:nvPr/>
        </p:nvSpPr>
        <p:spPr>
          <a:xfrm>
            <a:off x="613039" y="5380837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Beach worm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8F4AB-CA15-36E0-63AC-E122E801D65F}"/>
              </a:ext>
            </a:extLst>
          </p:cNvPr>
          <p:cNvSpPr txBox="1"/>
          <p:nvPr/>
        </p:nvSpPr>
        <p:spPr>
          <a:xfrm>
            <a:off x="144379" y="240177"/>
            <a:ext cx="2310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Annelid </a:t>
            </a:r>
            <a:r>
              <a:rPr lang="en-US" sz="2800" dirty="0" err="1">
                <a:solidFill>
                  <a:schemeClr val="bg1"/>
                </a:solidFill>
              </a:rPr>
              <a:t>Polychaete</a:t>
            </a:r>
            <a:r>
              <a:rPr lang="en-US" sz="2800" dirty="0">
                <a:solidFill>
                  <a:schemeClr val="bg1"/>
                </a:solidFill>
              </a:rPr>
              <a:t> worm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EB1D-7311-8142-65B7-EFA48E17FC1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Annelid</a:t>
            </a:r>
          </a:p>
        </p:txBody>
      </p:sp>
    </p:spTree>
    <p:extLst>
      <p:ext uri="{BB962C8B-B14F-4D97-AF65-F5344CB8AC3E}">
        <p14:creationId xmlns:p14="http://schemas.microsoft.com/office/powerpoint/2010/main" val="3529367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2021305" y="2644170"/>
            <a:ext cx="8438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Nematodes (round worms)</a:t>
            </a:r>
          </a:p>
        </p:txBody>
      </p:sp>
    </p:spTree>
    <p:extLst>
      <p:ext uri="{BB962C8B-B14F-4D97-AF65-F5344CB8AC3E}">
        <p14:creationId xmlns:p14="http://schemas.microsoft.com/office/powerpoint/2010/main" val="24545216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arine nematode eelworm inside Lepas pectinatus stalked gooseneck barnacle Images">
            <a:extLst>
              <a:ext uri="{FF2B5EF4-FFF2-40B4-BE49-F238E27FC236}">
                <a16:creationId xmlns:a16="http://schemas.microsoft.com/office/drawing/2014/main" id="{C553FCD6-BB9A-5094-265F-E3170506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326" y="529390"/>
            <a:ext cx="8186821" cy="614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2AB1C1-13B4-3916-FC0B-260F1A57551F}"/>
              </a:ext>
            </a:extLst>
          </p:cNvPr>
          <p:cNvSpPr txBox="1"/>
          <p:nvPr/>
        </p:nvSpPr>
        <p:spPr>
          <a:xfrm>
            <a:off x="372408" y="2521059"/>
            <a:ext cx="2483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Parasitic nematode worm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67A8E-C022-3ABA-9C35-DE0DC359B2E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Nematode</a:t>
            </a:r>
          </a:p>
        </p:txBody>
      </p:sp>
    </p:spTree>
    <p:extLst>
      <p:ext uri="{BB962C8B-B14F-4D97-AF65-F5344CB8AC3E}">
        <p14:creationId xmlns:p14="http://schemas.microsoft.com/office/powerpoint/2010/main" val="16245460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4895310" y="2845729"/>
            <a:ext cx="414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Cnidarians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F4668-44E1-0D1E-FFF5-E9A08D38D3AD}"/>
              </a:ext>
            </a:extLst>
          </p:cNvPr>
          <p:cNvSpPr txBox="1"/>
          <p:nvPr/>
        </p:nvSpPr>
        <p:spPr>
          <a:xfrm>
            <a:off x="3195501" y="6053230"/>
            <a:ext cx="6410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(</a:t>
            </a:r>
            <a:r>
              <a:rPr lang="en-AU" b="0" i="0" dirty="0" err="1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cnid</a:t>
            </a:r>
            <a:r>
              <a:rPr lang="en-AU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 = nettle or stinging cell)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64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507E9-5AF9-22F7-C4ED-0EB3800E407B}"/>
              </a:ext>
            </a:extLst>
          </p:cNvPr>
          <p:cNvSpPr txBox="1"/>
          <p:nvPr/>
        </p:nvSpPr>
        <p:spPr>
          <a:xfrm>
            <a:off x="2145323" y="368617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Stinging cells (nematocysts)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7A4BF5EF-8BC2-A01E-2721-BB7CBDAB4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2547" y="2188439"/>
            <a:ext cx="10459453" cy="310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256C6-5AC9-4475-CBEF-FCBB1EC36E6B}"/>
              </a:ext>
            </a:extLst>
          </p:cNvPr>
          <p:cNvSpPr txBox="1"/>
          <p:nvPr/>
        </p:nvSpPr>
        <p:spPr>
          <a:xfrm>
            <a:off x="2269891" y="6069960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on the tentacles </a:t>
            </a:r>
            <a:r>
              <a:rPr lang="en-US" sz="3200" i="1" dirty="0">
                <a:solidFill>
                  <a:schemeClr val="bg1"/>
                </a:solidFill>
              </a:rPr>
              <a:t>only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C95D1-AB21-74EF-88D7-062693E63E9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1673786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86005-A53D-506B-0C17-90985F8E8715}"/>
              </a:ext>
            </a:extLst>
          </p:cNvPr>
          <p:cNvSpPr txBox="1"/>
          <p:nvPr/>
        </p:nvSpPr>
        <p:spPr>
          <a:xfrm>
            <a:off x="3048000" y="6168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=7WJCnC5ebf4</a:t>
            </a:r>
          </a:p>
        </p:txBody>
      </p:sp>
      <p:pic>
        <p:nvPicPr>
          <p:cNvPr id="7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A198A0A0-74A5-A9C8-8339-C199E5FBA3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22309"/>
            <a:ext cx="7772400" cy="5745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3E18A-65A8-8BC0-E87A-F86AC4B8728A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21350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ix Draws Stuff — hi bog I appreciate your commitment to pointing...">
            <a:extLst>
              <a:ext uri="{FF2B5EF4-FFF2-40B4-BE49-F238E27FC236}">
                <a16:creationId xmlns:a16="http://schemas.microsoft.com/office/drawing/2014/main" id="{822C0A39-8FCA-3C71-B69F-8A9C8C842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271" y="68810"/>
            <a:ext cx="9024730" cy="67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4222C-2B7D-8CB5-79A9-3CF88BF50FF5}"/>
              </a:ext>
            </a:extLst>
          </p:cNvPr>
          <p:cNvSpPr txBox="1"/>
          <p:nvPr/>
        </p:nvSpPr>
        <p:spPr>
          <a:xfrm>
            <a:off x="396037" y="2117904"/>
            <a:ext cx="2625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No brain, but do have a complex central nervous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6FBA1-E416-9304-2E80-4CF36BEEB0C3}"/>
              </a:ext>
            </a:extLst>
          </p:cNvPr>
          <p:cNvSpPr txBox="1"/>
          <p:nvPr/>
        </p:nvSpPr>
        <p:spPr>
          <a:xfrm>
            <a:off x="9382539" y="384313"/>
            <a:ext cx="226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Eye spot (ocellus), to detect light and dark</a:t>
            </a:r>
          </a:p>
        </p:txBody>
      </p:sp>
    </p:spTree>
    <p:extLst>
      <p:ext uri="{BB962C8B-B14F-4D97-AF65-F5344CB8AC3E}">
        <p14:creationId xmlns:p14="http://schemas.microsoft.com/office/powerpoint/2010/main" val="39458891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nidarian | Definition, Life Cycle, Classes, &amp; Facts | Britannica">
            <a:extLst>
              <a:ext uri="{FF2B5EF4-FFF2-40B4-BE49-F238E27FC236}">
                <a16:creationId xmlns:a16="http://schemas.microsoft.com/office/drawing/2014/main" id="{E2E3FEEF-76D4-C514-CC0F-2B382A990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8807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9EC395-FDA7-6312-BC22-E3902514D98B}"/>
              </a:ext>
            </a:extLst>
          </p:cNvPr>
          <p:cNvSpPr txBox="1"/>
          <p:nvPr/>
        </p:nvSpPr>
        <p:spPr>
          <a:xfrm>
            <a:off x="9243692" y="1320730"/>
            <a:ext cx="265954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Medusa</a:t>
            </a:r>
            <a:r>
              <a:rPr lang="en-US" sz="4000" dirty="0">
                <a:solidFill>
                  <a:schemeClr val="bg1"/>
                </a:solidFill>
              </a:rPr>
              <a:t> body plan 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Shaped like an umbrella with tentacles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Free swimming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75007-43E5-7613-C19D-42603B7B16A4}"/>
              </a:ext>
            </a:extLst>
          </p:cNvPr>
          <p:cNvSpPr txBox="1"/>
          <p:nvPr/>
        </p:nvSpPr>
        <p:spPr>
          <a:xfrm>
            <a:off x="220009" y="147191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Deadly jellyfish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CCED7-C4B4-B710-63FC-C69161AFA86F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3930300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oral polyps — kidcyber">
            <a:extLst>
              <a:ext uri="{FF2B5EF4-FFF2-40B4-BE49-F238E27FC236}">
                <a16:creationId xmlns:a16="http://schemas.microsoft.com/office/drawing/2014/main" id="{54682722-CF40-1732-AA45-0B2D422F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F5342-4099-D70E-A12E-A127A8FC500D}"/>
              </a:ext>
            </a:extLst>
          </p:cNvPr>
          <p:cNvSpPr txBox="1"/>
          <p:nvPr/>
        </p:nvSpPr>
        <p:spPr>
          <a:xfrm>
            <a:off x="8925140" y="829498"/>
            <a:ext cx="30262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and/or </a:t>
            </a:r>
            <a:r>
              <a:rPr lang="en-US" sz="4800" b="1" dirty="0">
                <a:solidFill>
                  <a:schemeClr val="bg1"/>
                </a:solidFill>
              </a:rPr>
              <a:t>Polyp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body plan 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Upside-down medusa, attached to something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Not</a:t>
            </a:r>
            <a:r>
              <a:rPr lang="en-US" sz="2800" dirty="0">
                <a:solidFill>
                  <a:schemeClr val="bg1"/>
                </a:solidFill>
              </a:rPr>
              <a:t> free-swimming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A8527-D724-A152-A95B-6AC68F37F6ED}"/>
              </a:ext>
            </a:extLst>
          </p:cNvPr>
          <p:cNvSpPr txBox="1"/>
          <p:nvPr/>
        </p:nvSpPr>
        <p:spPr>
          <a:xfrm>
            <a:off x="605020" y="131149"/>
            <a:ext cx="41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Sunflower coral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21A53-9D82-985B-FCDF-80B3A397C37D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6754352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5016E-1246-0DF4-BA57-9E50067A122C}"/>
              </a:ext>
            </a:extLst>
          </p:cNvPr>
          <p:cNvSpPr txBox="1"/>
          <p:nvPr/>
        </p:nvSpPr>
        <p:spPr>
          <a:xfrm>
            <a:off x="9978190" y="1536174"/>
            <a:ext cx="19410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One opening for mouth and anus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9398" name="Picture 6" descr="KSLOF Coral Reef Education Portal: Free Online Coral Anatomy CourseLiving  Oceans Foundation">
            <a:extLst>
              <a:ext uri="{FF2B5EF4-FFF2-40B4-BE49-F238E27FC236}">
                <a16:creationId xmlns:a16="http://schemas.microsoft.com/office/drawing/2014/main" id="{66DDB916-7DFB-6721-A8A2-E28FD1DB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689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5F0BB1-76FC-D9E3-0D5C-C4DB2D0FD903}"/>
              </a:ext>
            </a:extLst>
          </p:cNvPr>
          <p:cNvSpPr txBox="1"/>
          <p:nvPr/>
        </p:nvSpPr>
        <p:spPr>
          <a:xfrm>
            <a:off x="0" y="3013501"/>
            <a:ext cx="339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Coral polyps in a colony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82FC-3106-A1CD-C3FF-E65A2BE15FB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5072358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507E9-5AF9-22F7-C4ED-0EB3800E407B}"/>
              </a:ext>
            </a:extLst>
          </p:cNvPr>
          <p:cNvSpPr txBox="1"/>
          <p:nvPr/>
        </p:nvSpPr>
        <p:spPr>
          <a:xfrm>
            <a:off x="2129281" y="638484"/>
            <a:ext cx="839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Cnidarians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63458A-651C-251A-A2CE-D5571DF3496C}"/>
              </a:ext>
            </a:extLst>
          </p:cNvPr>
          <p:cNvSpPr/>
          <p:nvPr/>
        </p:nvSpPr>
        <p:spPr>
          <a:xfrm>
            <a:off x="0" y="1732546"/>
            <a:ext cx="12192000" cy="5125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different types of jellyfish&#10;&#10;Description automatically generated">
            <a:extLst>
              <a:ext uri="{FF2B5EF4-FFF2-40B4-BE49-F238E27FC236}">
                <a16:creationId xmlns:a16="http://schemas.microsoft.com/office/drawing/2014/main" id="{86D56FB4-55E5-EADC-EA1F-9F00AC861E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2166345"/>
            <a:ext cx="12015537" cy="425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80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55EC6-DADC-9401-263D-5B829DEEE9DE}"/>
              </a:ext>
            </a:extLst>
          </p:cNvPr>
          <p:cNvSpPr txBox="1"/>
          <p:nvPr/>
        </p:nvSpPr>
        <p:spPr>
          <a:xfrm>
            <a:off x="766938" y="402802"/>
            <a:ext cx="3393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Scyphozoa</a:t>
            </a:r>
            <a:r>
              <a:rPr lang="en-US" sz="2400" dirty="0">
                <a:solidFill>
                  <a:schemeClr val="bg1"/>
                </a:solidFill>
              </a:rPr>
              <a:t> Jellyfish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2468" name="Picture 4" descr="Moon jelly - Seattle Aquarium">
            <a:extLst>
              <a:ext uri="{FF2B5EF4-FFF2-40B4-BE49-F238E27FC236}">
                <a16:creationId xmlns:a16="http://schemas.microsoft.com/office/drawing/2014/main" id="{968AD29D-CCEA-8D0B-8F7E-580367151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325" y="1264449"/>
            <a:ext cx="2779678" cy="330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Does Size Matter? Jellyfish Venom Capsule Length Association with Pain -  EveryONE">
            <a:extLst>
              <a:ext uri="{FF2B5EF4-FFF2-40B4-BE49-F238E27FC236}">
                <a16:creationId xmlns:a16="http://schemas.microsoft.com/office/drawing/2014/main" id="{89A36E92-0A38-8915-A89D-F0EE41D9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31368"/>
            <a:ext cx="4491790" cy="25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15 Electrifying Facts About Jellyfish | Mental Floss">
            <a:extLst>
              <a:ext uri="{FF2B5EF4-FFF2-40B4-BE49-F238E27FC236}">
                <a16:creationId xmlns:a16="http://schemas.microsoft.com/office/drawing/2014/main" id="{4750201B-A9E6-EBE7-155B-08D7C540C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3974" y="1610038"/>
            <a:ext cx="2615563" cy="27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51530-095E-341B-FF31-CD07553B89B8}"/>
              </a:ext>
            </a:extLst>
          </p:cNvPr>
          <p:cNvSpPr txBox="1"/>
          <p:nvPr/>
        </p:nvSpPr>
        <p:spPr>
          <a:xfrm>
            <a:off x="1939181" y="3331222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Moon jelly</a:t>
            </a:r>
          </a:p>
        </p:txBody>
      </p:sp>
      <p:pic>
        <p:nvPicPr>
          <p:cNvPr id="62476" name="Picture 12" descr="The Ultimate Guide to the Jellyfish Lake in Palau">
            <a:extLst>
              <a:ext uri="{FF2B5EF4-FFF2-40B4-BE49-F238E27FC236}">
                <a16:creationId xmlns:a16="http://schemas.microsoft.com/office/drawing/2014/main" id="{FEC6675F-083E-0F8F-BF0C-3ACE8095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537" y="1620070"/>
            <a:ext cx="4380889" cy="25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97953A-3EA3-DC5A-6430-38E627F3ED9F}"/>
              </a:ext>
            </a:extLst>
          </p:cNvPr>
          <p:cNvSpPr txBox="1"/>
          <p:nvPr/>
        </p:nvSpPr>
        <p:spPr>
          <a:xfrm>
            <a:off x="7557226" y="382449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Jellyfish lake Palau</a:t>
            </a:r>
          </a:p>
        </p:txBody>
      </p:sp>
      <p:pic>
        <p:nvPicPr>
          <p:cNvPr id="62478" name="Picture 14" descr="Cnidaria">
            <a:extLst>
              <a:ext uri="{FF2B5EF4-FFF2-40B4-BE49-F238E27FC236}">
                <a16:creationId xmlns:a16="http://schemas.microsoft.com/office/drawing/2014/main" id="{9B3D4FC1-E9B8-7C05-55C7-425A7A67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1790" y="4341400"/>
            <a:ext cx="2926279" cy="25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2" name="Picture 18" descr="570+ Scyphozoa Stock Photos, Pictures &amp; Royalty-Free Images - iStock">
            <a:extLst>
              <a:ext uri="{FF2B5EF4-FFF2-40B4-BE49-F238E27FC236}">
                <a16:creationId xmlns:a16="http://schemas.microsoft.com/office/drawing/2014/main" id="{DA648600-480B-0222-D66C-B711BA035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7441" y="887404"/>
            <a:ext cx="1379620" cy="361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Scyphozoan Jellyfish | Open Rivers Journal">
            <a:extLst>
              <a:ext uri="{FF2B5EF4-FFF2-40B4-BE49-F238E27FC236}">
                <a16:creationId xmlns:a16="http://schemas.microsoft.com/office/drawing/2014/main" id="{C6233C67-EFFA-8ADC-FC56-C687132CF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5581" y="4341400"/>
            <a:ext cx="4766419" cy="23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4" name="Picture 20" descr="Jellyfish | Characteristics, Habitat, Diet, Anatomy, &amp; Facts | Britannica">
            <a:extLst>
              <a:ext uri="{FF2B5EF4-FFF2-40B4-BE49-F238E27FC236}">
                <a16:creationId xmlns:a16="http://schemas.microsoft.com/office/drawing/2014/main" id="{0FD22D42-330A-59B9-4D3C-5E6514A9A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731" y="135987"/>
            <a:ext cx="2358189" cy="13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6" name="Picture 22" descr="Photos of Sea Jellies (Jellyfish) Class Scyphozoa">
            <a:extLst>
              <a:ext uri="{FF2B5EF4-FFF2-40B4-BE49-F238E27FC236}">
                <a16:creationId xmlns:a16="http://schemas.microsoft.com/office/drawing/2014/main" id="{07E50D7C-83A9-AD82-8C69-AF750753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218" y="28861"/>
            <a:ext cx="2421421" cy="16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1AE1F-0E5E-A9AC-557D-45511BA56894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241131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Box jellyfish | Size, Habitat, Venom, &amp; Facts | Britannica">
            <a:extLst>
              <a:ext uri="{FF2B5EF4-FFF2-40B4-BE49-F238E27FC236}">
                <a16:creationId xmlns:a16="http://schemas.microsoft.com/office/drawing/2014/main" id="{B8FABC71-280D-A6BC-D752-E53168C62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8821" y="0"/>
            <a:ext cx="95931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C545C-C1F2-3952-95B9-96E6EC6D1BCE}"/>
              </a:ext>
            </a:extLst>
          </p:cNvPr>
          <p:cNvSpPr txBox="1"/>
          <p:nvPr/>
        </p:nvSpPr>
        <p:spPr>
          <a:xfrm>
            <a:off x="487087" y="1720840"/>
            <a:ext cx="1478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Cubozoa</a:t>
            </a:r>
            <a:r>
              <a:rPr lang="en-US" sz="2400" dirty="0">
                <a:solidFill>
                  <a:schemeClr val="bg1"/>
                </a:solidFill>
              </a:rPr>
              <a:t> (box) jellyfish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Lethal if lots of tentacles touch the skin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F6816-34AA-A5CF-B59E-54F17D325702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18519117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Irukandji jellyfish - Wikipedia">
            <a:extLst>
              <a:ext uri="{FF2B5EF4-FFF2-40B4-BE49-F238E27FC236}">
                <a16:creationId xmlns:a16="http://schemas.microsoft.com/office/drawing/2014/main" id="{B75CEF24-5FF7-05F9-47BD-ABBC59A2A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2" y="3111011"/>
            <a:ext cx="5181600" cy="37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496FD2-D36E-CA0F-3E24-C2F4A15F2AD2}"/>
              </a:ext>
            </a:extLst>
          </p:cNvPr>
          <p:cNvSpPr txBox="1"/>
          <p:nvPr/>
        </p:nvSpPr>
        <p:spPr>
          <a:xfrm>
            <a:off x="2497458" y="3946357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Irukandji</a:t>
            </a:r>
          </a:p>
        </p:txBody>
      </p:sp>
      <p:pic>
        <p:nvPicPr>
          <p:cNvPr id="63490" name="Picture 2" descr="Pair stable after two confirmed irukandji jellyfish stings on K'gari">
            <a:extLst>
              <a:ext uri="{FF2B5EF4-FFF2-40B4-BE49-F238E27FC236}">
                <a16:creationId xmlns:a16="http://schemas.microsoft.com/office/drawing/2014/main" id="{1020403B-4123-B285-8F1A-7C83D4E7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642" y="3111011"/>
            <a:ext cx="3192379" cy="212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Queensland Environment - One of Queensland's most dangerous creatures  is...smaller than a $2 coin?! 🫣 The Irukandji jellyfish is the smallest  jellyfish in the world, and is potentially fatal. ☠️ 🌊 These">
            <a:extLst>
              <a:ext uri="{FF2B5EF4-FFF2-40B4-BE49-F238E27FC236}">
                <a16:creationId xmlns:a16="http://schemas.microsoft.com/office/drawing/2014/main" id="{377153E4-BD3F-78E0-8E9D-5DCF77D67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7642" y="5134068"/>
            <a:ext cx="3192379" cy="17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8" descr="Real Monstrosities: Box Jellyfish">
            <a:extLst>
              <a:ext uri="{FF2B5EF4-FFF2-40B4-BE49-F238E27FC236}">
                <a16:creationId xmlns:a16="http://schemas.microsoft.com/office/drawing/2014/main" id="{B9CE31D2-1DC8-80B8-94DE-B71F01DE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466" y="2846938"/>
            <a:ext cx="3537534" cy="40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2" descr="Irukandji (Carukia barnesi) - SLS Beachsafe">
            <a:extLst>
              <a:ext uri="{FF2B5EF4-FFF2-40B4-BE49-F238E27FC236}">
                <a16:creationId xmlns:a16="http://schemas.microsoft.com/office/drawing/2014/main" id="{46A16CE1-4CA2-F7A8-4689-4F20FB9C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8559" y="823380"/>
            <a:ext cx="2510839" cy="202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Dangerous Irukandji build-up around Fraser Island, Sunshine Coast | The  Australian">
            <a:extLst>
              <a:ext uri="{FF2B5EF4-FFF2-40B4-BE49-F238E27FC236}">
                <a16:creationId xmlns:a16="http://schemas.microsoft.com/office/drawing/2014/main" id="{AB22FB61-ABA6-A9A1-4229-659A7790F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12" y="255226"/>
            <a:ext cx="4328214" cy="24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AE388-702E-CFF3-74BD-324493DC414A}"/>
              </a:ext>
            </a:extLst>
          </p:cNvPr>
          <p:cNvSpPr txBox="1"/>
          <p:nvPr/>
        </p:nvSpPr>
        <p:spPr>
          <a:xfrm>
            <a:off x="170883" y="366112"/>
            <a:ext cx="43282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Irukandji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Lethal if heart can’t cope.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Pain is gone within 24hrs.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First symptom is lower back pain.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Can fit through stinger net.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E624B-15EE-1990-0E60-D66B08787063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6673442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314728-51F1-3384-5F51-3F93C2DD7A60}"/>
              </a:ext>
            </a:extLst>
          </p:cNvPr>
          <p:cNvSpPr txBox="1"/>
          <p:nvPr/>
        </p:nvSpPr>
        <p:spPr>
          <a:xfrm>
            <a:off x="316698" y="311677"/>
            <a:ext cx="65011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Hydrozoans </a:t>
            </a: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Feels like a sting. First aid: apply ice</a:t>
            </a:r>
          </a:p>
        </p:txBody>
      </p:sp>
      <p:pic>
        <p:nvPicPr>
          <p:cNvPr id="65542" name="Picture 6" descr="MARINE ENVENOMATIONS: Jellyfish &amp; Hydroid Stings | DAN Southern Africa">
            <a:extLst>
              <a:ext uri="{FF2B5EF4-FFF2-40B4-BE49-F238E27FC236}">
                <a16:creationId xmlns:a16="http://schemas.microsoft.com/office/drawing/2014/main" id="{76096E43-8C9E-7F5E-CBAB-16B1B0B4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6475" y="0"/>
            <a:ext cx="483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FDDC9-8A85-72C8-FC8E-7B10AA18C8E9}"/>
              </a:ext>
            </a:extLst>
          </p:cNvPr>
          <p:cNvSpPr txBox="1"/>
          <p:nvPr/>
        </p:nvSpPr>
        <p:spPr>
          <a:xfrm>
            <a:off x="7682398" y="127011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 bottle</a:t>
            </a:r>
          </a:p>
        </p:txBody>
      </p:sp>
      <p:pic>
        <p:nvPicPr>
          <p:cNvPr id="65544" name="Picture 8" descr="By-the-Wind Sailor | NatureRules1 Wiki | Fandom">
            <a:extLst>
              <a:ext uri="{FF2B5EF4-FFF2-40B4-BE49-F238E27FC236}">
                <a16:creationId xmlns:a16="http://schemas.microsoft.com/office/drawing/2014/main" id="{44701FA2-4289-EDC2-309B-A6954AD7E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212" y="4418932"/>
            <a:ext cx="4338263" cy="24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385D0-6368-C174-E2A6-C1AF46A96AC0}"/>
              </a:ext>
            </a:extLst>
          </p:cNvPr>
          <p:cNvSpPr txBox="1"/>
          <p:nvPr/>
        </p:nvSpPr>
        <p:spPr>
          <a:xfrm>
            <a:off x="3038810" y="4418932"/>
            <a:ext cx="483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the wind sailor (</a:t>
            </a:r>
            <a:r>
              <a:rPr lang="en-US" i="1" dirty="0">
                <a:solidFill>
                  <a:schemeClr val="bg1"/>
                </a:solidFill>
              </a:rPr>
              <a:t>Velella velella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5546" name="Picture 10" descr="Fire Coral Sting Symptoms and Treatment (Millepora alcicornis)">
            <a:extLst>
              <a:ext uri="{FF2B5EF4-FFF2-40B4-BE49-F238E27FC236}">
                <a16:creationId xmlns:a16="http://schemas.microsoft.com/office/drawing/2014/main" id="{53B5B127-802A-92A2-F8A2-4D6877B3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178" y="1696672"/>
            <a:ext cx="4338263" cy="27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676F1-8F78-784E-D2F2-5B3C55B9AC6A}"/>
              </a:ext>
            </a:extLst>
          </p:cNvPr>
          <p:cNvSpPr txBox="1"/>
          <p:nvPr/>
        </p:nvSpPr>
        <p:spPr>
          <a:xfrm>
            <a:off x="5789429" y="1840134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Fire coral</a:t>
            </a:r>
          </a:p>
        </p:txBody>
      </p:sp>
      <p:pic>
        <p:nvPicPr>
          <p:cNvPr id="65548" name="Picture 12" descr="The Stinging Hydroid - Whats That Fish!">
            <a:extLst>
              <a:ext uri="{FF2B5EF4-FFF2-40B4-BE49-F238E27FC236}">
                <a16:creationId xmlns:a16="http://schemas.microsoft.com/office/drawing/2014/main" id="{5F7A2531-BC9E-6409-67F6-EA13B234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4" y="4932944"/>
            <a:ext cx="2964318" cy="19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02AE42-3897-CE16-9082-3BBC8A446974}"/>
              </a:ext>
            </a:extLst>
          </p:cNvPr>
          <p:cNvSpPr txBox="1"/>
          <p:nvPr/>
        </p:nvSpPr>
        <p:spPr>
          <a:xfrm>
            <a:off x="586217" y="4491272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Stinging hydroids</a:t>
            </a:r>
          </a:p>
        </p:txBody>
      </p:sp>
      <p:pic>
        <p:nvPicPr>
          <p:cNvPr id="65550" name="Picture 14" descr="Stinging Hydroid - Aglaophenia cupressina - by Albert Kang - JungleDragon">
            <a:extLst>
              <a:ext uri="{FF2B5EF4-FFF2-40B4-BE49-F238E27FC236}">
                <a16:creationId xmlns:a16="http://schemas.microsoft.com/office/drawing/2014/main" id="{3D74C650-A027-44BB-EAE8-C9E78EF2F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40134"/>
            <a:ext cx="2969151" cy="258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DE994-F1E6-AB17-49E8-710BB0CCA1B6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8644566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6E0CF3-995E-6243-52CC-0FC4DA8892D2}"/>
              </a:ext>
            </a:extLst>
          </p:cNvPr>
          <p:cNvSpPr txBox="1"/>
          <p:nvPr/>
        </p:nvSpPr>
        <p:spPr>
          <a:xfrm>
            <a:off x="529388" y="195430"/>
            <a:ext cx="1113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Anthozoa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7594" name="Picture 10" descr="Sea anemones | Department of Biodiversity, Conservation and Attractions">
            <a:extLst>
              <a:ext uri="{FF2B5EF4-FFF2-40B4-BE49-F238E27FC236}">
                <a16:creationId xmlns:a16="http://schemas.microsoft.com/office/drawing/2014/main" id="{13141619-046A-F85B-156A-32DF37F7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65950"/>
            <a:ext cx="12192000" cy="19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coral reef with red sea fan&#10;&#10;Description automatically generated with medium confidence">
            <a:extLst>
              <a:ext uri="{FF2B5EF4-FFF2-40B4-BE49-F238E27FC236}">
                <a16:creationId xmlns:a16="http://schemas.microsoft.com/office/drawing/2014/main" id="{1D897E2B-9F1A-69C1-49ED-C35F4E7D6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803034"/>
            <a:ext cx="12192001" cy="4054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3115B0-701B-1020-A0E0-92D20E866D2C}"/>
              </a:ext>
            </a:extLst>
          </p:cNvPr>
          <p:cNvSpPr txBox="1"/>
          <p:nvPr/>
        </p:nvSpPr>
        <p:spPr>
          <a:xfrm>
            <a:off x="160421" y="865950"/>
            <a:ext cx="227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anemone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174BC-9621-D3BE-3FB7-EE9B8AB5C1E7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Cnidarian</a:t>
            </a:r>
          </a:p>
        </p:txBody>
      </p:sp>
    </p:spTree>
    <p:extLst>
      <p:ext uri="{BB962C8B-B14F-4D97-AF65-F5344CB8AC3E}">
        <p14:creationId xmlns:p14="http://schemas.microsoft.com/office/powerpoint/2010/main" val="703518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3603571" y="2875025"/>
            <a:ext cx="572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Porifera (sponges)</a:t>
            </a:r>
          </a:p>
        </p:txBody>
      </p:sp>
    </p:spTree>
    <p:extLst>
      <p:ext uri="{BB962C8B-B14F-4D97-AF65-F5344CB8AC3E}">
        <p14:creationId xmlns:p14="http://schemas.microsoft.com/office/powerpoint/2010/main" val="159830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om the field: In the sea, comets become stars. | François Michonneau">
            <a:extLst>
              <a:ext uri="{FF2B5EF4-FFF2-40B4-BE49-F238E27FC236}">
                <a16:creationId xmlns:a16="http://schemas.microsoft.com/office/drawing/2014/main" id="{4DCB173E-24BE-6FBC-61CF-6D902DDDE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2939" y="368617"/>
            <a:ext cx="9886121" cy="59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B93A78-09D9-0039-4D37-43776977ACD5}"/>
              </a:ext>
            </a:extLst>
          </p:cNvPr>
          <p:cNvSpPr txBox="1"/>
          <p:nvPr/>
        </p:nvSpPr>
        <p:spPr>
          <a:xfrm>
            <a:off x="2145323" y="368617"/>
            <a:ext cx="923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Powers of regeneration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B66E3-EE69-452B-90B0-489F1023B2F5}"/>
              </a:ext>
            </a:extLst>
          </p:cNvPr>
          <p:cNvSpPr txBox="1"/>
          <p:nvPr/>
        </p:nvSpPr>
        <p:spPr>
          <a:xfrm>
            <a:off x="8042031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7865242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Marine Vase Sponge Sea Life Aquarium Marine Sponge Photo Background And  Picture For Free Download - Pngtree">
            <a:extLst>
              <a:ext uri="{FF2B5EF4-FFF2-40B4-BE49-F238E27FC236}">
                <a16:creationId xmlns:a16="http://schemas.microsoft.com/office/drawing/2014/main" id="{D6212661-B98C-8F60-A9E3-C1799C511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7326"/>
            <a:ext cx="12192000" cy="5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71A69-BFEC-6A86-36E4-96FDC957CEB2}"/>
              </a:ext>
            </a:extLst>
          </p:cNvPr>
          <p:cNvSpPr txBox="1"/>
          <p:nvPr/>
        </p:nvSpPr>
        <p:spPr>
          <a:xfrm>
            <a:off x="978569" y="335334"/>
            <a:ext cx="9801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Porous - small pores (ostia) and large openings (</a:t>
            </a:r>
            <a:r>
              <a:rPr lang="en-AU" sz="3200" i="1" dirty="0" err="1">
                <a:solidFill>
                  <a:schemeClr val="bg1"/>
                </a:solidFill>
              </a:rPr>
              <a:t>oscules</a:t>
            </a:r>
            <a:r>
              <a:rPr lang="en-AU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909BA-370C-D4AF-33D8-51CCB7C5D6C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Porifera</a:t>
            </a:r>
          </a:p>
        </p:txBody>
      </p:sp>
    </p:spTree>
    <p:extLst>
      <p:ext uri="{BB962C8B-B14F-4D97-AF65-F5344CB8AC3E}">
        <p14:creationId xmlns:p14="http://schemas.microsoft.com/office/powerpoint/2010/main" val="1570690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5B2C1-DE0C-71DE-32D0-DC8820A39C53}"/>
              </a:ext>
            </a:extLst>
          </p:cNvPr>
          <p:cNvSpPr txBox="1"/>
          <p:nvPr/>
        </p:nvSpPr>
        <p:spPr>
          <a:xfrm>
            <a:off x="641685" y="366112"/>
            <a:ext cx="103471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Filter feeders (with beating flagellum that work like a pump)</a:t>
            </a:r>
          </a:p>
          <a:p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57D22-83D6-8007-4119-1D9102F5827C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Porifera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806E9-1C86-79CB-224F-4AE7DB72A658}"/>
              </a:ext>
            </a:extLst>
          </p:cNvPr>
          <p:cNvSpPr/>
          <p:nvPr/>
        </p:nvSpPr>
        <p:spPr>
          <a:xfrm>
            <a:off x="0" y="1443330"/>
            <a:ext cx="12192000" cy="5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w do sponges pump so much water? | Experiment">
            <a:extLst>
              <a:ext uri="{FF2B5EF4-FFF2-40B4-BE49-F238E27FC236}">
                <a16:creationId xmlns:a16="http://schemas.microsoft.com/office/drawing/2014/main" id="{366A7571-4256-0454-A620-14C8E632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441" y="1443330"/>
            <a:ext cx="9135979" cy="517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0542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C5B2C1-DE0C-71DE-32D0-DC8820A39C53}"/>
              </a:ext>
            </a:extLst>
          </p:cNvPr>
          <p:cNvSpPr txBox="1"/>
          <p:nvPr/>
        </p:nvSpPr>
        <p:spPr>
          <a:xfrm>
            <a:off x="9300058" y="2397948"/>
            <a:ext cx="26629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Lots of different shapes and colours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1989A2-51D3-F60C-409F-713D5A2A8A4E}"/>
              </a:ext>
            </a:extLst>
          </p:cNvPr>
          <p:cNvSpPr txBox="1"/>
          <p:nvPr/>
        </p:nvSpPr>
        <p:spPr>
          <a:xfrm>
            <a:off x="7977863" y="104502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Porifera</a:t>
            </a:r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8E42AD62-1D83-AB86-2DC2-7A6932FC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77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10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D099A-90FF-D239-5591-2E2E080A3D2D}"/>
              </a:ext>
            </a:extLst>
          </p:cNvPr>
          <p:cNvSpPr txBox="1"/>
          <p:nvPr/>
        </p:nvSpPr>
        <p:spPr>
          <a:xfrm>
            <a:off x="1882077" y="509479"/>
            <a:ext cx="9005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Test your memory!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Can you remember which one it is?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Photos to follow….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B7ACE-3822-BDC0-3D6B-DE5F715C94DA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EC768-E126-2A2D-DCE1-8CAF37B3DA97}"/>
              </a:ext>
            </a:extLst>
          </p:cNvPr>
          <p:cNvSpPr txBox="1"/>
          <p:nvPr/>
        </p:nvSpPr>
        <p:spPr>
          <a:xfrm>
            <a:off x="2409371" y="4914632"/>
            <a:ext cx="483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 </a:t>
            </a:r>
            <a:r>
              <a:rPr lang="en-US" sz="2800" dirty="0">
                <a:solidFill>
                  <a:srgbClr val="FFFF00"/>
                </a:solidFill>
              </a:rPr>
              <a:t>Choose from this list…</a:t>
            </a:r>
          </a:p>
        </p:txBody>
      </p:sp>
    </p:spTree>
    <p:extLst>
      <p:ext uri="{BB962C8B-B14F-4D97-AF65-F5344CB8AC3E}">
        <p14:creationId xmlns:p14="http://schemas.microsoft.com/office/powerpoint/2010/main" val="30513522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rittle Star (Amphiura triscacantha) and (Ophiocomina australis)">
            <a:extLst>
              <a:ext uri="{FF2B5EF4-FFF2-40B4-BE49-F238E27FC236}">
                <a16:creationId xmlns:a16="http://schemas.microsoft.com/office/drawing/2014/main" id="{929DBB15-9DB9-5BF9-E5B8-90D08A23B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1331" y="330440"/>
            <a:ext cx="844936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250765-7B62-3518-B23C-DB1D19227273}"/>
              </a:ext>
            </a:extLst>
          </p:cNvPr>
          <p:cNvSpPr txBox="1"/>
          <p:nvPr/>
        </p:nvSpPr>
        <p:spPr>
          <a:xfrm>
            <a:off x="331304" y="14577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Brittle star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ED6CF-F8DC-499A-54BE-898230276877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84A4F-F3F9-4C50-9709-B6A79C9EA949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33601937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eather stars are the closest thing we have to walking plants - Australian  Geographic">
            <a:extLst>
              <a:ext uri="{FF2B5EF4-FFF2-40B4-BE49-F238E27FC236}">
                <a16:creationId xmlns:a16="http://schemas.microsoft.com/office/drawing/2014/main" id="{BB2E1268-615D-F5C9-F265-A8DDFE939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6833B-256A-11BF-1FF1-CF7E5FFB0F94}"/>
              </a:ext>
            </a:extLst>
          </p:cNvPr>
          <p:cNvSpPr txBox="1"/>
          <p:nvPr/>
        </p:nvSpPr>
        <p:spPr>
          <a:xfrm>
            <a:off x="331304" y="14577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Feather star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CBD635-03FF-E72C-8968-54055BEDEC7C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C6FB7-1529-F6A7-DC5C-89EE67088339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20450146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lose up of deepsea Basket star (Gorgonocephalus sp)">
            <a:extLst>
              <a:ext uri="{FF2B5EF4-FFF2-40B4-BE49-F238E27FC236}">
                <a16:creationId xmlns:a16="http://schemas.microsoft.com/office/drawing/2014/main" id="{F4F65885-702A-B2BB-0344-36D175AA8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090C00-B0F5-9998-CD52-D542A9F35162}"/>
              </a:ext>
            </a:extLst>
          </p:cNvPr>
          <p:cNvSpPr txBox="1"/>
          <p:nvPr/>
        </p:nvSpPr>
        <p:spPr>
          <a:xfrm>
            <a:off x="2915478" y="119270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Basket star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A34C3-7ED5-AC9A-7007-B1D8DD3F5952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E3FFC-CB4D-22B3-4BD2-9C08AC0395B9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31322605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Red Slate Pencil Urchin (Heterocentrotus mammillatus) Species Profile ::  AquariumDomain.com">
            <a:extLst>
              <a:ext uri="{FF2B5EF4-FFF2-40B4-BE49-F238E27FC236}">
                <a16:creationId xmlns:a16="http://schemas.microsoft.com/office/drawing/2014/main" id="{24888947-CFE3-AE78-5797-A7D3872C8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7532C-77FC-8599-3534-77543F577AA7}"/>
              </a:ext>
            </a:extLst>
          </p:cNvPr>
          <p:cNvSpPr txBox="1"/>
          <p:nvPr/>
        </p:nvSpPr>
        <p:spPr>
          <a:xfrm>
            <a:off x="331304" y="145774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urchin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B3110E-51EC-876F-9D7A-4D70EAC4F37F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4113C5-91AE-5734-9C1E-6247B0BD36B0}"/>
              </a:ext>
            </a:extLst>
          </p:cNvPr>
          <p:cNvSpPr txBox="1"/>
          <p:nvPr/>
        </p:nvSpPr>
        <p:spPr>
          <a:xfrm>
            <a:off x="7636013" y="9622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radial symmetry, calcareous skeleton….</a:t>
            </a:r>
          </a:p>
        </p:txBody>
      </p:sp>
    </p:spTree>
    <p:extLst>
      <p:ext uri="{BB962C8B-B14F-4D97-AF65-F5344CB8AC3E}">
        <p14:creationId xmlns:p14="http://schemas.microsoft.com/office/powerpoint/2010/main" val="1690517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ea Cucumber -">
            <a:extLst>
              <a:ext uri="{FF2B5EF4-FFF2-40B4-BE49-F238E27FC236}">
                <a16:creationId xmlns:a16="http://schemas.microsoft.com/office/drawing/2014/main" id="{934E7300-A4A7-71D1-345B-641F98AA4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9224F-ED64-FC82-FA0C-E6DB49CEF5A7}"/>
              </a:ext>
            </a:extLst>
          </p:cNvPr>
          <p:cNvSpPr txBox="1"/>
          <p:nvPr/>
        </p:nvSpPr>
        <p:spPr>
          <a:xfrm>
            <a:off x="318051" y="132522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cucumber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76F6B-9334-575B-F646-E5570D641734}"/>
              </a:ext>
            </a:extLst>
          </p:cNvPr>
          <p:cNvSpPr txBox="1"/>
          <p:nvPr/>
        </p:nvSpPr>
        <p:spPr>
          <a:xfrm>
            <a:off x="113589" y="3863156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Mollusc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10A85-0544-C0CF-D1D2-4FB8F1E70710}"/>
              </a:ext>
            </a:extLst>
          </p:cNvPr>
          <p:cNvSpPr txBox="1"/>
          <p:nvPr/>
        </p:nvSpPr>
        <p:spPr>
          <a:xfrm>
            <a:off x="6681857" y="6488668"/>
            <a:ext cx="551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ighlight>
                  <a:srgbClr val="C0C0C0"/>
                </a:highlight>
              </a:rPr>
              <a:t>Hint</a:t>
            </a:r>
            <a:r>
              <a:rPr lang="en-US" dirty="0">
                <a:highlight>
                  <a:srgbClr val="C0C0C0"/>
                </a:highlight>
              </a:rPr>
              <a:t>: radial symmetry, calcareous skeleton, tube feet….</a:t>
            </a:r>
          </a:p>
        </p:txBody>
      </p:sp>
    </p:spTree>
    <p:extLst>
      <p:ext uri="{BB962C8B-B14F-4D97-AF65-F5344CB8AC3E}">
        <p14:creationId xmlns:p14="http://schemas.microsoft.com/office/powerpoint/2010/main" val="2775644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rinoid Shrimp, Cebu, Philippines Photograph by Bruce Shafer - Pixels">
            <a:extLst>
              <a:ext uri="{FF2B5EF4-FFF2-40B4-BE49-F238E27FC236}">
                <a16:creationId xmlns:a16="http://schemas.microsoft.com/office/drawing/2014/main" id="{7519CE59-0370-1445-855C-0C8D048C4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03C44-9DA6-CB40-B1A4-3D8CB99E8746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Crinoid (feather star) shrimp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60207-45E8-B2F2-4582-B1E0A0F4EF4E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</p:spTree>
    <p:extLst>
      <p:ext uri="{BB962C8B-B14F-4D97-AF65-F5344CB8AC3E}">
        <p14:creationId xmlns:p14="http://schemas.microsoft.com/office/powerpoint/2010/main" val="99848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a Cucumber: Animal or Vegetable? | HowStuffWorks">
            <a:extLst>
              <a:ext uri="{FF2B5EF4-FFF2-40B4-BE49-F238E27FC236}">
                <a16:creationId xmlns:a16="http://schemas.microsoft.com/office/drawing/2014/main" id="{5CB765C0-A54C-D12F-8FAD-83BD3200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7903E-A287-B7DF-37BB-479DD0EF95C6}"/>
              </a:ext>
            </a:extLst>
          </p:cNvPr>
          <p:cNvSpPr txBox="1"/>
          <p:nvPr/>
        </p:nvSpPr>
        <p:spPr>
          <a:xfrm>
            <a:off x="631371" y="214496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Sea cucumber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FE7A2-D468-93F8-4F19-CBCA9526E939}"/>
              </a:ext>
            </a:extLst>
          </p:cNvPr>
          <p:cNvSpPr txBox="1"/>
          <p:nvPr/>
        </p:nvSpPr>
        <p:spPr>
          <a:xfrm>
            <a:off x="8042031" y="120544"/>
            <a:ext cx="41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highlight>
                  <a:srgbClr val="FFFF00"/>
                </a:highlight>
              </a:rPr>
              <a:t>Echinoderm</a:t>
            </a:r>
          </a:p>
        </p:txBody>
      </p:sp>
    </p:spTree>
    <p:extLst>
      <p:ext uri="{BB962C8B-B14F-4D97-AF65-F5344CB8AC3E}">
        <p14:creationId xmlns:p14="http://schemas.microsoft.com/office/powerpoint/2010/main" val="28761967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apanese spider crab - Wikipedia">
            <a:extLst>
              <a:ext uri="{FF2B5EF4-FFF2-40B4-BE49-F238E27FC236}">
                <a16:creationId xmlns:a16="http://schemas.microsoft.com/office/drawing/2014/main" id="{CC731D3E-112F-E43C-1CE7-1D82E950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747" y="313175"/>
            <a:ext cx="8689009" cy="623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05B034-3D78-386A-D962-AD294891D608}"/>
              </a:ext>
            </a:extLst>
          </p:cNvPr>
          <p:cNvSpPr txBox="1"/>
          <p:nvPr/>
        </p:nvSpPr>
        <p:spPr>
          <a:xfrm>
            <a:off x="318051" y="132522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Japanese spider crab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59DBC-727C-910E-355C-A01686B0BE95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</p:spTree>
    <p:extLst>
      <p:ext uri="{BB962C8B-B14F-4D97-AF65-F5344CB8AC3E}">
        <p14:creationId xmlns:p14="http://schemas.microsoft.com/office/powerpoint/2010/main" val="36375834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ational Aquarium - Peacock Mantis Shrimp">
            <a:extLst>
              <a:ext uri="{FF2B5EF4-FFF2-40B4-BE49-F238E27FC236}">
                <a16:creationId xmlns:a16="http://schemas.microsoft.com/office/drawing/2014/main" id="{7B87516A-AF27-6819-C7B3-E83FB9513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0E885A-42AE-A2C1-8C2B-B4737C2FEA5B}"/>
              </a:ext>
            </a:extLst>
          </p:cNvPr>
          <p:cNvSpPr txBox="1"/>
          <p:nvPr/>
        </p:nvSpPr>
        <p:spPr>
          <a:xfrm>
            <a:off x="410816" y="238538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Mantis shrimp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AF554-ECCA-03FA-A95B-9986BCA9EC5F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24580" name="Picture 4" descr="Mantis shrimp, facts and information">
            <a:extLst>
              <a:ext uri="{FF2B5EF4-FFF2-40B4-BE49-F238E27FC236}">
                <a16:creationId xmlns:a16="http://schemas.microsoft.com/office/drawing/2014/main" id="{BB2C58CC-1804-878A-DC0D-4301F5E15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76463" y="1763384"/>
            <a:ext cx="3352800" cy="173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664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0 Strangest Types Of Nudibranch | Citrus Reef">
            <a:extLst>
              <a:ext uri="{FF2B5EF4-FFF2-40B4-BE49-F238E27FC236}">
                <a16:creationId xmlns:a16="http://schemas.microsoft.com/office/drawing/2014/main" id="{22AD1FED-AC96-624E-A1D9-8FAD5C0D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32A8FB-04F1-1396-E6B6-9C9F58235DE5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Leaf sheep nudibranch (</a:t>
            </a:r>
            <a:r>
              <a:rPr lang="en-US" i="1" dirty="0" err="1">
                <a:solidFill>
                  <a:schemeClr val="bg1"/>
                </a:solidFill>
              </a:rPr>
              <a:t>Costasiella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kuroshimae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03880-759E-967B-8FDB-6F71A677956E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0032A-EC26-24DB-AE2E-C65BA36C3337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soft body</a:t>
            </a:r>
          </a:p>
        </p:txBody>
      </p:sp>
    </p:spTree>
    <p:extLst>
      <p:ext uri="{BB962C8B-B14F-4D97-AF65-F5344CB8AC3E}">
        <p14:creationId xmlns:p14="http://schemas.microsoft.com/office/powerpoint/2010/main" val="318165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udibranch Type Hexabranchus Sanguineus">
            <a:extLst>
              <a:ext uri="{FF2B5EF4-FFF2-40B4-BE49-F238E27FC236}">
                <a16:creationId xmlns:a16="http://schemas.microsoft.com/office/drawing/2014/main" id="{F947C5C6-4EB2-2E66-5416-263AD91C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15900"/>
            <a:ext cx="11430000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72E6F1-A0A7-9699-ABB8-19F0BD1FC02C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Spanish dancer nudibranch </a:t>
            </a:r>
            <a:r>
              <a:rPr lang="en-US" i="1" dirty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Hexabranchus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sanguineus</a:t>
            </a:r>
            <a:r>
              <a:rPr lang="en-US" i="1" dirty="0">
                <a:solidFill>
                  <a:schemeClr val="bg1"/>
                </a:solidFill>
              </a:rPr>
              <a:t>)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FBEDF-5186-36DB-B7B5-53DF229A5FA4}"/>
              </a:ext>
            </a:extLst>
          </p:cNvPr>
          <p:cNvSpPr txBox="1"/>
          <p:nvPr/>
        </p:nvSpPr>
        <p:spPr>
          <a:xfrm>
            <a:off x="331304" y="3745081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96F0D-A9FD-FFE0-AF58-7E349701B5C7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soft body</a:t>
            </a:r>
          </a:p>
        </p:txBody>
      </p:sp>
    </p:spTree>
    <p:extLst>
      <p:ext uri="{BB962C8B-B14F-4D97-AF65-F5344CB8AC3E}">
        <p14:creationId xmlns:p14="http://schemas.microsoft.com/office/powerpoint/2010/main" val="27998251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verything you wanted to know about cuttlefish - BBC Science Focus Magazine">
            <a:extLst>
              <a:ext uri="{FF2B5EF4-FFF2-40B4-BE49-F238E27FC236}">
                <a16:creationId xmlns:a16="http://schemas.microsoft.com/office/drawing/2014/main" id="{D8BD4CC3-9489-7081-21DD-586A1980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708D6-D3AB-BA6A-6579-66FA72CA7695}"/>
              </a:ext>
            </a:extLst>
          </p:cNvPr>
          <p:cNvSpPr txBox="1"/>
          <p:nvPr/>
        </p:nvSpPr>
        <p:spPr>
          <a:xfrm>
            <a:off x="240630" y="146664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Cuttlefish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84760F-6CCF-D64D-3EB2-1413DDF02EA2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5686B-FF7B-1DA4-21D9-D0AEA44A4EE1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soft body</a:t>
            </a:r>
          </a:p>
        </p:txBody>
      </p:sp>
    </p:spTree>
    <p:extLst>
      <p:ext uri="{BB962C8B-B14F-4D97-AF65-F5344CB8AC3E}">
        <p14:creationId xmlns:p14="http://schemas.microsoft.com/office/powerpoint/2010/main" val="8422893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Large Natural Mother Of Pearl Shell, Real Iridescent, 44% OFF">
            <a:extLst>
              <a:ext uri="{FF2B5EF4-FFF2-40B4-BE49-F238E27FC236}">
                <a16:creationId xmlns:a16="http://schemas.microsoft.com/office/drawing/2014/main" id="{98B02DF4-75B9-7525-C18D-1EC3FE7B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5917" y="-1"/>
            <a:ext cx="917608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4CBEF-698B-F4A0-9ACE-58144D722131}"/>
              </a:ext>
            </a:extLst>
          </p:cNvPr>
          <p:cNvSpPr txBox="1"/>
          <p:nvPr/>
        </p:nvSpPr>
        <p:spPr>
          <a:xfrm>
            <a:off x="240631" y="146664"/>
            <a:ext cx="251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Pearl shell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DF7FFA-4C5A-BCFD-3432-B37FDD81E6FF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72598-682F-9214-14E7-0EBD43B4F631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39272099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eter Ward comments on nautilus conservation | UW Biology">
            <a:extLst>
              <a:ext uri="{FF2B5EF4-FFF2-40B4-BE49-F238E27FC236}">
                <a16:creationId xmlns:a16="http://schemas.microsoft.com/office/drawing/2014/main" id="{8B58EA68-F78A-1362-1B0B-A45AFE78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7863"/>
            <a:ext cx="12192000" cy="61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F2C90-4157-A527-1BAF-ED42BE5E558D}"/>
              </a:ext>
            </a:extLst>
          </p:cNvPr>
          <p:cNvSpPr txBox="1"/>
          <p:nvPr/>
        </p:nvSpPr>
        <p:spPr>
          <a:xfrm>
            <a:off x="240631" y="146664"/>
            <a:ext cx="251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Nautilus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851C3A-5FCD-0A34-DE9C-12783FE3C469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22A7A-7B38-6DD7-99C7-8A602FBBABC7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33062430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riton Shell - Nat Hill">
            <a:extLst>
              <a:ext uri="{FF2B5EF4-FFF2-40B4-BE49-F238E27FC236}">
                <a16:creationId xmlns:a16="http://schemas.microsoft.com/office/drawing/2014/main" id="{B9169596-689C-15A9-559B-96CB7B8C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8B9DB-8B72-F2A2-2D02-7E26C1260AD2}"/>
              </a:ext>
            </a:extLst>
          </p:cNvPr>
          <p:cNvSpPr txBox="1"/>
          <p:nvPr/>
        </p:nvSpPr>
        <p:spPr>
          <a:xfrm>
            <a:off x="240631" y="146664"/>
            <a:ext cx="2518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Triton shell </a:t>
            </a:r>
          </a:p>
          <a:p>
            <a:r>
              <a:rPr lang="en-US" sz="2000" dirty="0">
                <a:solidFill>
                  <a:schemeClr val="bg1"/>
                </a:solidFill>
              </a:rPr>
              <a:t>(eating a sea star)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70BB7-1CE5-6A70-AA36-0C6DF3B762FB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6C0FF-FA88-8E5F-9FC7-1744BE7EB779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17755422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iant Gem Chiton (species: Acanthopleura gemmata) in Lizard Island Field  Guide (Lizard Island Field Guide)">
            <a:extLst>
              <a:ext uri="{FF2B5EF4-FFF2-40B4-BE49-F238E27FC236}">
                <a16:creationId xmlns:a16="http://schemas.microsoft.com/office/drawing/2014/main" id="{B8545C16-9FAE-1276-D668-4A56B2965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1D7A9-25E1-CB3D-0273-D45B2189B2AF}"/>
              </a:ext>
            </a:extLst>
          </p:cNvPr>
          <p:cNvSpPr txBox="1"/>
          <p:nvPr/>
        </p:nvSpPr>
        <p:spPr>
          <a:xfrm>
            <a:off x="240631" y="114580"/>
            <a:ext cx="251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Chiton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63C9B-6B6A-B97D-0718-A6897E584B70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D4C3B3-756B-0A75-532B-AC7A60A9A83E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highlight>
                  <a:srgbClr val="C0C0C0"/>
                </a:highlight>
              </a:rPr>
              <a:t>Hint</a:t>
            </a:r>
            <a:r>
              <a:rPr lang="en-US" dirty="0">
                <a:solidFill>
                  <a:schemeClr val="bg1"/>
                </a:solidFill>
                <a:highlight>
                  <a:srgbClr val="C0C0C0"/>
                </a:highlight>
              </a:rPr>
              <a:t>: has a shell</a:t>
            </a:r>
          </a:p>
        </p:txBody>
      </p:sp>
    </p:spTree>
    <p:extLst>
      <p:ext uri="{BB962C8B-B14F-4D97-AF65-F5344CB8AC3E}">
        <p14:creationId xmlns:p14="http://schemas.microsoft.com/office/powerpoint/2010/main" val="40846854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E4394-9EBB-8B04-67AB-86771CF5F22C}"/>
              </a:ext>
            </a:extLst>
          </p:cNvPr>
          <p:cNvSpPr txBox="1"/>
          <p:nvPr/>
        </p:nvSpPr>
        <p:spPr>
          <a:xfrm>
            <a:off x="240630" y="3849014"/>
            <a:ext cx="2078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Echinoderm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Crustacean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Mollusc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Annelids &amp; Nematodes (worms)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Cnidarians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Porifera (sponges)</a:t>
            </a:r>
          </a:p>
        </p:txBody>
      </p:sp>
      <p:pic>
        <p:nvPicPr>
          <p:cNvPr id="58370" name="Picture 2" descr="Humpback Whales | Northern Beaches Council">
            <a:extLst>
              <a:ext uri="{FF2B5EF4-FFF2-40B4-BE49-F238E27FC236}">
                <a16:creationId xmlns:a16="http://schemas.microsoft.com/office/drawing/2014/main" id="{711622E8-0AF2-E37B-67E4-BEBE895A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A5E532-544C-8950-B775-2C69C99A321B}"/>
              </a:ext>
            </a:extLst>
          </p:cNvPr>
          <p:cNvSpPr txBox="1"/>
          <p:nvPr/>
        </p:nvSpPr>
        <p:spPr>
          <a:xfrm>
            <a:off x="240631" y="114580"/>
            <a:ext cx="1844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Humpback Whale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714DA-AA55-AA07-FE70-322E887B1400}"/>
              </a:ext>
            </a:extLst>
          </p:cNvPr>
          <p:cNvSpPr txBox="1"/>
          <p:nvPr/>
        </p:nvSpPr>
        <p:spPr>
          <a:xfrm>
            <a:off x="7198692" y="3891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Hint</a:t>
            </a:r>
            <a:r>
              <a:rPr lang="en-US" dirty="0">
                <a:solidFill>
                  <a:schemeClr val="bg1"/>
                </a:solidFill>
              </a:rPr>
              <a:t>: has a backbone</a:t>
            </a:r>
          </a:p>
        </p:txBody>
      </p:sp>
    </p:spTree>
    <p:extLst>
      <p:ext uri="{BB962C8B-B14F-4D97-AF65-F5344CB8AC3E}">
        <p14:creationId xmlns:p14="http://schemas.microsoft.com/office/powerpoint/2010/main" val="28609200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19498</TotalTime>
  <Words>3145</Words>
  <Application>Microsoft Macintosh PowerPoint</Application>
  <PresentationFormat>Widescreen</PresentationFormat>
  <Paragraphs>618</Paragraphs>
  <Slides>106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7" baseType="lpstr">
      <vt:lpstr>aktiv-grotesk</vt:lpstr>
      <vt:lpstr>Arial</vt:lpstr>
      <vt:lpstr>Arial Narrow</vt:lpstr>
      <vt:lpstr>Calibri</vt:lpstr>
      <vt:lpstr>Calibri Light</vt:lpstr>
      <vt:lpstr>Charter</vt:lpstr>
      <vt:lpstr>Google Sans</vt:lpstr>
      <vt:lpstr>Lato</vt:lpstr>
      <vt:lpstr>PT Sans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1741</cp:revision>
  <dcterms:created xsi:type="dcterms:W3CDTF">2023-09-23T08:38:28Z</dcterms:created>
  <dcterms:modified xsi:type="dcterms:W3CDTF">2024-04-11T09:42:11Z</dcterms:modified>
</cp:coreProperties>
</file>