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04" r:id="rId2"/>
    <p:sldId id="313" r:id="rId3"/>
    <p:sldId id="306" r:id="rId4"/>
    <p:sldId id="307" r:id="rId5"/>
    <p:sldId id="308" r:id="rId6"/>
    <p:sldId id="310" r:id="rId7"/>
    <p:sldId id="311" r:id="rId8"/>
    <p:sldId id="314" r:id="rId9"/>
    <p:sldId id="315" r:id="rId10"/>
    <p:sldId id="312" r:id="rId11"/>
    <p:sldId id="334" r:id="rId12"/>
    <p:sldId id="348" r:id="rId13"/>
    <p:sldId id="362" r:id="rId14"/>
    <p:sldId id="394" r:id="rId15"/>
    <p:sldId id="406" r:id="rId16"/>
    <p:sldId id="436" r:id="rId17"/>
    <p:sldId id="448" r:id="rId18"/>
    <p:sldId id="452" r:id="rId19"/>
    <p:sldId id="449" r:id="rId20"/>
    <p:sldId id="455" r:id="rId21"/>
    <p:sldId id="478" r:id="rId22"/>
    <p:sldId id="464" r:id="rId23"/>
    <p:sldId id="461" r:id="rId24"/>
    <p:sldId id="479" r:id="rId25"/>
    <p:sldId id="480" r:id="rId26"/>
    <p:sldId id="305" r:id="rId27"/>
    <p:sldId id="4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p:restoredTop sz="88054"/>
  </p:normalViewPr>
  <p:slideViewPr>
    <p:cSldViewPr snapToGrid="0">
      <p:cViewPr varScale="1">
        <p:scale>
          <a:sx n="95" d="100"/>
          <a:sy n="95"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41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environment.des.qld.gov.au</a:t>
            </a:r>
            <a:r>
              <a:rPr lang="en-US" dirty="0"/>
              <a:t>/__data/assets/</a:t>
            </a:r>
            <a:r>
              <a:rPr lang="en-US" dirty="0" err="1"/>
              <a:t>pdf_file</a:t>
            </a:r>
            <a:r>
              <a:rPr lang="en-US" dirty="0"/>
              <a:t>/0020/95150/water-quality-</a:t>
            </a:r>
            <a:r>
              <a:rPr lang="en-US" dirty="0" err="1"/>
              <a:t>guidelines.pdf</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22</a:t>
            </a:fld>
            <a:endParaRPr lang="en-US"/>
          </a:p>
        </p:txBody>
      </p:sp>
    </p:spTree>
    <p:extLst>
      <p:ext uri="{BB962C8B-B14F-4D97-AF65-F5344CB8AC3E}">
        <p14:creationId xmlns:p14="http://schemas.microsoft.com/office/powerpoint/2010/main" val="365757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Image/info: https://</a:t>
            </a:r>
            <a:r>
              <a:rPr lang="en-US" dirty="0" err="1"/>
              <a:t>environment.des.qld.gov.au</a:t>
            </a:r>
            <a:r>
              <a:rPr lang="en-US" dirty="0"/>
              <a:t>/__data/assets/</a:t>
            </a:r>
            <a:r>
              <a:rPr lang="en-US" dirty="0" err="1"/>
              <a:t>pdf_file</a:t>
            </a:r>
            <a:r>
              <a:rPr lang="en-US" dirty="0"/>
              <a:t>/0020/95150/water-quality-</a:t>
            </a:r>
            <a:r>
              <a:rPr lang="en-US" dirty="0" err="1"/>
              <a:t>guidelines.pdf</a:t>
            </a:r>
            <a:endParaRPr lang="en-US" dirty="0"/>
          </a:p>
          <a:p>
            <a:r>
              <a:rPr lang="en-US" dirty="0"/>
              <a:t>Info on </a:t>
            </a:r>
            <a:r>
              <a:rPr lang="en-US" dirty="0" err="1"/>
              <a:t>FiltR</a:t>
            </a:r>
            <a:r>
              <a:rPr lang="en-US" dirty="0"/>
              <a:t> P: https://</a:t>
            </a:r>
            <a:r>
              <a:rPr lang="en-US" dirty="0" err="1"/>
              <a:t>hess.copernicus.org</a:t>
            </a:r>
            <a:r>
              <a:rPr lang="en-US" dirty="0"/>
              <a:t>/articles/6/113/2002/hess-6-113-2002.pdf. …. </a:t>
            </a:r>
            <a:r>
              <a:rPr lang="en-AU" dirty="0"/>
              <a:t>Separation of ‘dissolved’ and ‘particulate’ P phases is based mainly on filtration using 0.45 µm (mainly) or 0.7 µm membrane filters. Analytical determination of P in natural waters is based on the phosphomolybdic acid methodology, as modified by Murphy and Riley (1962). The following determinations are made routinely: (</a:t>
            </a:r>
            <a:r>
              <a:rPr lang="en-AU" dirty="0" err="1"/>
              <a:t>i</a:t>
            </a:r>
            <a:r>
              <a:rPr lang="en-AU" dirty="0"/>
              <a:t>) Soluble Reactive Phosphorus (SRP), a measure of monomeric inorganic phosphorus (orthophosphate) in solution. Other terms commonly used within the literature to describe this fraction include: ‘Dissolved Reactive Phosphorus (DRP)’, Dissolved Inorganic Phosphorus (DIP)’, </a:t>
            </a:r>
          </a:p>
          <a:p>
            <a:r>
              <a:rPr lang="en-AU" dirty="0"/>
              <a:t>‘Filterable Reactive Phosphorus (FRP)’ and ‘Reactive Phosphorus for a filtered sample to a defined filter size ….</a:t>
            </a:r>
          </a:p>
          <a:p>
            <a:pPr algn="l"/>
            <a:r>
              <a:rPr lang="en-AU" dirty="0"/>
              <a:t>Info: https://</a:t>
            </a:r>
            <a:r>
              <a:rPr lang="en-AU" dirty="0" err="1"/>
              <a:t>www.nalms.org</a:t>
            </a:r>
            <a:r>
              <a:rPr lang="en-AU" dirty="0"/>
              <a:t>/</a:t>
            </a:r>
            <a:r>
              <a:rPr lang="en-AU" dirty="0" err="1"/>
              <a:t>secchidipin</a:t>
            </a:r>
            <a:r>
              <a:rPr lang="en-AU" dirty="0"/>
              <a:t>/monitoring-methods/phosphorus/  that read …</a:t>
            </a:r>
            <a:r>
              <a:rPr lang="en-AU" b="0" i="0" dirty="0">
                <a:solidFill>
                  <a:srgbClr val="2F353F"/>
                </a:solidFill>
                <a:effectLst/>
                <a:latin typeface="PT Serif" panose="020A0603040505020204" pitchFamily="18" charset="77"/>
              </a:rPr>
              <a:t>At one time SRP was called “dissolved inorganic phosphorus.” This terminology was changed to “soluble reactive phosphorus” (</a:t>
            </a:r>
            <a:r>
              <a:rPr lang="en-AU" b="0" i="0" dirty="0" err="1">
                <a:solidFill>
                  <a:srgbClr val="2F353F"/>
                </a:solidFill>
                <a:effectLst/>
                <a:latin typeface="PT Serif" panose="020A0603040505020204" pitchFamily="18" charset="77"/>
              </a:rPr>
              <a:t>Rigler</a:t>
            </a:r>
            <a:r>
              <a:rPr lang="en-AU" b="0" i="0" dirty="0">
                <a:solidFill>
                  <a:srgbClr val="2F353F"/>
                </a:solidFill>
                <a:effectLst/>
                <a:latin typeface="PT Serif" panose="020A0603040505020204" pitchFamily="18" charset="77"/>
              </a:rPr>
              <a:t> 1964; Strickland and Parsons 1965) to reflect a more realistic interpretation of what forms of phosphorus were found in this fraction. The terms “soluble” and “reactive” were chosen instead because this form of filtered phosphorus was neither necessarily dissolved nor necessarily inorganic. The term “reactive” is used to indicate that the phosphorus in the SRP fraction is not solely inorganic phosphorus, but could include any form of phosphorus, including some organic forms, that react with the reagents. Some organic forms apparently do </a:t>
            </a:r>
            <a:r>
              <a:rPr lang="en-AU" b="0" i="0" dirty="0" err="1">
                <a:solidFill>
                  <a:srgbClr val="2F353F"/>
                </a:solidFill>
                <a:effectLst/>
                <a:latin typeface="PT Serif" panose="020A0603040505020204" pitchFamily="18" charset="77"/>
              </a:rPr>
              <a:t>hydrolyze</a:t>
            </a:r>
            <a:r>
              <a:rPr lang="en-AU" b="0" i="0" dirty="0">
                <a:solidFill>
                  <a:srgbClr val="2F353F"/>
                </a:solidFill>
                <a:effectLst/>
                <a:latin typeface="PT Serif" panose="020A0603040505020204" pitchFamily="18" charset="77"/>
              </a:rPr>
              <a:t> and react under the conditions of this test, while some forms of inorganic phosphorus (polyphosphates), in fact, do not react. There is a continuing debate as to what extent SRP represents solely the ortho form of phosphorus or is biologically available (Nürnberg and Peters 1984). The actual composition of SRP probably varies with the nature of the water body.</a:t>
            </a:r>
          </a:p>
          <a:p>
            <a:pPr algn="l"/>
            <a:r>
              <a:rPr lang="en-AU" b="0" i="0" dirty="0">
                <a:solidFill>
                  <a:srgbClr val="2F353F"/>
                </a:solidFill>
                <a:effectLst/>
                <a:latin typeface="PT Serif" panose="020A0603040505020204" pitchFamily="18" charset="77"/>
              </a:rPr>
              <a:t>The “soluble” fraction does not necessarily contain only dissolved phosphorus forms: the phosphorus containing material in the soluble fraction is dependent on the porosity and characteristics of the filter used. Typically, a 0.45 micron cellulose (Millipore) filter is used as a standard. This filter excludes most particulates, but colloidal phosphorus may be present in the filtered fraction.</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23</a:t>
            </a:fld>
            <a:endParaRPr lang="en-US"/>
          </a:p>
        </p:txBody>
      </p:sp>
    </p:spTree>
    <p:extLst>
      <p:ext uri="{BB962C8B-B14F-4D97-AF65-F5344CB8AC3E}">
        <p14:creationId xmlns:p14="http://schemas.microsoft.com/office/powerpoint/2010/main" val="3344223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3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a:t>
            </a:r>
            <a:r>
              <a:rPr lang="en-US" dirty="0" err="1"/>
              <a:t>www.downtoearth.org.in</a:t>
            </a:r>
            <a:r>
              <a:rPr lang="en-US" dirty="0"/>
              <a:t>/news/wildlife-biodiversity/new-study-helps-monitor-trends-in-phytoplankton-biomass-in-bay-of-bengal-73377</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20076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www.fondriest.com</a:t>
            </a:r>
            <a:r>
              <a:rPr lang="en-US" dirty="0"/>
              <a:t>/environmental-measurements/parameters/water-quality/</a:t>
            </a:r>
            <a:r>
              <a:rPr lang="en-US" dirty="0" err="1"/>
              <a:t>ph</a:t>
            </a:r>
            <a:r>
              <a:rPr lang="en-US" dirty="0"/>
              <a:t>/#:~:text=Pollution%20in%20the%20air%2C%20soil,known%20as%20acid%20rain%20%C2%B2%C2%B9.</a:t>
            </a:r>
          </a:p>
        </p:txBody>
      </p:sp>
      <p:sp>
        <p:nvSpPr>
          <p:cNvPr id="4" name="Slide Number Placeholder 3"/>
          <p:cNvSpPr>
            <a:spLocks noGrp="1"/>
          </p:cNvSpPr>
          <p:nvPr>
            <p:ph type="sldNum" sz="quarter" idx="5"/>
          </p:nvPr>
        </p:nvSpPr>
        <p:spPr/>
        <p:txBody>
          <a:bodyPr/>
          <a:lstStyle/>
          <a:p>
            <a:fld id="{1E9A60AA-0504-9D43-9C67-9C1121590EC0}" type="slidenum">
              <a:rPr lang="en-US" smtClean="0"/>
              <a:t>12</a:t>
            </a:fld>
            <a:endParaRPr lang="en-US"/>
          </a:p>
        </p:txBody>
      </p:sp>
    </p:spTree>
    <p:extLst>
      <p:ext uri="{BB962C8B-B14F-4D97-AF65-F5344CB8AC3E}">
        <p14:creationId xmlns:p14="http://schemas.microsoft.com/office/powerpoint/2010/main" val="147581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https://www.knowyourh2o.com/outdoor-4/dissolved-oxygen-in-water</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13</a:t>
            </a:fld>
            <a:endParaRPr lang="en-US"/>
          </a:p>
        </p:txBody>
      </p:sp>
    </p:spTree>
    <p:extLst>
      <p:ext uri="{BB962C8B-B14F-4D97-AF65-F5344CB8AC3E}">
        <p14:creationId xmlns:p14="http://schemas.microsoft.com/office/powerpoint/2010/main" val="282718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geographical.co.uk</a:t>
            </a:r>
            <a:r>
              <a:rPr lang="en-US" dirty="0"/>
              <a:t>/science-environment/the-future-of-desalination</a:t>
            </a:r>
          </a:p>
        </p:txBody>
      </p:sp>
      <p:sp>
        <p:nvSpPr>
          <p:cNvPr id="4" name="Slide Number Placeholder 3"/>
          <p:cNvSpPr>
            <a:spLocks noGrp="1"/>
          </p:cNvSpPr>
          <p:nvPr>
            <p:ph type="sldNum" sz="quarter" idx="5"/>
          </p:nvPr>
        </p:nvSpPr>
        <p:spPr/>
        <p:txBody>
          <a:bodyPr/>
          <a:lstStyle/>
          <a:p>
            <a:fld id="{1E9A60AA-0504-9D43-9C67-9C1121590EC0}" type="slidenum">
              <a:rPr lang="en-US" smtClean="0"/>
              <a:t>14</a:t>
            </a:fld>
            <a:endParaRPr lang="en-US"/>
          </a:p>
        </p:txBody>
      </p:sp>
    </p:spTree>
    <p:extLst>
      <p:ext uri="{BB962C8B-B14F-4D97-AF65-F5344CB8AC3E}">
        <p14:creationId xmlns:p14="http://schemas.microsoft.com/office/powerpoint/2010/main" val="196868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www.hydronia.com</a:t>
            </a:r>
            <a:r>
              <a:rPr lang="en-US" dirty="0"/>
              <a:t>/riverflow2d-st-model</a:t>
            </a:r>
          </a:p>
        </p:txBody>
      </p:sp>
      <p:sp>
        <p:nvSpPr>
          <p:cNvPr id="4" name="Slide Number Placeholder 3"/>
          <p:cNvSpPr>
            <a:spLocks noGrp="1"/>
          </p:cNvSpPr>
          <p:nvPr>
            <p:ph type="sldNum" sz="quarter" idx="5"/>
          </p:nvPr>
        </p:nvSpPr>
        <p:spPr/>
        <p:txBody>
          <a:bodyPr/>
          <a:lstStyle/>
          <a:p>
            <a:fld id="{1E9A60AA-0504-9D43-9C67-9C1121590EC0}" type="slidenum">
              <a:rPr lang="en-US" smtClean="0"/>
              <a:t>18</a:t>
            </a:fld>
            <a:endParaRPr lang="en-US"/>
          </a:p>
        </p:txBody>
      </p:sp>
    </p:spTree>
    <p:extLst>
      <p:ext uri="{BB962C8B-B14F-4D97-AF65-F5344CB8AC3E}">
        <p14:creationId xmlns:p14="http://schemas.microsoft.com/office/powerpoint/2010/main" val="420055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www.sunshinecoastnews.com.au</a:t>
            </a:r>
            <a:r>
              <a:rPr lang="en-US" dirty="0"/>
              <a:t>/2023/07/07/see-the-video-rare-surfing-event-always-draws-a-crowd/</a:t>
            </a:r>
          </a:p>
          <a:p>
            <a:r>
              <a:rPr lang="en-AU" b="0" i="1" dirty="0">
                <a:solidFill>
                  <a:srgbClr val="444444"/>
                </a:solidFill>
                <a:effectLst/>
                <a:latin typeface="Lato" panose="020F0502020204030204" pitchFamily="34" charset="0"/>
              </a:rPr>
              <a:t>A rare event has occurred again this week at </a:t>
            </a:r>
            <a:r>
              <a:rPr lang="en-AU" b="0" i="1" dirty="0" err="1">
                <a:solidFill>
                  <a:srgbClr val="444444"/>
                </a:solidFill>
                <a:effectLst/>
                <a:latin typeface="Lato" panose="020F0502020204030204" pitchFamily="34" charset="0"/>
              </a:rPr>
              <a:t>Tooway</a:t>
            </a:r>
            <a:r>
              <a:rPr lang="en-AU" b="0" i="1" dirty="0">
                <a:solidFill>
                  <a:srgbClr val="444444"/>
                </a:solidFill>
                <a:effectLst/>
                <a:latin typeface="Lato" panose="020F0502020204030204" pitchFamily="34" charset="0"/>
              </a:rPr>
              <a:t> Lake at Caloundra's </a:t>
            </a:r>
            <a:r>
              <a:rPr lang="en-AU" b="0" i="1" dirty="0" err="1">
                <a:solidFill>
                  <a:srgbClr val="444444"/>
                </a:solidFill>
                <a:effectLst/>
                <a:latin typeface="Lato" panose="020F0502020204030204" pitchFamily="34" charset="0"/>
              </a:rPr>
              <a:t>Moffat</a:t>
            </a:r>
            <a:r>
              <a:rPr lang="en-AU" b="0" i="1" dirty="0">
                <a:solidFill>
                  <a:srgbClr val="444444"/>
                </a:solidFill>
                <a:effectLst/>
                <a:latin typeface="Lato" panose="020F0502020204030204" pitchFamily="34" charset="0"/>
              </a:rPr>
              <a:t> Beach. Picture: Brett </a:t>
            </a:r>
            <a:r>
              <a:rPr lang="en-AU" b="0" i="1" dirty="0" err="1">
                <a:solidFill>
                  <a:srgbClr val="444444"/>
                </a:solidFill>
                <a:effectLst/>
                <a:latin typeface="Lato" panose="020F0502020204030204" pitchFamily="34" charset="0"/>
              </a:rPr>
              <a:t>Tollis</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19</a:t>
            </a:fld>
            <a:endParaRPr lang="en-US"/>
          </a:p>
        </p:txBody>
      </p:sp>
    </p:spTree>
    <p:extLst>
      <p:ext uri="{BB962C8B-B14F-4D97-AF65-F5344CB8AC3E}">
        <p14:creationId xmlns:p14="http://schemas.microsoft.com/office/powerpoint/2010/main" val="2820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greenplanetnutrients.com</a:t>
            </a:r>
            <a:r>
              <a:rPr lang="en-US" dirty="0"/>
              <a:t>/blog/tips-advice/understanding-plant-nutrition/</a:t>
            </a:r>
          </a:p>
        </p:txBody>
      </p:sp>
      <p:sp>
        <p:nvSpPr>
          <p:cNvPr id="4" name="Slide Number Placeholder 3"/>
          <p:cNvSpPr>
            <a:spLocks noGrp="1"/>
          </p:cNvSpPr>
          <p:nvPr>
            <p:ph type="sldNum" sz="quarter" idx="5"/>
          </p:nvPr>
        </p:nvSpPr>
        <p:spPr/>
        <p:txBody>
          <a:bodyPr/>
          <a:lstStyle/>
          <a:p>
            <a:fld id="{1E9A60AA-0504-9D43-9C67-9C1121590EC0}" type="slidenum">
              <a:rPr lang="en-US" smtClean="0"/>
              <a:t>20</a:t>
            </a:fld>
            <a:endParaRPr lang="en-US"/>
          </a:p>
        </p:txBody>
      </p:sp>
    </p:spTree>
    <p:extLst>
      <p:ext uri="{BB962C8B-B14F-4D97-AF65-F5344CB8AC3E}">
        <p14:creationId xmlns:p14="http://schemas.microsoft.com/office/powerpoint/2010/main" val="237081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www.waterquality.gov.au</a:t>
            </a:r>
            <a:r>
              <a:rPr lang="en-US" dirty="0"/>
              <a:t>/sites/default/files/documents/anzecc-armcanz-2000-guidelines-vol2.pdf</a:t>
            </a:r>
          </a:p>
        </p:txBody>
      </p:sp>
      <p:sp>
        <p:nvSpPr>
          <p:cNvPr id="4" name="Slide Number Placeholder 3"/>
          <p:cNvSpPr>
            <a:spLocks noGrp="1"/>
          </p:cNvSpPr>
          <p:nvPr>
            <p:ph type="sldNum" sz="quarter" idx="5"/>
          </p:nvPr>
        </p:nvSpPr>
        <p:spPr/>
        <p:txBody>
          <a:bodyPr/>
          <a:lstStyle/>
          <a:p>
            <a:fld id="{1E9A60AA-0504-9D43-9C67-9C1121590EC0}" type="slidenum">
              <a:rPr lang="en-US" smtClean="0"/>
              <a:t>21</a:t>
            </a:fld>
            <a:endParaRPr lang="en-US"/>
          </a:p>
        </p:txBody>
      </p:sp>
    </p:spTree>
    <p:extLst>
      <p:ext uri="{BB962C8B-B14F-4D97-AF65-F5344CB8AC3E}">
        <p14:creationId xmlns:p14="http://schemas.microsoft.com/office/powerpoint/2010/main" val="310257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w study helps monitor trends in phytoplankton biomass in Bay of Bengal">
            <a:extLst>
              <a:ext uri="{FF2B5EF4-FFF2-40B4-BE49-F238E27FC236}">
                <a16:creationId xmlns:a16="http://schemas.microsoft.com/office/drawing/2014/main" id="{789C7690-CB2C-A699-C98D-AF925C7C7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28"/>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618165-A59E-0662-E3AA-907835B4B9CA}"/>
              </a:ext>
            </a:extLst>
          </p:cNvPr>
          <p:cNvSpPr txBox="1"/>
          <p:nvPr/>
        </p:nvSpPr>
        <p:spPr>
          <a:xfrm>
            <a:off x="600007" y="1357145"/>
            <a:ext cx="469894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Learning Intention:</a:t>
            </a:r>
          </a:p>
          <a:p>
            <a:pPr marR="0" lvl="0" algn="l" defTabSz="914400" rtl="0" eaLnBrk="1" fontAlgn="auto" latinLnBrk="0" hangingPunct="1">
              <a:lnSpc>
                <a:spcPct val="100000"/>
              </a:lnSpc>
              <a:spcBef>
                <a:spcPts val="0"/>
              </a:spcBef>
              <a:spcAft>
                <a:spcPts val="0"/>
              </a:spcAft>
              <a:buClrTx/>
              <a:buSzTx/>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cs typeface="Arial Narrow" panose="020B0604020202020204" pitchFamily="34" charset="0"/>
              </a:rPr>
              <a:t>Interpret data from biotic and abiotic tests on a water sample to determine water quality.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Complete Marine Education Workbook titled, ’</a:t>
            </a: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23. Muddy Waters’</a:t>
            </a: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185360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2BDC4-8AF5-F39A-272A-2D41ABC310C1}"/>
              </a:ext>
            </a:extLst>
          </p:cNvPr>
          <p:cNvSpPr txBox="1"/>
          <p:nvPr/>
        </p:nvSpPr>
        <p:spPr>
          <a:xfrm>
            <a:off x="4351020" y="2980789"/>
            <a:ext cx="34899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cs typeface="Arial Narrow" panose="020B0604020202020204" pitchFamily="34" charset="0"/>
              </a:rPr>
              <a:t>Ab</a:t>
            </a:r>
            <a:r>
              <a:rPr kumimoji="0" lang="en-US" sz="3600" b="0" i="0" u="none" strike="noStrike" kern="1200" cap="none" spc="0" normalizeH="0" baseline="0" noProof="0" dirty="0" err="1">
                <a:ln>
                  <a:noFill/>
                </a:ln>
                <a:effectLst/>
                <a:uLnTx/>
                <a:uFillTx/>
                <a:ea typeface="+mn-ea"/>
                <a:cs typeface="Arial Narrow" panose="020B0604020202020204" pitchFamily="34" charset="0"/>
              </a:rPr>
              <a:t>iotic</a:t>
            </a:r>
            <a:r>
              <a:rPr kumimoji="0" lang="en-US" sz="3600" b="0" i="0" u="none" strike="noStrike" kern="1200" cap="none" spc="0" normalizeH="0" baseline="0" noProof="0" dirty="0">
                <a:ln>
                  <a:noFill/>
                </a:ln>
                <a:effectLst/>
                <a:uLnTx/>
                <a:uFillTx/>
                <a:ea typeface="+mn-ea"/>
                <a:cs typeface="Arial Narrow" panose="020B0604020202020204" pitchFamily="34" charset="0"/>
              </a:rPr>
              <a:t> tests</a:t>
            </a:r>
          </a:p>
        </p:txBody>
      </p:sp>
    </p:spTree>
    <p:extLst>
      <p:ext uri="{BB962C8B-B14F-4D97-AF65-F5344CB8AC3E}">
        <p14:creationId xmlns:p14="http://schemas.microsoft.com/office/powerpoint/2010/main" val="80846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E8875A-23E0-8A3D-16C8-0681BF4828EB}"/>
              </a:ext>
            </a:extLst>
          </p:cNvPr>
          <p:cNvSpPr/>
          <p:nvPr/>
        </p:nvSpPr>
        <p:spPr>
          <a:xfrm>
            <a:off x="2632363" y="1812758"/>
            <a:ext cx="9559637" cy="50452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BA794F9-AE94-229D-2376-A6EDC9297C62}"/>
              </a:ext>
            </a:extLst>
          </p:cNvPr>
          <p:cNvSpPr txBox="1"/>
          <p:nvPr/>
        </p:nvSpPr>
        <p:spPr>
          <a:xfrm>
            <a:off x="2632363" y="485608"/>
            <a:ext cx="7312518" cy="584775"/>
          </a:xfrm>
          <a:prstGeom prst="rect">
            <a:avLst/>
          </a:prstGeom>
          <a:noFill/>
        </p:spPr>
        <p:txBody>
          <a:bodyPr wrap="square" rtlCol="0">
            <a:spAutoFit/>
          </a:bodyPr>
          <a:lstStyle/>
          <a:p>
            <a:pPr algn="ctr"/>
            <a:r>
              <a:rPr lang="en-US" sz="3200" dirty="0"/>
              <a:t>Temperature </a:t>
            </a:r>
            <a:r>
              <a:rPr lang="en-AU" sz="3200" b="0" dirty="0">
                <a:latin typeface="Arial Narrow" panose="020B0606020202030204" pitchFamily="34" charset="0"/>
              </a:rPr>
              <a:t>°C</a:t>
            </a:r>
          </a:p>
        </p:txBody>
      </p:sp>
      <p:sp>
        <p:nvSpPr>
          <p:cNvPr id="2" name="TextBox 1">
            <a:extLst>
              <a:ext uri="{FF2B5EF4-FFF2-40B4-BE49-F238E27FC236}">
                <a16:creationId xmlns:a16="http://schemas.microsoft.com/office/drawing/2014/main" id="{B2FC9A64-BE90-623F-59DD-2090D0DBDF4A}"/>
              </a:ext>
            </a:extLst>
          </p:cNvPr>
          <p:cNvSpPr txBox="1"/>
          <p:nvPr/>
        </p:nvSpPr>
        <p:spPr>
          <a:xfrm>
            <a:off x="8163919" y="4524889"/>
            <a:ext cx="3129396" cy="1908215"/>
          </a:xfrm>
          <a:prstGeom prst="rect">
            <a:avLst/>
          </a:prstGeom>
          <a:noFill/>
        </p:spPr>
        <p:txBody>
          <a:bodyPr wrap="square">
            <a:spAutoFit/>
          </a:bodyPr>
          <a:lstStyle/>
          <a:p>
            <a:pPr algn="just"/>
            <a:r>
              <a:rPr lang="en-AU" dirty="0"/>
              <a:t>Cold water holds more dissolved oxygen (DO) than warm water. For this reason, measure temperature and dissolved oxygen (DO) </a:t>
            </a:r>
            <a:r>
              <a:rPr lang="en-AU" sz="2400" i="1" dirty="0"/>
              <a:t>together.</a:t>
            </a:r>
            <a:endParaRPr lang="en-AU" i="1" dirty="0"/>
          </a:p>
        </p:txBody>
      </p:sp>
      <p:sp>
        <p:nvSpPr>
          <p:cNvPr id="4" name="TextBox 3">
            <a:extLst>
              <a:ext uri="{FF2B5EF4-FFF2-40B4-BE49-F238E27FC236}">
                <a16:creationId xmlns:a16="http://schemas.microsoft.com/office/drawing/2014/main" id="{D700DC91-7139-A205-3FD1-F4BF801B7F55}"/>
              </a:ext>
            </a:extLst>
          </p:cNvPr>
          <p:cNvSpPr txBox="1"/>
          <p:nvPr/>
        </p:nvSpPr>
        <p:spPr>
          <a:xfrm>
            <a:off x="3371449" y="4217955"/>
            <a:ext cx="3377046" cy="1200329"/>
          </a:xfrm>
          <a:prstGeom prst="rect">
            <a:avLst/>
          </a:prstGeom>
          <a:noFill/>
        </p:spPr>
        <p:txBody>
          <a:bodyPr wrap="square">
            <a:spAutoFit/>
          </a:bodyPr>
          <a:lstStyle/>
          <a:p>
            <a:pPr algn="just"/>
            <a:r>
              <a:rPr lang="en-AU" dirty="0"/>
              <a:t>Temperature changes with depth. </a:t>
            </a:r>
          </a:p>
          <a:p>
            <a:pPr algn="just"/>
            <a:r>
              <a:rPr lang="en-AU" dirty="0"/>
              <a:t>Therefore, when you record the temperature, also record the </a:t>
            </a:r>
            <a:r>
              <a:rPr lang="en-AU" i="1" dirty="0"/>
              <a:t>depth </a:t>
            </a:r>
            <a:r>
              <a:rPr lang="en-AU" dirty="0"/>
              <a:t>of the temperature probe. </a:t>
            </a:r>
          </a:p>
        </p:txBody>
      </p:sp>
      <p:pic>
        <p:nvPicPr>
          <p:cNvPr id="7170" name="Picture 2" descr="Product preview">
            <a:extLst>
              <a:ext uri="{FF2B5EF4-FFF2-40B4-BE49-F238E27FC236}">
                <a16:creationId xmlns:a16="http://schemas.microsoft.com/office/drawing/2014/main" id="{7CEB7817-C3C2-8B16-1101-044F43010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9" y="1812758"/>
            <a:ext cx="2763556" cy="50452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931213-4E92-81AA-5B1D-C07736F2BA63}"/>
              </a:ext>
            </a:extLst>
          </p:cNvPr>
          <p:cNvSpPr txBox="1"/>
          <p:nvPr/>
        </p:nvSpPr>
        <p:spPr>
          <a:xfrm>
            <a:off x="-536039" y="3817847"/>
            <a:ext cx="10264656" cy="461665"/>
          </a:xfrm>
          <a:prstGeom prst="rect">
            <a:avLst/>
          </a:prstGeom>
          <a:noFill/>
        </p:spPr>
        <p:txBody>
          <a:bodyPr wrap="square" rtlCol="0">
            <a:spAutoFit/>
          </a:bodyPr>
          <a:lstStyle/>
          <a:p>
            <a:r>
              <a:rPr lang="en-AU" sz="2400" b="0" i="0" dirty="0">
                <a:solidFill>
                  <a:srgbClr val="000000"/>
                </a:solidFill>
                <a:effectLst/>
              </a:rPr>
              <a:t>.</a:t>
            </a:r>
            <a:endParaRPr lang="en-US" sz="2400" dirty="0"/>
          </a:p>
        </p:txBody>
      </p:sp>
      <p:sp>
        <p:nvSpPr>
          <p:cNvPr id="8" name="TextBox 7">
            <a:extLst>
              <a:ext uri="{FF2B5EF4-FFF2-40B4-BE49-F238E27FC236}">
                <a16:creationId xmlns:a16="http://schemas.microsoft.com/office/drawing/2014/main" id="{F0C5463E-D910-CCD4-6ACB-04CD37534E7F}"/>
              </a:ext>
            </a:extLst>
          </p:cNvPr>
          <p:cNvSpPr txBox="1"/>
          <p:nvPr/>
        </p:nvSpPr>
        <p:spPr>
          <a:xfrm>
            <a:off x="5624623" y="2109687"/>
            <a:ext cx="5325714" cy="1477328"/>
          </a:xfrm>
          <a:prstGeom prst="rect">
            <a:avLst/>
          </a:prstGeom>
          <a:noFill/>
        </p:spPr>
        <p:txBody>
          <a:bodyPr wrap="square">
            <a:spAutoFit/>
          </a:bodyPr>
          <a:lstStyle/>
          <a:p>
            <a:pPr algn="just"/>
            <a:r>
              <a:rPr lang="en-AU" dirty="0"/>
              <a:t>Temperature influences many biological responses. For example: hatching success, feeding rates and growth rates, as well as survival rates and migration  patterns. Each species requires a specific temperature range for optimal performance. </a:t>
            </a:r>
          </a:p>
        </p:txBody>
      </p:sp>
    </p:spTree>
    <p:extLst>
      <p:ext uri="{BB962C8B-B14F-4D97-AF65-F5344CB8AC3E}">
        <p14:creationId xmlns:p14="http://schemas.microsoft.com/office/powerpoint/2010/main" val="208889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C3D096-ADD0-F37C-8387-89274C54377D}"/>
              </a:ext>
            </a:extLst>
          </p:cNvPr>
          <p:cNvSpPr txBox="1"/>
          <p:nvPr/>
        </p:nvSpPr>
        <p:spPr>
          <a:xfrm>
            <a:off x="333522" y="2090170"/>
            <a:ext cx="2998946" cy="2246769"/>
          </a:xfrm>
          <a:prstGeom prst="rect">
            <a:avLst/>
          </a:prstGeom>
          <a:noFill/>
        </p:spPr>
        <p:txBody>
          <a:bodyPr wrap="square" rtlCol="0">
            <a:spAutoFit/>
          </a:bodyPr>
          <a:lstStyle/>
          <a:p>
            <a:pPr algn="ctr"/>
            <a:r>
              <a:rPr lang="en-US" sz="2800" dirty="0"/>
              <a:t>pH levels </a:t>
            </a:r>
          </a:p>
          <a:p>
            <a:pPr algn="ctr"/>
            <a:endParaRPr lang="en-US" sz="2800" dirty="0"/>
          </a:p>
          <a:p>
            <a:pPr algn="ctr"/>
            <a:r>
              <a:rPr lang="en-US" sz="2800" dirty="0"/>
              <a:t>Too low (acidic) or too high (basic) are both lethal.</a:t>
            </a:r>
          </a:p>
        </p:txBody>
      </p:sp>
      <p:sp>
        <p:nvSpPr>
          <p:cNvPr id="2" name="Rectangle 1">
            <a:extLst>
              <a:ext uri="{FF2B5EF4-FFF2-40B4-BE49-F238E27FC236}">
                <a16:creationId xmlns:a16="http://schemas.microsoft.com/office/drawing/2014/main" id="{D07E252C-4F40-E457-432C-A2900CBB46D4}"/>
              </a:ext>
            </a:extLst>
          </p:cNvPr>
          <p:cNvSpPr/>
          <p:nvPr/>
        </p:nvSpPr>
        <p:spPr>
          <a:xfrm>
            <a:off x="3463636" y="0"/>
            <a:ext cx="8728364" cy="6887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hart showing different types of fish&#10;&#10;Description automatically generated">
            <a:extLst>
              <a:ext uri="{FF2B5EF4-FFF2-40B4-BE49-F238E27FC236}">
                <a16:creationId xmlns:a16="http://schemas.microsoft.com/office/drawing/2014/main" id="{7D125E0A-894D-F662-FA36-ED9119C6C5D9}"/>
              </a:ext>
            </a:extLst>
          </p:cNvPr>
          <p:cNvPicPr>
            <a:picLocks noChangeAspect="1"/>
          </p:cNvPicPr>
          <p:nvPr/>
        </p:nvPicPr>
        <p:blipFill>
          <a:blip r:embed="rId3"/>
          <a:stretch>
            <a:fillRect/>
          </a:stretch>
        </p:blipFill>
        <p:spPr>
          <a:xfrm>
            <a:off x="4155040" y="729478"/>
            <a:ext cx="7345555" cy="4968155"/>
          </a:xfrm>
          <a:prstGeom prst="rect">
            <a:avLst/>
          </a:prstGeom>
        </p:spPr>
      </p:pic>
    </p:spTree>
    <p:extLst>
      <p:ext uri="{BB962C8B-B14F-4D97-AF65-F5344CB8AC3E}">
        <p14:creationId xmlns:p14="http://schemas.microsoft.com/office/powerpoint/2010/main" val="128451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26025-3963-9D0E-CA01-C27C8A24429E}"/>
              </a:ext>
            </a:extLst>
          </p:cNvPr>
          <p:cNvSpPr txBox="1"/>
          <p:nvPr/>
        </p:nvSpPr>
        <p:spPr>
          <a:xfrm>
            <a:off x="455720" y="1409904"/>
            <a:ext cx="3931045" cy="3662541"/>
          </a:xfrm>
          <a:prstGeom prst="rect">
            <a:avLst/>
          </a:prstGeom>
          <a:noFill/>
        </p:spPr>
        <p:txBody>
          <a:bodyPr wrap="square">
            <a:spAutoFit/>
          </a:bodyPr>
          <a:lstStyle/>
          <a:p>
            <a:pPr algn="ctr"/>
            <a:r>
              <a:rPr lang="en-AU" sz="3600" dirty="0"/>
              <a:t>Dissolved Oxygen </a:t>
            </a:r>
          </a:p>
          <a:p>
            <a:pPr algn="ctr"/>
            <a:endParaRPr lang="en-AU" sz="2800" dirty="0"/>
          </a:p>
          <a:p>
            <a:pPr algn="ctr"/>
            <a:r>
              <a:rPr lang="en-AU" sz="2800" dirty="0"/>
              <a:t>Aquatic animals rely on oxygen that is dissolved in the water to survive.</a:t>
            </a:r>
          </a:p>
          <a:p>
            <a:pPr algn="ctr"/>
            <a:endParaRPr lang="en-AU" sz="2800" dirty="0"/>
          </a:p>
          <a:p>
            <a:pPr algn="ctr"/>
            <a:r>
              <a:rPr lang="en-AU" sz="2800" dirty="0"/>
              <a:t>Anything below 5ppm is too low.</a:t>
            </a:r>
            <a:endParaRPr lang="en-US" sz="2800" dirty="0"/>
          </a:p>
        </p:txBody>
      </p:sp>
      <p:sp>
        <p:nvSpPr>
          <p:cNvPr id="4" name="Rectangle 3">
            <a:extLst>
              <a:ext uri="{FF2B5EF4-FFF2-40B4-BE49-F238E27FC236}">
                <a16:creationId xmlns:a16="http://schemas.microsoft.com/office/drawing/2014/main" id="{9BDD3A4E-6896-6A48-21A2-550C09C97537}"/>
              </a:ext>
            </a:extLst>
          </p:cNvPr>
          <p:cNvSpPr/>
          <p:nvPr/>
        </p:nvSpPr>
        <p:spPr>
          <a:xfrm>
            <a:off x="4706900" y="0"/>
            <a:ext cx="748874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urface Water: Dissolved Oxygen in Surface Water - Yes the Fish Need to  Breath">
            <a:extLst>
              <a:ext uri="{FF2B5EF4-FFF2-40B4-BE49-F238E27FC236}">
                <a16:creationId xmlns:a16="http://schemas.microsoft.com/office/drawing/2014/main" id="{3F312D3A-F6DD-B0BB-9E24-00F23660B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036" y="0"/>
            <a:ext cx="6848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8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9C3E51-6B01-910F-84DF-47FA5812AE07}"/>
              </a:ext>
            </a:extLst>
          </p:cNvPr>
          <p:cNvSpPr txBox="1"/>
          <p:nvPr/>
        </p:nvSpPr>
        <p:spPr>
          <a:xfrm>
            <a:off x="150243" y="1090456"/>
            <a:ext cx="2736272" cy="5201424"/>
          </a:xfrm>
          <a:prstGeom prst="rect">
            <a:avLst/>
          </a:prstGeom>
          <a:noFill/>
        </p:spPr>
        <p:txBody>
          <a:bodyPr wrap="square">
            <a:spAutoFit/>
          </a:bodyPr>
          <a:lstStyle/>
          <a:p>
            <a:pPr algn="ctr"/>
            <a:r>
              <a:rPr lang="en-AU" sz="3200" dirty="0"/>
              <a:t>Salinity </a:t>
            </a:r>
          </a:p>
          <a:p>
            <a:pPr algn="ctr"/>
            <a:r>
              <a:rPr lang="en-AU" sz="2400" dirty="0"/>
              <a:t>(salt concentration)</a:t>
            </a:r>
          </a:p>
          <a:p>
            <a:pPr algn="ctr"/>
            <a:endParaRPr lang="en-AU" sz="2400" dirty="0"/>
          </a:p>
          <a:p>
            <a:pPr algn="ctr"/>
            <a:r>
              <a:rPr lang="en-AU" sz="2400" dirty="0"/>
              <a:t>Different plants and animals have different tolerances to fresh and salt water. </a:t>
            </a:r>
          </a:p>
          <a:p>
            <a:pPr algn="ctr"/>
            <a:endParaRPr lang="en-AU" sz="2400" dirty="0"/>
          </a:p>
          <a:p>
            <a:pPr algn="ctr"/>
            <a:r>
              <a:rPr lang="en-AU" dirty="0"/>
              <a:t>e.g. Lots of fresh water from flooding rains or pollution can be damaging to marine organisms with a low tolerance for fresh water.</a:t>
            </a:r>
          </a:p>
        </p:txBody>
      </p:sp>
      <p:pic>
        <p:nvPicPr>
          <p:cNvPr id="61442" name="Picture 2" descr="The future of desalination - Geographical">
            <a:extLst>
              <a:ext uri="{FF2B5EF4-FFF2-40B4-BE49-F238E27FC236}">
                <a16:creationId xmlns:a16="http://schemas.microsoft.com/office/drawing/2014/main" id="{4174D2BD-0FBA-221E-F544-BE7253833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07"/>
          <a:stretch/>
        </p:blipFill>
        <p:spPr bwMode="auto">
          <a:xfrm>
            <a:off x="3006436" y="0"/>
            <a:ext cx="91855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1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7BC3EE-C5E1-B000-59AF-2E7C369290BC}"/>
              </a:ext>
            </a:extLst>
          </p:cNvPr>
          <p:cNvSpPr txBox="1"/>
          <p:nvPr/>
        </p:nvSpPr>
        <p:spPr>
          <a:xfrm>
            <a:off x="391561" y="654462"/>
            <a:ext cx="3501811" cy="5878532"/>
          </a:xfrm>
          <a:prstGeom prst="rect">
            <a:avLst/>
          </a:prstGeom>
          <a:noFill/>
        </p:spPr>
        <p:txBody>
          <a:bodyPr wrap="square">
            <a:spAutoFit/>
          </a:bodyPr>
          <a:lstStyle/>
          <a:p>
            <a:pPr algn="ctr"/>
            <a:r>
              <a:rPr lang="en-AU" sz="2800" dirty="0"/>
              <a:t>Turbidity </a:t>
            </a:r>
          </a:p>
          <a:p>
            <a:pPr algn="ctr"/>
            <a:endParaRPr lang="en-AU" sz="1600" b="1" dirty="0"/>
          </a:p>
          <a:p>
            <a:pPr algn="ctr"/>
            <a:r>
              <a:rPr lang="en-AU" sz="2800" dirty="0"/>
              <a:t>is the cloudiness or haziness of the water caused by suspended solids.</a:t>
            </a:r>
          </a:p>
          <a:p>
            <a:pPr algn="ctr"/>
            <a:endParaRPr lang="en-AU" sz="2800" b="1" dirty="0"/>
          </a:p>
          <a:p>
            <a:pPr algn="ctr"/>
            <a:r>
              <a:rPr lang="en-AU" sz="1600" dirty="0"/>
              <a:t>Turbidity is </a:t>
            </a:r>
            <a:r>
              <a:rPr lang="en-AU" sz="1600" i="1" dirty="0"/>
              <a:t>not</a:t>
            </a:r>
            <a:r>
              <a:rPr lang="en-AU" sz="1600" dirty="0"/>
              <a:t> a direct measurement of the total suspended solids in water; it just indicates that something is there.</a:t>
            </a:r>
          </a:p>
          <a:p>
            <a:pPr algn="ctr"/>
            <a:endParaRPr lang="en-AU" sz="1600" dirty="0"/>
          </a:p>
          <a:p>
            <a:pPr algn="ctr"/>
            <a:r>
              <a:rPr lang="en-AU" sz="1600" dirty="0"/>
              <a:t>Turbidity units have no inherent value. </a:t>
            </a:r>
          </a:p>
          <a:p>
            <a:pPr algn="ctr"/>
            <a:endParaRPr lang="en-AU" sz="1600" dirty="0"/>
          </a:p>
          <a:p>
            <a:pPr algn="ctr"/>
            <a:r>
              <a:rPr lang="en-AU" sz="1600" dirty="0"/>
              <a:t>E.g. clear water is not always healthy, and likewise turbid water does not necessarily indicate an issue. </a:t>
            </a:r>
          </a:p>
          <a:p>
            <a:pPr algn="ctr"/>
            <a:endParaRPr lang="en-AU" sz="1600" dirty="0"/>
          </a:p>
          <a:p>
            <a:pPr algn="ctr"/>
            <a:r>
              <a:rPr lang="en-AU" sz="1600" dirty="0"/>
              <a:t>Turbidity data must always be taken in context! </a:t>
            </a:r>
          </a:p>
        </p:txBody>
      </p:sp>
      <p:sp>
        <p:nvSpPr>
          <p:cNvPr id="4" name="Rectangle 3">
            <a:extLst>
              <a:ext uri="{FF2B5EF4-FFF2-40B4-BE49-F238E27FC236}">
                <a16:creationId xmlns:a16="http://schemas.microsoft.com/office/drawing/2014/main" id="{EFB9C6CE-B10C-8D90-D6ED-FC76207B8310}"/>
              </a:ext>
            </a:extLst>
          </p:cNvPr>
          <p:cNvSpPr/>
          <p:nvPr/>
        </p:nvSpPr>
        <p:spPr>
          <a:xfrm>
            <a:off x="4308764" y="0"/>
            <a:ext cx="788323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iver Turbidity Estimation using Sentinel-2 data | ArcGIS API for Python">
            <a:extLst>
              <a:ext uri="{FF2B5EF4-FFF2-40B4-BE49-F238E27FC236}">
                <a16:creationId xmlns:a16="http://schemas.microsoft.com/office/drawing/2014/main" id="{5B93DEB4-5E7A-CEDE-8BAA-997DCB7C9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244" y="1332634"/>
            <a:ext cx="7322276" cy="419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6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C12479-BFB9-9ADA-F45D-BD8A10D717E1}"/>
              </a:ext>
            </a:extLst>
          </p:cNvPr>
          <p:cNvSpPr txBox="1"/>
          <p:nvPr/>
        </p:nvSpPr>
        <p:spPr>
          <a:xfrm>
            <a:off x="688246" y="4660824"/>
            <a:ext cx="3027588" cy="400110"/>
          </a:xfrm>
          <a:prstGeom prst="rect">
            <a:avLst/>
          </a:prstGeom>
          <a:noFill/>
        </p:spPr>
        <p:txBody>
          <a:bodyPr wrap="square">
            <a:spAutoFit/>
          </a:bodyPr>
          <a:lstStyle/>
          <a:p>
            <a:pPr algn="ctr"/>
            <a:r>
              <a:rPr lang="en-AU" sz="2000" dirty="0">
                <a:solidFill>
                  <a:srgbClr val="000000"/>
                </a:solidFill>
              </a:rPr>
              <a:t>M</a:t>
            </a:r>
            <a:r>
              <a:rPr lang="en-AU" sz="2000" i="0" dirty="0">
                <a:solidFill>
                  <a:srgbClr val="000000"/>
                </a:solidFill>
                <a:effectLst/>
              </a:rPr>
              <a:t>urky water has high TSS</a:t>
            </a:r>
          </a:p>
        </p:txBody>
      </p:sp>
      <p:sp>
        <p:nvSpPr>
          <p:cNvPr id="4" name="Rectangle 3">
            <a:extLst>
              <a:ext uri="{FF2B5EF4-FFF2-40B4-BE49-F238E27FC236}">
                <a16:creationId xmlns:a16="http://schemas.microsoft.com/office/drawing/2014/main" id="{2C28EF93-C2C6-A063-E752-2CDEC109CE89}"/>
              </a:ext>
            </a:extLst>
          </p:cNvPr>
          <p:cNvSpPr/>
          <p:nvPr/>
        </p:nvSpPr>
        <p:spPr>
          <a:xfrm>
            <a:off x="4156364" y="0"/>
            <a:ext cx="803563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849E52-7A9A-CA1A-66F2-E228B734920C}"/>
              </a:ext>
            </a:extLst>
          </p:cNvPr>
          <p:cNvSpPr/>
          <p:nvPr/>
        </p:nvSpPr>
        <p:spPr>
          <a:xfrm>
            <a:off x="6096000" y="5430982"/>
            <a:ext cx="3699164" cy="443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BA18B1-0DAE-3725-2E8A-CCC53CD35101}"/>
              </a:ext>
            </a:extLst>
          </p:cNvPr>
          <p:cNvSpPr txBox="1"/>
          <p:nvPr/>
        </p:nvSpPr>
        <p:spPr>
          <a:xfrm>
            <a:off x="787609" y="3861673"/>
            <a:ext cx="2868837" cy="400110"/>
          </a:xfrm>
          <a:prstGeom prst="rect">
            <a:avLst/>
          </a:prstGeom>
          <a:noFill/>
        </p:spPr>
        <p:txBody>
          <a:bodyPr wrap="square">
            <a:spAutoFit/>
          </a:bodyPr>
          <a:lstStyle/>
          <a:p>
            <a:pPr algn="ctr"/>
            <a:r>
              <a:rPr lang="en-AU" sz="2000" dirty="0">
                <a:solidFill>
                  <a:srgbClr val="000000"/>
                </a:solidFill>
              </a:rPr>
              <a:t>C</a:t>
            </a:r>
            <a:r>
              <a:rPr lang="en-AU" sz="2000" i="0" dirty="0">
                <a:solidFill>
                  <a:srgbClr val="000000"/>
                </a:solidFill>
                <a:effectLst/>
              </a:rPr>
              <a:t>lean water has low TSS</a:t>
            </a:r>
          </a:p>
        </p:txBody>
      </p:sp>
      <p:sp>
        <p:nvSpPr>
          <p:cNvPr id="7" name="TextBox 6">
            <a:extLst>
              <a:ext uri="{FF2B5EF4-FFF2-40B4-BE49-F238E27FC236}">
                <a16:creationId xmlns:a16="http://schemas.microsoft.com/office/drawing/2014/main" id="{40B39AA9-4D99-4C1C-82CA-2A76ACE1BE66}"/>
              </a:ext>
            </a:extLst>
          </p:cNvPr>
          <p:cNvSpPr txBox="1"/>
          <p:nvPr/>
        </p:nvSpPr>
        <p:spPr>
          <a:xfrm>
            <a:off x="499918" y="975742"/>
            <a:ext cx="3027588" cy="3200876"/>
          </a:xfrm>
          <a:prstGeom prst="rect">
            <a:avLst/>
          </a:prstGeom>
          <a:noFill/>
        </p:spPr>
        <p:txBody>
          <a:bodyPr wrap="square">
            <a:spAutoFit/>
          </a:bodyPr>
          <a:lstStyle/>
          <a:p>
            <a:pPr algn="ctr"/>
            <a:r>
              <a:rPr lang="en-AU" sz="3200" dirty="0">
                <a:solidFill>
                  <a:srgbClr val="000000"/>
                </a:solidFill>
              </a:rPr>
              <a:t>Total Suspended Solids (TSS)</a:t>
            </a:r>
          </a:p>
          <a:p>
            <a:pPr algn="ctr"/>
            <a:endParaRPr lang="en-AU" sz="1400" i="0" dirty="0">
              <a:solidFill>
                <a:srgbClr val="000000"/>
              </a:solidFill>
              <a:effectLst/>
            </a:endParaRPr>
          </a:p>
          <a:p>
            <a:pPr algn="ctr"/>
            <a:r>
              <a:rPr lang="en-AU" i="0" dirty="0">
                <a:solidFill>
                  <a:srgbClr val="000000"/>
                </a:solidFill>
                <a:effectLst/>
              </a:rPr>
              <a:t>is the total concentration of suspended solids (particles) bigger than 2µm.</a:t>
            </a:r>
          </a:p>
          <a:p>
            <a:pPr algn="ctr"/>
            <a:endParaRPr lang="en-AU" sz="3200" i="0" dirty="0">
              <a:solidFill>
                <a:srgbClr val="000000"/>
              </a:solidFill>
              <a:effectLst/>
            </a:endParaRPr>
          </a:p>
          <a:p>
            <a:pPr algn="ctr"/>
            <a:endParaRPr lang="en-AU" sz="3200" i="0" dirty="0">
              <a:solidFill>
                <a:srgbClr val="000000"/>
              </a:solidFill>
              <a:effectLst/>
            </a:endParaRPr>
          </a:p>
        </p:txBody>
      </p:sp>
      <p:pic>
        <p:nvPicPr>
          <p:cNvPr id="10" name="Picture 9" descr="A diagram of different types of test tubes&#10;&#10;Description automatically generated">
            <a:extLst>
              <a:ext uri="{FF2B5EF4-FFF2-40B4-BE49-F238E27FC236}">
                <a16:creationId xmlns:a16="http://schemas.microsoft.com/office/drawing/2014/main" id="{C7F3CAA4-67B9-2FF8-2907-0E07B086D22B}"/>
              </a:ext>
            </a:extLst>
          </p:cNvPr>
          <p:cNvPicPr>
            <a:picLocks noChangeAspect="1"/>
          </p:cNvPicPr>
          <p:nvPr/>
        </p:nvPicPr>
        <p:blipFill>
          <a:blip r:embed="rId2"/>
          <a:stretch>
            <a:fillRect/>
          </a:stretch>
        </p:blipFill>
        <p:spPr>
          <a:xfrm>
            <a:off x="4471195" y="4256042"/>
            <a:ext cx="2819121" cy="2542028"/>
          </a:xfrm>
          <a:prstGeom prst="rect">
            <a:avLst/>
          </a:prstGeom>
        </p:spPr>
      </p:pic>
      <p:pic>
        <p:nvPicPr>
          <p:cNvPr id="11" name="Picture 2" descr="Total Suspended Solids (TSS) and Total Dissolved Solids (TDS) - Water  Quality Guide - DataStream">
            <a:extLst>
              <a:ext uri="{FF2B5EF4-FFF2-40B4-BE49-F238E27FC236}">
                <a16:creationId xmlns:a16="http://schemas.microsoft.com/office/drawing/2014/main" id="{D45AAAA3-7652-0F37-905E-7B581D9FF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9480"/>
            <a:ext cx="6218784" cy="399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25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4BAD3-CED7-665A-8D57-C984A41E03AE}"/>
              </a:ext>
            </a:extLst>
          </p:cNvPr>
          <p:cNvSpPr txBox="1"/>
          <p:nvPr/>
        </p:nvSpPr>
        <p:spPr>
          <a:xfrm>
            <a:off x="656431" y="1425227"/>
            <a:ext cx="3027588" cy="3785652"/>
          </a:xfrm>
          <a:prstGeom prst="rect">
            <a:avLst/>
          </a:prstGeom>
          <a:noFill/>
        </p:spPr>
        <p:txBody>
          <a:bodyPr wrap="square">
            <a:spAutoFit/>
          </a:bodyPr>
          <a:lstStyle/>
          <a:p>
            <a:pPr algn="ctr"/>
            <a:r>
              <a:rPr lang="en-AU" sz="3600" dirty="0">
                <a:solidFill>
                  <a:srgbClr val="000000"/>
                </a:solidFill>
              </a:rPr>
              <a:t>Depth</a:t>
            </a:r>
            <a:endParaRPr lang="en-AU" sz="1600" i="0" dirty="0">
              <a:solidFill>
                <a:srgbClr val="000000"/>
              </a:solidFill>
              <a:effectLst/>
            </a:endParaRPr>
          </a:p>
          <a:p>
            <a:pPr algn="ctr"/>
            <a:endParaRPr lang="en-AU" sz="3200" dirty="0">
              <a:solidFill>
                <a:srgbClr val="000000"/>
              </a:solidFill>
            </a:endParaRPr>
          </a:p>
          <a:p>
            <a:pPr algn="ctr"/>
            <a:r>
              <a:rPr lang="en-AU" sz="2800" dirty="0">
                <a:solidFill>
                  <a:srgbClr val="000000"/>
                </a:solidFill>
              </a:rPr>
              <a:t>Abiotic factors change with depth. </a:t>
            </a:r>
          </a:p>
          <a:p>
            <a:pPr algn="ctr"/>
            <a:endParaRPr lang="en-AU" sz="2800" i="0" dirty="0">
              <a:solidFill>
                <a:srgbClr val="000000"/>
              </a:solidFill>
              <a:effectLst/>
            </a:endParaRPr>
          </a:p>
          <a:p>
            <a:pPr algn="ctr"/>
            <a:r>
              <a:rPr lang="en-AU" sz="2800" dirty="0">
                <a:solidFill>
                  <a:srgbClr val="000000"/>
                </a:solidFill>
              </a:rPr>
              <a:t>Measure depth for context.</a:t>
            </a:r>
            <a:endParaRPr lang="en-AU" sz="2800" i="0" dirty="0">
              <a:solidFill>
                <a:srgbClr val="000000"/>
              </a:solidFill>
              <a:effectLst/>
            </a:endParaRPr>
          </a:p>
          <a:p>
            <a:pPr algn="ctr"/>
            <a:endParaRPr lang="en-AU" sz="3200" i="0" dirty="0">
              <a:solidFill>
                <a:srgbClr val="000000"/>
              </a:solidFill>
              <a:effectLst/>
            </a:endParaRPr>
          </a:p>
        </p:txBody>
      </p:sp>
      <p:pic>
        <p:nvPicPr>
          <p:cNvPr id="4" name="Picture 8">
            <a:extLst>
              <a:ext uri="{FF2B5EF4-FFF2-40B4-BE49-F238E27FC236}">
                <a16:creationId xmlns:a16="http://schemas.microsoft.com/office/drawing/2014/main" id="{AAEDA299-DA29-C762-F1E0-14330EC9B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50" r="5218"/>
          <a:stretch/>
        </p:blipFill>
        <p:spPr bwMode="auto">
          <a:xfrm>
            <a:off x="4137212" y="0"/>
            <a:ext cx="80547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8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Two-dimensional sediment transport model&lt;br/&gt;2D sediment transport  model&lt;br/&gt;Erosion and deposition model for Rivers&lt;br/&gt;2D flexible mesh  sediment transport model&lt;br/&gt; — Hydronia LLC">
            <a:extLst>
              <a:ext uri="{FF2B5EF4-FFF2-40B4-BE49-F238E27FC236}">
                <a16:creationId xmlns:a16="http://schemas.microsoft.com/office/drawing/2014/main" id="{21442B3A-C20D-FEDC-1359-CB3D7DB741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73" r="9091"/>
          <a:stretch/>
        </p:blipFill>
        <p:spPr bwMode="auto">
          <a:xfrm>
            <a:off x="5001490" y="0"/>
            <a:ext cx="7190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EA2043-39C2-524A-6969-034509CC13F8}"/>
              </a:ext>
            </a:extLst>
          </p:cNvPr>
          <p:cNvSpPr txBox="1"/>
          <p:nvPr/>
        </p:nvSpPr>
        <p:spPr>
          <a:xfrm>
            <a:off x="752456" y="1151852"/>
            <a:ext cx="3027588" cy="5232202"/>
          </a:xfrm>
          <a:prstGeom prst="rect">
            <a:avLst/>
          </a:prstGeom>
          <a:noFill/>
        </p:spPr>
        <p:txBody>
          <a:bodyPr wrap="square">
            <a:spAutoFit/>
          </a:bodyPr>
          <a:lstStyle/>
          <a:p>
            <a:pPr algn="ctr"/>
            <a:r>
              <a:rPr lang="en-AU" sz="3600" dirty="0">
                <a:solidFill>
                  <a:srgbClr val="000000"/>
                </a:solidFill>
              </a:rPr>
              <a:t>Water source</a:t>
            </a:r>
          </a:p>
          <a:p>
            <a:pPr algn="ctr"/>
            <a:endParaRPr lang="en-AU" sz="3600" dirty="0">
              <a:solidFill>
                <a:srgbClr val="000000"/>
              </a:solidFill>
            </a:endParaRPr>
          </a:p>
          <a:p>
            <a:pPr algn="ctr"/>
            <a:r>
              <a:rPr lang="en-AU" dirty="0">
                <a:solidFill>
                  <a:srgbClr val="000000"/>
                </a:solidFill>
              </a:rPr>
              <a:t>Where does the water come from and what is the level of contamination?</a:t>
            </a:r>
          </a:p>
          <a:p>
            <a:pPr algn="ctr"/>
            <a:endParaRPr lang="en-AU" sz="3600" dirty="0">
              <a:solidFill>
                <a:srgbClr val="000000"/>
              </a:solidFill>
            </a:endParaRPr>
          </a:p>
          <a:p>
            <a:pPr algn="ctr"/>
            <a:r>
              <a:rPr lang="en-AU" sz="2000" dirty="0">
                <a:solidFill>
                  <a:srgbClr val="000000"/>
                </a:solidFill>
              </a:rPr>
              <a:t>E.g. rainfall runoff, groundwater, tidal waters, irrigation, return flows?  </a:t>
            </a:r>
          </a:p>
          <a:p>
            <a:pPr algn="ctr"/>
            <a:endParaRPr lang="en-AU" sz="2000" dirty="0">
              <a:solidFill>
                <a:srgbClr val="000000"/>
              </a:solidFill>
            </a:endParaRPr>
          </a:p>
          <a:p>
            <a:pPr algn="ctr"/>
            <a:r>
              <a:rPr lang="en-AU" sz="2000" dirty="0">
                <a:solidFill>
                  <a:srgbClr val="000000"/>
                </a:solidFill>
              </a:rPr>
              <a:t>Is it a point source or non-point source?  </a:t>
            </a:r>
          </a:p>
          <a:p>
            <a:pPr algn="ctr"/>
            <a:endParaRPr lang="en-AU" sz="2000" dirty="0">
              <a:solidFill>
                <a:srgbClr val="000000"/>
              </a:solidFill>
            </a:endParaRPr>
          </a:p>
          <a:p>
            <a:pPr algn="ctr"/>
            <a:endParaRPr lang="en-AU" sz="3200" i="0" dirty="0">
              <a:solidFill>
                <a:srgbClr val="000000"/>
              </a:solidFill>
              <a:effectLst/>
            </a:endParaRPr>
          </a:p>
        </p:txBody>
      </p:sp>
    </p:spTree>
    <p:extLst>
      <p:ext uri="{BB962C8B-B14F-4D97-AF65-F5344CB8AC3E}">
        <p14:creationId xmlns:p14="http://schemas.microsoft.com/office/powerpoint/2010/main" val="101748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D8C5FA-1296-D983-4FFA-F32AAFE00EF2}"/>
              </a:ext>
            </a:extLst>
          </p:cNvPr>
          <p:cNvSpPr txBox="1"/>
          <p:nvPr/>
        </p:nvSpPr>
        <p:spPr>
          <a:xfrm>
            <a:off x="285263" y="1138585"/>
            <a:ext cx="3629895" cy="5201424"/>
          </a:xfrm>
          <a:prstGeom prst="rect">
            <a:avLst/>
          </a:prstGeom>
          <a:noFill/>
        </p:spPr>
        <p:txBody>
          <a:bodyPr wrap="square">
            <a:spAutoFit/>
          </a:bodyPr>
          <a:lstStyle/>
          <a:p>
            <a:endParaRPr lang="en-AU" sz="3200" b="1" dirty="0"/>
          </a:p>
          <a:p>
            <a:pPr algn="ctr"/>
            <a:r>
              <a:rPr lang="en-AU" sz="2400" dirty="0"/>
              <a:t>Flow =  </a:t>
            </a:r>
            <a:r>
              <a:rPr lang="en-AU" sz="2400" u="sng" dirty="0"/>
              <a:t>volume (m</a:t>
            </a:r>
            <a:r>
              <a:rPr lang="en-AU" sz="2400" u="sng" baseline="30000" dirty="0"/>
              <a:t>3</a:t>
            </a:r>
            <a:r>
              <a:rPr lang="en-AU" sz="2400" u="sng" dirty="0"/>
              <a:t>)  </a:t>
            </a:r>
          </a:p>
          <a:p>
            <a:pPr algn="ctr"/>
            <a:r>
              <a:rPr lang="en-AU" sz="2400" dirty="0"/>
              <a:t>                time (sec)</a:t>
            </a:r>
          </a:p>
          <a:p>
            <a:pPr algn="ctr"/>
            <a:endParaRPr lang="en-AU" sz="2400" b="1" dirty="0"/>
          </a:p>
          <a:p>
            <a:r>
              <a:rPr lang="en-AU" sz="2400" b="1" dirty="0"/>
              <a:t> </a:t>
            </a:r>
            <a:endParaRPr lang="en-AU" sz="3200" b="1" dirty="0"/>
          </a:p>
          <a:p>
            <a:pPr algn="ctr"/>
            <a:r>
              <a:rPr lang="en-AU" sz="2400" dirty="0"/>
              <a:t>As flows increase or decrease, abiotic factors change. </a:t>
            </a:r>
          </a:p>
          <a:p>
            <a:endParaRPr lang="en-AU" b="1" dirty="0"/>
          </a:p>
          <a:p>
            <a:endParaRPr lang="en-AU" b="1" dirty="0"/>
          </a:p>
          <a:p>
            <a:pPr algn="ctr"/>
            <a:r>
              <a:rPr lang="en-AU" sz="2400" dirty="0"/>
              <a:t>Flow </a:t>
            </a:r>
            <a:r>
              <a:rPr lang="en-AU" sz="2400" i="1" dirty="0"/>
              <a:t>regimes</a:t>
            </a:r>
            <a:r>
              <a:rPr lang="en-AU" sz="2400" dirty="0"/>
              <a:t> include the magnitude (size), timing, frequency and duration of flows.</a:t>
            </a:r>
          </a:p>
        </p:txBody>
      </p:sp>
      <p:pic>
        <p:nvPicPr>
          <p:cNvPr id="110594" name="Picture 2" descr="See the videos: rare 'wave' returns as surfers reminisce">
            <a:extLst>
              <a:ext uri="{FF2B5EF4-FFF2-40B4-BE49-F238E27FC236}">
                <a16:creationId xmlns:a16="http://schemas.microsoft.com/office/drawing/2014/main" id="{36D52F6F-AD88-7846-EEED-67F950913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426"/>
          <a:stretch/>
        </p:blipFill>
        <p:spPr bwMode="auto">
          <a:xfrm>
            <a:off x="4140345" y="0"/>
            <a:ext cx="80516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346E3E-DF2A-C039-C48D-AC7B43F72DC4}"/>
              </a:ext>
            </a:extLst>
          </p:cNvPr>
          <p:cNvSpPr txBox="1"/>
          <p:nvPr/>
        </p:nvSpPr>
        <p:spPr>
          <a:xfrm>
            <a:off x="7509170" y="5009"/>
            <a:ext cx="4682830" cy="369332"/>
          </a:xfrm>
          <a:prstGeom prst="rect">
            <a:avLst/>
          </a:prstGeom>
          <a:noFill/>
        </p:spPr>
        <p:txBody>
          <a:bodyPr wrap="square" rtlCol="0">
            <a:spAutoFit/>
          </a:bodyPr>
          <a:lstStyle/>
          <a:p>
            <a:r>
              <a:rPr lang="en-US" dirty="0" err="1">
                <a:solidFill>
                  <a:schemeClr val="bg1"/>
                </a:solidFill>
              </a:rPr>
              <a:t>Tooway</a:t>
            </a:r>
            <a:r>
              <a:rPr lang="en-US" dirty="0">
                <a:solidFill>
                  <a:schemeClr val="bg1"/>
                </a:solidFill>
              </a:rPr>
              <a:t> Lake, Sunshine Coast, opened to ocean</a:t>
            </a:r>
          </a:p>
        </p:txBody>
      </p:sp>
      <p:sp>
        <p:nvSpPr>
          <p:cNvPr id="2" name="TextBox 1">
            <a:extLst>
              <a:ext uri="{FF2B5EF4-FFF2-40B4-BE49-F238E27FC236}">
                <a16:creationId xmlns:a16="http://schemas.microsoft.com/office/drawing/2014/main" id="{3702A187-0142-2699-A476-5406FE16DA4D}"/>
              </a:ext>
            </a:extLst>
          </p:cNvPr>
          <p:cNvSpPr txBox="1"/>
          <p:nvPr/>
        </p:nvSpPr>
        <p:spPr>
          <a:xfrm>
            <a:off x="887570" y="374341"/>
            <a:ext cx="3027588" cy="646331"/>
          </a:xfrm>
          <a:prstGeom prst="rect">
            <a:avLst/>
          </a:prstGeom>
          <a:noFill/>
        </p:spPr>
        <p:txBody>
          <a:bodyPr wrap="square">
            <a:spAutoFit/>
          </a:bodyPr>
          <a:lstStyle/>
          <a:p>
            <a:pPr algn="ctr"/>
            <a:r>
              <a:rPr lang="en-AU" sz="3600" dirty="0">
                <a:solidFill>
                  <a:srgbClr val="000000"/>
                </a:solidFill>
              </a:rPr>
              <a:t>Flow</a:t>
            </a:r>
          </a:p>
        </p:txBody>
      </p:sp>
    </p:spTree>
    <p:extLst>
      <p:ext uri="{BB962C8B-B14F-4D97-AF65-F5344CB8AC3E}">
        <p14:creationId xmlns:p14="http://schemas.microsoft.com/office/powerpoint/2010/main" val="386310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2BDC4-8AF5-F39A-272A-2D41ABC310C1}"/>
              </a:ext>
            </a:extLst>
          </p:cNvPr>
          <p:cNvSpPr txBox="1"/>
          <p:nvPr/>
        </p:nvSpPr>
        <p:spPr>
          <a:xfrm>
            <a:off x="2912856" y="2711848"/>
            <a:ext cx="6069779"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ea typeface="+mn-ea"/>
                <a:cs typeface="Arial Narrow" panose="020B0604020202020204" pitchFamily="34" charset="0"/>
              </a:rPr>
              <a:t>Biotic tests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cs typeface="Arial Narrow"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effectLst/>
              <a:uLnTx/>
              <a:uFillTx/>
              <a:ea typeface="+mn-ea"/>
              <a:cs typeface="Arial Narrow"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cs typeface="Arial Narrow"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0000"/>
                </a:highlight>
                <a:cs typeface="Arial Narrow" panose="020B0604020202020204" pitchFamily="34" charset="0"/>
              </a:rPr>
              <a:t>WARNING</a:t>
            </a:r>
            <a:r>
              <a:rPr kumimoji="0" lang="en-US" b="0" i="0" u="none" strike="noStrike" kern="1200" cap="none" spc="0" normalizeH="0" baseline="0" noProof="0" dirty="0">
                <a:ln>
                  <a:noFill/>
                </a:ln>
                <a:solidFill>
                  <a:schemeClr val="bg1"/>
                </a:solidFill>
                <a:effectLst/>
                <a:highlight>
                  <a:srgbClr val="FF0000"/>
                </a:highlight>
                <a:uLnTx/>
                <a:uFillTx/>
                <a:ea typeface="+mn-ea"/>
                <a:cs typeface="Arial Narrow" panose="020B0604020202020204" pitchFamily="34" charset="0"/>
              </a:rPr>
              <a:t>: QCAA does NOT endorse any experiments that involve </a:t>
            </a:r>
            <a:r>
              <a:rPr lang="en-US" dirty="0">
                <a:solidFill>
                  <a:schemeClr val="bg1"/>
                </a:solidFill>
                <a:highlight>
                  <a:srgbClr val="FF0000"/>
                </a:highlight>
                <a:cs typeface="Arial Narrow" panose="020B0604020202020204" pitchFamily="34" charset="0"/>
              </a:rPr>
              <a:t>harming marine life. Consider a simulation first.</a:t>
            </a:r>
            <a:endParaRPr kumimoji="0" lang="en-US" b="0" i="0" u="none" strike="noStrike" kern="1200" cap="none" spc="0" normalizeH="0" baseline="0" noProof="0" dirty="0">
              <a:ln>
                <a:noFill/>
              </a:ln>
              <a:solidFill>
                <a:schemeClr val="bg1"/>
              </a:solidFill>
              <a:effectLst/>
              <a:highlight>
                <a:srgbClr val="FF0000"/>
              </a:highlight>
              <a:uLnTx/>
              <a:uFillTx/>
              <a:ea typeface="+mn-ea"/>
              <a:cs typeface="Arial Narrow" panose="020B0604020202020204" pitchFamily="34" charset="0"/>
            </a:endParaRPr>
          </a:p>
        </p:txBody>
      </p:sp>
    </p:spTree>
    <p:extLst>
      <p:ext uri="{BB962C8B-B14F-4D97-AF65-F5344CB8AC3E}">
        <p14:creationId xmlns:p14="http://schemas.microsoft.com/office/powerpoint/2010/main" val="137978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Understanding Plant Nutrition - GreenPlanet Nutrients USA">
            <a:extLst>
              <a:ext uri="{FF2B5EF4-FFF2-40B4-BE49-F238E27FC236}">
                <a16:creationId xmlns:a16="http://schemas.microsoft.com/office/drawing/2014/main" id="{879623D8-0C3D-FBE7-90AB-AA130A58C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0"/>
            <a:ext cx="812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and purple symbols&#10;&#10;Description automatically generated">
            <a:extLst>
              <a:ext uri="{FF2B5EF4-FFF2-40B4-BE49-F238E27FC236}">
                <a16:creationId xmlns:a16="http://schemas.microsoft.com/office/drawing/2014/main" id="{06070461-9847-6353-4FAA-253E4CC7A246}"/>
              </a:ext>
            </a:extLst>
          </p:cNvPr>
          <p:cNvPicPr>
            <a:picLocks noChangeAspect="1"/>
          </p:cNvPicPr>
          <p:nvPr/>
        </p:nvPicPr>
        <p:blipFill rotWithShape="1">
          <a:blip r:embed="rId4"/>
          <a:srcRect r="55860"/>
          <a:stretch/>
        </p:blipFill>
        <p:spPr>
          <a:xfrm>
            <a:off x="300121" y="4943186"/>
            <a:ext cx="1625661" cy="1765300"/>
          </a:xfrm>
          <a:prstGeom prst="rect">
            <a:avLst/>
          </a:prstGeom>
        </p:spPr>
      </p:pic>
      <p:pic>
        <p:nvPicPr>
          <p:cNvPr id="5" name="Picture 4" descr="A green and purple symbols&#10;&#10;Description automatically generated">
            <a:extLst>
              <a:ext uri="{FF2B5EF4-FFF2-40B4-BE49-F238E27FC236}">
                <a16:creationId xmlns:a16="http://schemas.microsoft.com/office/drawing/2014/main" id="{27C986B5-7188-B542-3437-38AC1F46D0CA}"/>
              </a:ext>
            </a:extLst>
          </p:cNvPr>
          <p:cNvPicPr>
            <a:picLocks noChangeAspect="1"/>
          </p:cNvPicPr>
          <p:nvPr/>
        </p:nvPicPr>
        <p:blipFill rotWithShape="1">
          <a:blip r:embed="rId4"/>
          <a:srcRect l="52989"/>
          <a:stretch/>
        </p:blipFill>
        <p:spPr>
          <a:xfrm>
            <a:off x="2129194" y="4943186"/>
            <a:ext cx="1731393" cy="1765300"/>
          </a:xfrm>
          <a:prstGeom prst="rect">
            <a:avLst/>
          </a:prstGeom>
        </p:spPr>
      </p:pic>
      <p:sp>
        <p:nvSpPr>
          <p:cNvPr id="2" name="TextBox 1">
            <a:extLst>
              <a:ext uri="{FF2B5EF4-FFF2-40B4-BE49-F238E27FC236}">
                <a16:creationId xmlns:a16="http://schemas.microsoft.com/office/drawing/2014/main" id="{1F8A3523-F611-9D0D-3CCE-0FA9AF6996FE}"/>
              </a:ext>
            </a:extLst>
          </p:cNvPr>
          <p:cNvSpPr txBox="1"/>
          <p:nvPr/>
        </p:nvSpPr>
        <p:spPr>
          <a:xfrm>
            <a:off x="507823" y="660569"/>
            <a:ext cx="3027588" cy="4031873"/>
          </a:xfrm>
          <a:prstGeom prst="rect">
            <a:avLst/>
          </a:prstGeom>
          <a:noFill/>
        </p:spPr>
        <p:txBody>
          <a:bodyPr wrap="square">
            <a:spAutoFit/>
          </a:bodyPr>
          <a:lstStyle/>
          <a:p>
            <a:pPr algn="ctr"/>
            <a:r>
              <a:rPr lang="en-AU" sz="3600" dirty="0">
                <a:solidFill>
                  <a:srgbClr val="000000"/>
                </a:solidFill>
              </a:rPr>
              <a:t>Nutrients</a:t>
            </a:r>
          </a:p>
          <a:p>
            <a:pPr algn="ctr"/>
            <a:endParaRPr lang="en-AU" sz="3600" dirty="0">
              <a:solidFill>
                <a:srgbClr val="000000"/>
              </a:solidFill>
            </a:endParaRPr>
          </a:p>
          <a:p>
            <a:pPr algn="ctr"/>
            <a:r>
              <a:rPr lang="en-AU" sz="2000" dirty="0">
                <a:solidFill>
                  <a:srgbClr val="000000"/>
                </a:solidFill>
              </a:rPr>
              <a:t>N and P can be measured many ways. </a:t>
            </a:r>
          </a:p>
          <a:p>
            <a:pPr algn="ctr"/>
            <a:endParaRPr lang="en-AU" sz="2000" dirty="0">
              <a:solidFill>
                <a:srgbClr val="000000"/>
              </a:solidFill>
            </a:endParaRPr>
          </a:p>
          <a:p>
            <a:pPr algn="ctr"/>
            <a:r>
              <a:rPr lang="en-AU" sz="1200" dirty="0">
                <a:solidFill>
                  <a:srgbClr val="000000"/>
                </a:solidFill>
              </a:rPr>
              <a:t>What you measure depends on what you want to know. E.g. Dissolved inorganic nitrogen (DIN) and dissolved inorganic phosphorus (DIP) often control the formation of algae blooms due to their bioavailability. Thus, if wanting to monitor potential algae blooms, measure DIN &amp; DIP (usually expressed as µg/L or parts per billion). Both should be </a:t>
            </a:r>
            <a:r>
              <a:rPr lang="en-AU" sz="1600" dirty="0">
                <a:solidFill>
                  <a:srgbClr val="000000"/>
                </a:solidFill>
              </a:rPr>
              <a:t>single digit values </a:t>
            </a:r>
            <a:r>
              <a:rPr lang="en-AU" sz="1200" dirty="0">
                <a:solidFill>
                  <a:srgbClr val="000000"/>
                </a:solidFill>
              </a:rPr>
              <a:t>to avoid algae bloom conditions (bad if it’s a lake). </a:t>
            </a:r>
          </a:p>
        </p:txBody>
      </p:sp>
    </p:spTree>
    <p:extLst>
      <p:ext uri="{BB962C8B-B14F-4D97-AF65-F5344CB8AC3E}">
        <p14:creationId xmlns:p14="http://schemas.microsoft.com/office/powerpoint/2010/main" val="2851902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66DBCC-2308-43B6-AF44-A16206EFCDE2}"/>
              </a:ext>
            </a:extLst>
          </p:cNvPr>
          <p:cNvSpPr/>
          <p:nvPr/>
        </p:nvSpPr>
        <p:spPr>
          <a:xfrm>
            <a:off x="3721768" y="-2"/>
            <a:ext cx="847023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Description automatically generated">
            <a:extLst>
              <a:ext uri="{FF2B5EF4-FFF2-40B4-BE49-F238E27FC236}">
                <a16:creationId xmlns:a16="http://schemas.microsoft.com/office/drawing/2014/main" id="{D3F65887-CD3F-72D8-AAF5-02FB2AFB5A6A}"/>
              </a:ext>
            </a:extLst>
          </p:cNvPr>
          <p:cNvPicPr>
            <a:picLocks noChangeAspect="1"/>
          </p:cNvPicPr>
          <p:nvPr/>
        </p:nvPicPr>
        <p:blipFill>
          <a:blip r:embed="rId3"/>
          <a:stretch>
            <a:fillRect/>
          </a:stretch>
        </p:blipFill>
        <p:spPr>
          <a:xfrm>
            <a:off x="4235116" y="1038434"/>
            <a:ext cx="7772400" cy="4781129"/>
          </a:xfrm>
          <a:prstGeom prst="rect">
            <a:avLst/>
          </a:prstGeom>
        </p:spPr>
      </p:pic>
      <p:sp>
        <p:nvSpPr>
          <p:cNvPr id="6" name="TextBox 5">
            <a:extLst>
              <a:ext uri="{FF2B5EF4-FFF2-40B4-BE49-F238E27FC236}">
                <a16:creationId xmlns:a16="http://schemas.microsoft.com/office/drawing/2014/main" id="{C0C6B736-3652-4C75-0783-63A578D31952}"/>
              </a:ext>
            </a:extLst>
          </p:cNvPr>
          <p:cNvSpPr txBox="1"/>
          <p:nvPr/>
        </p:nvSpPr>
        <p:spPr>
          <a:xfrm>
            <a:off x="2812750" y="6479458"/>
            <a:ext cx="3418271" cy="261610"/>
          </a:xfrm>
          <a:prstGeom prst="rect">
            <a:avLst/>
          </a:prstGeom>
          <a:noFill/>
        </p:spPr>
        <p:txBody>
          <a:bodyPr wrap="square" rtlCol="0">
            <a:spAutoFit/>
          </a:bodyPr>
          <a:lstStyle/>
          <a:p>
            <a:r>
              <a:rPr lang="en-US" sz="1100" dirty="0"/>
              <a:t>Qld water quality guidelines (</a:t>
            </a:r>
            <a:r>
              <a:rPr lang="en-US" sz="1100" dirty="0" err="1"/>
              <a:t>des.qld.gov.au</a:t>
            </a:r>
            <a:r>
              <a:rPr lang="en-US" sz="1100" dirty="0"/>
              <a:t>) </a:t>
            </a:r>
          </a:p>
        </p:txBody>
      </p:sp>
      <p:sp>
        <p:nvSpPr>
          <p:cNvPr id="3" name="TextBox 2">
            <a:extLst>
              <a:ext uri="{FF2B5EF4-FFF2-40B4-BE49-F238E27FC236}">
                <a16:creationId xmlns:a16="http://schemas.microsoft.com/office/drawing/2014/main" id="{59DC8A6F-3C38-968F-9003-092A72B19210}"/>
              </a:ext>
            </a:extLst>
          </p:cNvPr>
          <p:cNvSpPr txBox="1"/>
          <p:nvPr/>
        </p:nvSpPr>
        <p:spPr>
          <a:xfrm>
            <a:off x="437506" y="1813171"/>
            <a:ext cx="3027588" cy="3231654"/>
          </a:xfrm>
          <a:prstGeom prst="rect">
            <a:avLst/>
          </a:prstGeom>
          <a:noFill/>
        </p:spPr>
        <p:txBody>
          <a:bodyPr wrap="square">
            <a:spAutoFit/>
          </a:bodyPr>
          <a:lstStyle/>
          <a:p>
            <a:pPr algn="ctr"/>
            <a:r>
              <a:rPr lang="en-AU" sz="3600" dirty="0">
                <a:solidFill>
                  <a:srgbClr val="000000"/>
                </a:solidFill>
              </a:rPr>
              <a:t>Chlorophyll a (</a:t>
            </a:r>
            <a:r>
              <a:rPr lang="en-AU" sz="3600" i="1" dirty="0" err="1">
                <a:solidFill>
                  <a:srgbClr val="000000"/>
                </a:solidFill>
              </a:rPr>
              <a:t>chl</a:t>
            </a:r>
            <a:r>
              <a:rPr lang="en-AU" sz="3600" i="1" dirty="0">
                <a:solidFill>
                  <a:srgbClr val="000000"/>
                </a:solidFill>
              </a:rPr>
              <a:t> a</a:t>
            </a:r>
            <a:r>
              <a:rPr lang="en-AU" sz="3600" dirty="0">
                <a:solidFill>
                  <a:srgbClr val="000000"/>
                </a:solidFill>
              </a:rPr>
              <a:t>)</a:t>
            </a:r>
          </a:p>
          <a:p>
            <a:pPr algn="ctr"/>
            <a:endParaRPr lang="en-AU" sz="3600" dirty="0">
              <a:solidFill>
                <a:srgbClr val="000000"/>
              </a:solidFill>
            </a:endParaRPr>
          </a:p>
          <a:p>
            <a:pPr algn="ctr"/>
            <a:r>
              <a:rPr lang="en-AU" sz="2400" dirty="0">
                <a:solidFill>
                  <a:srgbClr val="000000"/>
                </a:solidFill>
              </a:rPr>
              <a:t>Signals an algae bloom (easier than measuring phytoplankton under a microscope)</a:t>
            </a:r>
          </a:p>
        </p:txBody>
      </p:sp>
    </p:spTree>
    <p:extLst>
      <p:ext uri="{BB962C8B-B14F-4D97-AF65-F5344CB8AC3E}">
        <p14:creationId xmlns:p14="http://schemas.microsoft.com/office/powerpoint/2010/main" val="3843178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AF5EE-C455-0F15-2313-8F21D3F8E1AF}"/>
              </a:ext>
            </a:extLst>
          </p:cNvPr>
          <p:cNvSpPr/>
          <p:nvPr/>
        </p:nvSpPr>
        <p:spPr>
          <a:xfrm>
            <a:off x="3133164" y="1"/>
            <a:ext cx="905883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554BEE-C3F7-FCE9-DECF-9D82FA4D2010}"/>
              </a:ext>
            </a:extLst>
          </p:cNvPr>
          <p:cNvSpPr txBox="1"/>
          <p:nvPr/>
        </p:nvSpPr>
        <p:spPr>
          <a:xfrm>
            <a:off x="5440779" y="5756309"/>
            <a:ext cx="5181600" cy="307777"/>
          </a:xfrm>
          <a:prstGeom prst="rect">
            <a:avLst/>
          </a:prstGeom>
          <a:noFill/>
        </p:spPr>
        <p:txBody>
          <a:bodyPr wrap="square" rtlCol="0">
            <a:spAutoFit/>
          </a:bodyPr>
          <a:lstStyle/>
          <a:p>
            <a:r>
              <a:rPr lang="en-US" sz="1400" dirty="0"/>
              <a:t>Qld water quality guidelines (</a:t>
            </a:r>
            <a:r>
              <a:rPr lang="en-US" sz="1400" dirty="0" err="1"/>
              <a:t>des.qld.gov.au</a:t>
            </a:r>
            <a:r>
              <a:rPr lang="en-US" sz="1400" dirty="0"/>
              <a:t>) </a:t>
            </a:r>
          </a:p>
        </p:txBody>
      </p:sp>
      <p:pic>
        <p:nvPicPr>
          <p:cNvPr id="5" name="Picture 4" descr="A table with numbers and values&#10;&#10;Description automatically generated with medium confidence">
            <a:extLst>
              <a:ext uri="{FF2B5EF4-FFF2-40B4-BE49-F238E27FC236}">
                <a16:creationId xmlns:a16="http://schemas.microsoft.com/office/drawing/2014/main" id="{8490123F-BD54-A9CC-48A5-28D1321DE2CC}"/>
              </a:ext>
            </a:extLst>
          </p:cNvPr>
          <p:cNvPicPr>
            <a:picLocks noChangeAspect="1"/>
          </p:cNvPicPr>
          <p:nvPr/>
        </p:nvPicPr>
        <p:blipFill>
          <a:blip r:embed="rId3"/>
          <a:stretch>
            <a:fillRect/>
          </a:stretch>
        </p:blipFill>
        <p:spPr>
          <a:xfrm>
            <a:off x="3544339" y="789501"/>
            <a:ext cx="7078040" cy="4966808"/>
          </a:xfrm>
          <a:prstGeom prst="rect">
            <a:avLst/>
          </a:prstGeom>
        </p:spPr>
      </p:pic>
      <p:sp>
        <p:nvSpPr>
          <p:cNvPr id="7" name="TextBox 6">
            <a:extLst>
              <a:ext uri="{FF2B5EF4-FFF2-40B4-BE49-F238E27FC236}">
                <a16:creationId xmlns:a16="http://schemas.microsoft.com/office/drawing/2014/main" id="{D9FD75DE-66ED-F922-BCDB-8B02926AF206}"/>
              </a:ext>
            </a:extLst>
          </p:cNvPr>
          <p:cNvSpPr txBox="1"/>
          <p:nvPr/>
        </p:nvSpPr>
        <p:spPr>
          <a:xfrm>
            <a:off x="10748209" y="2690336"/>
            <a:ext cx="1443790" cy="1477328"/>
          </a:xfrm>
          <a:prstGeom prst="rect">
            <a:avLst/>
          </a:prstGeom>
          <a:noFill/>
        </p:spPr>
        <p:txBody>
          <a:bodyPr wrap="square" rtlCol="0">
            <a:spAutoFit/>
          </a:bodyPr>
          <a:lstStyle/>
          <a:p>
            <a:r>
              <a:rPr lang="en-US" dirty="0"/>
              <a:t>Obviously, you want none in drinking water!</a:t>
            </a:r>
          </a:p>
        </p:txBody>
      </p:sp>
      <p:sp>
        <p:nvSpPr>
          <p:cNvPr id="3" name="TextBox 2">
            <a:extLst>
              <a:ext uri="{FF2B5EF4-FFF2-40B4-BE49-F238E27FC236}">
                <a16:creationId xmlns:a16="http://schemas.microsoft.com/office/drawing/2014/main" id="{5C11DAC6-8126-1C7C-9514-FA901CF17B84}"/>
              </a:ext>
            </a:extLst>
          </p:cNvPr>
          <p:cNvSpPr txBox="1"/>
          <p:nvPr/>
        </p:nvSpPr>
        <p:spPr>
          <a:xfrm>
            <a:off x="320169" y="789501"/>
            <a:ext cx="2486750" cy="5816977"/>
          </a:xfrm>
          <a:prstGeom prst="rect">
            <a:avLst/>
          </a:prstGeom>
          <a:noFill/>
        </p:spPr>
        <p:txBody>
          <a:bodyPr wrap="square">
            <a:spAutoFit/>
          </a:bodyPr>
          <a:lstStyle/>
          <a:p>
            <a:pPr algn="ctr"/>
            <a:r>
              <a:rPr lang="en-AU" sz="3600" dirty="0">
                <a:solidFill>
                  <a:srgbClr val="000000"/>
                </a:solidFill>
              </a:rPr>
              <a:t>Faecal Bacteria</a:t>
            </a:r>
          </a:p>
          <a:p>
            <a:pPr algn="ctr"/>
            <a:endParaRPr lang="en-AU" sz="3600" dirty="0">
              <a:solidFill>
                <a:srgbClr val="000000"/>
              </a:solidFill>
            </a:endParaRPr>
          </a:p>
          <a:p>
            <a:pPr algn="ctr"/>
            <a:r>
              <a:rPr lang="en-AU" sz="2400" dirty="0">
                <a:solidFill>
                  <a:srgbClr val="000000"/>
                </a:solidFill>
              </a:rPr>
              <a:t>indicate the presence of </a:t>
            </a:r>
            <a:r>
              <a:rPr lang="en-AU" sz="2400" dirty="0" err="1">
                <a:solidFill>
                  <a:srgbClr val="000000"/>
                </a:solidFill>
              </a:rPr>
              <a:t>feacal</a:t>
            </a:r>
            <a:r>
              <a:rPr lang="en-AU" sz="2400" dirty="0">
                <a:solidFill>
                  <a:srgbClr val="000000"/>
                </a:solidFill>
              </a:rPr>
              <a:t> matter (poop).</a:t>
            </a:r>
          </a:p>
          <a:p>
            <a:pPr algn="ctr"/>
            <a:r>
              <a:rPr lang="en-AU" sz="2400" dirty="0">
                <a:solidFill>
                  <a:srgbClr val="000000"/>
                </a:solidFill>
              </a:rPr>
              <a:t> </a:t>
            </a:r>
          </a:p>
          <a:p>
            <a:pPr algn="ctr"/>
            <a:r>
              <a:rPr lang="en-AU" sz="2400" dirty="0">
                <a:solidFill>
                  <a:srgbClr val="000000"/>
                </a:solidFill>
              </a:rPr>
              <a:t>It is used as an indicator species for the presence of more harmful pathogens.</a:t>
            </a:r>
          </a:p>
          <a:p>
            <a:pPr algn="ctr"/>
            <a:endParaRPr lang="en-AU" sz="2400" dirty="0">
              <a:solidFill>
                <a:srgbClr val="000000"/>
              </a:solidFill>
            </a:endParaRPr>
          </a:p>
          <a:p>
            <a:pPr algn="ctr"/>
            <a:endParaRPr lang="en-AU" sz="2400" dirty="0">
              <a:solidFill>
                <a:srgbClr val="000000"/>
              </a:solidFill>
            </a:endParaRPr>
          </a:p>
        </p:txBody>
      </p:sp>
    </p:spTree>
    <p:extLst>
      <p:ext uri="{BB962C8B-B14F-4D97-AF65-F5344CB8AC3E}">
        <p14:creationId xmlns:p14="http://schemas.microsoft.com/office/powerpoint/2010/main" val="286482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8D454-A52C-8588-6C81-C1E90FCF7EEA}"/>
              </a:ext>
            </a:extLst>
          </p:cNvPr>
          <p:cNvSpPr txBox="1"/>
          <p:nvPr/>
        </p:nvSpPr>
        <p:spPr>
          <a:xfrm>
            <a:off x="1108361" y="228338"/>
            <a:ext cx="10165229" cy="923330"/>
          </a:xfrm>
          <a:prstGeom prst="rect">
            <a:avLst/>
          </a:prstGeom>
          <a:noFill/>
        </p:spPr>
        <p:txBody>
          <a:bodyPr wrap="square" rtlCol="0">
            <a:spAutoFit/>
          </a:bodyPr>
          <a:lstStyle/>
          <a:p>
            <a:pPr algn="ctr"/>
            <a:r>
              <a:rPr lang="en-US" sz="2400" dirty="0"/>
              <a:t>Qld water quality guidelines </a:t>
            </a:r>
          </a:p>
          <a:p>
            <a:pPr algn="ctr"/>
            <a:endParaRPr lang="en-US" sz="1200" dirty="0"/>
          </a:p>
          <a:p>
            <a:pPr algn="ctr"/>
            <a:r>
              <a:rPr lang="en-US" dirty="0"/>
              <a:t>(this is an example of the cut-off values for a waterbody in regional SE Qld that is moderately disturbed)</a:t>
            </a:r>
            <a:endParaRPr lang="en-US" sz="2400" dirty="0"/>
          </a:p>
        </p:txBody>
      </p:sp>
      <p:sp>
        <p:nvSpPr>
          <p:cNvPr id="3" name="Rectangle 2">
            <a:extLst>
              <a:ext uri="{FF2B5EF4-FFF2-40B4-BE49-F238E27FC236}">
                <a16:creationId xmlns:a16="http://schemas.microsoft.com/office/drawing/2014/main" id="{569DFBA5-6345-8272-9054-6637A0748D4A}"/>
              </a:ext>
            </a:extLst>
          </p:cNvPr>
          <p:cNvSpPr/>
          <p:nvPr/>
        </p:nvSpPr>
        <p:spPr>
          <a:xfrm>
            <a:off x="0" y="1386790"/>
            <a:ext cx="12192000" cy="5471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BD8A34A-AA50-8383-E3AE-C6440260A5EE}"/>
              </a:ext>
            </a:extLst>
          </p:cNvPr>
          <p:cNvSpPr txBox="1"/>
          <p:nvPr/>
        </p:nvSpPr>
        <p:spPr>
          <a:xfrm>
            <a:off x="9477570" y="2251921"/>
            <a:ext cx="2422330" cy="3970318"/>
          </a:xfrm>
          <a:prstGeom prst="rect">
            <a:avLst/>
          </a:prstGeom>
          <a:noFill/>
        </p:spPr>
        <p:txBody>
          <a:bodyPr wrap="square" rtlCol="0">
            <a:spAutoFit/>
          </a:bodyPr>
          <a:lstStyle/>
          <a:p>
            <a:r>
              <a:rPr lang="en-US" i="1" dirty="0"/>
              <a:t>Note: </a:t>
            </a:r>
            <a:r>
              <a:rPr lang="en-US" dirty="0"/>
              <a:t>DIN is oxidized N (Oxid N) + ammonia (</a:t>
            </a:r>
            <a:r>
              <a:rPr lang="en-US" dirty="0" err="1"/>
              <a:t>Amm</a:t>
            </a:r>
            <a:r>
              <a:rPr lang="en-US" dirty="0"/>
              <a:t> N) combined. </a:t>
            </a:r>
          </a:p>
          <a:p>
            <a:endParaRPr lang="en-US" dirty="0"/>
          </a:p>
          <a:p>
            <a:r>
              <a:rPr lang="en-US" dirty="0"/>
              <a:t>Filterable reactive P (</a:t>
            </a:r>
            <a:r>
              <a:rPr lang="en-US" dirty="0" err="1"/>
              <a:t>FiltR</a:t>
            </a:r>
            <a:r>
              <a:rPr lang="en-US" dirty="0"/>
              <a:t> P) </a:t>
            </a:r>
            <a:r>
              <a:rPr lang="en-US" i="1" dirty="0"/>
              <a:t>includes</a:t>
            </a:r>
            <a:r>
              <a:rPr lang="en-US" dirty="0"/>
              <a:t> DIP, whereby the DIP filters through a 0.45µm filter and is reactive.</a:t>
            </a:r>
            <a:r>
              <a:rPr lang="en-US" sz="1400" dirty="0"/>
              <a:t> </a:t>
            </a:r>
            <a:r>
              <a:rPr lang="en-US" dirty="0"/>
              <a:t>It’s </a:t>
            </a:r>
            <a:r>
              <a:rPr lang="en-US" i="1" dirty="0"/>
              <a:t>not</a:t>
            </a:r>
            <a:r>
              <a:rPr lang="en-US" dirty="0"/>
              <a:t> called DIP here because it may also include some organic P that is  &lt;0.45µm and reactive too. </a:t>
            </a:r>
            <a:endParaRPr lang="en-US" sz="2400" dirty="0"/>
          </a:p>
        </p:txBody>
      </p:sp>
      <p:pic>
        <p:nvPicPr>
          <p:cNvPr id="7" name="Picture 6" descr="A table with numbers and symbols&#10;&#10;Description automatically generated">
            <a:extLst>
              <a:ext uri="{FF2B5EF4-FFF2-40B4-BE49-F238E27FC236}">
                <a16:creationId xmlns:a16="http://schemas.microsoft.com/office/drawing/2014/main" id="{3C7E2957-B3B5-2C66-1985-8D04E83A4DE5}"/>
              </a:ext>
            </a:extLst>
          </p:cNvPr>
          <p:cNvPicPr>
            <a:picLocks noChangeAspect="1"/>
          </p:cNvPicPr>
          <p:nvPr/>
        </p:nvPicPr>
        <p:blipFill rotWithShape="1">
          <a:blip r:embed="rId3"/>
          <a:srcRect r="19706"/>
          <a:stretch/>
        </p:blipFill>
        <p:spPr>
          <a:xfrm>
            <a:off x="675071" y="1584233"/>
            <a:ext cx="8553450" cy="5009617"/>
          </a:xfrm>
          <a:prstGeom prst="rect">
            <a:avLst/>
          </a:prstGeom>
        </p:spPr>
      </p:pic>
      <p:cxnSp>
        <p:nvCxnSpPr>
          <p:cNvPr id="9" name="Straight Connector 8">
            <a:extLst>
              <a:ext uri="{FF2B5EF4-FFF2-40B4-BE49-F238E27FC236}">
                <a16:creationId xmlns:a16="http://schemas.microsoft.com/office/drawing/2014/main" id="{DAEC7B86-38A6-EC5B-D70C-4DE2BD9300F4}"/>
              </a:ext>
            </a:extLst>
          </p:cNvPr>
          <p:cNvCxnSpPr>
            <a:cxnSpLocks/>
          </p:cNvCxnSpPr>
          <p:nvPr/>
        </p:nvCxnSpPr>
        <p:spPr>
          <a:xfrm>
            <a:off x="883222" y="4943765"/>
            <a:ext cx="4502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A46728-782A-5CE0-2482-517547F985F2}"/>
              </a:ext>
            </a:extLst>
          </p:cNvPr>
          <p:cNvSpPr txBox="1"/>
          <p:nvPr/>
        </p:nvSpPr>
        <p:spPr>
          <a:xfrm>
            <a:off x="6614729" y="1618700"/>
            <a:ext cx="3418271" cy="261610"/>
          </a:xfrm>
          <a:prstGeom prst="rect">
            <a:avLst/>
          </a:prstGeom>
          <a:noFill/>
        </p:spPr>
        <p:txBody>
          <a:bodyPr wrap="square" rtlCol="0">
            <a:spAutoFit/>
          </a:bodyPr>
          <a:lstStyle/>
          <a:p>
            <a:r>
              <a:rPr lang="en-US" sz="1100" dirty="0"/>
              <a:t>Qld water quality guidelines (</a:t>
            </a:r>
            <a:r>
              <a:rPr lang="en-US" sz="1100" dirty="0" err="1"/>
              <a:t>des.qld.gov.au</a:t>
            </a:r>
            <a:r>
              <a:rPr lang="en-US" sz="1100" dirty="0"/>
              <a:t>) </a:t>
            </a:r>
          </a:p>
        </p:txBody>
      </p:sp>
    </p:spTree>
    <p:extLst>
      <p:ext uri="{BB962C8B-B14F-4D97-AF65-F5344CB8AC3E}">
        <p14:creationId xmlns:p14="http://schemas.microsoft.com/office/powerpoint/2010/main" val="210044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art with text and images&#10;&#10;Description automatically generated with medium confidence">
            <a:extLst>
              <a:ext uri="{FF2B5EF4-FFF2-40B4-BE49-F238E27FC236}">
                <a16:creationId xmlns:a16="http://schemas.microsoft.com/office/drawing/2014/main" id="{3BFB9A60-1BD2-C509-0CE5-B81FA3F24E8C}"/>
              </a:ext>
            </a:extLst>
          </p:cNvPr>
          <p:cNvPicPr>
            <a:picLocks noChangeAspect="1"/>
          </p:cNvPicPr>
          <p:nvPr/>
        </p:nvPicPr>
        <p:blipFill>
          <a:blip r:embed="rId2"/>
          <a:stretch>
            <a:fillRect/>
          </a:stretch>
        </p:blipFill>
        <p:spPr>
          <a:xfrm>
            <a:off x="720538" y="770685"/>
            <a:ext cx="8128422" cy="5476596"/>
          </a:xfrm>
          <a:prstGeom prst="rect">
            <a:avLst/>
          </a:prstGeom>
        </p:spPr>
      </p:pic>
      <p:sp>
        <p:nvSpPr>
          <p:cNvPr id="3" name="TextBox 2">
            <a:extLst>
              <a:ext uri="{FF2B5EF4-FFF2-40B4-BE49-F238E27FC236}">
                <a16:creationId xmlns:a16="http://schemas.microsoft.com/office/drawing/2014/main" id="{D8348230-5505-8394-A6E3-96BFB2FF41CE}"/>
              </a:ext>
            </a:extLst>
          </p:cNvPr>
          <p:cNvSpPr txBox="1"/>
          <p:nvPr/>
        </p:nvSpPr>
        <p:spPr>
          <a:xfrm>
            <a:off x="9087651" y="1353634"/>
            <a:ext cx="3216407" cy="4893647"/>
          </a:xfrm>
          <a:prstGeom prst="rect">
            <a:avLst/>
          </a:prstGeom>
          <a:noFill/>
        </p:spPr>
        <p:txBody>
          <a:bodyPr wrap="square">
            <a:spAutoFit/>
          </a:bodyPr>
          <a:lstStyle/>
          <a:p>
            <a:r>
              <a:rPr lang="en-AU" sz="3600" dirty="0">
                <a:solidFill>
                  <a:srgbClr val="000000"/>
                </a:solidFill>
              </a:rPr>
              <a:t>Is the water quality… </a:t>
            </a:r>
          </a:p>
          <a:p>
            <a:endParaRPr lang="en-AU" sz="3600" dirty="0">
              <a:solidFill>
                <a:srgbClr val="000000"/>
              </a:solidFill>
            </a:endParaRPr>
          </a:p>
          <a:p>
            <a:pPr marL="571500" indent="-571500">
              <a:buFont typeface="Wingdings" pitchFamily="2" charset="2"/>
              <a:buChar char="q"/>
            </a:pPr>
            <a:r>
              <a:rPr lang="en-AU" sz="3600" dirty="0">
                <a:solidFill>
                  <a:srgbClr val="000000"/>
                </a:solidFill>
              </a:rPr>
              <a:t>Very good</a:t>
            </a:r>
          </a:p>
          <a:p>
            <a:pPr marL="571500" indent="-571500">
              <a:buFont typeface="Wingdings" pitchFamily="2" charset="2"/>
              <a:buChar char="q"/>
            </a:pPr>
            <a:r>
              <a:rPr lang="en-AU" sz="3600" dirty="0">
                <a:solidFill>
                  <a:srgbClr val="000000"/>
                </a:solidFill>
              </a:rPr>
              <a:t>Good</a:t>
            </a:r>
          </a:p>
          <a:p>
            <a:pPr marL="571500" indent="-571500">
              <a:buFont typeface="Wingdings" pitchFamily="2" charset="2"/>
              <a:buChar char="q"/>
            </a:pPr>
            <a:r>
              <a:rPr lang="en-AU" sz="3600" dirty="0">
                <a:solidFill>
                  <a:srgbClr val="000000"/>
                </a:solidFill>
              </a:rPr>
              <a:t>Poor</a:t>
            </a:r>
          </a:p>
          <a:p>
            <a:pPr algn="ctr"/>
            <a:endParaRPr lang="en-AU" sz="3600" dirty="0">
              <a:solidFill>
                <a:srgbClr val="000000"/>
              </a:solidFill>
            </a:endParaRPr>
          </a:p>
          <a:p>
            <a:r>
              <a:rPr lang="en-AU" sz="3600" dirty="0">
                <a:solidFill>
                  <a:srgbClr val="000000"/>
                </a:solidFill>
              </a:rPr>
              <a:t>???</a:t>
            </a:r>
            <a:endParaRPr lang="en-AU" sz="2400" dirty="0">
              <a:solidFill>
                <a:srgbClr val="000000"/>
              </a:solidFill>
            </a:endParaRPr>
          </a:p>
          <a:p>
            <a:pPr algn="ctr"/>
            <a:endParaRPr lang="en-AU" sz="2400" dirty="0">
              <a:solidFill>
                <a:srgbClr val="000000"/>
              </a:solidFill>
            </a:endParaRPr>
          </a:p>
        </p:txBody>
      </p:sp>
    </p:spTree>
    <p:extLst>
      <p:ext uri="{BB962C8B-B14F-4D97-AF65-F5344CB8AC3E}">
        <p14:creationId xmlns:p14="http://schemas.microsoft.com/office/powerpoint/2010/main" val="325666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art with text and images&#10;&#10;Description automatically generated with medium confidence">
            <a:extLst>
              <a:ext uri="{FF2B5EF4-FFF2-40B4-BE49-F238E27FC236}">
                <a16:creationId xmlns:a16="http://schemas.microsoft.com/office/drawing/2014/main" id="{3BFB9A60-1BD2-C509-0CE5-B81FA3F24E8C}"/>
              </a:ext>
            </a:extLst>
          </p:cNvPr>
          <p:cNvPicPr>
            <a:picLocks noChangeAspect="1"/>
          </p:cNvPicPr>
          <p:nvPr/>
        </p:nvPicPr>
        <p:blipFill>
          <a:blip r:embed="rId2"/>
          <a:stretch>
            <a:fillRect/>
          </a:stretch>
        </p:blipFill>
        <p:spPr>
          <a:xfrm>
            <a:off x="720538" y="770685"/>
            <a:ext cx="8128422" cy="5476596"/>
          </a:xfrm>
          <a:prstGeom prst="rect">
            <a:avLst/>
          </a:prstGeom>
        </p:spPr>
      </p:pic>
      <p:sp>
        <p:nvSpPr>
          <p:cNvPr id="3" name="TextBox 2">
            <a:extLst>
              <a:ext uri="{FF2B5EF4-FFF2-40B4-BE49-F238E27FC236}">
                <a16:creationId xmlns:a16="http://schemas.microsoft.com/office/drawing/2014/main" id="{D8348230-5505-8394-A6E3-96BFB2FF41CE}"/>
              </a:ext>
            </a:extLst>
          </p:cNvPr>
          <p:cNvSpPr txBox="1"/>
          <p:nvPr/>
        </p:nvSpPr>
        <p:spPr>
          <a:xfrm>
            <a:off x="9087651" y="2447154"/>
            <a:ext cx="3216407" cy="2123658"/>
          </a:xfrm>
          <a:prstGeom prst="rect">
            <a:avLst/>
          </a:prstGeom>
          <a:noFill/>
        </p:spPr>
        <p:txBody>
          <a:bodyPr wrap="square">
            <a:spAutoFit/>
          </a:bodyPr>
          <a:lstStyle/>
          <a:p>
            <a:endParaRPr lang="en-AU" sz="3600" dirty="0">
              <a:solidFill>
                <a:srgbClr val="000000"/>
              </a:solidFill>
            </a:endParaRPr>
          </a:p>
          <a:p>
            <a:pPr marL="571500" indent="-571500">
              <a:buFont typeface="Wingdings" pitchFamily="2" charset="2"/>
              <a:buChar char="ü"/>
            </a:pPr>
            <a:r>
              <a:rPr lang="en-AU" sz="3600" dirty="0"/>
              <a:t>Very good</a:t>
            </a:r>
          </a:p>
          <a:p>
            <a:pPr algn="ctr"/>
            <a:endParaRPr lang="en-AU" sz="3600" dirty="0">
              <a:solidFill>
                <a:srgbClr val="000000"/>
              </a:solidFill>
            </a:endParaRPr>
          </a:p>
          <a:p>
            <a:pPr algn="ctr"/>
            <a:endParaRPr lang="en-AU" sz="2400" dirty="0">
              <a:solidFill>
                <a:srgbClr val="000000"/>
              </a:solidFill>
            </a:endParaRPr>
          </a:p>
        </p:txBody>
      </p:sp>
    </p:spTree>
    <p:extLst>
      <p:ext uri="{BB962C8B-B14F-4D97-AF65-F5344CB8AC3E}">
        <p14:creationId xmlns:p14="http://schemas.microsoft.com/office/powerpoint/2010/main" val="372631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preadsheet&#10;&#10;Description automatically generated">
            <a:extLst>
              <a:ext uri="{FF2B5EF4-FFF2-40B4-BE49-F238E27FC236}">
                <a16:creationId xmlns:a16="http://schemas.microsoft.com/office/drawing/2014/main" id="{F35DC831-F96E-2F2F-7A1A-B018D3C6D5D5}"/>
              </a:ext>
            </a:extLst>
          </p:cNvPr>
          <p:cNvPicPr>
            <a:picLocks noChangeAspect="1"/>
          </p:cNvPicPr>
          <p:nvPr/>
        </p:nvPicPr>
        <p:blipFill>
          <a:blip r:embed="rId2"/>
          <a:stretch>
            <a:fillRect/>
          </a:stretch>
        </p:blipFill>
        <p:spPr>
          <a:xfrm>
            <a:off x="4291565" y="2410691"/>
            <a:ext cx="6878502" cy="4097531"/>
          </a:xfrm>
          <a:prstGeom prst="rect">
            <a:avLst/>
          </a:prstGeom>
          <a:ln>
            <a:solidFill>
              <a:schemeClr val="tx1"/>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6F29287-1CF6-90FE-2295-B5B2A17C180E}"/>
              </a:ext>
            </a:extLst>
          </p:cNvPr>
          <p:cNvSpPr txBox="1"/>
          <p:nvPr/>
        </p:nvSpPr>
        <p:spPr>
          <a:xfrm>
            <a:off x="1223621" y="349778"/>
            <a:ext cx="10053979" cy="1877437"/>
          </a:xfrm>
          <a:prstGeom prst="rect">
            <a:avLst/>
          </a:prstGeom>
          <a:noFill/>
        </p:spPr>
        <p:txBody>
          <a:bodyPr wrap="square" rtlCol="0">
            <a:spAutoFit/>
          </a:bodyPr>
          <a:lstStyle/>
          <a:p>
            <a:pPr algn="ctr"/>
            <a:r>
              <a:rPr lang="en-US" sz="2800" dirty="0"/>
              <a:t>Download the workbook </a:t>
            </a:r>
            <a:r>
              <a:rPr lang="en-US" sz="4000" i="1" dirty="0"/>
              <a:t>and</a:t>
            </a:r>
            <a:r>
              <a:rPr lang="en-US" sz="2800" dirty="0"/>
              <a:t> spreadsheet below from </a:t>
            </a:r>
            <a:r>
              <a:rPr lang="en-US" sz="2800" dirty="0" err="1"/>
              <a:t>marineeducation.com.au</a:t>
            </a:r>
            <a:r>
              <a:rPr lang="en-US" sz="2800" dirty="0"/>
              <a:t> to practice interpreting data from biotic and abiotic tests on a water sample to determine water quality</a:t>
            </a:r>
          </a:p>
          <a:p>
            <a:pPr algn="ctr"/>
            <a:r>
              <a:rPr lang="en-US" sz="2000" dirty="0"/>
              <a:t>(teacher shared resources tab)</a:t>
            </a:r>
          </a:p>
        </p:txBody>
      </p:sp>
      <p:pic>
        <p:nvPicPr>
          <p:cNvPr id="5" name="Picture 4" descr="A close-up of a crab&#10;&#10;Description automatically generated">
            <a:extLst>
              <a:ext uri="{FF2B5EF4-FFF2-40B4-BE49-F238E27FC236}">
                <a16:creationId xmlns:a16="http://schemas.microsoft.com/office/drawing/2014/main" id="{9A4157A4-742D-1884-3C9C-5149736172FA}"/>
              </a:ext>
            </a:extLst>
          </p:cNvPr>
          <p:cNvPicPr>
            <a:picLocks noChangeAspect="1"/>
          </p:cNvPicPr>
          <p:nvPr/>
        </p:nvPicPr>
        <p:blipFill>
          <a:blip r:embed="rId3"/>
          <a:stretch>
            <a:fillRect/>
          </a:stretch>
        </p:blipFill>
        <p:spPr>
          <a:xfrm>
            <a:off x="1021933" y="2396503"/>
            <a:ext cx="3000663" cy="411171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106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w study helps monitor trends in phytoplankton biomass in Bay of Bengal">
            <a:extLst>
              <a:ext uri="{FF2B5EF4-FFF2-40B4-BE49-F238E27FC236}">
                <a16:creationId xmlns:a16="http://schemas.microsoft.com/office/drawing/2014/main" id="{789C7690-CB2C-A699-C98D-AF925C7C7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28"/>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618165-A59E-0662-E3AA-907835B4B9CA}"/>
              </a:ext>
            </a:extLst>
          </p:cNvPr>
          <p:cNvSpPr txBox="1"/>
          <p:nvPr/>
        </p:nvSpPr>
        <p:spPr>
          <a:xfrm>
            <a:off x="600007" y="1357145"/>
            <a:ext cx="469894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Learning Intention:</a:t>
            </a:r>
          </a:p>
          <a:p>
            <a:pPr marR="0" lvl="0" algn="l" defTabSz="914400" rtl="0" eaLnBrk="1" fontAlgn="auto" latinLnBrk="0" hangingPunct="1">
              <a:lnSpc>
                <a:spcPct val="100000"/>
              </a:lnSpc>
              <a:spcBef>
                <a:spcPts val="0"/>
              </a:spcBef>
              <a:spcAft>
                <a:spcPts val="0"/>
              </a:spcAft>
              <a:buClrTx/>
              <a:buSzTx/>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cs typeface="Arial Narrow" panose="020B0604020202020204" pitchFamily="34" charset="0"/>
              </a:rPr>
              <a:t>Interpret data from biotic and abiotic tests on a water sample to determine water quality.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Complete Marine Education Workbook titled, ’</a:t>
            </a: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23. Muddy Waters’</a:t>
            </a: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4" name="Picture 3" descr="A chart of water quality&#10;&#10;Description automatically generated">
            <a:extLst>
              <a:ext uri="{FF2B5EF4-FFF2-40B4-BE49-F238E27FC236}">
                <a16:creationId xmlns:a16="http://schemas.microsoft.com/office/drawing/2014/main" id="{F8970142-B239-4293-3942-AA0A536FFA5C}"/>
              </a:ext>
            </a:extLst>
          </p:cNvPr>
          <p:cNvPicPr>
            <a:picLocks noChangeAspect="1"/>
          </p:cNvPicPr>
          <p:nvPr/>
        </p:nvPicPr>
        <p:blipFill>
          <a:blip r:embed="rId4"/>
          <a:stretch>
            <a:fillRect/>
          </a:stretch>
        </p:blipFill>
        <p:spPr>
          <a:xfrm>
            <a:off x="7276525" y="536991"/>
            <a:ext cx="4315468" cy="5784015"/>
          </a:xfrm>
          <a:prstGeom prst="rect">
            <a:avLst/>
          </a:prstGeom>
        </p:spPr>
      </p:pic>
    </p:spTree>
    <p:extLst>
      <p:ext uri="{BB962C8B-B14F-4D97-AF65-F5344CB8AC3E}">
        <p14:creationId xmlns:p14="http://schemas.microsoft.com/office/powerpoint/2010/main" val="90056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insects with names&#10;&#10;Description automatically generated">
            <a:extLst>
              <a:ext uri="{FF2B5EF4-FFF2-40B4-BE49-F238E27FC236}">
                <a16:creationId xmlns:a16="http://schemas.microsoft.com/office/drawing/2014/main" id="{CA6236DB-5152-0D95-63F4-3601D0847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299" y="1533174"/>
            <a:ext cx="6963972" cy="4822024"/>
          </a:xfrm>
          <a:prstGeom prst="rect">
            <a:avLst/>
          </a:prstGeom>
        </p:spPr>
      </p:pic>
      <p:sp>
        <p:nvSpPr>
          <p:cNvPr id="3" name="TextBox 2">
            <a:extLst>
              <a:ext uri="{FF2B5EF4-FFF2-40B4-BE49-F238E27FC236}">
                <a16:creationId xmlns:a16="http://schemas.microsoft.com/office/drawing/2014/main" id="{E5DC8522-24F9-77BD-1022-E42EF753D25A}"/>
              </a:ext>
            </a:extLst>
          </p:cNvPr>
          <p:cNvSpPr txBox="1"/>
          <p:nvPr/>
        </p:nvSpPr>
        <p:spPr>
          <a:xfrm>
            <a:off x="515918" y="3429000"/>
            <a:ext cx="374679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cs typeface="Arial Narrow" panose="020B0604020202020204" pitchFamily="34" charset="0"/>
              </a:rPr>
              <a:t>Macroinvertebrates </a:t>
            </a:r>
            <a:r>
              <a:rPr lang="en-US" sz="2800" i="1" dirty="0">
                <a:cs typeface="Arial Narrow" panose="020B0604020202020204" pitchFamily="34" charset="0"/>
              </a:rPr>
              <a:t>s</a:t>
            </a:r>
            <a:r>
              <a:rPr kumimoji="0" lang="en-US" sz="2800" i="1" u="none" strike="noStrike" kern="1200" cap="none" spc="0" normalizeH="0" baseline="0" noProof="0" dirty="0" err="1">
                <a:ln>
                  <a:noFill/>
                </a:ln>
                <a:effectLst/>
                <a:uLnTx/>
                <a:uFillTx/>
                <a:ea typeface="+mn-ea"/>
                <a:cs typeface="Arial Narrow" panose="020B0604020202020204" pitchFamily="34" charset="0"/>
              </a:rPr>
              <a:t>ensitive</a:t>
            </a:r>
            <a:r>
              <a:rPr kumimoji="0" lang="en-US" sz="2800" i="0" u="none" strike="noStrike" kern="1200" cap="none" spc="0" normalizeH="0" baseline="0" noProof="0" dirty="0">
                <a:ln>
                  <a:noFill/>
                </a:ln>
                <a:effectLst/>
                <a:uLnTx/>
                <a:uFillTx/>
                <a:ea typeface="+mn-ea"/>
                <a:cs typeface="Arial Narrow" panose="020B0604020202020204" pitchFamily="34" charset="0"/>
              </a:rPr>
              <a:t> to pollution </a:t>
            </a:r>
            <a:r>
              <a:rPr kumimoji="0" lang="en-US" sz="2800" i="0" u="none" strike="noStrike" kern="1200" cap="none" spc="0" normalizeH="0" baseline="0" noProof="0" dirty="0">
                <a:ln>
                  <a:noFill/>
                </a:ln>
                <a:effectLst/>
                <a:uLnTx/>
                <a:uFillTx/>
                <a:ea typeface="+mn-ea"/>
                <a:cs typeface="Arial Narrow" panose="020B0604020202020204" pitchFamily="34" charset="0"/>
                <a:sym typeface="Wingdings" pitchFamily="2" charset="2"/>
              </a:rPr>
              <a:t></a:t>
            </a:r>
            <a:endParaRPr kumimoji="0" lang="en-US" sz="28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
        <p:nvSpPr>
          <p:cNvPr id="4" name="TextBox 3">
            <a:extLst>
              <a:ext uri="{FF2B5EF4-FFF2-40B4-BE49-F238E27FC236}">
                <a16:creationId xmlns:a16="http://schemas.microsoft.com/office/drawing/2014/main" id="{5BB723C0-E066-54D8-1E98-A9277CA50B20}"/>
              </a:ext>
            </a:extLst>
          </p:cNvPr>
          <p:cNvSpPr txBox="1"/>
          <p:nvPr/>
        </p:nvSpPr>
        <p:spPr>
          <a:xfrm>
            <a:off x="2078914" y="179636"/>
            <a:ext cx="824842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cs typeface="Arial Narrow" panose="020B0604020202020204" pitchFamily="34" charset="0"/>
              </a:rPr>
              <a:t>Measuring macroinvertebrates</a:t>
            </a:r>
            <a:endParaRPr kumimoji="0" lang="en-US" sz="3600" b="1"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373150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DC8522-24F9-77BD-1022-E42EF753D25A}"/>
              </a:ext>
            </a:extLst>
          </p:cNvPr>
          <p:cNvSpPr txBox="1"/>
          <p:nvPr/>
        </p:nvSpPr>
        <p:spPr>
          <a:xfrm>
            <a:off x="833014" y="3175233"/>
            <a:ext cx="348996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cs typeface="Arial Narrow" panose="020B0604020202020204" pitchFamily="34" charset="0"/>
              </a:rPr>
              <a:t>Macroinvertebrates </a:t>
            </a:r>
            <a:r>
              <a:rPr lang="en-US" sz="2800" i="1" dirty="0">
                <a:cs typeface="Arial Narrow" panose="020B0604020202020204" pitchFamily="34" charset="0"/>
              </a:rPr>
              <a:t>somewhat s</a:t>
            </a:r>
            <a:r>
              <a:rPr kumimoji="0" lang="en-US" sz="2800" i="1" u="none" strike="noStrike" kern="1200" cap="none" spc="0" normalizeH="0" baseline="0" noProof="0" dirty="0" err="1">
                <a:ln>
                  <a:noFill/>
                </a:ln>
                <a:effectLst/>
                <a:uLnTx/>
                <a:uFillTx/>
                <a:ea typeface="+mn-ea"/>
                <a:cs typeface="Arial Narrow" panose="020B0604020202020204" pitchFamily="34" charset="0"/>
              </a:rPr>
              <a:t>ensitive</a:t>
            </a:r>
            <a:r>
              <a:rPr kumimoji="0" lang="en-US" sz="2800" i="1" u="none" strike="noStrike" kern="1200" cap="none" spc="0" normalizeH="0" baseline="0" noProof="0" dirty="0">
                <a:ln>
                  <a:noFill/>
                </a:ln>
                <a:effectLst/>
                <a:uLnTx/>
                <a:uFillTx/>
                <a:ea typeface="+mn-ea"/>
                <a:cs typeface="Arial Narrow"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ea typeface="+mn-ea"/>
                <a:cs typeface="Arial Narrow" panose="020B0604020202020204" pitchFamily="34" charset="0"/>
              </a:rPr>
              <a:t>to pollution </a:t>
            </a:r>
            <a:r>
              <a:rPr kumimoji="0" lang="en-US" sz="2800" i="0" u="none" strike="noStrike" kern="1200" cap="none" spc="0" normalizeH="0" baseline="0" noProof="0" dirty="0">
                <a:ln>
                  <a:noFill/>
                </a:ln>
                <a:effectLst/>
                <a:uLnTx/>
                <a:uFillTx/>
                <a:ea typeface="+mn-ea"/>
                <a:cs typeface="Arial Narrow" panose="020B0604020202020204" pitchFamily="34" charset="0"/>
                <a:sym typeface="Wingdings" pitchFamily="2" charset="2"/>
              </a:rPr>
              <a:t></a:t>
            </a:r>
            <a:endParaRPr kumimoji="0" lang="en-US" sz="28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4" name="Picture 3" descr="A group of insects with names&#10;&#10;Description automatically generated">
            <a:extLst>
              <a:ext uri="{FF2B5EF4-FFF2-40B4-BE49-F238E27FC236}">
                <a16:creationId xmlns:a16="http://schemas.microsoft.com/office/drawing/2014/main" id="{1DD77813-5BA8-B121-DFAC-B4C49849F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938" y="1318342"/>
            <a:ext cx="6594048" cy="5098779"/>
          </a:xfrm>
          <a:prstGeom prst="rect">
            <a:avLst/>
          </a:prstGeom>
        </p:spPr>
      </p:pic>
      <p:sp>
        <p:nvSpPr>
          <p:cNvPr id="5" name="TextBox 4">
            <a:extLst>
              <a:ext uri="{FF2B5EF4-FFF2-40B4-BE49-F238E27FC236}">
                <a16:creationId xmlns:a16="http://schemas.microsoft.com/office/drawing/2014/main" id="{78513A6A-AA3D-190E-7AD8-FAD7DCEC6932}"/>
              </a:ext>
            </a:extLst>
          </p:cNvPr>
          <p:cNvSpPr txBox="1"/>
          <p:nvPr/>
        </p:nvSpPr>
        <p:spPr>
          <a:xfrm>
            <a:off x="2078914" y="179636"/>
            <a:ext cx="824842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cs typeface="Arial Narrow" panose="020B0604020202020204" pitchFamily="34" charset="0"/>
              </a:rPr>
              <a:t>Measuring macroinvertebrates</a:t>
            </a:r>
            <a:endParaRPr kumimoji="0" lang="en-US" sz="3600" b="1"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227093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DC8522-24F9-77BD-1022-E42EF753D25A}"/>
              </a:ext>
            </a:extLst>
          </p:cNvPr>
          <p:cNvSpPr txBox="1"/>
          <p:nvPr/>
        </p:nvSpPr>
        <p:spPr>
          <a:xfrm>
            <a:off x="559398" y="3386106"/>
            <a:ext cx="30578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cs typeface="Arial Narrow" panose="020B0604020202020204" pitchFamily="34" charset="0"/>
              </a:rPr>
              <a:t>Macroinvertebrates </a:t>
            </a:r>
            <a:r>
              <a:rPr lang="en-US" sz="2800" i="1" dirty="0">
                <a:cs typeface="Arial Narrow" panose="020B0604020202020204" pitchFamily="34" charset="0"/>
              </a:rPr>
              <a:t>tolerant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ea typeface="+mn-ea"/>
                <a:cs typeface="Arial Narrow" panose="020B0604020202020204" pitchFamily="34" charset="0"/>
              </a:rPr>
              <a:t>to pollution </a:t>
            </a:r>
            <a:r>
              <a:rPr kumimoji="0" lang="en-US" sz="2800" i="0" u="none" strike="noStrike" kern="1200" cap="none" spc="0" normalizeH="0" baseline="0" noProof="0" dirty="0">
                <a:ln>
                  <a:noFill/>
                </a:ln>
                <a:effectLst/>
                <a:uLnTx/>
                <a:uFillTx/>
                <a:ea typeface="+mn-ea"/>
                <a:cs typeface="Arial Narrow" panose="020B0604020202020204" pitchFamily="34" charset="0"/>
                <a:sym typeface="Wingdings" pitchFamily="2" charset="2"/>
              </a:rPr>
              <a:t></a:t>
            </a:r>
            <a:endParaRPr kumimoji="0" lang="en-US" sz="28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4" name="Picture 3" descr="A group of different types of insects&#10;&#10;Description automatically generated">
            <a:extLst>
              <a:ext uri="{FF2B5EF4-FFF2-40B4-BE49-F238E27FC236}">
                <a16:creationId xmlns:a16="http://schemas.microsoft.com/office/drawing/2014/main" id="{EBE776CF-FC21-ECDE-F733-7BEEA8ACC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934" y="1786008"/>
            <a:ext cx="7614196" cy="4585193"/>
          </a:xfrm>
          <a:prstGeom prst="rect">
            <a:avLst/>
          </a:prstGeom>
        </p:spPr>
      </p:pic>
      <p:sp>
        <p:nvSpPr>
          <p:cNvPr id="5" name="TextBox 4">
            <a:extLst>
              <a:ext uri="{FF2B5EF4-FFF2-40B4-BE49-F238E27FC236}">
                <a16:creationId xmlns:a16="http://schemas.microsoft.com/office/drawing/2014/main" id="{BB4A8437-1945-9CBE-40E9-6387F8B41290}"/>
              </a:ext>
            </a:extLst>
          </p:cNvPr>
          <p:cNvSpPr txBox="1"/>
          <p:nvPr/>
        </p:nvSpPr>
        <p:spPr>
          <a:xfrm>
            <a:off x="2078914" y="179636"/>
            <a:ext cx="824842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cs typeface="Arial Narrow" panose="020B0604020202020204" pitchFamily="34" charset="0"/>
              </a:rPr>
              <a:t>Measuring macroinvertebrates</a:t>
            </a:r>
            <a:endParaRPr kumimoji="0" lang="en-US" sz="3600" b="1"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364581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D1AE1-D64F-B525-6C1B-D2551C32D4DD}"/>
              </a:ext>
            </a:extLst>
          </p:cNvPr>
          <p:cNvSpPr txBox="1"/>
          <p:nvPr/>
        </p:nvSpPr>
        <p:spPr>
          <a:xfrm>
            <a:off x="-436133" y="3641890"/>
            <a:ext cx="34899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cs typeface="Arial Narrow" panose="020B0604020202020204" pitchFamily="34" charset="0"/>
              </a:rPr>
              <a:t>Healthy</a:t>
            </a:r>
            <a:endParaRPr kumimoji="0" lang="en-US" sz="28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5" name="Picture 4" descr="A chart of different types of insects&#10;&#10;Description automatically generated">
            <a:extLst>
              <a:ext uri="{FF2B5EF4-FFF2-40B4-BE49-F238E27FC236}">
                <a16:creationId xmlns:a16="http://schemas.microsoft.com/office/drawing/2014/main" id="{02E315CB-221F-8BF9-334F-47BBE5C43E37}"/>
              </a:ext>
            </a:extLst>
          </p:cNvPr>
          <p:cNvPicPr>
            <a:picLocks noChangeAspect="1"/>
          </p:cNvPicPr>
          <p:nvPr/>
        </p:nvPicPr>
        <p:blipFill>
          <a:blip r:embed="rId2"/>
          <a:stretch>
            <a:fillRect/>
          </a:stretch>
        </p:blipFill>
        <p:spPr>
          <a:xfrm>
            <a:off x="2525366" y="1356611"/>
            <a:ext cx="9050749" cy="5093779"/>
          </a:xfrm>
          <a:prstGeom prst="rect">
            <a:avLst/>
          </a:prstGeom>
        </p:spPr>
      </p:pic>
      <p:sp>
        <p:nvSpPr>
          <p:cNvPr id="6" name="TextBox 5">
            <a:extLst>
              <a:ext uri="{FF2B5EF4-FFF2-40B4-BE49-F238E27FC236}">
                <a16:creationId xmlns:a16="http://schemas.microsoft.com/office/drawing/2014/main" id="{C314F85E-C0CD-F0DA-8705-54343817A7E2}"/>
              </a:ext>
            </a:extLst>
          </p:cNvPr>
          <p:cNvSpPr txBox="1"/>
          <p:nvPr/>
        </p:nvSpPr>
        <p:spPr>
          <a:xfrm>
            <a:off x="2078914" y="179636"/>
            <a:ext cx="824842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cs typeface="Arial Narrow" panose="020B0604020202020204" pitchFamily="34" charset="0"/>
              </a:rPr>
              <a:t>Measuring macroinvertebrates</a:t>
            </a:r>
            <a:endParaRPr kumimoji="0" lang="en-US" sz="3600" b="1"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
        <p:nvSpPr>
          <p:cNvPr id="7" name="Oval 6">
            <a:extLst>
              <a:ext uri="{FF2B5EF4-FFF2-40B4-BE49-F238E27FC236}">
                <a16:creationId xmlns:a16="http://schemas.microsoft.com/office/drawing/2014/main" id="{F0E2D65E-3460-8226-AC20-C1A51006079B}"/>
              </a:ext>
            </a:extLst>
          </p:cNvPr>
          <p:cNvSpPr/>
          <p:nvPr/>
        </p:nvSpPr>
        <p:spPr>
          <a:xfrm>
            <a:off x="3509683" y="4533201"/>
            <a:ext cx="995082" cy="9681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41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D1AE1-D64F-B525-6C1B-D2551C32D4DD}"/>
              </a:ext>
            </a:extLst>
          </p:cNvPr>
          <p:cNvSpPr txBox="1"/>
          <p:nvPr/>
        </p:nvSpPr>
        <p:spPr>
          <a:xfrm>
            <a:off x="-234427" y="3715587"/>
            <a:ext cx="34899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cs typeface="Arial Narrow" panose="020B0604020202020204" pitchFamily="34" charset="0"/>
              </a:rPr>
              <a:t>vs. unhealthy</a:t>
            </a:r>
            <a:endParaRPr kumimoji="0" lang="en-US" sz="28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4" name="Picture 3" descr="A chart of different types of insects&#10;&#10;Description automatically generated">
            <a:extLst>
              <a:ext uri="{FF2B5EF4-FFF2-40B4-BE49-F238E27FC236}">
                <a16:creationId xmlns:a16="http://schemas.microsoft.com/office/drawing/2014/main" id="{9C272CED-7634-7BDA-20E2-7644932AA61E}"/>
              </a:ext>
            </a:extLst>
          </p:cNvPr>
          <p:cNvPicPr>
            <a:picLocks noChangeAspect="1"/>
          </p:cNvPicPr>
          <p:nvPr/>
        </p:nvPicPr>
        <p:blipFill>
          <a:blip r:embed="rId2"/>
          <a:stretch>
            <a:fillRect/>
          </a:stretch>
        </p:blipFill>
        <p:spPr>
          <a:xfrm>
            <a:off x="2870499" y="1360931"/>
            <a:ext cx="8656320" cy="4946468"/>
          </a:xfrm>
          <a:prstGeom prst="rect">
            <a:avLst/>
          </a:prstGeom>
        </p:spPr>
      </p:pic>
      <p:sp>
        <p:nvSpPr>
          <p:cNvPr id="3" name="TextBox 2">
            <a:extLst>
              <a:ext uri="{FF2B5EF4-FFF2-40B4-BE49-F238E27FC236}">
                <a16:creationId xmlns:a16="http://schemas.microsoft.com/office/drawing/2014/main" id="{852398D1-5AE1-CD54-F6BA-3513A7194C3D}"/>
              </a:ext>
            </a:extLst>
          </p:cNvPr>
          <p:cNvSpPr txBox="1"/>
          <p:nvPr/>
        </p:nvSpPr>
        <p:spPr>
          <a:xfrm>
            <a:off x="2078914" y="179636"/>
            <a:ext cx="824842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cs typeface="Arial Narrow" panose="020B0604020202020204" pitchFamily="34" charset="0"/>
              </a:rPr>
              <a:t>Measuring macroinvertebrates</a:t>
            </a:r>
            <a:endParaRPr kumimoji="0" lang="en-US" sz="3600" b="1"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sp>
        <p:nvSpPr>
          <p:cNvPr id="6" name="Oval 5">
            <a:extLst>
              <a:ext uri="{FF2B5EF4-FFF2-40B4-BE49-F238E27FC236}">
                <a16:creationId xmlns:a16="http://schemas.microsoft.com/office/drawing/2014/main" id="{E3E4C69A-5113-C2A6-1779-6684219E5A08}"/>
              </a:ext>
            </a:extLst>
          </p:cNvPr>
          <p:cNvSpPr/>
          <p:nvPr/>
        </p:nvSpPr>
        <p:spPr>
          <a:xfrm>
            <a:off x="3684495" y="4434751"/>
            <a:ext cx="995082" cy="9681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19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2F4D63B1-2FB7-7BCB-A520-C01256D22BAD}"/>
              </a:ext>
            </a:extLst>
          </p:cNvPr>
          <p:cNvPicPr>
            <a:picLocks noChangeAspect="1"/>
          </p:cNvPicPr>
          <p:nvPr/>
        </p:nvPicPr>
        <p:blipFill rotWithShape="1">
          <a:blip r:embed="rId2"/>
          <a:srcRect t="1074"/>
          <a:stretch/>
        </p:blipFill>
        <p:spPr>
          <a:xfrm>
            <a:off x="6431281" y="363071"/>
            <a:ext cx="5135878" cy="6199137"/>
          </a:xfrm>
          <a:prstGeom prst="rect">
            <a:avLst/>
          </a:prstGeom>
        </p:spPr>
      </p:pic>
      <p:sp>
        <p:nvSpPr>
          <p:cNvPr id="7" name="TextBox 6">
            <a:extLst>
              <a:ext uri="{FF2B5EF4-FFF2-40B4-BE49-F238E27FC236}">
                <a16:creationId xmlns:a16="http://schemas.microsoft.com/office/drawing/2014/main" id="{00BFADE6-833C-BD4D-CD27-29A2461E6944}"/>
              </a:ext>
            </a:extLst>
          </p:cNvPr>
          <p:cNvSpPr txBox="1"/>
          <p:nvPr/>
        </p:nvSpPr>
        <p:spPr>
          <a:xfrm>
            <a:off x="672352" y="2108084"/>
            <a:ext cx="5135878"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cs typeface="Arial Narrow" panose="020B0604020202020204" pitchFamily="34" charset="0"/>
              </a:rPr>
              <a:t>Measuring plankton abundance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effectLst/>
              <a:uLnTx/>
              <a:uFillTx/>
              <a:ea typeface="+mn-ea"/>
              <a:cs typeface="Arial Narrow"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cs typeface="Arial Narrow" panose="020B0604020202020204" pitchFamily="34" charset="0"/>
              </a:rPr>
              <a:t>Interpret the data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cs typeface="Arial Narrow" panose="020B0604020202020204" pitchFamily="34" charset="0"/>
              </a:rPr>
              <a:t>(next page)</a:t>
            </a:r>
            <a:endParaRPr kumimoji="0" lang="en-US" sz="3600" i="0" u="none" strike="noStrike" kern="1200" cap="none" spc="0" normalizeH="0" baseline="0" noProof="0" dirty="0">
              <a:ln>
                <a:noFill/>
              </a:ln>
              <a:effectLst/>
              <a:uLnTx/>
              <a:uFillTx/>
              <a:ea typeface="+mn-ea"/>
              <a:cs typeface="Arial Narrow" panose="020B0604020202020204" pitchFamily="34" charset="0"/>
            </a:endParaRPr>
          </a:p>
        </p:txBody>
      </p:sp>
    </p:spTree>
    <p:extLst>
      <p:ext uri="{BB962C8B-B14F-4D97-AF65-F5344CB8AC3E}">
        <p14:creationId xmlns:p14="http://schemas.microsoft.com/office/powerpoint/2010/main" val="128123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text and a graph&#10;&#10;Description automatically generated with medium confidence">
            <a:extLst>
              <a:ext uri="{FF2B5EF4-FFF2-40B4-BE49-F238E27FC236}">
                <a16:creationId xmlns:a16="http://schemas.microsoft.com/office/drawing/2014/main" id="{0CFBE895-86A5-677D-ADF3-4934EC4B5702}"/>
              </a:ext>
            </a:extLst>
          </p:cNvPr>
          <p:cNvPicPr>
            <a:picLocks noChangeAspect="1"/>
          </p:cNvPicPr>
          <p:nvPr/>
        </p:nvPicPr>
        <p:blipFill>
          <a:blip r:embed="rId2"/>
          <a:stretch>
            <a:fillRect/>
          </a:stretch>
        </p:blipFill>
        <p:spPr>
          <a:xfrm>
            <a:off x="6419321" y="295791"/>
            <a:ext cx="5213854" cy="6266418"/>
          </a:xfrm>
          <a:prstGeom prst="rect">
            <a:avLst/>
          </a:prstGeom>
        </p:spPr>
      </p:pic>
      <p:pic>
        <p:nvPicPr>
          <p:cNvPr id="4" name="Picture 3" descr="A close-up of a report&#10;&#10;Description automatically generated">
            <a:extLst>
              <a:ext uri="{FF2B5EF4-FFF2-40B4-BE49-F238E27FC236}">
                <a16:creationId xmlns:a16="http://schemas.microsoft.com/office/drawing/2014/main" id="{3A710B23-9075-F75E-34AA-1CB84A34A1EC}"/>
              </a:ext>
            </a:extLst>
          </p:cNvPr>
          <p:cNvPicPr>
            <a:picLocks noChangeAspect="1"/>
          </p:cNvPicPr>
          <p:nvPr/>
        </p:nvPicPr>
        <p:blipFill>
          <a:blip r:embed="rId3"/>
          <a:stretch>
            <a:fillRect/>
          </a:stretch>
        </p:blipFill>
        <p:spPr>
          <a:xfrm>
            <a:off x="729744" y="295791"/>
            <a:ext cx="5213855" cy="6266418"/>
          </a:xfrm>
          <a:prstGeom prst="rect">
            <a:avLst/>
          </a:prstGeom>
        </p:spPr>
      </p:pic>
    </p:spTree>
    <p:extLst>
      <p:ext uri="{BB962C8B-B14F-4D97-AF65-F5344CB8AC3E}">
        <p14:creationId xmlns:p14="http://schemas.microsoft.com/office/powerpoint/2010/main" val="398521227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5487</TotalTime>
  <Words>1503</Words>
  <Application>Microsoft Macintosh PowerPoint</Application>
  <PresentationFormat>Widescreen</PresentationFormat>
  <Paragraphs>158</Paragraphs>
  <Slides>27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Lato</vt:lpstr>
      <vt:lpstr>PT Serif</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877</cp:revision>
  <dcterms:created xsi:type="dcterms:W3CDTF">2023-09-23T08:38:28Z</dcterms:created>
  <dcterms:modified xsi:type="dcterms:W3CDTF">2024-04-10T22:57:15Z</dcterms:modified>
</cp:coreProperties>
</file>