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304" r:id="rId2"/>
    <p:sldId id="305" r:id="rId3"/>
    <p:sldId id="306" r:id="rId4"/>
    <p:sldId id="309" r:id="rId5"/>
    <p:sldId id="312" r:id="rId6"/>
    <p:sldId id="317" r:id="rId7"/>
    <p:sldId id="318" r:id="rId8"/>
    <p:sldId id="313" r:id="rId9"/>
    <p:sldId id="324" r:id="rId10"/>
    <p:sldId id="325" r:id="rId11"/>
    <p:sldId id="307" r:id="rId12"/>
    <p:sldId id="315" r:id="rId13"/>
    <p:sldId id="319" r:id="rId14"/>
    <p:sldId id="320" r:id="rId15"/>
    <p:sldId id="321" r:id="rId16"/>
    <p:sldId id="322" r:id="rId17"/>
    <p:sldId id="323" r:id="rId18"/>
    <p:sldId id="326" r:id="rId19"/>
    <p:sldId id="328" r:id="rId20"/>
    <p:sldId id="329" r:id="rId21"/>
    <p:sldId id="333" r:id="rId22"/>
    <p:sldId id="330" r:id="rId23"/>
    <p:sldId id="327" r:id="rId24"/>
    <p:sldId id="331" r:id="rId25"/>
    <p:sldId id="335" r:id="rId26"/>
    <p:sldId id="336" r:id="rId27"/>
    <p:sldId id="337" r:id="rId28"/>
    <p:sldId id="339" r:id="rId29"/>
    <p:sldId id="338" r:id="rId30"/>
    <p:sldId id="341" r:id="rId31"/>
    <p:sldId id="342" r:id="rId32"/>
    <p:sldId id="340" r:id="rId33"/>
    <p:sldId id="343" r:id="rId34"/>
    <p:sldId id="345" r:id="rId35"/>
    <p:sldId id="344" r:id="rId36"/>
    <p:sldId id="346" r:id="rId37"/>
    <p:sldId id="33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4"/>
    <p:restoredTop sz="92722"/>
  </p:normalViewPr>
  <p:slideViewPr>
    <p:cSldViewPr snapToGrid="0">
      <p:cViewPr varScale="1">
        <p:scale>
          <a:sx n="101" d="100"/>
          <a:sy n="101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shinecoastnews.com.au/2022/05/03/cotton-tree-maroochy-groyne-renewal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unshinecoastnews.com.au/author/sunshine-coast-news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tificial_reef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Dorset" TargetMode="External"/><Relationship Id="rId5" Type="http://schemas.openxmlformats.org/officeDocument/2006/relationships/hyperlink" Target="https://en.wikipedia.org/wiki/Boscombe" TargetMode="External"/><Relationship Id="rId4" Type="http://schemas.openxmlformats.org/officeDocument/2006/relationships/hyperlink" Target="https://en.wikipedia.org/wiki/Surfing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34425721004545#bb026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shinecoastnews.com.au/2022/05/03/cotton-tree-maroochy-groyne-renewal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unshinecoastnews.com.au/author/sunshine-coast-news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nshinecoastnews.com.au/2022/03/07/sunshine-coast-beach-erosi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www.sunshinecoastnews.com.au</a:t>
            </a:r>
            <a:r>
              <a:rPr lang="en-US" dirty="0"/>
              <a:t>/2022/05/03/cotton-tree-</a:t>
            </a:r>
            <a:r>
              <a:rPr lang="en-US" dirty="0" err="1"/>
              <a:t>maroochy</a:t>
            </a:r>
            <a:r>
              <a:rPr lang="en-US" dirty="0"/>
              <a:t>-</a:t>
            </a:r>
            <a:r>
              <a:rPr lang="en-US" dirty="0" err="1"/>
              <a:t>groyne</a:t>
            </a:r>
            <a:r>
              <a:rPr lang="en-US" dirty="0"/>
              <a:t>-renewal/</a:t>
            </a:r>
          </a:p>
          <a:p>
            <a:pPr algn="l"/>
            <a:r>
              <a:rPr lang="en-AU" b="1" i="0" u="none" strike="noStrike" dirty="0">
                <a:solidFill>
                  <a:srgbClr val="96969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New sandbags will be placed on two groynes to prevent coastal erosion.</a:t>
            </a:r>
            <a:endParaRPr lang="en-A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 fontAlgn="ctr"/>
            <a:r>
              <a:rPr lang="en-AU" b="1" i="0" u="none" strike="noStrike" cap="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uli"/>
                <a:hlinkClick r:id="rId4"/>
              </a:rPr>
              <a:t>SUNSHINE COAST NEWS</a:t>
            </a:r>
            <a:endParaRPr lang="en-AU" b="0" i="0" cap="all" dirty="0">
              <a:solidFill>
                <a:srgbClr val="44444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 fontAlgn="ctr"/>
            <a:r>
              <a:rPr lang="en-AU" b="1" i="0" cap="all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3 MAY 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www.sunshinecoastnews.com.au</a:t>
            </a:r>
            <a:r>
              <a:rPr lang="en-US" dirty="0"/>
              <a:t>/2022/03/07/sunshine-coast-beach-erosion/</a:t>
            </a:r>
          </a:p>
          <a:p>
            <a:r>
              <a:rPr lang="en-AU" b="0" i="1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The beach access at </a:t>
            </a:r>
            <a:r>
              <a:rPr lang="en-AU" b="0" i="1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Moffat</a:t>
            </a:r>
            <a:r>
              <a:rPr lang="en-AU" b="0" i="1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Beach is off limits. Picture: Kat </a:t>
            </a:r>
            <a:r>
              <a:rPr lang="en-AU" b="0" i="1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Donaghey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1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makingvoicescount.ca</a:t>
            </a:r>
            <a:r>
              <a:rPr lang="en-US" dirty="0"/>
              <a:t>/kit/city-decision-making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www.pumpindustry.com.au</a:t>
            </a:r>
            <a:r>
              <a:rPr lang="en-US" dirty="0"/>
              <a:t>/gold-coast-beaches-boosted-with-sand-pumping-operation/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6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www.sunshinecoast.qld.gov.au</a:t>
            </a:r>
            <a:r>
              <a:rPr lang="en-US" dirty="0"/>
              <a:t>/council/planning-and-projects/completed-projects/</a:t>
            </a:r>
            <a:r>
              <a:rPr lang="en-US" dirty="0" err="1"/>
              <a:t>maroochydore</a:t>
            </a:r>
            <a:r>
              <a:rPr lang="en-US" dirty="0"/>
              <a:t>-nearshore-beach-nourishment-trial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59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www.dredgingtoday.com</a:t>
            </a:r>
            <a:r>
              <a:rPr lang="en-US" dirty="0"/>
              <a:t>/2023/10/16/dredger-</a:t>
            </a:r>
            <a:r>
              <a:rPr lang="en-US" dirty="0" err="1"/>
              <a:t>trud</a:t>
            </a:r>
            <a:r>
              <a:rPr lang="en-US" dirty="0"/>
              <a:t>-r-begins-beach-nourishment-at-</a:t>
            </a:r>
            <a:r>
              <a:rPr lang="en-US" dirty="0" err="1"/>
              <a:t>stockton</a:t>
            </a:r>
            <a:r>
              <a:rPr lang="en-US" dirty="0"/>
              <a:t>-beach/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0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www.goldcoastbulletin.com.au</a:t>
            </a:r>
            <a:r>
              <a:rPr lang="en-US" dirty="0"/>
              <a:t>/subscribe/news/1/?</a:t>
            </a:r>
            <a:r>
              <a:rPr lang="en-US" dirty="0" err="1"/>
              <a:t>sourceCode</a:t>
            </a:r>
            <a:r>
              <a:rPr lang="en-US" dirty="0"/>
              <a:t>=GCWEB_WRE170_a_GGL&amp;dest=https%3A%2F%2Fwww.goldcoastbulletin.com.au%2Flifestyle%2Fbeaches-and-fishing%2Fgold-coast-at-threat-of-severe-erosion-and-property-damage-research-shows%2Fnews-story%2F46326698783e430830f4e668b0086191&amp;memtype=</a:t>
            </a:r>
            <a:r>
              <a:rPr lang="en-US" dirty="0" err="1"/>
              <a:t>anonymous&amp;mode</a:t>
            </a:r>
            <a:r>
              <a:rPr lang="en-US" dirty="0"/>
              <a:t>=premium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8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www.sunshinecoast.qld.gov.au</a:t>
            </a:r>
            <a:r>
              <a:rPr lang="en-US" dirty="0"/>
              <a:t>/council/planning-and-projects/infrastructure-projects/</a:t>
            </a:r>
            <a:r>
              <a:rPr lang="en-US" dirty="0" err="1"/>
              <a:t>maroochydore</a:t>
            </a:r>
            <a:r>
              <a:rPr lang="en-US" dirty="0"/>
              <a:t>-sand-renourishment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7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thesaltypixel.com</a:t>
            </a:r>
            <a:r>
              <a:rPr lang="en-US" dirty="0"/>
              <a:t>/products/</a:t>
            </a:r>
            <a:r>
              <a:rPr lang="en-US" dirty="0" err="1"/>
              <a:t>breakwall-noosa-main-beach?variant</a:t>
            </a:r>
            <a:r>
              <a:rPr lang="en-US" dirty="0"/>
              <a:t>=39246977761345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0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heritage.noosa.qld.gov.au</a:t>
            </a:r>
            <a:r>
              <a:rPr lang="en-US" dirty="0"/>
              <a:t>/nodes/view/7972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3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www.couriermail.com.au</a:t>
            </a:r>
            <a:r>
              <a:rPr lang="en-US" dirty="0"/>
              <a:t>/news/</a:t>
            </a:r>
            <a:r>
              <a:rPr lang="en-US" dirty="0" err="1"/>
              <a:t>queensland</a:t>
            </a:r>
            <a:r>
              <a:rPr lang="en-US" dirty="0"/>
              <a:t>/</a:t>
            </a:r>
            <a:r>
              <a:rPr lang="en-US" dirty="0" err="1"/>
              <a:t>noosa</a:t>
            </a:r>
            <a:r>
              <a:rPr lang="en-US" dirty="0"/>
              <a:t>/community/big-blow-for-beach-after-swell/news-story/3c5b1d386f8994f20763b1c2ee72d13d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www.studiobinder.com</a:t>
            </a:r>
            <a:r>
              <a:rPr lang="en-US" dirty="0"/>
              <a:t>/blog/what-is-dynamic-range-photography/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23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depositphotos.com</a:t>
            </a:r>
            <a:r>
              <a:rPr lang="en-US" dirty="0"/>
              <a:t>/photos/sunshine-coast-</a:t>
            </a:r>
            <a:r>
              <a:rPr lang="en-US" dirty="0" err="1"/>
              <a:t>australia.html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3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sunshinecoastwalks.com</a:t>
            </a:r>
            <a:r>
              <a:rPr lang="en-US" dirty="0"/>
              <a:t>/tag/wet-weather-trails/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22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www.msq.qld.gov.au</a:t>
            </a:r>
            <a:r>
              <a:rPr lang="en-US" dirty="0"/>
              <a:t>/boating-facilities/</a:t>
            </a:r>
            <a:r>
              <a:rPr lang="en-US" dirty="0" err="1"/>
              <a:t>mooloolaba</a:t>
            </a:r>
            <a:r>
              <a:rPr lang="en-US" dirty="0"/>
              <a:t>-boat-</a:t>
            </a:r>
            <a:r>
              <a:rPr lang="en-US" dirty="0" err="1"/>
              <a:t>harbour</a:t>
            </a:r>
            <a:r>
              <a:rPr lang="en-US" dirty="0"/>
              <a:t>-dredging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85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Narrowneck</a:t>
            </a:r>
            <a:r>
              <a:rPr lang="en-US" dirty="0"/>
              <a:t> Reef Facebook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1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www.theinertia.com</a:t>
            </a:r>
            <a:r>
              <a:rPr lang="en-US" dirty="0"/>
              <a:t>/surf/opinion-uncle-</a:t>
            </a:r>
            <a:r>
              <a:rPr lang="en-US" dirty="0" err="1"/>
              <a:t>sam</a:t>
            </a:r>
            <a:r>
              <a:rPr lang="en-US" dirty="0"/>
              <a:t>-should-buy-l-a-an-artificial-reef/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7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www.swellnet.com</a:t>
            </a:r>
            <a:r>
              <a:rPr lang="en-US" dirty="0"/>
              <a:t>/news/</a:t>
            </a:r>
            <a:r>
              <a:rPr lang="en-US" dirty="0" err="1"/>
              <a:t>swellnet</a:t>
            </a:r>
            <a:r>
              <a:rPr lang="en-US" dirty="0"/>
              <a:t>-analysis/2019/08/19/</a:t>
            </a:r>
            <a:r>
              <a:rPr lang="en-US" dirty="0" err="1"/>
              <a:t>narrowneck</a:t>
            </a:r>
            <a:r>
              <a:rPr lang="en-US" dirty="0"/>
              <a:t>-renewal-deemed-success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3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interestingengineering.com</a:t>
            </a:r>
            <a:r>
              <a:rPr lang="en-US" dirty="0"/>
              <a:t>/innovation/</a:t>
            </a:r>
            <a:r>
              <a:rPr lang="en-US" dirty="0" err="1"/>
              <a:t>osborne</a:t>
            </a:r>
            <a:r>
              <a:rPr lang="en-US" dirty="0"/>
              <a:t>-reef-a-failed-artificial-reef-of-discarded-tires</a:t>
            </a:r>
          </a:p>
          <a:p>
            <a:r>
              <a:rPr lang="en-AU" b="0" i="0" dirty="0">
                <a:solidFill>
                  <a:srgbClr val="3C404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 the hopes of building a reef, roughly 2 million old tyres were sunk off of Florida in the 1970s. But, nature had some other plans, and this ecological operation failed miserably</a:t>
            </a:r>
            <a:r>
              <a:rPr lang="en-US" b="0" i="0" dirty="0">
                <a:solidFill>
                  <a:srgbClr val="3C404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</a:t>
            </a:r>
            <a:r>
              <a:rPr lang="en-AU" b="0" i="0" dirty="0">
                <a:solidFill>
                  <a:srgbClr val="3C404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 saline waters corroded these materials leading the tires to separate from each other. They began getting carried away by the ocean waves and currents.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9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californiadiver.com</a:t>
            </a:r>
            <a:r>
              <a:rPr lang="en-US" dirty="0"/>
              <a:t>/treaded-mess-millions-of-tires-being-removed-from-artificial-reef-projects-worldwide/</a:t>
            </a:r>
          </a:p>
          <a:p>
            <a:r>
              <a:rPr lang="en-AU" b="0" i="1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Tyres in Ft. Lauderdale, Florida, dumped in the 1970s in an attempt to establish an artificial reef. Photo: Steve Spring/Marine Photobank.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77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www.theinertia.com</a:t>
            </a:r>
            <a:r>
              <a:rPr lang="en-US" dirty="0"/>
              <a:t>/surf/english-town-spent-3-2-million-on-an-artificial-reef-that-was-declared-a-potential-deathtrap/</a:t>
            </a:r>
          </a:p>
          <a:p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proxima-nova"/>
              </a:rPr>
              <a:t>The idea that didn’t work. Image: Gary </a:t>
            </a:r>
            <a:r>
              <a:rPr lang="en-AU" b="0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proxima-nova"/>
              </a:rPr>
              <a:t>Elsoon</a:t>
            </a:r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proxima-nova"/>
              </a:rPr>
              <a:t>/BNPS</a:t>
            </a:r>
          </a:p>
          <a:p>
            <a:r>
              <a:rPr lang="en-A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Boscombe Surf Reef</a:t>
            </a:r>
            <a:r>
              <a:rPr lang="en-A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was an </a:t>
            </a:r>
            <a:r>
              <a:rPr lang="en-AU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Artificial reef"/>
              </a:rPr>
              <a:t>artificial reef</a:t>
            </a:r>
            <a:r>
              <a:rPr lang="en-A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built to enhance </a:t>
            </a:r>
            <a:r>
              <a:rPr lang="en-AU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Surfing"/>
              </a:rPr>
              <a:t>surfing</a:t>
            </a:r>
            <a:r>
              <a:rPr lang="en-A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conditions at </a:t>
            </a:r>
            <a:r>
              <a:rPr lang="en-AU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Boscombe"/>
              </a:rPr>
              <a:t>Boscombe</a:t>
            </a:r>
            <a:r>
              <a:rPr lang="en-A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in </a:t>
            </a:r>
            <a:r>
              <a:rPr lang="en-AU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Dorset"/>
              </a:rPr>
              <a:t>Dorset</a:t>
            </a:r>
            <a:r>
              <a:rPr lang="en-A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England. That it failed to do.</a:t>
            </a:r>
            <a:endParaRPr lang="en-US" b="0" i="0" dirty="0">
              <a:solidFill>
                <a:srgbClr val="777777"/>
              </a:solidFill>
              <a:effectLst/>
              <a:highlight>
                <a:srgbClr val="FFFFFF"/>
              </a:highlight>
              <a:latin typeface="proxima-nov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26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www.crikey.com.au</a:t>
            </a:r>
            <a:r>
              <a:rPr lang="en-US" dirty="0"/>
              <a:t>/2020/01/28/</a:t>
            </a:r>
            <a:r>
              <a:rPr lang="en-US" dirty="0" err="1"/>
              <a:t>australias</a:t>
            </a:r>
            <a:r>
              <a:rPr lang="en-US" dirty="0"/>
              <a:t>-collapsing-coast-part-three/</a:t>
            </a:r>
          </a:p>
          <a:p>
            <a:r>
              <a:rPr lang="en-AU" b="0" i="0" cap="all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National Narrow"/>
              </a:rPr>
              <a:t>(IMAGE: AAP/DEAN LEWINS)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Paper: 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Robbi Bishop-Taylor, Rachel Nanson, Stephen Sagar, Leo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Lymburner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 (2021). Mapping Australia's dynamic coastline at mean sea level using three decades of Landsat imagery, Remote Sensing of Environment, Volume 267, 112734, ISSN 0034-4257,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Image: https://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doi.org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/10.1016/j.rse.2021.112734.</a:t>
            </a:r>
            <a:r>
              <a:rPr lang="en-US" dirty="0"/>
              <a:t>Image: 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/S0034425721004545</a:t>
            </a:r>
          </a:p>
          <a:p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Fig. 7. Continental coastal change across Australia based on DEA Coastlines. Transects visualise patterns and hotspots of coastal retreat and growth across Australia's six major coastal regions using a 0.1 degree moving average (</a:t>
            </a:r>
            <a:r>
              <a:rPr lang="en-AU" b="0" i="0" u="none" strike="noStrike" dirty="0">
                <a:solidFill>
                  <a:srgbClr val="0272B1"/>
                </a:solidFill>
                <a:effectLst/>
                <a:latin typeface="ElsevierGulliver"/>
                <a:hlinkClick r:id="rId3"/>
              </a:rPr>
              <a:t>McPherson et al., 2015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). Numbered points indicate the location of key sites discussed in the text: 1) Point Stuart, Northern Territory; 2) southern Gulf of Carpentaria, Queensland; 3) Streaky Bay, South Australia; 4) Port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Geographe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 and Cape Peron, Western Australia; 5) Narrabeen Beach, New South Wales; 6) Tugun Beach, Queensland; 7) West Beach, South Australia, and 8) Broad Sound and Shoalwater Bay, Queensland.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7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www.theguardian.com</a:t>
            </a:r>
            <a:r>
              <a:rPr lang="en-US" dirty="0"/>
              <a:t>/environment/2020/</a:t>
            </a:r>
            <a:r>
              <a:rPr lang="en-US" dirty="0" err="1"/>
              <a:t>jul</a:t>
            </a:r>
            <a:r>
              <a:rPr lang="en-US" dirty="0"/>
              <a:t>/27/nsw-coastal-councils-face-dilemma-over-land-erosion-and-who-should-pay-for-building-seawalls</a:t>
            </a:r>
          </a:p>
          <a:p>
            <a:r>
              <a:rPr lang="en-AU" b="0" i="0" dirty="0">
                <a:solidFill>
                  <a:srgbClr val="707070"/>
                </a:solidFill>
                <a:effectLst/>
                <a:highlight>
                  <a:srgbClr val="FFFFFF"/>
                </a:highlight>
                <a:latin typeface="GuardianTextSans"/>
              </a:rPr>
              <a:t>Coastal beach erosion and home damage at Wamberal on the NSW Central Coast. A report says a trade-off of protecting about 60 beachfront properties with a seawall would be a potential drop in visitors due to loss of the beach. Photograph: Carly Earl/The Guardian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75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www.couriermail.com.au</a:t>
            </a:r>
            <a:r>
              <a:rPr lang="en-US" dirty="0"/>
              <a:t>/subscribe/news/1/?</a:t>
            </a:r>
            <a:r>
              <a:rPr lang="en-US" dirty="0" err="1"/>
              <a:t>sourceCode</a:t>
            </a:r>
            <a:r>
              <a:rPr lang="en-US" dirty="0"/>
              <a:t>=CMWEB_WRE170_a_GGL&amp;dest=https%3A%2F%2Fwww.couriermail.com.au%2Fnews%2Fconcerns-raised-about-the-gki-beach-sand-bag-strategy%2Fnews-story%2Fa842351fb020f8016937f1a3f3d76ccd&amp;memtype=</a:t>
            </a:r>
            <a:r>
              <a:rPr lang="en-US" dirty="0" err="1"/>
              <a:t>anonymous&amp;mode</a:t>
            </a:r>
            <a:r>
              <a:rPr lang="en-US" dirty="0"/>
              <a:t>=premium&amp;v21=HIGH-Segment-1-SCORE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46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theconstructor.org</a:t>
            </a:r>
            <a:r>
              <a:rPr lang="en-US" dirty="0"/>
              <a:t>/water-resources/hydraulic-structures/</a:t>
            </a:r>
            <a:r>
              <a:rPr lang="en-US" dirty="0" err="1"/>
              <a:t>groynes</a:t>
            </a:r>
            <a:r>
              <a:rPr lang="en-US" dirty="0"/>
              <a:t>-classification/30554/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2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www.sunshinecoastnews.com.au</a:t>
            </a:r>
            <a:r>
              <a:rPr lang="en-US" dirty="0"/>
              <a:t>/2022/05/03/cotton-tree-</a:t>
            </a:r>
            <a:r>
              <a:rPr lang="en-US" dirty="0" err="1"/>
              <a:t>maroochy</a:t>
            </a:r>
            <a:r>
              <a:rPr lang="en-US" dirty="0"/>
              <a:t>-</a:t>
            </a:r>
            <a:r>
              <a:rPr lang="en-US" dirty="0" err="1"/>
              <a:t>groyne</a:t>
            </a:r>
            <a:r>
              <a:rPr lang="en-US" dirty="0"/>
              <a:t>-renewal/</a:t>
            </a:r>
          </a:p>
          <a:p>
            <a:pPr algn="l"/>
            <a:r>
              <a:rPr lang="en-AU" b="1" i="0" u="none" strike="noStrike" dirty="0">
                <a:solidFill>
                  <a:srgbClr val="96969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New sandbags will be placed on two groynes to prevent coastal erosion.</a:t>
            </a:r>
            <a:endParaRPr lang="en-A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 fontAlgn="ctr"/>
            <a:r>
              <a:rPr lang="en-AU" b="1" i="0" u="none" strike="noStrike" cap="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uli"/>
                <a:hlinkClick r:id="rId4"/>
              </a:rPr>
              <a:t>SUNSHINE COAST NEWS</a:t>
            </a:r>
            <a:endParaRPr lang="en-AU" b="0" i="0" cap="all" dirty="0">
              <a:solidFill>
                <a:srgbClr val="44444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 fontAlgn="ctr"/>
            <a:r>
              <a:rPr lang="en-AU" b="1" i="0" cap="all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3 MAY 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1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www.couriermail.com.au</a:t>
            </a:r>
            <a:r>
              <a:rPr lang="en-US" dirty="0"/>
              <a:t>/news/</a:t>
            </a:r>
            <a:r>
              <a:rPr lang="en-US" dirty="0" err="1"/>
              <a:t>queensland</a:t>
            </a:r>
            <a:r>
              <a:rPr lang="en-US" dirty="0"/>
              <a:t>/sunshine-coast/aerial-photos-reveal-</a:t>
            </a:r>
            <a:r>
              <a:rPr lang="en-US" dirty="0" err="1"/>
              <a:t>queensland</a:t>
            </a:r>
            <a:r>
              <a:rPr lang="en-US" dirty="0"/>
              <a:t>-beach-erosion/image-gallery/8cc3dce66bab841040291d505b4884b6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1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commons.wikimedia.org</a:t>
            </a:r>
            <a:r>
              <a:rPr lang="en-US" dirty="0"/>
              <a:t>/wiki/File:Beach_erosion_at_The_Spit,_Queensland,_June_2021.jpg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www.flickr.com</a:t>
            </a:r>
            <a:r>
              <a:rPr lang="en-US" dirty="0"/>
              <a:t>/photos/obliterated/7664809096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www.goldcoaststories.com.au</a:t>
            </a:r>
            <a:r>
              <a:rPr lang="en-US" dirty="0"/>
              <a:t>/the-cyclone-of-1954/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7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commons.wikimedia.org</a:t>
            </a:r>
            <a:r>
              <a:rPr lang="en-US" dirty="0"/>
              <a:t>/wiki/File:Beach_erosion_at_Woorim_beach,_Bribie_Island,_Queensland_04.jpg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8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www.sunshinecoastnews.com.au</a:t>
            </a:r>
            <a:r>
              <a:rPr lang="en-US" dirty="0"/>
              <a:t>/2022/03/07/sunshine-coast-beach-erosion/</a:t>
            </a:r>
          </a:p>
          <a:p>
            <a:r>
              <a:rPr lang="en-AU" b="1" i="0" u="none" strike="noStrike" dirty="0">
                <a:solidFill>
                  <a:srgbClr val="96969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Towering beach cliffs at Peregian. Picture: Darryl Olson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1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heguardian.com%2Fenvironment%2F2020%2Fjul%2F27%2Fnsw-coastal-councils-face-dilemma-over-land-erosion-and-who-should-pay-for-building-seawalls&amp;psig=AOvVaw2GPHZku26QqAYf87RWk4G-&amp;ust=1712851677815000&amp;source=images&amp;cd=vfe&amp;opi=89978449&amp;ved=0CBIQjRxqFwoTCJj77PKDuIUDFQAAAAAdAAAAABA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F7FF7-93D0-2E2D-2692-592DC50AB116}"/>
              </a:ext>
            </a:extLst>
          </p:cNvPr>
          <p:cNvSpPr txBox="1"/>
          <p:nvPr/>
        </p:nvSpPr>
        <p:spPr>
          <a:xfrm>
            <a:off x="726522" y="920621"/>
            <a:ext cx="294377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Consider how historical local planning decisions on dynamic shorelines have influenced the selection of coastal management strategies.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  <a:endParaRPr lang="en-US" sz="2000" dirty="0"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Complete Marine Education Worksheet ‘24. </a:t>
            </a:r>
            <a:r>
              <a:rPr lang="en-US" sz="2000" i="1" dirty="0">
                <a:cs typeface="Arial Narrow" panose="020B0604020202020204" pitchFamily="34" charset="0"/>
              </a:rPr>
              <a:t>Constructing Coastlines’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6" name="Picture 2" descr="Time to renew protection at erosion-prone family beach">
            <a:extLst>
              <a:ext uri="{FF2B5EF4-FFF2-40B4-BE49-F238E27FC236}">
                <a16:creationId xmlns:a16="http://schemas.microsoft.com/office/drawing/2014/main" id="{C4A7AF28-D543-59FB-C586-B84898A6A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/>
          <a:stretch/>
        </p:blipFill>
        <p:spPr bwMode="auto">
          <a:xfrm>
            <a:off x="3975100" y="6212"/>
            <a:ext cx="8216900" cy="69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6FBA726-8D58-28EA-B361-8E5F52FD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8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661886" y="420914"/>
            <a:ext cx="88859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Councils make local planning decisions in response to the dynamic nature of our coastlines </a:t>
            </a:r>
          </a:p>
          <a:p>
            <a:pPr algn="ctr"/>
            <a:r>
              <a:rPr lang="en-US" dirty="0"/>
              <a:t>(and responding to the needs and wants of the voters who live there)  </a:t>
            </a:r>
          </a:p>
        </p:txBody>
      </p:sp>
      <p:pic>
        <p:nvPicPr>
          <p:cNvPr id="2050" name="Picture 2" descr="1.2.3 City Decision Making | Making Voices Count">
            <a:extLst>
              <a:ext uri="{FF2B5EF4-FFF2-40B4-BE49-F238E27FC236}">
                <a16:creationId xmlns:a16="http://schemas.microsoft.com/office/drawing/2014/main" id="{C5A74D06-99F4-9713-8E2E-0DC75EEE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285" y="2104572"/>
            <a:ext cx="50800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7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250220" y="3136612"/>
            <a:ext cx="1052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Coastal management strategies (to choose from) include…</a:t>
            </a:r>
          </a:p>
        </p:txBody>
      </p:sp>
    </p:spTree>
    <p:extLst>
      <p:ext uri="{BB962C8B-B14F-4D97-AF65-F5344CB8AC3E}">
        <p14:creationId xmlns:p14="http://schemas.microsoft.com/office/powerpoint/2010/main" val="363892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103264" y="435904"/>
            <a:ext cx="998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Coastal management strategies (to choose from) include…</a:t>
            </a:r>
          </a:p>
        </p:txBody>
      </p:sp>
      <p:pic>
        <p:nvPicPr>
          <p:cNvPr id="10242" name="Picture 2" descr="Gold Coast beaches boosted with sand pumping operation - Pump Industry  Magazine">
            <a:extLst>
              <a:ext uri="{FF2B5EF4-FFF2-40B4-BE49-F238E27FC236}">
                <a16:creationId xmlns:a16="http://schemas.microsoft.com/office/drawing/2014/main" id="{42E5D4ED-189C-DC16-9D5F-1CF13BC51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DFA23-2809-E9EA-AE93-E83849BAE7CE}"/>
              </a:ext>
            </a:extLst>
          </p:cNvPr>
          <p:cNvSpPr txBox="1"/>
          <p:nvPr/>
        </p:nvSpPr>
        <p:spPr>
          <a:xfrm>
            <a:off x="8697686" y="836013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sand from here to there…</a:t>
            </a:r>
          </a:p>
        </p:txBody>
      </p:sp>
    </p:spTree>
    <p:extLst>
      <p:ext uri="{BB962C8B-B14F-4D97-AF65-F5344CB8AC3E}">
        <p14:creationId xmlns:p14="http://schemas.microsoft.com/office/powerpoint/2010/main" val="2537366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roochydore nearshore beach nourishment trial">
            <a:extLst>
              <a:ext uri="{FF2B5EF4-FFF2-40B4-BE49-F238E27FC236}">
                <a16:creationId xmlns:a16="http://schemas.microsoft.com/office/drawing/2014/main" id="{3C424AF9-15D2-5843-343C-98D8AA36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30E6D9-ECB8-D6B6-13C3-E6410D43C7D6}"/>
              </a:ext>
            </a:extLst>
          </p:cNvPr>
          <p:cNvSpPr txBox="1"/>
          <p:nvPr/>
        </p:nvSpPr>
        <p:spPr>
          <a:xfrm>
            <a:off x="8697686" y="574755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sand from here to there…</a:t>
            </a:r>
          </a:p>
        </p:txBody>
      </p:sp>
    </p:spTree>
    <p:extLst>
      <p:ext uri="{BB962C8B-B14F-4D97-AF65-F5344CB8AC3E}">
        <p14:creationId xmlns:p14="http://schemas.microsoft.com/office/powerpoint/2010/main" val="1170309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redger Trud R begins beach nourishment at Stockton Beach - Dredging Today">
            <a:extLst>
              <a:ext uri="{FF2B5EF4-FFF2-40B4-BE49-F238E27FC236}">
                <a16:creationId xmlns:a16="http://schemas.microsoft.com/office/drawing/2014/main" id="{B435BFC9-4851-72F7-2F32-F0C385661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31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465B5-E3AB-7C15-B73A-9540D2872489}"/>
              </a:ext>
            </a:extLst>
          </p:cNvPr>
          <p:cNvSpPr txBox="1"/>
          <p:nvPr/>
        </p:nvSpPr>
        <p:spPr>
          <a:xfrm>
            <a:off x="8697686" y="4767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sand from here to there…</a:t>
            </a:r>
          </a:p>
        </p:txBody>
      </p:sp>
    </p:spTree>
    <p:extLst>
      <p:ext uri="{BB962C8B-B14F-4D97-AF65-F5344CB8AC3E}">
        <p14:creationId xmlns:p14="http://schemas.microsoft.com/office/powerpoint/2010/main" val="319876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old Coast at threat of severe erosion and property damage, research shows  | Gold Coast Bulletin">
            <a:extLst>
              <a:ext uri="{FF2B5EF4-FFF2-40B4-BE49-F238E27FC236}">
                <a16:creationId xmlns:a16="http://schemas.microsoft.com/office/drawing/2014/main" id="{C7B1B804-ED8B-83A2-C346-79DEB4AD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" y="0"/>
            <a:ext cx="12179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CE58E-85BB-A027-3CCB-BE12BE0EDB8C}"/>
              </a:ext>
            </a:extLst>
          </p:cNvPr>
          <p:cNvSpPr txBox="1"/>
          <p:nvPr/>
        </p:nvSpPr>
        <p:spPr>
          <a:xfrm>
            <a:off x="8697686" y="4767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sand from here to there…</a:t>
            </a:r>
          </a:p>
        </p:txBody>
      </p:sp>
    </p:spTree>
    <p:extLst>
      <p:ext uri="{BB962C8B-B14F-4D97-AF65-F5344CB8AC3E}">
        <p14:creationId xmlns:p14="http://schemas.microsoft.com/office/powerpoint/2010/main" val="98441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roochydore sand renourishment">
            <a:extLst>
              <a:ext uri="{FF2B5EF4-FFF2-40B4-BE49-F238E27FC236}">
                <a16:creationId xmlns:a16="http://schemas.microsoft.com/office/drawing/2014/main" id="{E00AD62A-0E90-E428-C0E4-78F36AB4F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438E07-719E-BC9F-C1D0-3261D728F001}"/>
              </a:ext>
            </a:extLst>
          </p:cNvPr>
          <p:cNvSpPr txBox="1"/>
          <p:nvPr/>
        </p:nvSpPr>
        <p:spPr>
          <a:xfrm>
            <a:off x="8697686" y="4767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sand from here to there…</a:t>
            </a:r>
          </a:p>
        </p:txBody>
      </p:sp>
    </p:spTree>
    <p:extLst>
      <p:ext uri="{BB962C8B-B14F-4D97-AF65-F5344CB8AC3E}">
        <p14:creationId xmlns:p14="http://schemas.microsoft.com/office/powerpoint/2010/main" val="406297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reakwall">
            <a:extLst>
              <a:ext uri="{FF2B5EF4-FFF2-40B4-BE49-F238E27FC236}">
                <a16:creationId xmlns:a16="http://schemas.microsoft.com/office/drawing/2014/main" id="{0EAF7CB6-1A1A-4CA5-21E3-4E98F640C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 b="77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49F27-4CE9-416D-15B4-F080B10BE20F}"/>
              </a:ext>
            </a:extLst>
          </p:cNvPr>
          <p:cNvSpPr txBox="1"/>
          <p:nvPr/>
        </p:nvSpPr>
        <p:spPr>
          <a:xfrm>
            <a:off x="8338457" y="3624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181741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nstruction of rock sea wall at Noosa Main Beach, Noosa Heads, 2 May 1969  | Heritage Noosa">
            <a:extLst>
              <a:ext uri="{FF2B5EF4-FFF2-40B4-BE49-F238E27FC236}">
                <a16:creationId xmlns:a16="http://schemas.microsoft.com/office/drawing/2014/main" id="{68FD3C03-454C-54D8-0E1E-9E003853B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5" b="582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F4022-F361-B5B5-567F-6B6FBB50BB72}"/>
              </a:ext>
            </a:extLst>
          </p:cNvPr>
          <p:cNvSpPr txBox="1"/>
          <p:nvPr/>
        </p:nvSpPr>
        <p:spPr>
          <a:xfrm>
            <a:off x="8338457" y="3624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293557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hat is Dynamic Range in Photography — Exposure Essentials">
            <a:extLst>
              <a:ext uri="{FF2B5EF4-FFF2-40B4-BE49-F238E27FC236}">
                <a16:creationId xmlns:a16="http://schemas.microsoft.com/office/drawing/2014/main" id="{77866180-B153-FE38-95F5-2AF194BA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93A01-538E-6322-F9A5-CB1E136F8E67}"/>
              </a:ext>
            </a:extLst>
          </p:cNvPr>
          <p:cNvSpPr txBox="1"/>
          <p:nvPr/>
        </p:nvSpPr>
        <p:spPr>
          <a:xfrm>
            <a:off x="8850085" y="357414"/>
            <a:ext cx="2922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Dynamic = changing constantly</a:t>
            </a:r>
          </a:p>
        </p:txBody>
      </p:sp>
    </p:spTree>
    <p:extLst>
      <p:ext uri="{BB962C8B-B14F-4D97-AF65-F5344CB8AC3E}">
        <p14:creationId xmlns:p14="http://schemas.microsoft.com/office/powerpoint/2010/main" val="82422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ig blow for beach after swell | The Courier Mail">
            <a:extLst>
              <a:ext uri="{FF2B5EF4-FFF2-40B4-BE49-F238E27FC236}">
                <a16:creationId xmlns:a16="http://schemas.microsoft.com/office/drawing/2014/main" id="{C34A6190-3918-BE34-BA1C-03176C6F4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49636-0D32-7D4D-219E-283FAF0FD1D8}"/>
              </a:ext>
            </a:extLst>
          </p:cNvPr>
          <p:cNvSpPr txBox="1"/>
          <p:nvPr/>
        </p:nvSpPr>
        <p:spPr>
          <a:xfrm>
            <a:off x="8338457" y="3624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3996350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unshine coast australia Stock Photos, Royalty Free Sunshine coast  australia Images | Depositphotos">
            <a:extLst>
              <a:ext uri="{FF2B5EF4-FFF2-40B4-BE49-F238E27FC236}">
                <a16:creationId xmlns:a16="http://schemas.microsoft.com/office/drawing/2014/main" id="{22E4D7BE-9B41-26C0-E375-BC8FF8B5A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9" b="393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DFB6D-7801-E51D-E441-30330684F135}"/>
              </a:ext>
            </a:extLst>
          </p:cNvPr>
          <p:cNvSpPr txBox="1"/>
          <p:nvPr/>
        </p:nvSpPr>
        <p:spPr>
          <a:xfrm>
            <a:off x="8338457" y="3624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662730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et Weather Trails – Sunshine Coast Walks">
            <a:extLst>
              <a:ext uri="{FF2B5EF4-FFF2-40B4-BE49-F238E27FC236}">
                <a16:creationId xmlns:a16="http://schemas.microsoft.com/office/drawing/2014/main" id="{3DBBEC4A-3778-801A-2363-3ED3CFBC1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87BD1-0F99-404C-C13E-6982E684CA98}"/>
              </a:ext>
            </a:extLst>
          </p:cNvPr>
          <p:cNvSpPr txBox="1"/>
          <p:nvPr/>
        </p:nvSpPr>
        <p:spPr>
          <a:xfrm>
            <a:off x="8338457" y="36248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189646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ooloolaba boat harbour dredging (Maritime Safety Queensland)">
            <a:extLst>
              <a:ext uri="{FF2B5EF4-FFF2-40B4-BE49-F238E27FC236}">
                <a16:creationId xmlns:a16="http://schemas.microsoft.com/office/drawing/2014/main" id="{F246AC8E-0186-E765-ACF7-6AE0E367C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C12E9-D0B5-E87B-7863-A79F323A322B}"/>
              </a:ext>
            </a:extLst>
          </p:cNvPr>
          <p:cNvSpPr txBox="1"/>
          <p:nvPr/>
        </p:nvSpPr>
        <p:spPr>
          <a:xfrm>
            <a:off x="8452757" y="1119721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Rock structures</a:t>
            </a:r>
          </a:p>
        </p:txBody>
      </p:sp>
    </p:spTree>
    <p:extLst>
      <p:ext uri="{BB962C8B-B14F-4D97-AF65-F5344CB8AC3E}">
        <p14:creationId xmlns:p14="http://schemas.microsoft.com/office/powerpoint/2010/main" val="170447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tab Magazine | The Gold Coast's Getting (Another) Artificial Reef">
            <a:extLst>
              <a:ext uri="{FF2B5EF4-FFF2-40B4-BE49-F238E27FC236}">
                <a16:creationId xmlns:a16="http://schemas.microsoft.com/office/drawing/2014/main" id="{46F09BE3-3C83-C565-61F1-BE769792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0"/>
            <a:ext cx="1217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8E926-8D89-64DE-F57D-6BAF62DAC433}"/>
              </a:ext>
            </a:extLst>
          </p:cNvPr>
          <p:cNvSpPr txBox="1"/>
          <p:nvPr/>
        </p:nvSpPr>
        <p:spPr>
          <a:xfrm>
            <a:off x="412978" y="3059668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Artificial reefs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3F57D-7279-E9B3-308C-8245EAAC58F1}"/>
              </a:ext>
            </a:extLst>
          </p:cNvPr>
          <p:cNvSpPr txBox="1"/>
          <p:nvPr/>
        </p:nvSpPr>
        <p:spPr>
          <a:xfrm>
            <a:off x="8680224" y="6581001"/>
            <a:ext cx="349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Narrowneck</a:t>
            </a:r>
            <a:r>
              <a:rPr lang="en-US" sz="1200" dirty="0">
                <a:solidFill>
                  <a:schemeClr val="bg1"/>
                </a:solidFill>
              </a:rPr>
              <a:t> Reef, Gold Coast</a:t>
            </a:r>
          </a:p>
        </p:txBody>
      </p:sp>
    </p:spTree>
    <p:extLst>
      <p:ext uri="{BB962C8B-B14F-4D97-AF65-F5344CB8AC3E}">
        <p14:creationId xmlns:p14="http://schemas.microsoft.com/office/powerpoint/2010/main" val="29778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81A7DCF8-9191-E0F1-5B6E-CE3812C7B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/>
          <a:stretch/>
        </p:blipFill>
        <p:spPr bwMode="auto">
          <a:xfrm>
            <a:off x="0" y="0"/>
            <a:ext cx="12203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B45CC7-75B9-7BF2-B523-A5FBEA503826}"/>
              </a:ext>
            </a:extLst>
          </p:cNvPr>
          <p:cNvSpPr txBox="1"/>
          <p:nvPr/>
        </p:nvSpPr>
        <p:spPr>
          <a:xfrm>
            <a:off x="8680224" y="6581001"/>
            <a:ext cx="349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Narrowneck</a:t>
            </a:r>
            <a:r>
              <a:rPr lang="en-US" sz="1200" dirty="0">
                <a:solidFill>
                  <a:schemeClr val="bg1"/>
                </a:solidFill>
              </a:rPr>
              <a:t> Reef, Gold Coast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F468D-33EA-C5F0-D0A5-37F99F906C25}"/>
              </a:ext>
            </a:extLst>
          </p:cNvPr>
          <p:cNvSpPr txBox="1"/>
          <p:nvPr/>
        </p:nvSpPr>
        <p:spPr>
          <a:xfrm>
            <a:off x="412978" y="3059668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Artificial reefs</a:t>
            </a:r>
          </a:p>
        </p:txBody>
      </p:sp>
    </p:spTree>
    <p:extLst>
      <p:ext uri="{BB962C8B-B14F-4D97-AF65-F5344CB8AC3E}">
        <p14:creationId xmlns:p14="http://schemas.microsoft.com/office/powerpoint/2010/main" val="81056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inion: Uncle Sam Should Buy L.A. an Artificial Reef | The Inertia">
            <a:extLst>
              <a:ext uri="{FF2B5EF4-FFF2-40B4-BE49-F238E27FC236}">
                <a16:creationId xmlns:a16="http://schemas.microsoft.com/office/drawing/2014/main" id="{948E9DEB-F7B2-E0B6-CF90-5647790E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/>
          <a:stretch/>
        </p:blipFill>
        <p:spPr bwMode="auto">
          <a:xfrm>
            <a:off x="0" y="0"/>
            <a:ext cx="12216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A1EAC-37D1-79EA-F91A-ED49B7AD9CF4}"/>
              </a:ext>
            </a:extLst>
          </p:cNvPr>
          <p:cNvSpPr txBox="1"/>
          <p:nvPr/>
        </p:nvSpPr>
        <p:spPr>
          <a:xfrm>
            <a:off x="10285640" y="416481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Artificial reefs</a:t>
            </a:r>
          </a:p>
        </p:txBody>
      </p:sp>
    </p:spTree>
    <p:extLst>
      <p:ext uri="{BB962C8B-B14F-4D97-AF65-F5344CB8AC3E}">
        <p14:creationId xmlns:p14="http://schemas.microsoft.com/office/powerpoint/2010/main" val="131903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arrowneck renewal deemed a success | Swellnet Analysis | Swellnet">
            <a:extLst>
              <a:ext uri="{FF2B5EF4-FFF2-40B4-BE49-F238E27FC236}">
                <a16:creationId xmlns:a16="http://schemas.microsoft.com/office/drawing/2014/main" id="{95E2E06C-7BDA-D5A4-30D7-BEC4F8B7A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803CD-BF7D-0ED1-F0BC-F4CF7619AF01}"/>
              </a:ext>
            </a:extLst>
          </p:cNvPr>
          <p:cNvSpPr txBox="1"/>
          <p:nvPr/>
        </p:nvSpPr>
        <p:spPr>
          <a:xfrm>
            <a:off x="2759528" y="6466701"/>
            <a:ext cx="479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Narrowneck</a:t>
            </a:r>
            <a:r>
              <a:rPr lang="en-US" sz="1200" dirty="0">
                <a:solidFill>
                  <a:schemeClr val="bg1"/>
                </a:solidFill>
              </a:rPr>
              <a:t> Reef’s sand-filled geotextile bags, Gold Coast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74AEF-7C10-1BCC-AF73-D039D9A7EBEF}"/>
              </a:ext>
            </a:extLst>
          </p:cNvPr>
          <p:cNvSpPr txBox="1"/>
          <p:nvPr/>
        </p:nvSpPr>
        <p:spPr>
          <a:xfrm>
            <a:off x="412978" y="3059668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Artificial reefs</a:t>
            </a:r>
          </a:p>
        </p:txBody>
      </p:sp>
    </p:spTree>
    <p:extLst>
      <p:ext uri="{BB962C8B-B14F-4D97-AF65-F5344CB8AC3E}">
        <p14:creationId xmlns:p14="http://schemas.microsoft.com/office/powerpoint/2010/main" val="3869829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250220" y="2989655"/>
            <a:ext cx="1052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Not all artificial reefs have been a success….</a:t>
            </a:r>
          </a:p>
        </p:txBody>
      </p:sp>
    </p:spTree>
    <p:extLst>
      <p:ext uri="{BB962C8B-B14F-4D97-AF65-F5344CB8AC3E}">
        <p14:creationId xmlns:p14="http://schemas.microsoft.com/office/powerpoint/2010/main" val="28083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sborne Reef - A Failed Artificial Reef of Discarded Tires - Interesting  Engineering">
            <a:extLst>
              <a:ext uri="{FF2B5EF4-FFF2-40B4-BE49-F238E27FC236}">
                <a16:creationId xmlns:a16="http://schemas.microsoft.com/office/drawing/2014/main" id="{AA7132F3-BD33-1A6B-9881-99AC68B45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8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6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973943" y="406400"/>
            <a:ext cx="886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Australia’s shoreline is dynamic, constantly changing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93757-2288-85B1-93A8-85DFD12CF31C}"/>
              </a:ext>
            </a:extLst>
          </p:cNvPr>
          <p:cNvSpPr/>
          <p:nvPr/>
        </p:nvSpPr>
        <p:spPr>
          <a:xfrm>
            <a:off x="0" y="1394085"/>
            <a:ext cx="12192000" cy="546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D53BB-00DA-3CC9-8ABA-CD151005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71" y="1616319"/>
            <a:ext cx="5471410" cy="50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DE42CE-A22C-DF18-87E9-C335CCDD7AC5}"/>
              </a:ext>
            </a:extLst>
          </p:cNvPr>
          <p:cNvSpPr txBox="1"/>
          <p:nvPr/>
        </p:nvSpPr>
        <p:spPr>
          <a:xfrm>
            <a:off x="1064302" y="2571770"/>
            <a:ext cx="4681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“22% of Australia’s non-rocky coastlines have changed significantly since 1988”.</a:t>
            </a:r>
          </a:p>
          <a:p>
            <a:pPr algn="ctr"/>
            <a:endParaRPr lang="en-US" sz="2800" i="1" dirty="0"/>
          </a:p>
          <a:p>
            <a:pPr algn="ctr"/>
            <a:r>
              <a:rPr lang="en-US" sz="2800" dirty="0"/>
              <a:t>Some are retreating (red).</a:t>
            </a:r>
          </a:p>
          <a:p>
            <a:pPr algn="ctr"/>
            <a:r>
              <a:rPr lang="en-US" sz="2800" dirty="0"/>
              <a:t>Others are growing (blue).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18806-E05D-5373-F3E9-846F75B358CD}"/>
              </a:ext>
            </a:extLst>
          </p:cNvPr>
          <p:cNvSpPr txBox="1"/>
          <p:nvPr/>
        </p:nvSpPr>
        <p:spPr>
          <a:xfrm>
            <a:off x="936886" y="6353685"/>
            <a:ext cx="4976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Robbi Bishop-Taylor, Rachel Nanson, Stephen Sagar, Leo </a:t>
            </a:r>
            <a:r>
              <a:rPr lang="en-US" sz="700" dirty="0" err="1"/>
              <a:t>Lymburner</a:t>
            </a:r>
            <a:r>
              <a:rPr lang="en-US" sz="700" dirty="0"/>
              <a:t> (2021). Mapping Australia's dynamic coastline at mean sea level using three decades of Landsat imagery, Remote Sensing of Environment, Volume 267, 112734, ISSN 0034-4257.</a:t>
            </a:r>
          </a:p>
        </p:txBody>
      </p:sp>
    </p:spTree>
    <p:extLst>
      <p:ext uri="{BB962C8B-B14F-4D97-AF65-F5344CB8AC3E}">
        <p14:creationId xmlns:p14="http://schemas.microsoft.com/office/powerpoint/2010/main" val="666223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eaded Mess: Millions of Tires Being Removed from Artificial Reef Projects  Worldwide | California Diver Magazine">
            <a:extLst>
              <a:ext uri="{FF2B5EF4-FFF2-40B4-BE49-F238E27FC236}">
                <a16:creationId xmlns:a16="http://schemas.microsoft.com/office/drawing/2014/main" id="{B8EA56E1-F7B8-0FCC-F6CE-1474B2ED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28B4A-15AE-C2B3-35B7-0A387A923668}"/>
              </a:ext>
            </a:extLst>
          </p:cNvPr>
          <p:cNvSpPr txBox="1"/>
          <p:nvPr/>
        </p:nvSpPr>
        <p:spPr>
          <a:xfrm>
            <a:off x="7249886" y="114887"/>
            <a:ext cx="479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Florida USA</a:t>
            </a:r>
          </a:p>
        </p:txBody>
      </p:sp>
    </p:spTree>
    <p:extLst>
      <p:ext uri="{BB962C8B-B14F-4D97-AF65-F5344CB8AC3E}">
        <p14:creationId xmlns:p14="http://schemas.microsoft.com/office/powerpoint/2010/main" val="3438199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ournemouth Spent £3.2 Million on Reef | The Inertia">
            <a:extLst>
              <a:ext uri="{FF2B5EF4-FFF2-40B4-BE49-F238E27FC236}">
                <a16:creationId xmlns:a16="http://schemas.microsoft.com/office/drawing/2014/main" id="{C9077BF3-BB50-E574-F470-96DD44950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3AED1B-7804-A7C4-312F-6B3E9EA352FE}"/>
              </a:ext>
            </a:extLst>
          </p:cNvPr>
          <p:cNvSpPr txBox="1"/>
          <p:nvPr/>
        </p:nvSpPr>
        <p:spPr>
          <a:xfrm>
            <a:off x="7249886" y="114887"/>
            <a:ext cx="479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Boscombe Surf Reef, Dorset England.</a:t>
            </a:r>
          </a:p>
        </p:txBody>
      </p:sp>
    </p:spTree>
    <p:extLst>
      <p:ext uri="{BB962C8B-B14F-4D97-AF65-F5344CB8AC3E}">
        <p14:creationId xmlns:p14="http://schemas.microsoft.com/office/powerpoint/2010/main" val="1845687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1FE54-53A0-D69D-FB9E-D9B04FA1DCFC}"/>
              </a:ext>
            </a:extLst>
          </p:cNvPr>
          <p:cNvSpPr txBox="1"/>
          <p:nvPr/>
        </p:nvSpPr>
        <p:spPr>
          <a:xfrm>
            <a:off x="734787" y="1218415"/>
            <a:ext cx="110217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Similarly, not everyone agrees that rock structures are a </a:t>
            </a:r>
          </a:p>
          <a:p>
            <a:pPr algn="ctr"/>
            <a:r>
              <a:rPr lang="en-US" sz="3200" dirty="0"/>
              <a:t>good idea…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Once a rock structure has been made, </a:t>
            </a:r>
          </a:p>
          <a:p>
            <a:pPr algn="ctr"/>
            <a:r>
              <a:rPr lang="en-US" sz="4000" dirty="0"/>
              <a:t>erosion</a:t>
            </a:r>
            <a:r>
              <a:rPr lang="en-US" sz="3200" dirty="0"/>
              <a:t> will be a problem downstream of the rock structure </a:t>
            </a:r>
          </a:p>
          <a:p>
            <a:pPr algn="ctr"/>
            <a:r>
              <a:rPr lang="en-US" sz="2400" dirty="0"/>
              <a:t>(e.g. at the end of a rock wall or lee side of a </a:t>
            </a:r>
            <a:r>
              <a:rPr lang="en-US" sz="2400" dirty="0" err="1"/>
              <a:t>groyne</a:t>
            </a:r>
            <a:r>
              <a:rPr lang="en-US" sz="2400" dirty="0"/>
              <a:t>)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E.g. once you start building a rock wall,</a:t>
            </a:r>
          </a:p>
          <a:p>
            <a:pPr algn="ctr"/>
            <a:r>
              <a:rPr lang="en-US" sz="3200" dirty="0"/>
              <a:t>who decides where it will end?</a:t>
            </a:r>
          </a:p>
        </p:txBody>
      </p:sp>
    </p:spTree>
    <p:extLst>
      <p:ext uri="{BB962C8B-B14F-4D97-AF65-F5344CB8AC3E}">
        <p14:creationId xmlns:p14="http://schemas.microsoft.com/office/powerpoint/2010/main" val="123387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ustralia's eroding beaches: coast destruction is a tragedy waiting to  happen">
            <a:extLst>
              <a:ext uri="{FF2B5EF4-FFF2-40B4-BE49-F238E27FC236}">
                <a16:creationId xmlns:a16="http://schemas.microsoft.com/office/drawing/2014/main" id="{9AAB4383-D3AB-28B5-DD81-B8C8FDA27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375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70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mberal beach erosion: seawall would deliver no net benefit, study finds |  Australia weather | The Guardian">
            <a:hlinkClick r:id="rId3"/>
            <a:extLst>
              <a:ext uri="{FF2B5EF4-FFF2-40B4-BE49-F238E27FC236}">
                <a16:creationId xmlns:a16="http://schemas.microsoft.com/office/drawing/2014/main" id="{6455ABF0-257E-CF78-EF5D-7144E8E97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Wamberal beach erosion: seawall would deliver no net benefit, study finds |  Australia weather | The Guardian">
            <a:extLst>
              <a:ext uri="{FF2B5EF4-FFF2-40B4-BE49-F238E27FC236}">
                <a16:creationId xmlns:a16="http://schemas.microsoft.com/office/drawing/2014/main" id="{ECFF3F7D-9D47-806C-08A5-6B829BD5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700" y="-4389438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41665-D96E-CA8D-8069-D7DF2FD03BC1}"/>
              </a:ext>
            </a:extLst>
          </p:cNvPr>
          <p:cNvSpPr txBox="1"/>
          <p:nvPr/>
        </p:nvSpPr>
        <p:spPr>
          <a:xfrm>
            <a:off x="7397975" y="0"/>
            <a:ext cx="479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Wamberal</a:t>
            </a:r>
            <a:r>
              <a:rPr lang="en-US" sz="1200" dirty="0"/>
              <a:t>, NSW coast</a:t>
            </a:r>
          </a:p>
        </p:txBody>
      </p:sp>
    </p:spTree>
    <p:extLst>
      <p:ext uri="{BB962C8B-B14F-4D97-AF65-F5344CB8AC3E}">
        <p14:creationId xmlns:p14="http://schemas.microsoft.com/office/powerpoint/2010/main" val="3279722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ncerns raised about the GKI beach sand bag strategy | The Courier Mail">
            <a:extLst>
              <a:ext uri="{FF2B5EF4-FFF2-40B4-BE49-F238E27FC236}">
                <a16:creationId xmlns:a16="http://schemas.microsoft.com/office/drawing/2014/main" id="{97527F08-342C-674C-6339-10C78D43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19B9F-2AAC-4E50-58F9-B84D57DC2E0B}"/>
              </a:ext>
            </a:extLst>
          </p:cNvPr>
          <p:cNvSpPr txBox="1"/>
          <p:nvPr/>
        </p:nvSpPr>
        <p:spPr>
          <a:xfrm>
            <a:off x="7249886" y="114887"/>
            <a:ext cx="479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Great Keppel Island</a:t>
            </a:r>
          </a:p>
        </p:txBody>
      </p:sp>
    </p:spTree>
    <p:extLst>
      <p:ext uri="{BB962C8B-B14F-4D97-AF65-F5344CB8AC3E}">
        <p14:creationId xmlns:p14="http://schemas.microsoft.com/office/powerpoint/2010/main" val="29178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ynes and their Classification - The Constructor">
            <a:extLst>
              <a:ext uri="{FF2B5EF4-FFF2-40B4-BE49-F238E27FC236}">
                <a16:creationId xmlns:a16="http://schemas.microsoft.com/office/drawing/2014/main" id="{C2F36E79-5ABA-2319-7E0F-F05B4AFC4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9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 to renew protection at erosion-prone family beach">
            <a:extLst>
              <a:ext uri="{FF2B5EF4-FFF2-40B4-BE49-F238E27FC236}">
                <a16:creationId xmlns:a16="http://schemas.microsoft.com/office/drawing/2014/main" id="{C4A7AF28-D543-59FB-C586-B84898A6A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/>
          <a:stretch/>
        </p:blipFill>
        <p:spPr bwMode="auto">
          <a:xfrm>
            <a:off x="3975100" y="6212"/>
            <a:ext cx="8216900" cy="69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0682D-6A42-D463-A5B9-B33D0BC524F6}"/>
              </a:ext>
            </a:extLst>
          </p:cNvPr>
          <p:cNvSpPr txBox="1"/>
          <p:nvPr/>
        </p:nvSpPr>
        <p:spPr>
          <a:xfrm>
            <a:off x="726522" y="920621"/>
            <a:ext cx="294377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Consider how historical local planning decisions on dynamic shorelines have influenced the selection of coastal management strategies.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  <a:endParaRPr lang="en-US" sz="2000" dirty="0"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Complete Marine Education Worksheet ‘24. </a:t>
            </a:r>
            <a:r>
              <a:rPr lang="en-US" sz="2000" i="1" dirty="0">
                <a:cs typeface="Arial Narrow" panose="020B0604020202020204" pitchFamily="34" charset="0"/>
              </a:rPr>
              <a:t>Constructing Coastlines’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0A72DA27-0DA2-77C1-01EF-4CB89551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356" y="920621"/>
            <a:ext cx="4174388" cy="56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C66D1-0204-5DA1-A0ED-FDAF31D5D034}"/>
              </a:ext>
            </a:extLst>
          </p:cNvPr>
          <p:cNvSpPr txBox="1"/>
          <p:nvPr/>
        </p:nvSpPr>
        <p:spPr>
          <a:xfrm>
            <a:off x="1103264" y="435904"/>
            <a:ext cx="998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Erosion</a:t>
            </a:r>
            <a:r>
              <a:rPr lang="en-US" sz="3200" dirty="0"/>
              <a:t> is a common problem for councils in Qld</a:t>
            </a:r>
          </a:p>
        </p:txBody>
      </p:sp>
      <p:pic>
        <p:nvPicPr>
          <p:cNvPr id="7170" name="Picture 2" descr="Aerial photos reveal Queensland beach erosion | The Courier Mail">
            <a:extLst>
              <a:ext uri="{FF2B5EF4-FFF2-40B4-BE49-F238E27FC236}">
                <a16:creationId xmlns:a16="http://schemas.microsoft.com/office/drawing/2014/main" id="{B3656C6B-A8F7-E48B-9470-16BA62E26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0"/>
          <a:stretch/>
        </p:blipFill>
        <p:spPr bwMode="auto">
          <a:xfrm>
            <a:off x="1" y="1551213"/>
            <a:ext cx="12192000" cy="53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0656BB60-6F87-16EA-5996-AE02B3BAD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2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rosion cliffs | Narrowneck, Gold Coast, Queensland There's … | Flickr">
            <a:extLst>
              <a:ext uri="{FF2B5EF4-FFF2-40B4-BE49-F238E27FC236}">
                <a16:creationId xmlns:a16="http://schemas.microsoft.com/office/drawing/2014/main" id="{438CBD07-B71A-EF45-6299-B0EBF7121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11570" r="5703" b="1170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4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Cyclone of 1954 - Gold Coast City Libraries">
            <a:extLst>
              <a:ext uri="{FF2B5EF4-FFF2-40B4-BE49-F238E27FC236}">
                <a16:creationId xmlns:a16="http://schemas.microsoft.com/office/drawing/2014/main" id="{F153FE4D-57D2-FB23-E90A-AD201FA3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27" y="0"/>
            <a:ext cx="10183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4EA82-C21E-5927-FC3C-10B13DF150AD}"/>
              </a:ext>
            </a:extLst>
          </p:cNvPr>
          <p:cNvSpPr txBox="1"/>
          <p:nvPr/>
        </p:nvSpPr>
        <p:spPr>
          <a:xfrm>
            <a:off x="293915" y="2428492"/>
            <a:ext cx="1551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cyclone of 1954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(Gold Coast)</a:t>
            </a:r>
          </a:p>
        </p:txBody>
      </p:sp>
    </p:spTree>
    <p:extLst>
      <p:ext uri="{BB962C8B-B14F-4D97-AF65-F5344CB8AC3E}">
        <p14:creationId xmlns:p14="http://schemas.microsoft.com/office/powerpoint/2010/main" val="88045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7A18067-91B4-EE84-2A0C-91282F18F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48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9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verything is unstable': warning as beaches turn into danger zones">
            <a:extLst>
              <a:ext uri="{FF2B5EF4-FFF2-40B4-BE49-F238E27FC236}">
                <a16:creationId xmlns:a16="http://schemas.microsoft.com/office/drawing/2014/main" id="{D4BD553E-05E5-1759-4E50-DCD267DEF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572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5179</TotalTime>
  <Words>1490</Words>
  <Application>Microsoft Macintosh PowerPoint</Application>
  <PresentationFormat>Widescreen</PresentationFormat>
  <Paragraphs>143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ElsevierGulliver</vt:lpstr>
      <vt:lpstr>GuardianTextSans</vt:lpstr>
      <vt:lpstr>Muli</vt:lpstr>
      <vt:lpstr>National Narrow</vt:lpstr>
      <vt:lpstr>Open Sans</vt:lpstr>
      <vt:lpstr>proxima-nova</vt:lpstr>
      <vt:lpstr>Roboto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839</cp:revision>
  <dcterms:created xsi:type="dcterms:W3CDTF">2023-09-23T08:38:28Z</dcterms:created>
  <dcterms:modified xsi:type="dcterms:W3CDTF">2024-04-10T23:40:35Z</dcterms:modified>
</cp:coreProperties>
</file>