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304" r:id="rId2"/>
    <p:sldId id="306" r:id="rId3"/>
    <p:sldId id="308" r:id="rId4"/>
    <p:sldId id="310" r:id="rId5"/>
    <p:sldId id="340" r:id="rId6"/>
    <p:sldId id="341" r:id="rId7"/>
    <p:sldId id="313" r:id="rId8"/>
    <p:sldId id="315" r:id="rId9"/>
    <p:sldId id="317" r:id="rId10"/>
    <p:sldId id="343" r:id="rId11"/>
    <p:sldId id="318" r:id="rId12"/>
    <p:sldId id="353" r:id="rId13"/>
    <p:sldId id="354" r:id="rId14"/>
    <p:sldId id="351" r:id="rId15"/>
    <p:sldId id="352" r:id="rId16"/>
    <p:sldId id="319" r:id="rId17"/>
    <p:sldId id="344" r:id="rId18"/>
    <p:sldId id="345" r:id="rId19"/>
    <p:sldId id="346" r:id="rId20"/>
    <p:sldId id="347" r:id="rId21"/>
    <p:sldId id="349" r:id="rId22"/>
    <p:sldId id="348" r:id="rId23"/>
    <p:sldId id="360" r:id="rId24"/>
    <p:sldId id="342" r:id="rId25"/>
    <p:sldId id="356" r:id="rId26"/>
    <p:sldId id="320" r:id="rId27"/>
    <p:sldId id="355" r:id="rId28"/>
    <p:sldId id="330" r:id="rId29"/>
    <p:sldId id="350" r:id="rId30"/>
    <p:sldId id="322" r:id="rId31"/>
    <p:sldId id="323" r:id="rId32"/>
    <p:sldId id="324" r:id="rId33"/>
    <p:sldId id="305" r:id="rId34"/>
    <p:sldId id="326" r:id="rId35"/>
    <p:sldId id="327" r:id="rId36"/>
    <p:sldId id="328" r:id="rId37"/>
    <p:sldId id="331" r:id="rId38"/>
    <p:sldId id="332" r:id="rId39"/>
    <p:sldId id="333" r:id="rId40"/>
    <p:sldId id="334" r:id="rId41"/>
    <p:sldId id="359" r:id="rId42"/>
    <p:sldId id="335" r:id="rId43"/>
    <p:sldId id="337" r:id="rId44"/>
    <p:sldId id="338" r:id="rId45"/>
    <p:sldId id="339" r:id="rId46"/>
    <p:sldId id="357" r:id="rId47"/>
    <p:sldId id="36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44"/>
    <p:restoredTop sz="85918"/>
  </p:normalViewPr>
  <p:slideViewPr>
    <p:cSldViewPr snapToGrid="0">
      <p:cViewPr varScale="1">
        <p:scale>
          <a:sx n="76" d="100"/>
          <a:sy n="76" d="100"/>
        </p:scale>
        <p:origin x="21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iencedirect.com/journal/water-science-and-engineerin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ciencedirect.com/journal/water-science-and-engineering/vol/16/issue/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ites.google.com/view/thanhnguyenfotos/hom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dharrison.co.uk/"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yaleclimateconnections.org</a:t>
            </a:r>
            <a:r>
              <a:rPr lang="en-US" dirty="0"/>
              <a:t>/2023/02/category-3-cyclone-freddy-hits-madagascar/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1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Image: https://</a:t>
            </a:r>
            <a:r>
              <a:rPr lang="en-US" dirty="0" err="1"/>
              <a:t>www.sciencedirect.com</a:t>
            </a:r>
            <a:r>
              <a:rPr lang="en-US" dirty="0"/>
              <a:t>/science/article/</a:t>
            </a:r>
            <a:r>
              <a:rPr lang="en-US" dirty="0" err="1"/>
              <a:t>pii</a:t>
            </a:r>
            <a:r>
              <a:rPr lang="en-US" dirty="0"/>
              <a:t>/S1674237022000874</a:t>
            </a:r>
          </a:p>
          <a:p>
            <a:pPr algn="l"/>
            <a:r>
              <a:rPr lang="en-AU" b="0" i="0" dirty="0">
                <a:solidFill>
                  <a:srgbClr val="1F1F1F"/>
                </a:solidFill>
                <a:effectLst/>
                <a:latin typeface="ElsevierGulliver"/>
              </a:rPr>
              <a:t>Paper: Mangrove forests as a nature-based solution for coastal flood protection: Biophysical and ecological considerations. </a:t>
            </a:r>
            <a:r>
              <a:rPr lang="en-AU" b="0" i="0" u="none" strike="noStrike" dirty="0">
                <a:solidFill>
                  <a:srgbClr val="1F1F1F"/>
                </a:solidFill>
                <a:effectLst/>
                <a:latin typeface="ElsevierSans"/>
                <a:hlinkClick r:id="rId3" tooltip="Go to Water Science and Engineering on ScienceDirect"/>
              </a:rPr>
              <a:t>Water Science and Engineering</a:t>
            </a:r>
            <a:r>
              <a:rPr lang="en-AU" b="0" i="0" u="none" strike="noStrike" dirty="0">
                <a:solidFill>
                  <a:srgbClr val="1F1F1F"/>
                </a:solidFill>
                <a:effectLst/>
                <a:latin typeface="ElsevierSans"/>
              </a:rPr>
              <a:t> </a:t>
            </a:r>
            <a:r>
              <a:rPr lang="en-AU" b="0" i="0" u="none" strike="noStrike" dirty="0">
                <a:solidFill>
                  <a:srgbClr val="0272B1"/>
                </a:solidFill>
                <a:effectLst/>
                <a:latin typeface="ElsevierSans"/>
                <a:hlinkClick r:id="rId4" tooltip="Go to table of contents for this volume/issue"/>
              </a:rPr>
              <a:t>Volume 16, Issue 1</a:t>
            </a:r>
            <a:r>
              <a:rPr lang="en-AU" b="0" i="0" dirty="0">
                <a:solidFill>
                  <a:srgbClr val="1F1F1F"/>
                </a:solidFill>
                <a:effectLst/>
                <a:latin typeface="ElsevierSans"/>
              </a:rPr>
              <a:t>, March 2023, Pages 1-13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1F1F1F"/>
              </a:solidFill>
              <a:effectLst/>
              <a:latin typeface="ElsevierGulliver"/>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225041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www.youtube.com</a:t>
            </a:r>
            <a:r>
              <a:rPr lang="en-US" dirty="0"/>
              <a:t>/</a:t>
            </a:r>
            <a:r>
              <a:rPr lang="en-US" dirty="0" err="1"/>
              <a:t>watch?v</a:t>
            </a:r>
            <a:r>
              <a:rPr lang="en-US" dirty="0"/>
              <a:t>=o32nvI3bIC8</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2274877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www.naturepl.com</a:t>
            </a:r>
            <a:r>
              <a:rPr lang="en-US" dirty="0"/>
              <a:t>/stock-photo-a-thatched-house-built-in-amongst-the-mangrove-roots-on-stilts-nature-image01348523.html</a:t>
            </a:r>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2291817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www.usgs.gov</a:t>
            </a:r>
            <a:r>
              <a:rPr lang="en-US" dirty="0"/>
              <a:t>/media/images/aerial-photographs-</a:t>
            </a:r>
            <a:r>
              <a:rPr lang="en-US" dirty="0" err="1"/>
              <a:t>rodanthe</a:t>
            </a:r>
            <a:r>
              <a:rPr lang="en-US" dirty="0"/>
              <a:t>-north-</a:t>
            </a:r>
            <a:r>
              <a:rPr lang="en-US" dirty="0" err="1"/>
              <a:t>carolina</a:t>
            </a:r>
            <a:endParaRPr lang="en-US" dirty="0"/>
          </a:p>
          <a:p>
            <a:r>
              <a:rPr lang="en-US" dirty="0"/>
              <a:t>More: https://</a:t>
            </a:r>
            <a:r>
              <a:rPr lang="en-US" dirty="0" err="1"/>
              <a:t>www.wfae.org</a:t>
            </a:r>
            <a:r>
              <a:rPr lang="en-US" dirty="0"/>
              <a:t>/energy-environment/2022-05-09/beach-nourishment-along-outer-banks-will-be-sustainable-for-foreseeable-future</a:t>
            </a:r>
            <a:r>
              <a:rPr lang="en-AU" b="0" i="0" dirty="0">
                <a:solidFill>
                  <a:srgbClr val="767676"/>
                </a:solidFill>
                <a:effectLst/>
                <a:latin typeface="Roboto Condensed" panose="02000000000000000000" pitchFamily="2" charset="0"/>
              </a:rPr>
              <a:t>A house in </a:t>
            </a:r>
            <a:r>
              <a:rPr lang="en-AU" b="0" i="0" dirty="0" err="1">
                <a:solidFill>
                  <a:srgbClr val="767676"/>
                </a:solidFill>
                <a:effectLst/>
                <a:latin typeface="Roboto Condensed" panose="02000000000000000000" pitchFamily="2" charset="0"/>
              </a:rPr>
              <a:t>Rodanthe</a:t>
            </a:r>
            <a:r>
              <a:rPr lang="en-AU" b="0" i="0" dirty="0">
                <a:solidFill>
                  <a:srgbClr val="767676"/>
                </a:solidFill>
                <a:effectLst/>
                <a:latin typeface="Roboto Condensed" panose="02000000000000000000" pitchFamily="2" charset="0"/>
              </a:rPr>
              <a:t> is on the verge of collapsing into the ocean on March 25, 2022</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15</a:t>
            </a:fld>
            <a:endParaRPr lang="en-US"/>
          </a:p>
        </p:txBody>
      </p:sp>
    </p:spTree>
    <p:extLst>
      <p:ext uri="{BB962C8B-B14F-4D97-AF65-F5344CB8AC3E}">
        <p14:creationId xmlns:p14="http://schemas.microsoft.com/office/powerpoint/2010/main" val="4190411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www.yourtimemagazine.com.au</a:t>
            </a:r>
            <a:r>
              <a:rPr lang="en-US" dirty="0"/>
              <a:t>/</a:t>
            </a:r>
            <a:r>
              <a:rPr lang="en-US" dirty="0" err="1"/>
              <a:t>neighbourhoods</a:t>
            </a:r>
            <a:r>
              <a:rPr lang="en-US" dirty="0"/>
              <a:t>-rise-from-the-dunes/</a:t>
            </a:r>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510778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https://</a:t>
            </a:r>
            <a:r>
              <a:rPr lang="en-US" dirty="0" err="1"/>
              <a:t>www.robpyne.com.au</a:t>
            </a:r>
            <a:r>
              <a:rPr lang="en-US" dirty="0"/>
              <a:t>/old-pictures-of-cairns/#h-cairns-esplanade</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3415126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www.bonzle.com</a:t>
            </a:r>
            <a:r>
              <a:rPr lang="en-US" dirty="0"/>
              <a:t>/pictures-over-time/pictures-taken-in-1873/page-2/picture-ywxz3pe9/size-4/gladstone/harbour-at-gladstone-queensland-ca-1873</a:t>
            </a:r>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521208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733126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www.bonzle.com</a:t>
            </a:r>
            <a:r>
              <a:rPr lang="en-US" dirty="0"/>
              <a:t>/c/</a:t>
            </a:r>
            <a:r>
              <a:rPr lang="en-US" dirty="0" err="1"/>
              <a:t>a?a</a:t>
            </a:r>
            <a:r>
              <a:rPr lang="en-US" dirty="0"/>
              <a:t>=</a:t>
            </a:r>
            <a:r>
              <a:rPr lang="en-US" dirty="0" err="1"/>
              <a:t>p&amp;p</a:t>
            </a:r>
            <a:r>
              <a:rPr lang="en-US" dirty="0"/>
              <a:t>=953&amp;d=</a:t>
            </a:r>
            <a:r>
              <a:rPr lang="en-US" dirty="0" err="1"/>
              <a:t>pics&amp;yr</a:t>
            </a:r>
            <a:r>
              <a:rPr lang="en-US" dirty="0"/>
              <a:t>=1924&amp;c=1&amp;x=151%2E25635&amp;y=%2D23%2E84761&amp;w=40000&amp;mpsec=0</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3753023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www.historicprints.com.au</a:t>
            </a:r>
            <a:r>
              <a:rPr lang="en-US" dirty="0"/>
              <a:t>/unrestored/</a:t>
            </a:r>
            <a:r>
              <a:rPr lang="en-US" dirty="0" err="1"/>
              <a:t>gladstone-queensland-unrestored?itemId</a:t>
            </a:r>
            <a:r>
              <a:rPr lang="en-US" dirty="0"/>
              <a:t>=hobp7dyvjgcigogkyhjb7p23hdtzpe</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355458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kids.frontiersin.org</a:t>
            </a:r>
            <a:r>
              <a:rPr lang="en-US" dirty="0"/>
              <a:t>/articles/10.3389/frym.2022.682759</a:t>
            </a:r>
          </a:p>
          <a:p>
            <a:pPr algn="l">
              <a:buFont typeface="Arial" panose="020B0604020202020204" pitchFamily="34" charset="0"/>
              <a:buChar char="•"/>
            </a:pPr>
            <a:r>
              <a:rPr lang="en-AU" b="0" i="0" dirty="0">
                <a:solidFill>
                  <a:srgbClr val="282828"/>
                </a:solidFill>
                <a:effectLst/>
                <a:latin typeface="MuseoSans"/>
              </a:rPr>
              <a:t>Figure 1 - Different types of climate and weather extremes and their impacts: (a) Drought conditions near </a:t>
            </a:r>
            <a:r>
              <a:rPr lang="en-AU" b="0" i="0" dirty="0" err="1">
                <a:solidFill>
                  <a:srgbClr val="282828"/>
                </a:solidFill>
                <a:effectLst/>
                <a:latin typeface="MuseoSans"/>
              </a:rPr>
              <a:t>Jaguari</a:t>
            </a:r>
            <a:r>
              <a:rPr lang="en-AU" b="0" i="0" dirty="0">
                <a:solidFill>
                  <a:srgbClr val="282828"/>
                </a:solidFill>
                <a:effectLst/>
                <a:latin typeface="MuseoSans"/>
              </a:rPr>
              <a:t> dam, Brazil (January 2014).</a:t>
            </a:r>
          </a:p>
          <a:p>
            <a:pPr algn="l">
              <a:buFont typeface="Arial" panose="020B0604020202020204" pitchFamily="34" charset="0"/>
              <a:buChar char="•"/>
            </a:pPr>
            <a:r>
              <a:rPr lang="en-AU" b="0" i="0" dirty="0">
                <a:solidFill>
                  <a:srgbClr val="282828"/>
                </a:solidFill>
                <a:effectLst/>
                <a:latin typeface="MuseoSans"/>
              </a:rPr>
              <a:t>(b) Smoke from the Williams Flat Fire (WA, USA, 8 August 2019). (c) The “Victoria’s hailstone” in Villa Carlos Paz in Argentina (8 February 2018). (d) Paris during a heatwave (France). (e) New Jersey shoreline after a storm surge (USA). (f) Flooding following hurricane Eta (Central America, November 2020). (g) Four tropical cyclones across the Pacific Ocean (1 September 2015): Typhoon Kilo, Hurricane Ignacio, Hurricane Jimena, and Tropical Depression 14E. (h) Atmospheric river bringing moisture from the tropics to the Western U.S. (2018). (</a:t>
            </a:r>
            <a:r>
              <a:rPr lang="en-AU" b="0" i="0" dirty="0" err="1">
                <a:solidFill>
                  <a:srgbClr val="282828"/>
                </a:solidFill>
                <a:effectLst/>
                <a:latin typeface="MuseoSans"/>
              </a:rPr>
              <a:t>i</a:t>
            </a:r>
            <a:r>
              <a:rPr lang="en-AU" b="0" i="0" dirty="0">
                <a:solidFill>
                  <a:srgbClr val="282828"/>
                </a:solidFill>
                <a:effectLst/>
                <a:latin typeface="MuseoSans"/>
              </a:rPr>
              <a:t>) Thunderstorm off the coast of Byron Bay, Australia. (j) Tornado. (k) Wildfire and firefighters near Bilpin, Australia (19 December 2019). See the Author’s Note section for photo credits.</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a:t>
            </a:fld>
            <a:endParaRPr lang="en-US"/>
          </a:p>
        </p:txBody>
      </p:sp>
    </p:spTree>
    <p:extLst>
      <p:ext uri="{BB962C8B-B14F-4D97-AF65-F5344CB8AC3E}">
        <p14:creationId xmlns:p14="http://schemas.microsoft.com/office/powerpoint/2010/main" val="287420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magz.tempo.co</a:t>
            </a:r>
            <a:r>
              <a:rPr lang="en-US" dirty="0"/>
              <a:t>/read/environment/40023/batam-mangrove-forest-damaged-due-to-the-development-of-housing-complex</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3689197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/figure/3-Mangroves-in-Viet-Nam-are-threatened-by-expanding-aquaculture-and-salt-farming-on-the_fig2_258342762</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3481575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AU" b="0" i="0" dirty="0">
                <a:solidFill>
                  <a:srgbClr val="7F7F7F"/>
                </a:solidFill>
                <a:effectLst/>
                <a:latin typeface="Work Sans" pitchFamily="2" charset="77"/>
              </a:rPr>
              <a:t>Houses flanking a canal on the fringes of Ca Mau Cape National Park, a protected area where afforestation projects are ongoing (Image: </a:t>
            </a:r>
            <a:r>
              <a:rPr lang="en-AU" b="0" i="0" u="none" strike="noStrike" dirty="0">
                <a:effectLst/>
                <a:latin typeface="Work Sans" pitchFamily="2" charset="77"/>
                <a:hlinkClick r:id="rId3"/>
              </a:rPr>
              <a:t>Thanh Nguyen</a:t>
            </a:r>
            <a:r>
              <a:rPr lang="en-AU" b="0" i="0" dirty="0">
                <a:solidFill>
                  <a:srgbClr val="7F7F7F"/>
                </a:solidFill>
                <a:effectLst/>
                <a:latin typeface="Work Sans" pitchFamily="2" charset="77"/>
              </a:rPr>
              <a:t> / The Third Pole)</a:t>
            </a:r>
          </a:p>
          <a:p>
            <a:r>
              <a:rPr lang="en-AU" b="0" i="0" dirty="0">
                <a:solidFill>
                  <a:srgbClr val="7F7F7F"/>
                </a:solidFill>
                <a:effectLst/>
                <a:latin typeface="Work Sans" pitchFamily="2" charset="77"/>
              </a:rPr>
              <a:t>Source: https://</a:t>
            </a:r>
            <a:r>
              <a:rPr lang="en-AU" b="0" i="0" dirty="0" err="1">
                <a:solidFill>
                  <a:srgbClr val="7F7F7F"/>
                </a:solidFill>
                <a:effectLst/>
                <a:latin typeface="Work Sans" pitchFamily="2" charset="77"/>
              </a:rPr>
              <a:t>www.thethirdpole.net</a:t>
            </a:r>
            <a:r>
              <a:rPr lang="en-AU" b="0" i="0" dirty="0">
                <a:solidFill>
                  <a:srgbClr val="7F7F7F"/>
                </a:solidFill>
                <a:effectLst/>
                <a:latin typeface="Work Sans" pitchFamily="2" charset="77"/>
              </a:rPr>
              <a:t>/</a:t>
            </a:r>
            <a:r>
              <a:rPr lang="en-AU" b="0" i="0" dirty="0" err="1">
                <a:solidFill>
                  <a:srgbClr val="7F7F7F"/>
                </a:solidFill>
                <a:effectLst/>
                <a:latin typeface="Work Sans" pitchFamily="2" charset="77"/>
              </a:rPr>
              <a:t>en</a:t>
            </a:r>
            <a:r>
              <a:rPr lang="en-AU" b="0" i="0" dirty="0">
                <a:solidFill>
                  <a:srgbClr val="7F7F7F"/>
                </a:solidFill>
                <a:effectLst/>
                <a:latin typeface="Work Sans" pitchFamily="2" charset="77"/>
              </a:rPr>
              <a:t>/livelihoods/shrimp-farmers-working-with-mangroves-</a:t>
            </a:r>
            <a:r>
              <a:rPr lang="en-AU" b="0" i="0" dirty="0" err="1">
                <a:solidFill>
                  <a:srgbClr val="7F7F7F"/>
                </a:solidFill>
                <a:effectLst/>
                <a:latin typeface="Work Sans" pitchFamily="2" charset="77"/>
              </a:rPr>
              <a:t>mekong</a:t>
            </a:r>
            <a:r>
              <a:rPr lang="en-AU" b="0" i="0" dirty="0">
                <a:solidFill>
                  <a:srgbClr val="7F7F7F"/>
                </a:solidFill>
                <a:effectLst/>
                <a:latin typeface="Work Sans" pitchFamily="2" charset="77"/>
              </a:rPr>
              <a:t>-delta-</a:t>
            </a:r>
            <a:r>
              <a:rPr lang="en-AU" b="0" i="0" dirty="0" err="1">
                <a:solidFill>
                  <a:srgbClr val="7F7F7F"/>
                </a:solidFill>
                <a:effectLst/>
                <a:latin typeface="Work Sans" pitchFamily="2" charset="77"/>
              </a:rPr>
              <a:t>vietnam</a:t>
            </a:r>
            <a:r>
              <a:rPr lang="en-AU" b="0" i="0" dirty="0">
                <a:solidFill>
                  <a:srgbClr val="7F7F7F"/>
                </a:solidFill>
                <a:effectLst/>
                <a:latin typeface="Work Sans" pitchFamily="2" charset="77"/>
              </a:rPr>
              <a:t>/</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3951424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www.thethirdpole.net</a:t>
            </a:r>
            <a:r>
              <a:rPr lang="en-US" dirty="0"/>
              <a:t>/</a:t>
            </a:r>
            <a:r>
              <a:rPr lang="en-US" dirty="0" err="1"/>
              <a:t>en</a:t>
            </a:r>
            <a:r>
              <a:rPr lang="en-US" dirty="0"/>
              <a:t>/livelihoods/shrimp-farmers-working-with-mangroves-</a:t>
            </a:r>
            <a:r>
              <a:rPr lang="en-US" dirty="0" err="1"/>
              <a:t>mekong</a:t>
            </a:r>
            <a:r>
              <a:rPr lang="en-US" dirty="0"/>
              <a:t>-delta-</a:t>
            </a:r>
            <a:r>
              <a:rPr lang="en-US" dirty="0" err="1"/>
              <a:t>vietnam</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54795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onlinelibrary.wiley.com</a:t>
            </a:r>
            <a:r>
              <a:rPr lang="en-US" dirty="0"/>
              <a:t>/</a:t>
            </a:r>
            <a:r>
              <a:rPr lang="en-US" dirty="0" err="1"/>
              <a:t>doi</a:t>
            </a:r>
            <a:r>
              <a:rPr lang="en-US" dirty="0"/>
              <a:t>/full/10.1111/1745-5871.12580</a:t>
            </a:r>
          </a:p>
        </p:txBody>
      </p:sp>
      <p:sp>
        <p:nvSpPr>
          <p:cNvPr id="4" name="Slide Number Placeholder 3"/>
          <p:cNvSpPr>
            <a:spLocks noGrp="1"/>
          </p:cNvSpPr>
          <p:nvPr>
            <p:ph type="sldNum" sz="quarter" idx="5"/>
          </p:nvPr>
        </p:nvSpPr>
        <p:spPr/>
        <p:txBody>
          <a:bodyPr/>
          <a:lstStyle/>
          <a:p>
            <a:fld id="{1E9A60AA-0504-9D43-9C67-9C1121590EC0}" type="slidenum">
              <a:rPr lang="en-US" smtClean="0"/>
              <a:t>28</a:t>
            </a:fld>
            <a:endParaRPr lang="en-US"/>
          </a:p>
        </p:txBody>
      </p:sp>
    </p:spTree>
    <p:extLst>
      <p:ext uri="{BB962C8B-B14F-4D97-AF65-F5344CB8AC3E}">
        <p14:creationId xmlns:p14="http://schemas.microsoft.com/office/powerpoint/2010/main" val="2155586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www.bom.gov.au</a:t>
            </a:r>
            <a:r>
              <a:rPr lang="en-US" dirty="0"/>
              <a:t>/state-of-the-climate/</a:t>
            </a:r>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1192778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/profile/Mike-</a:t>
            </a:r>
            <a:r>
              <a:rPr lang="en-US" dirty="0" err="1"/>
              <a:t>Letnic</a:t>
            </a:r>
            <a:r>
              <a:rPr lang="en-US" dirty="0"/>
              <a:t>/publication/326067239_Biological_responses_to_the_press_and_pulse_of_climate_trends_and_extreme_events/links/5b4e9dd445851507a7a9a3c2/Biological-responses-to-the-press-and-pulse-of-climate-trends-and-extreme-events.pdf   (accessed via google scholar)</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4017474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nesplandscapes.edu.au</a:t>
            </a:r>
            <a:r>
              <a:rPr lang="en-US" dirty="0"/>
              <a:t>/projects/</a:t>
            </a:r>
            <a:r>
              <a:rPr lang="en-US" dirty="0" err="1"/>
              <a:t>nesp</a:t>
            </a:r>
            <a:r>
              <a:rPr lang="en-US" dirty="0"/>
              <a:t>/gulf-mangrove-dieback/</a:t>
            </a:r>
          </a:p>
          <a:p>
            <a:r>
              <a:rPr lang="en-US" dirty="0"/>
              <a:t>Info: https://</a:t>
            </a:r>
            <a:r>
              <a:rPr lang="en-US" dirty="0" err="1"/>
              <a:t>nesplandscapes.edu.au</a:t>
            </a:r>
            <a:r>
              <a:rPr lang="en-US" dirty="0"/>
              <a:t>/projects/</a:t>
            </a:r>
            <a:r>
              <a:rPr lang="en-US" dirty="0" err="1"/>
              <a:t>nesp</a:t>
            </a:r>
            <a:r>
              <a:rPr lang="en-US" dirty="0"/>
              <a:t>/gulf-mangrove-dieback/</a:t>
            </a:r>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536593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video: https://</a:t>
            </a:r>
            <a:r>
              <a:rPr lang="en-US" dirty="0" err="1"/>
              <a:t>www.youtube.com</a:t>
            </a:r>
            <a:r>
              <a:rPr lang="en-US" dirty="0"/>
              <a:t>/</a:t>
            </a:r>
            <a:r>
              <a:rPr lang="en-US" dirty="0" err="1"/>
              <a:t>watch?v</a:t>
            </a:r>
            <a:r>
              <a:rPr lang="en-US" dirty="0"/>
              <a:t>=p__8Pod_gzg</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651176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Figure 1: Proportional losses of mangroves for 14 catchment areas bordering the southern shorelines of the Gulf of Carpentaria. From Duke et al. 2017, their Figure 10</a:t>
            </a:r>
          </a:p>
          <a:p>
            <a:r>
              <a:rPr lang="en-AU" dirty="0"/>
              <a:t>Source: https://</a:t>
            </a:r>
            <a:r>
              <a:rPr lang="en-AU" dirty="0" err="1"/>
              <a:t>researchonline.jcu.edu.au</a:t>
            </a:r>
            <a:r>
              <a:rPr lang="en-AU" dirty="0"/>
              <a:t>/50134/1/2017_HarrisHope%20plus%20BOM.pdf</a:t>
            </a:r>
          </a:p>
          <a:p>
            <a:r>
              <a:rPr lang="en-AU" dirty="0"/>
              <a:t>Paper: Climate drivers of the 2015 Gulf of Carpentaria mangrove dieback Todd Harris, Pandora Hope, Eric Oliver, Robert Smalley, Julie </a:t>
            </a:r>
            <a:r>
              <a:rPr lang="en-AU" dirty="0" err="1"/>
              <a:t>Arblaster</a:t>
            </a:r>
            <a:r>
              <a:rPr lang="en-AU" dirty="0"/>
              <a:t>, Neil Holbrook, Norman Duke, Karen Pearce, Karl Braganza and Nathaniel </a:t>
            </a:r>
            <a:r>
              <a:rPr lang="en-AU" dirty="0" err="1"/>
              <a:t>Bindoff</a:t>
            </a:r>
            <a:r>
              <a:rPr lang="en-AU" dirty="0"/>
              <a:t> March 2017</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625179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education.nationalgeographic.org</a:t>
            </a:r>
            <a:r>
              <a:rPr lang="en-US" dirty="0"/>
              <a:t>/resource/weather/</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462952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davesgarden.com</a:t>
            </a:r>
            <a:r>
              <a:rPr lang="en-US" dirty="0"/>
              <a:t>/guides/articles/roots-the-twisted-tale-of-the-mangrove</a:t>
            </a:r>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3311537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AU" dirty="0"/>
            </a:br>
            <a:r>
              <a:rPr lang="en-AU" b="0" i="0" dirty="0">
                <a:solidFill>
                  <a:srgbClr val="CFCFCF"/>
                </a:solidFill>
                <a:effectLst/>
                <a:latin typeface="Work Sans" pitchFamily="2" charset="77"/>
              </a:rPr>
              <a:t>Illustration: </a:t>
            </a:r>
            <a:r>
              <a:rPr lang="en-AU" b="0" i="0" u="none" strike="noStrike" dirty="0">
                <a:solidFill>
                  <a:srgbClr val="FFFFFF"/>
                </a:solidFill>
                <a:effectLst/>
                <a:latin typeface="Work Sans" pitchFamily="2" charset="77"/>
                <a:hlinkClick r:id="rId3"/>
              </a:rPr>
              <a:t>Ed Harrison</a:t>
            </a:r>
            <a:r>
              <a:rPr lang="en-AU" b="0" i="0" dirty="0">
                <a:solidFill>
                  <a:srgbClr val="CFCFCF"/>
                </a:solidFill>
                <a:effectLst/>
                <a:latin typeface="Work Sans" pitchFamily="2" charset="77"/>
              </a:rPr>
              <a:t>/China Dialogue Ocean</a:t>
            </a:r>
          </a:p>
          <a:p>
            <a:r>
              <a:rPr lang="en-AU" b="0" i="0" dirty="0">
                <a:solidFill>
                  <a:srgbClr val="CFCFCF"/>
                </a:solidFill>
                <a:effectLst/>
                <a:latin typeface="Work Sans" pitchFamily="2" charset="77"/>
              </a:rPr>
              <a:t>Image: https://</a:t>
            </a:r>
            <a:r>
              <a:rPr lang="en-AU" b="0" i="0" dirty="0" err="1">
                <a:solidFill>
                  <a:srgbClr val="CFCFCF"/>
                </a:solidFill>
                <a:effectLst/>
                <a:latin typeface="Work Sans" pitchFamily="2" charset="77"/>
              </a:rPr>
              <a:t>chinadialogueocean.net</a:t>
            </a:r>
            <a:r>
              <a:rPr lang="en-AU" b="0" i="0" dirty="0">
                <a:solidFill>
                  <a:srgbClr val="CFCFCF"/>
                </a:solidFill>
                <a:effectLst/>
                <a:latin typeface="Work Sans" pitchFamily="2" charset="77"/>
              </a:rPr>
              <a:t>/</a:t>
            </a:r>
            <a:r>
              <a:rPr lang="en-AU" b="0" i="0" dirty="0" err="1">
                <a:solidFill>
                  <a:srgbClr val="CFCFCF"/>
                </a:solidFill>
                <a:effectLst/>
                <a:latin typeface="Work Sans" pitchFamily="2" charset="77"/>
              </a:rPr>
              <a:t>en</a:t>
            </a:r>
            <a:r>
              <a:rPr lang="en-AU" b="0" i="0" dirty="0">
                <a:solidFill>
                  <a:srgbClr val="CFCFCF"/>
                </a:solidFill>
                <a:effectLst/>
                <a:latin typeface="Work Sans" pitchFamily="2" charset="77"/>
              </a:rPr>
              <a:t>/conservation/blue-carbon-how-coastal-ecosystems-help-capture-emissions/</a:t>
            </a:r>
          </a:p>
          <a:p>
            <a:r>
              <a:rPr lang="en-AU" b="0" i="0" dirty="0">
                <a:solidFill>
                  <a:srgbClr val="CFCFCF"/>
                </a:solidFill>
                <a:effectLst/>
                <a:latin typeface="Work Sans" pitchFamily="2" charset="77"/>
              </a:rPr>
              <a:t>Crab: https://</a:t>
            </a:r>
            <a:r>
              <a:rPr lang="en-AU" b="0" i="0" dirty="0" err="1">
                <a:solidFill>
                  <a:srgbClr val="CFCFCF"/>
                </a:solidFill>
                <a:effectLst/>
                <a:latin typeface="Work Sans" pitchFamily="2" charset="77"/>
              </a:rPr>
              <a:t>fieldofmar-e.schools.nsw.gov.au</a:t>
            </a:r>
            <a:r>
              <a:rPr lang="en-AU" b="0" i="0" dirty="0">
                <a:solidFill>
                  <a:srgbClr val="CFCFCF"/>
                </a:solidFill>
                <a:effectLst/>
                <a:latin typeface="Work Sans" pitchFamily="2" charset="77"/>
              </a:rPr>
              <a:t>/fact-sheets/mangrove-</a:t>
            </a:r>
            <a:r>
              <a:rPr lang="en-AU" b="0" i="0" dirty="0" err="1">
                <a:solidFill>
                  <a:srgbClr val="CFCFCF"/>
                </a:solidFill>
                <a:effectLst/>
                <a:latin typeface="Work Sans" pitchFamily="2" charset="77"/>
              </a:rPr>
              <a:t>forest.html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2405344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chinadialogueocean.net</a:t>
            </a:r>
            <a:r>
              <a:rPr lang="en-US" dirty="0"/>
              <a:t>/</a:t>
            </a:r>
            <a:r>
              <a:rPr lang="en-US" dirty="0" err="1"/>
              <a:t>en</a:t>
            </a:r>
            <a:r>
              <a:rPr lang="en-US" dirty="0"/>
              <a:t>/conservation/blue-carbon-how-coastal-ecosystems-help-capture-emissions/</a:t>
            </a:r>
          </a:p>
          <a:p>
            <a:r>
              <a:rPr lang="en-AU" b="0" i="0" dirty="0">
                <a:solidFill>
                  <a:srgbClr val="CFCFCF"/>
                </a:solidFill>
                <a:effectLst/>
                <a:latin typeface="Work Sans" pitchFamily="2" charset="77"/>
              </a:rPr>
              <a:t>Mangroves in Komodo National Park, Indonesia. In addition to capturing blue carbon, mangroves provide a habitat for a wide variety of species and act as a natural barrier against flooding. (Image: Paul Hilton/Greenpeace)</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43</a:t>
            </a:fld>
            <a:endParaRPr lang="en-US"/>
          </a:p>
        </p:txBody>
      </p:sp>
    </p:spTree>
    <p:extLst>
      <p:ext uri="{BB962C8B-B14F-4D97-AF65-F5344CB8AC3E}">
        <p14:creationId xmlns:p14="http://schemas.microsoft.com/office/powerpoint/2010/main" val="3522053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www.worldwildlife.org</a:t>
            </a:r>
            <a:r>
              <a:rPr lang="en-US" dirty="0"/>
              <a:t>/blogs/sustainability-works/posts/investing-in-mangroves-to-protect-people</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1036887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yaleclimateconnections.org</a:t>
            </a:r>
            <a:r>
              <a:rPr lang="en-US" dirty="0"/>
              <a:t>/2023/02/category-3-cyclone-freddy-hits-madagascar/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583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/news/rural/2022-09-27/</a:t>
            </a:r>
            <a:r>
              <a:rPr lang="en-US" dirty="0" err="1"/>
              <a:t>qld</a:t>
            </a:r>
            <a:r>
              <a:rPr lang="en-US" dirty="0"/>
              <a:t>-braces-for-wet-</a:t>
            </a:r>
            <a:r>
              <a:rPr lang="en-US" dirty="0" err="1"/>
              <a:t>september</a:t>
            </a:r>
            <a:r>
              <a:rPr lang="en-US" dirty="0"/>
              <a:t>-end-weather/101476372</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3965195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www.reddit.com</a:t>
            </a:r>
            <a:r>
              <a:rPr lang="en-US" dirty="0"/>
              <a:t>/r/</a:t>
            </a:r>
            <a:r>
              <a:rPr lang="en-US" dirty="0" err="1"/>
              <a:t>NatureIsFuckingLit</a:t>
            </a:r>
            <a:r>
              <a:rPr lang="en-US" dirty="0"/>
              <a:t>/comments/6gl2w5/pacific_storm_from_37000_feet_above_the_ocean/</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371527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flightsafety.org</a:t>
            </a:r>
            <a:r>
              <a:rPr lang="en-US" dirty="0"/>
              <a:t>/</a:t>
            </a:r>
            <a:r>
              <a:rPr lang="en-US" dirty="0" err="1"/>
              <a:t>asw</a:t>
            </a:r>
            <a:r>
              <a:rPr lang="en-US" dirty="0"/>
              <a:t>-article/tossed-by-a-thunderstorm/</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345528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www.axios.com</a:t>
            </a:r>
            <a:r>
              <a:rPr lang="en-US" dirty="0"/>
              <a:t>/2018/11/01/worlds-oceans-warming-60-percent-faster-than-thought</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2766441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social.shorthand.com</a:t>
            </a:r>
            <a:r>
              <a:rPr lang="en-US" dirty="0"/>
              <a:t>/</a:t>
            </a:r>
            <a:r>
              <a:rPr lang="en-US" dirty="0" err="1"/>
              <a:t>IUCN_forests</a:t>
            </a:r>
            <a:r>
              <a:rPr lang="en-US" dirty="0"/>
              <a:t>/nCec1jyqvn/mangroves-against-the-storm</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501091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www.mdpi.com</a:t>
            </a:r>
            <a:r>
              <a:rPr lang="en-US" dirty="0"/>
              <a:t>/2071-1050/13/15/8212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Paper: </a:t>
            </a:r>
            <a:r>
              <a:rPr lang="en-AU" b="1" i="0" dirty="0">
                <a:solidFill>
                  <a:srgbClr val="000000"/>
                </a:solidFill>
                <a:effectLst/>
                <a:latin typeface="Arial" panose="020B0604020202020204" pitchFamily="34" charset="0"/>
              </a:rPr>
              <a:t>Mapping Mangrove Opportunities with Open Access Data: A Case Study for Bangladesh</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2134496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Category 3 Cyclone Freddy hits Madagascar » Yale Climate Connections">
            <a:extLst>
              <a:ext uri="{FF2B5EF4-FFF2-40B4-BE49-F238E27FC236}">
                <a16:creationId xmlns:a16="http://schemas.microsoft.com/office/drawing/2014/main" id="{9983EB26-5EA7-B870-6641-9F7C3C701CC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B9A622-8091-ECA4-EE20-2C9EC9D24DE0}"/>
              </a:ext>
            </a:extLst>
          </p:cNvPr>
          <p:cNvSpPr txBox="1"/>
          <p:nvPr/>
        </p:nvSpPr>
        <p:spPr>
          <a:xfrm>
            <a:off x="226166" y="151179"/>
            <a:ext cx="2582347" cy="68634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Learning Intention: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cs typeface="Arial Narrow" panose="020B0604020202020204" pitchFamily="34" charset="0"/>
              </a:rPr>
              <a:t>Recognise</a:t>
            </a:r>
            <a:r>
              <a:rPr lang="en-US" sz="2000" dirty="0">
                <a:cs typeface="Arial Narrow" panose="020B0604020202020204" pitchFamily="34" charset="0"/>
              </a:rPr>
              <a:t> that impact levels from pulse events alter as populations increase and landscape dynamics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cs typeface="Arial Narrow" panose="020B0604020202020204" pitchFamily="34" charset="0"/>
              </a:rPr>
              <a:t>This leads to increased pressure on infrastructure designed to mitigate risk.</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Success Criteria: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Complete Marine Education worksheet </a:t>
            </a:r>
            <a:r>
              <a:rPr kumimoji="0" lang="en-US" sz="2000" i="1" u="none" strike="noStrike" kern="1200" cap="none" spc="0" normalizeH="0" baseline="0" noProof="0" dirty="0">
                <a:ln>
                  <a:noFill/>
                </a:ln>
                <a:effectLst/>
                <a:uLnTx/>
                <a:uFillTx/>
                <a:ea typeface="+mn-ea"/>
                <a:cs typeface="Arial Narrow" panose="020B0604020202020204" pitchFamily="34" charset="0"/>
              </a:rPr>
              <a:t>’25. </a:t>
            </a:r>
            <a:r>
              <a:rPr lang="en-US" sz="2000" i="1" dirty="0">
                <a:cs typeface="Arial Narrow" panose="020B0604020202020204" pitchFamily="34" charset="0"/>
              </a:rPr>
              <a:t>Disturbance Dynamics</a:t>
            </a:r>
            <a:r>
              <a:rPr kumimoji="0" lang="en-US" sz="2000" i="1" u="none" strike="noStrike" kern="1200" cap="none" spc="0" normalizeH="0" baseline="0" noProof="0" dirty="0">
                <a:ln>
                  <a:noFill/>
                </a:ln>
                <a:effectLst/>
                <a:uLnTx/>
                <a:uFillTx/>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
        <p:nvSpPr>
          <p:cNvPr id="5" name="TextBox 4">
            <a:extLst>
              <a:ext uri="{FF2B5EF4-FFF2-40B4-BE49-F238E27FC236}">
                <a16:creationId xmlns:a16="http://schemas.microsoft.com/office/drawing/2014/main" id="{9F599465-96D7-FF9F-F609-D1CE68559668}"/>
              </a:ext>
            </a:extLst>
          </p:cNvPr>
          <p:cNvSpPr txBox="1"/>
          <p:nvPr/>
        </p:nvSpPr>
        <p:spPr>
          <a:xfrm>
            <a:off x="7690757" y="6488668"/>
            <a:ext cx="47274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i="0" dirty="0">
                <a:solidFill>
                  <a:srgbClr val="111111"/>
                </a:solidFill>
                <a:effectLst/>
                <a:latin typeface="var(--newspack-theme-font-heading)"/>
              </a:rPr>
              <a:t>Category 3 Cyclone Freddy hits Madagascar, Feb 13</a:t>
            </a:r>
            <a:r>
              <a:rPr lang="en-AU" sz="1400" i="0" baseline="30000" dirty="0">
                <a:solidFill>
                  <a:srgbClr val="111111"/>
                </a:solidFill>
                <a:effectLst/>
                <a:latin typeface="var(--newspack-theme-font-heading)"/>
              </a:rPr>
              <a:t>th</a:t>
            </a:r>
            <a:r>
              <a:rPr lang="en-AU" sz="1400" i="0" dirty="0">
                <a:solidFill>
                  <a:srgbClr val="111111"/>
                </a:solidFill>
                <a:effectLst/>
                <a:latin typeface="var(--newspack-theme-font-heading)"/>
              </a:rPr>
              <a:t> 2023</a:t>
            </a:r>
          </a:p>
        </p:txBody>
      </p:sp>
    </p:spTree>
    <p:extLst>
      <p:ext uri="{BB962C8B-B14F-4D97-AF65-F5344CB8AC3E}">
        <p14:creationId xmlns:p14="http://schemas.microsoft.com/office/powerpoint/2010/main" val="18536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88EDF9-F8FE-75F3-F0E7-81B6BF632BE2}"/>
              </a:ext>
            </a:extLst>
          </p:cNvPr>
          <p:cNvSpPr txBox="1"/>
          <p:nvPr/>
        </p:nvSpPr>
        <p:spPr>
          <a:xfrm>
            <a:off x="2364827" y="6192485"/>
            <a:ext cx="9333186" cy="461665"/>
          </a:xfrm>
          <a:prstGeom prst="rect">
            <a:avLst/>
          </a:prstGeom>
          <a:noFill/>
        </p:spPr>
        <p:txBody>
          <a:bodyPr wrap="square">
            <a:spAutoFit/>
          </a:bodyPr>
          <a:lstStyle/>
          <a:p>
            <a:r>
              <a:rPr lang="en-US" sz="2400" dirty="0"/>
              <a:t>Play video: https://</a:t>
            </a:r>
            <a:r>
              <a:rPr lang="en-US" sz="2400" dirty="0" err="1"/>
              <a:t>www.youtube.com</a:t>
            </a:r>
            <a:r>
              <a:rPr lang="en-US" sz="2400" dirty="0"/>
              <a:t>/</a:t>
            </a:r>
            <a:r>
              <a:rPr lang="en-US" sz="2400" dirty="0" err="1"/>
              <a:t>watch?v</a:t>
            </a:r>
            <a:r>
              <a:rPr lang="en-US" sz="2400" dirty="0"/>
              <a:t>=aoMrLYJOdA4</a:t>
            </a:r>
          </a:p>
        </p:txBody>
      </p:sp>
      <p:pic>
        <p:nvPicPr>
          <p:cNvPr id="5" name="Picture 4" descr="A video of a group of people&#10;&#10;Description automatically generated">
            <a:extLst>
              <a:ext uri="{FF2B5EF4-FFF2-40B4-BE49-F238E27FC236}">
                <a16:creationId xmlns:a16="http://schemas.microsoft.com/office/drawing/2014/main" id="{C63125B4-6C97-D382-C213-5039707094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460266"/>
            <a:ext cx="7772400" cy="5543289"/>
          </a:xfrm>
          <a:prstGeom prst="rect">
            <a:avLst/>
          </a:prstGeom>
        </p:spPr>
      </p:pic>
    </p:spTree>
    <p:extLst>
      <p:ext uri="{BB962C8B-B14F-4D97-AF65-F5344CB8AC3E}">
        <p14:creationId xmlns:p14="http://schemas.microsoft.com/office/powerpoint/2010/main" val="298259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3F7AD3-433F-A047-2ACC-3971B310A689}"/>
              </a:ext>
            </a:extLst>
          </p:cNvPr>
          <p:cNvSpPr txBox="1"/>
          <p:nvPr/>
        </p:nvSpPr>
        <p:spPr>
          <a:xfrm>
            <a:off x="629064" y="604739"/>
            <a:ext cx="11391071" cy="461665"/>
          </a:xfrm>
          <a:prstGeom prst="rect">
            <a:avLst/>
          </a:prstGeom>
          <a:noFill/>
        </p:spPr>
        <p:txBody>
          <a:bodyPr wrap="square">
            <a:spAutoFit/>
          </a:bodyPr>
          <a:lstStyle/>
          <a:p>
            <a:pPr algn="ctr"/>
            <a:r>
              <a:rPr lang="en-AU" sz="2400" dirty="0">
                <a:solidFill>
                  <a:srgbClr val="282828"/>
                </a:solidFill>
              </a:rPr>
              <a:t>More mangroves means more protection during pulse events</a:t>
            </a:r>
            <a:endParaRPr lang="en-US" sz="2400" dirty="0"/>
          </a:p>
        </p:txBody>
      </p:sp>
      <p:sp>
        <p:nvSpPr>
          <p:cNvPr id="8" name="Rectangle 7">
            <a:extLst>
              <a:ext uri="{FF2B5EF4-FFF2-40B4-BE49-F238E27FC236}">
                <a16:creationId xmlns:a16="http://schemas.microsoft.com/office/drawing/2014/main" id="{24EB0F97-1743-FD28-F499-68A5708C32B2}"/>
              </a:ext>
            </a:extLst>
          </p:cNvPr>
          <p:cNvSpPr/>
          <p:nvPr/>
        </p:nvSpPr>
        <p:spPr>
          <a:xfrm>
            <a:off x="0" y="1797269"/>
            <a:ext cx="12192000" cy="50607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a:extLst>
              <a:ext uri="{FF2B5EF4-FFF2-40B4-BE49-F238E27FC236}">
                <a16:creationId xmlns:a16="http://schemas.microsoft.com/office/drawing/2014/main" id="{1E43151D-8023-685F-2CC5-047FB96714B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9064" y="2711668"/>
            <a:ext cx="9565310" cy="319208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ouse - Free buildings icons">
            <a:extLst>
              <a:ext uri="{FF2B5EF4-FFF2-40B4-BE49-F238E27FC236}">
                <a16:creationId xmlns:a16="http://schemas.microsoft.com/office/drawing/2014/main" id="{F159D91C-70B3-916B-BB51-C5D81772F75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66945" y="3429000"/>
            <a:ext cx="1252483" cy="125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00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yclone Sarai Fiji -yachts anchored in Mangroves for safety - YouTube">
            <a:extLst>
              <a:ext uri="{FF2B5EF4-FFF2-40B4-BE49-F238E27FC236}">
                <a16:creationId xmlns:a16="http://schemas.microsoft.com/office/drawing/2014/main" id="{3E38607F-0199-CD38-CD43-9D482FAE4F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9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D24307-76A6-86FC-6580-8D2277E2BA8C}"/>
              </a:ext>
            </a:extLst>
          </p:cNvPr>
          <p:cNvSpPr txBox="1"/>
          <p:nvPr/>
        </p:nvSpPr>
        <p:spPr>
          <a:xfrm>
            <a:off x="3931103" y="6367642"/>
            <a:ext cx="6098720" cy="369332"/>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=o32nvI3bIC8</a:t>
            </a:r>
          </a:p>
        </p:txBody>
      </p:sp>
      <p:pic>
        <p:nvPicPr>
          <p:cNvPr id="5" name="Picture 4" descr="A video of boats in a river&#10;&#10;Description automatically generated">
            <a:extLst>
              <a:ext uri="{FF2B5EF4-FFF2-40B4-BE49-F238E27FC236}">
                <a16:creationId xmlns:a16="http://schemas.microsoft.com/office/drawing/2014/main" id="{6738FB96-BE2A-E123-6A50-4B2EB9B817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4764" y="577052"/>
            <a:ext cx="8162471" cy="5703895"/>
          </a:xfrm>
          <a:prstGeom prst="rect">
            <a:avLst/>
          </a:prstGeom>
        </p:spPr>
      </p:pic>
    </p:spTree>
    <p:extLst>
      <p:ext uri="{BB962C8B-B14F-4D97-AF65-F5344CB8AC3E}">
        <p14:creationId xmlns:p14="http://schemas.microsoft.com/office/powerpoint/2010/main" val="3133626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a:extLst>
              <a:ext uri="{FF2B5EF4-FFF2-40B4-BE49-F238E27FC236}">
                <a16:creationId xmlns:a16="http://schemas.microsoft.com/office/drawing/2014/main" id="{965E23A4-7FC7-35A0-755C-DF9BA09A357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360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4BE76F-43AF-A299-28BA-4961D7C8B5CC}"/>
              </a:ext>
            </a:extLst>
          </p:cNvPr>
          <p:cNvSpPr txBox="1"/>
          <p:nvPr/>
        </p:nvSpPr>
        <p:spPr>
          <a:xfrm>
            <a:off x="861095" y="514739"/>
            <a:ext cx="11417754" cy="461665"/>
          </a:xfrm>
          <a:prstGeom prst="rect">
            <a:avLst/>
          </a:prstGeom>
          <a:noFill/>
        </p:spPr>
        <p:txBody>
          <a:bodyPr wrap="square">
            <a:spAutoFit/>
          </a:bodyPr>
          <a:lstStyle/>
          <a:p>
            <a:r>
              <a:rPr lang="en-AU" sz="2400" dirty="0"/>
              <a:t>Houses </a:t>
            </a:r>
            <a:r>
              <a:rPr lang="en-AU" sz="2400" b="0" i="0" dirty="0">
                <a:effectLst/>
              </a:rPr>
              <a:t>in </a:t>
            </a:r>
            <a:r>
              <a:rPr lang="en-AU" sz="2400" b="0" i="0" dirty="0" err="1">
                <a:effectLst/>
              </a:rPr>
              <a:t>Rodanthe</a:t>
            </a:r>
            <a:r>
              <a:rPr lang="en-AU" sz="2400" dirty="0"/>
              <a:t>, North Carolina USA </a:t>
            </a:r>
            <a:r>
              <a:rPr lang="en-AU" sz="2400" b="0" i="0" dirty="0">
                <a:effectLst/>
              </a:rPr>
              <a:t>on the verge of collapsing into the ocean</a:t>
            </a:r>
            <a:endParaRPr lang="en-US" sz="2400" dirty="0"/>
          </a:p>
        </p:txBody>
      </p:sp>
      <p:pic>
        <p:nvPicPr>
          <p:cNvPr id="5" name="Picture 4" descr="A beach with houses and a body of water&#10;&#10;Description automatically generated">
            <a:extLst>
              <a:ext uri="{FF2B5EF4-FFF2-40B4-BE49-F238E27FC236}">
                <a16:creationId xmlns:a16="http://schemas.microsoft.com/office/drawing/2014/main" id="{155D4711-1306-B59B-FDA7-C8C955748D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80421"/>
            <a:ext cx="12278849" cy="5577579"/>
          </a:xfrm>
          <a:prstGeom prst="rect">
            <a:avLst/>
          </a:prstGeom>
        </p:spPr>
      </p:pic>
    </p:spTree>
    <p:extLst>
      <p:ext uri="{BB962C8B-B14F-4D97-AF65-F5344CB8AC3E}">
        <p14:creationId xmlns:p14="http://schemas.microsoft.com/office/powerpoint/2010/main" val="15751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03B677-BD97-F4B6-203F-0F14E0F2BA3C}"/>
              </a:ext>
            </a:extLst>
          </p:cNvPr>
          <p:cNvSpPr txBox="1"/>
          <p:nvPr/>
        </p:nvSpPr>
        <p:spPr>
          <a:xfrm>
            <a:off x="1442546" y="1720840"/>
            <a:ext cx="2751082" cy="3416320"/>
          </a:xfrm>
          <a:prstGeom prst="rect">
            <a:avLst/>
          </a:prstGeom>
          <a:noFill/>
        </p:spPr>
        <p:txBody>
          <a:bodyPr wrap="square">
            <a:spAutoFit/>
          </a:bodyPr>
          <a:lstStyle/>
          <a:p>
            <a:r>
              <a:rPr lang="en-US" sz="2400" dirty="0">
                <a:cs typeface="Arial Narrow" panose="020B0604020202020204" pitchFamily="34" charset="0"/>
              </a:rPr>
              <a:t>When people move to coastal locations in large numbers, the landscape changes.</a:t>
            </a:r>
          </a:p>
          <a:p>
            <a:endParaRPr lang="en-US" sz="2400" dirty="0">
              <a:cs typeface="Arial Narrow" panose="020B0604020202020204" pitchFamily="34" charset="0"/>
            </a:endParaRPr>
          </a:p>
          <a:p>
            <a:r>
              <a:rPr lang="en-US" sz="2400" dirty="0">
                <a:cs typeface="Arial Narrow" panose="020B0604020202020204" pitchFamily="34" charset="0"/>
              </a:rPr>
              <a:t>Mangroves are replaced by housing and development.</a:t>
            </a:r>
            <a:endParaRPr lang="en-US" sz="2400" dirty="0"/>
          </a:p>
        </p:txBody>
      </p:sp>
      <p:pic>
        <p:nvPicPr>
          <p:cNvPr id="24594" name="Picture 18" descr="Canals">
            <a:extLst>
              <a:ext uri="{FF2B5EF4-FFF2-40B4-BE49-F238E27FC236}">
                <a16:creationId xmlns:a16="http://schemas.microsoft.com/office/drawing/2014/main" id="{333AD9D5-9F85-24C4-5E6C-1039F77C4E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2816" y="3196583"/>
            <a:ext cx="6509185" cy="36614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Neighbourhoods rise from the dunes - Your Time Magazine">
            <a:extLst>
              <a:ext uri="{FF2B5EF4-FFF2-40B4-BE49-F238E27FC236}">
                <a16:creationId xmlns:a16="http://schemas.microsoft.com/office/drawing/2014/main" id="{9ECD6481-9AAC-A3E6-CA09-C6851ACB9F1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82816" y="1"/>
            <a:ext cx="6509183" cy="32545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66A9150-1FEE-A1F3-1F97-22E67A678BF3}"/>
              </a:ext>
            </a:extLst>
          </p:cNvPr>
          <p:cNvSpPr txBox="1"/>
          <p:nvPr/>
        </p:nvSpPr>
        <p:spPr>
          <a:xfrm>
            <a:off x="10116208" y="0"/>
            <a:ext cx="2075792" cy="369332"/>
          </a:xfrm>
          <a:prstGeom prst="rect">
            <a:avLst/>
          </a:prstGeom>
          <a:noFill/>
        </p:spPr>
        <p:txBody>
          <a:bodyPr wrap="square" rtlCol="0">
            <a:spAutoFit/>
          </a:bodyPr>
          <a:lstStyle/>
          <a:p>
            <a:r>
              <a:rPr lang="en-US" dirty="0" err="1"/>
              <a:t>Mooloolaba</a:t>
            </a:r>
            <a:r>
              <a:rPr lang="en-US" dirty="0"/>
              <a:t> 1960s </a:t>
            </a:r>
          </a:p>
        </p:txBody>
      </p:sp>
      <p:sp>
        <p:nvSpPr>
          <p:cNvPr id="12" name="TextBox 11">
            <a:extLst>
              <a:ext uri="{FF2B5EF4-FFF2-40B4-BE49-F238E27FC236}">
                <a16:creationId xmlns:a16="http://schemas.microsoft.com/office/drawing/2014/main" id="{AAE5D1EA-CA9C-6560-3E25-E525A2AE4B9F}"/>
              </a:ext>
            </a:extLst>
          </p:cNvPr>
          <p:cNvSpPr txBox="1"/>
          <p:nvPr/>
        </p:nvSpPr>
        <p:spPr>
          <a:xfrm>
            <a:off x="10216054" y="6451175"/>
            <a:ext cx="2075792" cy="369332"/>
          </a:xfrm>
          <a:prstGeom prst="rect">
            <a:avLst/>
          </a:prstGeom>
          <a:noFill/>
        </p:spPr>
        <p:txBody>
          <a:bodyPr wrap="square" rtlCol="0">
            <a:spAutoFit/>
          </a:bodyPr>
          <a:lstStyle/>
          <a:p>
            <a:r>
              <a:rPr lang="en-US" dirty="0" err="1">
                <a:solidFill>
                  <a:schemeClr val="bg1"/>
                </a:solidFill>
              </a:rPr>
              <a:t>Mooloolaba</a:t>
            </a:r>
            <a:r>
              <a:rPr lang="en-US" dirty="0">
                <a:solidFill>
                  <a:schemeClr val="bg1"/>
                </a:solidFill>
              </a:rPr>
              <a:t> 2000s </a:t>
            </a:r>
          </a:p>
        </p:txBody>
      </p:sp>
    </p:spTree>
    <p:extLst>
      <p:ext uri="{BB962C8B-B14F-4D97-AF65-F5344CB8AC3E}">
        <p14:creationId xmlns:p14="http://schemas.microsoft.com/office/powerpoint/2010/main" val="292390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FFFD0AD-34E1-4702-BCF6-61DE4DC812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440" y="114300"/>
            <a:ext cx="5768259" cy="4303122"/>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655079-AE52-83FF-2086-B4BD85BF6F46}"/>
              </a:ext>
            </a:extLst>
          </p:cNvPr>
          <p:cNvSpPr txBox="1"/>
          <p:nvPr/>
        </p:nvSpPr>
        <p:spPr>
          <a:xfrm>
            <a:off x="405961" y="342900"/>
            <a:ext cx="4059622" cy="461665"/>
          </a:xfrm>
          <a:prstGeom prst="rect">
            <a:avLst/>
          </a:prstGeom>
          <a:noFill/>
        </p:spPr>
        <p:txBody>
          <a:bodyPr wrap="square" rtlCol="0">
            <a:spAutoFit/>
          </a:bodyPr>
          <a:lstStyle/>
          <a:p>
            <a:r>
              <a:rPr lang="en-US" sz="2400" b="1" dirty="0">
                <a:solidFill>
                  <a:schemeClr val="bg1"/>
                </a:solidFill>
              </a:rPr>
              <a:t>1883</a:t>
            </a:r>
          </a:p>
        </p:txBody>
      </p:sp>
      <p:pic>
        <p:nvPicPr>
          <p:cNvPr id="28674" name="Picture 2">
            <a:extLst>
              <a:ext uri="{FF2B5EF4-FFF2-40B4-BE49-F238E27FC236}">
                <a16:creationId xmlns:a16="http://schemas.microsoft.com/office/drawing/2014/main" id="{3234DD63-058A-A5B4-0804-2DEA444FE0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2802884"/>
            <a:ext cx="5943113" cy="3840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B68480-2D5A-5C5B-C532-A63C92E4A952}"/>
              </a:ext>
            </a:extLst>
          </p:cNvPr>
          <p:cNvSpPr txBox="1"/>
          <p:nvPr/>
        </p:nvSpPr>
        <p:spPr>
          <a:xfrm>
            <a:off x="6238452" y="2841754"/>
            <a:ext cx="4059622" cy="461665"/>
          </a:xfrm>
          <a:prstGeom prst="rect">
            <a:avLst/>
          </a:prstGeom>
          <a:noFill/>
        </p:spPr>
        <p:txBody>
          <a:bodyPr wrap="square" rtlCol="0">
            <a:spAutoFit/>
          </a:bodyPr>
          <a:lstStyle/>
          <a:p>
            <a:r>
              <a:rPr lang="en-US" sz="2400" b="1" dirty="0"/>
              <a:t>100</a:t>
            </a:r>
            <a:r>
              <a:rPr lang="en-US" sz="2400" b="1" baseline="30000" dirty="0"/>
              <a:t>+</a:t>
            </a:r>
            <a:r>
              <a:rPr lang="en-US" sz="2400" b="1" dirty="0"/>
              <a:t> years later</a:t>
            </a:r>
          </a:p>
        </p:txBody>
      </p:sp>
      <p:sp>
        <p:nvSpPr>
          <p:cNvPr id="5" name="TextBox 4">
            <a:extLst>
              <a:ext uri="{FF2B5EF4-FFF2-40B4-BE49-F238E27FC236}">
                <a16:creationId xmlns:a16="http://schemas.microsoft.com/office/drawing/2014/main" id="{AE69C294-C801-7468-8F4A-6E6B45B6F446}"/>
              </a:ext>
            </a:extLst>
          </p:cNvPr>
          <p:cNvSpPr txBox="1"/>
          <p:nvPr/>
        </p:nvSpPr>
        <p:spPr>
          <a:xfrm>
            <a:off x="8104977" y="1240784"/>
            <a:ext cx="2688209" cy="461665"/>
          </a:xfrm>
          <a:prstGeom prst="rect">
            <a:avLst/>
          </a:prstGeom>
          <a:noFill/>
        </p:spPr>
        <p:txBody>
          <a:bodyPr wrap="square" rtlCol="0">
            <a:spAutoFit/>
          </a:bodyPr>
          <a:lstStyle/>
          <a:p>
            <a:r>
              <a:rPr lang="en-US" sz="2400" b="1" dirty="0">
                <a:solidFill>
                  <a:schemeClr val="bg1"/>
                </a:solidFill>
              </a:rPr>
              <a:t>Cairns Esplanade</a:t>
            </a:r>
          </a:p>
        </p:txBody>
      </p:sp>
    </p:spTree>
    <p:extLst>
      <p:ext uri="{BB962C8B-B14F-4D97-AF65-F5344CB8AC3E}">
        <p14:creationId xmlns:p14="http://schemas.microsoft.com/office/powerpoint/2010/main" val="3405898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8EE0B798-E758-305F-D415-0BD1444F09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849"/>
            <a:ext cx="12192000" cy="67183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15320F-DB24-9130-AEB7-F6400D0417BA}"/>
              </a:ext>
            </a:extLst>
          </p:cNvPr>
          <p:cNvSpPr txBox="1"/>
          <p:nvPr/>
        </p:nvSpPr>
        <p:spPr>
          <a:xfrm>
            <a:off x="208189" y="337848"/>
            <a:ext cx="6098720" cy="369332"/>
          </a:xfrm>
          <a:prstGeom prst="rect">
            <a:avLst/>
          </a:prstGeom>
          <a:noFill/>
        </p:spPr>
        <p:txBody>
          <a:bodyPr wrap="square">
            <a:spAutoFit/>
          </a:bodyPr>
          <a:lstStyle/>
          <a:p>
            <a:pPr algn="ctr"/>
            <a:r>
              <a:rPr lang="en-AU" b="1" i="0" dirty="0">
                <a:solidFill>
                  <a:srgbClr val="000000"/>
                </a:solidFill>
                <a:effectLst/>
                <a:latin typeface="Verdana" panose="020B0604030504040204" pitchFamily="34" charset="0"/>
              </a:rPr>
              <a:t>Harbour at Gladstone, Queensland, ca. 1873</a:t>
            </a:r>
          </a:p>
        </p:txBody>
      </p:sp>
    </p:spTree>
    <p:extLst>
      <p:ext uri="{BB962C8B-B14F-4D97-AF65-F5344CB8AC3E}">
        <p14:creationId xmlns:p14="http://schemas.microsoft.com/office/powerpoint/2010/main" val="2572273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icture of / about 'Gladstone' Queensland - Township of Gladstone, ca. 1890">
            <a:extLst>
              <a:ext uri="{FF2B5EF4-FFF2-40B4-BE49-F238E27FC236}">
                <a16:creationId xmlns:a16="http://schemas.microsoft.com/office/drawing/2014/main" id="{42A18F34-FC1D-1E26-2B96-F1E59958EB2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41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7CC806-972A-6C00-1837-12B4529E21F3}"/>
              </a:ext>
            </a:extLst>
          </p:cNvPr>
          <p:cNvSpPr txBox="1"/>
          <p:nvPr/>
        </p:nvSpPr>
        <p:spPr>
          <a:xfrm>
            <a:off x="7278460" y="6224298"/>
            <a:ext cx="1898196" cy="461665"/>
          </a:xfrm>
          <a:prstGeom prst="rect">
            <a:avLst/>
          </a:prstGeom>
          <a:noFill/>
        </p:spPr>
        <p:txBody>
          <a:bodyPr wrap="square">
            <a:spAutoFit/>
          </a:bodyPr>
          <a:lstStyle/>
          <a:p>
            <a:r>
              <a:rPr lang="en-AU" sz="2400" b="1" i="0" dirty="0">
                <a:solidFill>
                  <a:srgbClr val="000000"/>
                </a:solidFill>
                <a:effectLst/>
                <a:latin typeface="Georgia" panose="02040502050405020303" pitchFamily="18" charset="0"/>
              </a:rPr>
              <a:t>1890</a:t>
            </a:r>
            <a:endParaRPr lang="en-US" sz="2400" dirty="0"/>
          </a:p>
        </p:txBody>
      </p:sp>
    </p:spTree>
    <p:extLst>
      <p:ext uri="{BB962C8B-B14F-4D97-AF65-F5344CB8AC3E}">
        <p14:creationId xmlns:p14="http://schemas.microsoft.com/office/powerpoint/2010/main" val="2316511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292BDF-18C1-E50F-FE26-3B82244047AB}"/>
              </a:ext>
            </a:extLst>
          </p:cNvPr>
          <p:cNvSpPr txBox="1"/>
          <p:nvPr/>
        </p:nvSpPr>
        <p:spPr>
          <a:xfrm>
            <a:off x="325027" y="1929758"/>
            <a:ext cx="2058193" cy="37240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ea typeface="+mn-ea"/>
                <a:cs typeface="Arial Narrow" panose="020B0604020202020204" pitchFamily="34" charset="0"/>
              </a:rPr>
              <a:t>A pulse event is a (short-term) extreme weather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1" u="none" strike="noStrike" kern="1200" cap="none" spc="0" normalizeH="0" baseline="0" noProof="0" dirty="0">
                <a:ln>
                  <a:noFill/>
                </a:ln>
                <a:effectLst/>
                <a:uLnTx/>
                <a:uFillTx/>
                <a:ea typeface="+mn-ea"/>
                <a:cs typeface="Arial Narrow" panose="020B0604020202020204" pitchFamily="34" charset="0"/>
              </a:rPr>
              <a:t> </a:t>
            </a:r>
            <a:endParaRPr kumimoji="0" lang="en-US" sz="2000" u="none" strike="noStrike" kern="1200" cap="none" spc="0" normalizeH="0" baseline="0" noProof="0" dirty="0">
              <a:ln>
                <a:noFill/>
              </a:ln>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3" name="Picture 4" descr="Extreme Climate and Weather Events in a Warmer World · Frontiers for Young  Minds">
            <a:extLst>
              <a:ext uri="{FF2B5EF4-FFF2-40B4-BE49-F238E27FC236}">
                <a16:creationId xmlns:a16="http://schemas.microsoft.com/office/drawing/2014/main" id="{06756B17-A90A-F1B5-CAF4-D42B714ABCD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83221" y="0"/>
            <a:ext cx="98087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49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icture of / about 'Gladstone' Queensland - Aerial view of Gladstone, ca. 1924">
            <a:extLst>
              <a:ext uri="{FF2B5EF4-FFF2-40B4-BE49-F238E27FC236}">
                <a16:creationId xmlns:a16="http://schemas.microsoft.com/office/drawing/2014/main" id="{53B3256A-7FDB-A57D-A336-2A09A66548B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6B820C-8A88-B6C0-0F8D-E38508FEC4D2}"/>
              </a:ext>
            </a:extLst>
          </p:cNvPr>
          <p:cNvSpPr txBox="1"/>
          <p:nvPr/>
        </p:nvSpPr>
        <p:spPr>
          <a:xfrm>
            <a:off x="273504" y="182726"/>
            <a:ext cx="6098720" cy="369332"/>
          </a:xfrm>
          <a:prstGeom prst="rect">
            <a:avLst/>
          </a:prstGeom>
          <a:noFill/>
        </p:spPr>
        <p:txBody>
          <a:bodyPr wrap="square">
            <a:spAutoFit/>
          </a:bodyPr>
          <a:lstStyle/>
          <a:p>
            <a:r>
              <a:rPr lang="en-AU" b="1" i="0" dirty="0">
                <a:solidFill>
                  <a:srgbClr val="000000"/>
                </a:solidFill>
                <a:effectLst/>
                <a:latin typeface="Arial" panose="020B0604020202020204" pitchFamily="34" charset="0"/>
              </a:rPr>
              <a:t>Aerial view of Gladstone, ca. 1924</a:t>
            </a:r>
            <a:r>
              <a:rPr lang="en-AU" b="0" i="0" dirty="0">
                <a:solidFill>
                  <a:srgbClr val="000000"/>
                </a:solidFill>
                <a:effectLst/>
                <a:latin typeface="Arial" panose="020B0604020202020204" pitchFamily="34" charset="0"/>
              </a:rPr>
              <a:t> </a:t>
            </a:r>
            <a:endParaRPr lang="en-US" dirty="0"/>
          </a:p>
        </p:txBody>
      </p:sp>
    </p:spTree>
    <p:extLst>
      <p:ext uri="{BB962C8B-B14F-4D97-AF65-F5344CB8AC3E}">
        <p14:creationId xmlns:p14="http://schemas.microsoft.com/office/powerpoint/2010/main" val="2987579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iew of a river and mountains&#10;&#10;Description automatically generated">
            <a:extLst>
              <a:ext uri="{FF2B5EF4-FFF2-40B4-BE49-F238E27FC236}">
                <a16:creationId xmlns:a16="http://schemas.microsoft.com/office/drawing/2014/main" id="{A96BFCAF-6633-61E3-C94F-950FAB1582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AF41724-FF39-0A16-6C55-148DB959CC64}"/>
              </a:ext>
            </a:extLst>
          </p:cNvPr>
          <p:cNvSpPr txBox="1"/>
          <p:nvPr/>
        </p:nvSpPr>
        <p:spPr>
          <a:xfrm>
            <a:off x="322489" y="174562"/>
            <a:ext cx="6098720" cy="369332"/>
          </a:xfrm>
          <a:prstGeom prst="rect">
            <a:avLst/>
          </a:prstGeom>
          <a:noFill/>
        </p:spPr>
        <p:txBody>
          <a:bodyPr wrap="square">
            <a:spAutoFit/>
          </a:bodyPr>
          <a:lstStyle/>
          <a:p>
            <a:pPr algn="ctr"/>
            <a:r>
              <a:rPr lang="en-AU" b="1" i="0" dirty="0">
                <a:solidFill>
                  <a:srgbClr val="000000"/>
                </a:solidFill>
                <a:effectLst/>
                <a:latin typeface="Verdana" panose="020B0604030504040204" pitchFamily="34" charset="0"/>
              </a:rPr>
              <a:t>Harbour at Gladstone, Queensland, 1937</a:t>
            </a:r>
          </a:p>
        </p:txBody>
      </p:sp>
    </p:spTree>
    <p:extLst>
      <p:ext uri="{BB962C8B-B14F-4D97-AF65-F5344CB8AC3E}">
        <p14:creationId xmlns:p14="http://schemas.microsoft.com/office/powerpoint/2010/main" val="2835365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Picture of / about 'Gladstone' Queensland - Gladstone">
            <a:extLst>
              <a:ext uri="{FF2B5EF4-FFF2-40B4-BE49-F238E27FC236}">
                <a16:creationId xmlns:a16="http://schemas.microsoft.com/office/drawing/2014/main" id="{2D558F21-74F2-8D07-E5C6-286A03DF38A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2E5D9A-34CD-260D-97B9-BD9B2AD3A5D0}"/>
              </a:ext>
            </a:extLst>
          </p:cNvPr>
          <p:cNvSpPr txBox="1"/>
          <p:nvPr/>
        </p:nvSpPr>
        <p:spPr>
          <a:xfrm>
            <a:off x="8862332" y="0"/>
            <a:ext cx="3188153" cy="369332"/>
          </a:xfrm>
          <a:prstGeom prst="rect">
            <a:avLst/>
          </a:prstGeom>
          <a:noFill/>
        </p:spPr>
        <p:txBody>
          <a:bodyPr wrap="square">
            <a:spAutoFit/>
          </a:bodyPr>
          <a:lstStyle/>
          <a:p>
            <a:r>
              <a:rPr lang="en-AU" b="1" i="0" dirty="0">
                <a:solidFill>
                  <a:schemeClr val="bg1"/>
                </a:solidFill>
                <a:effectLst/>
                <a:latin typeface="Georgia" panose="02040502050405020303" pitchFamily="18" charset="0"/>
              </a:rPr>
              <a:t>Gladstone Harbour 1960</a:t>
            </a:r>
            <a:endParaRPr lang="en-US" b="1" dirty="0">
              <a:solidFill>
                <a:schemeClr val="bg1"/>
              </a:solidFill>
            </a:endParaRPr>
          </a:p>
        </p:txBody>
      </p:sp>
      <p:sp>
        <p:nvSpPr>
          <p:cNvPr id="6" name="TextBox 5">
            <a:extLst>
              <a:ext uri="{FF2B5EF4-FFF2-40B4-BE49-F238E27FC236}">
                <a16:creationId xmlns:a16="http://schemas.microsoft.com/office/drawing/2014/main" id="{8DC33835-DFB3-029F-FB5D-DDE43AA3C5C0}"/>
              </a:ext>
            </a:extLst>
          </p:cNvPr>
          <p:cNvSpPr txBox="1"/>
          <p:nvPr/>
        </p:nvSpPr>
        <p:spPr>
          <a:xfrm>
            <a:off x="11212287" y="6304002"/>
            <a:ext cx="908956" cy="369332"/>
          </a:xfrm>
          <a:prstGeom prst="rect">
            <a:avLst/>
          </a:prstGeom>
          <a:noFill/>
        </p:spPr>
        <p:txBody>
          <a:bodyPr wrap="square">
            <a:spAutoFit/>
          </a:bodyPr>
          <a:lstStyle/>
          <a:p>
            <a:r>
              <a:rPr lang="en-AU" b="1" i="0" dirty="0">
                <a:solidFill>
                  <a:schemeClr val="bg1"/>
                </a:solidFill>
                <a:effectLst/>
                <a:latin typeface="Georgia" panose="02040502050405020303" pitchFamily="18" charset="0"/>
              </a:rPr>
              <a:t>2020</a:t>
            </a:r>
            <a:endParaRPr lang="en-US" b="1" dirty="0">
              <a:solidFill>
                <a:schemeClr val="bg1"/>
              </a:solidFill>
            </a:endParaRPr>
          </a:p>
        </p:txBody>
      </p:sp>
    </p:spTree>
    <p:extLst>
      <p:ext uri="{BB962C8B-B14F-4D97-AF65-F5344CB8AC3E}">
        <p14:creationId xmlns:p14="http://schemas.microsoft.com/office/powerpoint/2010/main" val="2789767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8D1E6B7D-CC12-539A-86D7-F42D01E547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CA28F1-72BF-1B67-427D-26150A76502B}"/>
              </a:ext>
            </a:extLst>
          </p:cNvPr>
          <p:cNvSpPr txBox="1"/>
          <p:nvPr/>
        </p:nvSpPr>
        <p:spPr>
          <a:xfrm>
            <a:off x="260131" y="6306235"/>
            <a:ext cx="8663152" cy="369332"/>
          </a:xfrm>
          <a:prstGeom prst="rect">
            <a:avLst/>
          </a:prstGeom>
          <a:noFill/>
        </p:spPr>
        <p:txBody>
          <a:bodyPr wrap="square">
            <a:spAutoFit/>
          </a:bodyPr>
          <a:lstStyle/>
          <a:p>
            <a:r>
              <a:rPr lang="en-AU" b="0" i="0" dirty="0">
                <a:solidFill>
                  <a:schemeClr val="bg1"/>
                </a:solidFill>
                <a:effectLst/>
                <a:latin typeface="system-ui"/>
              </a:rPr>
              <a:t>Gladstone Harbour 2023. Image: Blueys Photography</a:t>
            </a:r>
            <a:endParaRPr lang="en-US" dirty="0">
              <a:solidFill>
                <a:schemeClr val="bg1"/>
              </a:solidFill>
            </a:endParaRPr>
          </a:p>
        </p:txBody>
      </p:sp>
    </p:spTree>
    <p:extLst>
      <p:ext uri="{BB962C8B-B14F-4D97-AF65-F5344CB8AC3E}">
        <p14:creationId xmlns:p14="http://schemas.microsoft.com/office/powerpoint/2010/main" val="903884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Batam Mangrove Forest Damaged Due to the Development of Housing Complex -  Environment - magz.tempo.co">
            <a:extLst>
              <a:ext uri="{FF2B5EF4-FFF2-40B4-BE49-F238E27FC236}">
                <a16:creationId xmlns:a16="http://schemas.microsoft.com/office/drawing/2014/main" id="{07D0ED5D-5238-673F-961A-C91B7FF0B1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7B24B4-6726-83DB-F4DC-C9E01ABCD600}"/>
              </a:ext>
            </a:extLst>
          </p:cNvPr>
          <p:cNvSpPr txBox="1"/>
          <p:nvPr/>
        </p:nvSpPr>
        <p:spPr>
          <a:xfrm>
            <a:off x="7609114" y="4261757"/>
            <a:ext cx="1877786" cy="954107"/>
          </a:xfrm>
          <a:prstGeom prst="rect">
            <a:avLst/>
          </a:prstGeom>
          <a:noFill/>
        </p:spPr>
        <p:txBody>
          <a:bodyPr wrap="square" rtlCol="0">
            <a:spAutoFit/>
          </a:bodyPr>
          <a:lstStyle/>
          <a:p>
            <a:pPr algn="ctr"/>
            <a:r>
              <a:rPr lang="en-US" sz="2800" dirty="0" err="1"/>
              <a:t>Batam</a:t>
            </a:r>
            <a:r>
              <a:rPr lang="en-US" sz="2800" dirty="0"/>
              <a:t>, Indonesia</a:t>
            </a:r>
          </a:p>
        </p:txBody>
      </p:sp>
    </p:spTree>
    <p:extLst>
      <p:ext uri="{BB962C8B-B14F-4D97-AF65-F5344CB8AC3E}">
        <p14:creationId xmlns:p14="http://schemas.microsoft.com/office/powerpoint/2010/main" val="787502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angroves in Viet Nam are threatened by expanding aquaculture and salt farming on the land side, and coastal erosion induced through wave's forces especially during storms (on average 7 typhoons per year), as well as climate change induced sea level rise on the coast side. Planned dikes for coastal protection restrict mangrove ecosystem functioning as the tidal trees require constant water exchange. Photo courtesy of GIZ (via IUCN) ">
            <a:extLst>
              <a:ext uri="{FF2B5EF4-FFF2-40B4-BE49-F238E27FC236}">
                <a16:creationId xmlns:a16="http://schemas.microsoft.com/office/drawing/2014/main" id="{B2B6249A-C7A8-F8C7-265D-F8C9484FAE7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6F6E75-D330-18B6-AE28-C252035BFD19}"/>
              </a:ext>
            </a:extLst>
          </p:cNvPr>
          <p:cNvSpPr txBox="1"/>
          <p:nvPr/>
        </p:nvSpPr>
        <p:spPr>
          <a:xfrm>
            <a:off x="291192" y="5483402"/>
            <a:ext cx="116096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chemeClr val="bg1"/>
                </a:solidFill>
                <a:effectLst/>
                <a:latin typeface="Roboto" panose="02000000000000000000" pitchFamily="2" charset="0"/>
              </a:rPr>
              <a:t>Mangroves in Viet Nam are threatened by expanding aquaculture and salt farming on the land side, and coastal erosion induced through wave's forces especially during storms (on average 7 </a:t>
            </a:r>
            <a:r>
              <a:rPr lang="en-AU" dirty="0">
                <a:solidFill>
                  <a:schemeClr val="bg1"/>
                </a:solidFill>
                <a:latin typeface="Roboto" panose="02000000000000000000" pitchFamily="2" charset="0"/>
              </a:rPr>
              <a:t>cyclones</a:t>
            </a:r>
            <a:r>
              <a:rPr lang="en-AU" b="0" i="0" dirty="0">
                <a:solidFill>
                  <a:schemeClr val="bg1"/>
                </a:solidFill>
                <a:effectLst/>
                <a:latin typeface="Roboto" panose="02000000000000000000" pitchFamily="2" charset="0"/>
              </a:rPr>
              <a:t> per year), as well as climate change induced sea level rise on the coast side. Planned dikes for coastal protection restrict mangrove ecosystem functioning as the tidal trees require constant water exchange. Photo courtesy of GIZ (via IUCN) </a:t>
            </a:r>
          </a:p>
        </p:txBody>
      </p:sp>
    </p:spTree>
    <p:extLst>
      <p:ext uri="{BB962C8B-B14F-4D97-AF65-F5344CB8AC3E}">
        <p14:creationId xmlns:p14="http://schemas.microsoft.com/office/powerpoint/2010/main" val="1648683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41F80F-53A9-3516-1139-F088E2AE610B}"/>
              </a:ext>
            </a:extLst>
          </p:cNvPr>
          <p:cNvSpPr txBox="1"/>
          <p:nvPr/>
        </p:nvSpPr>
        <p:spPr>
          <a:xfrm>
            <a:off x="264723" y="2124984"/>
            <a:ext cx="2135577" cy="2308324"/>
          </a:xfrm>
          <a:prstGeom prst="rect">
            <a:avLst/>
          </a:prstGeom>
          <a:noFill/>
        </p:spPr>
        <p:txBody>
          <a:bodyPr wrap="square">
            <a:spAutoFit/>
          </a:bodyPr>
          <a:lstStyle/>
          <a:p>
            <a:r>
              <a:rPr lang="en-US" sz="2400" dirty="0">
                <a:cs typeface="Arial Narrow" panose="020B0604020202020204" pitchFamily="34" charset="0"/>
              </a:rPr>
              <a:t>When mangroves are gone,</a:t>
            </a:r>
          </a:p>
          <a:p>
            <a:r>
              <a:rPr lang="en-US" sz="2400" dirty="0">
                <a:cs typeface="Arial Narrow" panose="020B0604020202020204" pitchFamily="34" charset="0"/>
              </a:rPr>
              <a:t>their protective function is also gone. </a:t>
            </a:r>
            <a:endParaRPr lang="en-US" sz="2400" dirty="0"/>
          </a:p>
        </p:txBody>
      </p:sp>
      <p:pic>
        <p:nvPicPr>
          <p:cNvPr id="26632" name="Picture 8" descr="Traffic in a canal on the fringe of the Ca Mau Cape National Park.">
            <a:extLst>
              <a:ext uri="{FF2B5EF4-FFF2-40B4-BE49-F238E27FC236}">
                <a16:creationId xmlns:a16="http://schemas.microsoft.com/office/drawing/2014/main" id="{731EFE31-071E-84DB-F93C-A019D65E884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54287" y="0"/>
            <a:ext cx="9637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83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bandoned houses in a hamlet in Ngoc Hien district, Ca Mau. Coastal erosion is affecting both mangroves and people’s livelihoods in this area.">
            <a:extLst>
              <a:ext uri="{FF2B5EF4-FFF2-40B4-BE49-F238E27FC236}">
                <a16:creationId xmlns:a16="http://schemas.microsoft.com/office/drawing/2014/main" id="{D2348ECB-5DED-850F-52E6-D2184F0A9C0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F520A1-4DDE-7B37-9090-B179BD8F0E6A}"/>
              </a:ext>
            </a:extLst>
          </p:cNvPr>
          <p:cNvSpPr txBox="1"/>
          <p:nvPr/>
        </p:nvSpPr>
        <p:spPr>
          <a:xfrm>
            <a:off x="146956" y="0"/>
            <a:ext cx="7364186" cy="400110"/>
          </a:xfrm>
          <a:prstGeom prst="rect">
            <a:avLst/>
          </a:prstGeom>
          <a:noFill/>
        </p:spPr>
        <p:txBody>
          <a:bodyPr wrap="square">
            <a:spAutoFit/>
          </a:bodyPr>
          <a:lstStyle/>
          <a:p>
            <a:r>
              <a:rPr lang="en-AU" sz="2000" dirty="0">
                <a:solidFill>
                  <a:schemeClr val="bg1"/>
                </a:solidFill>
              </a:rPr>
              <a:t>Abandoned houses in a hamlet </a:t>
            </a:r>
            <a:r>
              <a:rPr lang="en-AU" sz="2000" dirty="0"/>
              <a:t>in Ngoc Hien district, Ca Mau.</a:t>
            </a:r>
          </a:p>
        </p:txBody>
      </p:sp>
    </p:spTree>
    <p:extLst>
      <p:ext uri="{BB962C8B-B14F-4D97-AF65-F5344CB8AC3E}">
        <p14:creationId xmlns:p14="http://schemas.microsoft.com/office/powerpoint/2010/main" val="31595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41F80F-53A9-3516-1139-F088E2AE610B}"/>
              </a:ext>
            </a:extLst>
          </p:cNvPr>
          <p:cNvSpPr txBox="1"/>
          <p:nvPr/>
        </p:nvSpPr>
        <p:spPr>
          <a:xfrm>
            <a:off x="666902" y="692497"/>
            <a:ext cx="4144078" cy="3231654"/>
          </a:xfrm>
          <a:prstGeom prst="rect">
            <a:avLst/>
          </a:prstGeom>
          <a:noFill/>
        </p:spPr>
        <p:txBody>
          <a:bodyPr wrap="square">
            <a:spAutoFit/>
          </a:bodyPr>
          <a:lstStyle/>
          <a:p>
            <a:pPr algn="ctr"/>
            <a:r>
              <a:rPr lang="en-US" sz="2800" dirty="0">
                <a:cs typeface="Arial Narrow" panose="020B0604020202020204" pitchFamily="34" charset="0"/>
              </a:rPr>
              <a:t>Mangrove loss leads to increased pressure on </a:t>
            </a:r>
            <a:r>
              <a:rPr lang="en-US" sz="3600" b="1" dirty="0">
                <a:cs typeface="Arial Narrow" panose="020B0604020202020204" pitchFamily="34" charset="0"/>
              </a:rPr>
              <a:t>infrastructure</a:t>
            </a:r>
            <a:r>
              <a:rPr lang="en-US" sz="2800" dirty="0">
                <a:cs typeface="Arial Narrow" panose="020B0604020202020204" pitchFamily="34" charset="0"/>
              </a:rPr>
              <a:t> designed to mitigate risk.</a:t>
            </a:r>
          </a:p>
          <a:p>
            <a:pPr algn="ctr"/>
            <a:endParaRPr lang="en-US" sz="2800" dirty="0">
              <a:cs typeface="Arial Narrow" panose="020B0604020202020204" pitchFamily="34" charset="0"/>
            </a:endParaRPr>
          </a:p>
          <a:p>
            <a:pPr algn="ctr"/>
            <a:r>
              <a:rPr lang="en-US" sz="3200" b="1" dirty="0">
                <a:cs typeface="Arial Narrow" panose="020B0604020202020204" pitchFamily="34" charset="0"/>
              </a:rPr>
              <a:t>Do they work?</a:t>
            </a:r>
            <a:endParaRPr lang="en-US" sz="2400" dirty="0">
              <a:cs typeface="Arial Narrow" panose="020B0604020202020204" pitchFamily="34" charset="0"/>
            </a:endParaRPr>
          </a:p>
          <a:p>
            <a:pPr algn="ctr"/>
            <a:endParaRPr lang="en-US" sz="2400" dirty="0"/>
          </a:p>
        </p:txBody>
      </p:sp>
      <p:pic>
        <p:nvPicPr>
          <p:cNvPr id="6" name="Picture 2" descr="Details are in the caption following the image">
            <a:extLst>
              <a:ext uri="{FF2B5EF4-FFF2-40B4-BE49-F238E27FC236}">
                <a16:creationId xmlns:a16="http://schemas.microsoft.com/office/drawing/2014/main" id="{C2065617-4870-5DCC-1388-2E65C478F7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CD88679-0C5C-7EEC-F0A2-1FA37247E37A}"/>
              </a:ext>
            </a:extLst>
          </p:cNvPr>
          <p:cNvSpPr txBox="1"/>
          <p:nvPr/>
        </p:nvSpPr>
        <p:spPr>
          <a:xfrm>
            <a:off x="432355" y="4549676"/>
            <a:ext cx="4613173" cy="2308324"/>
          </a:xfrm>
          <a:prstGeom prst="rect">
            <a:avLst/>
          </a:prstGeom>
          <a:noFill/>
        </p:spPr>
        <p:txBody>
          <a:bodyPr wrap="square">
            <a:spAutoFit/>
          </a:bodyPr>
          <a:lstStyle/>
          <a:p>
            <a:pPr algn="just"/>
            <a:r>
              <a:rPr lang="en-AU" sz="2000" b="0" i="0" dirty="0">
                <a:effectLst/>
              </a:rPr>
              <a:t>Pictured </a:t>
            </a:r>
            <a:r>
              <a:rPr lang="en-AU" sz="2000" dirty="0"/>
              <a:t>right: </a:t>
            </a:r>
            <a:r>
              <a:rPr lang="en-AU" sz="2000" b="0" i="0" dirty="0">
                <a:effectLst/>
              </a:rPr>
              <a:t>Bamboo dykes in Thailand built to protect against erosion.</a:t>
            </a:r>
          </a:p>
          <a:p>
            <a:pPr algn="just"/>
            <a:endParaRPr lang="en-AU" sz="2000" dirty="0"/>
          </a:p>
          <a:p>
            <a:pPr algn="just"/>
            <a:r>
              <a:rPr lang="en-AU" sz="2000" b="0" i="0" dirty="0">
                <a:effectLst/>
              </a:rPr>
              <a:t>The total area of mangrove forests in Thailand decreased by more than 50% between 1961 and 1996.</a:t>
            </a:r>
            <a:endParaRPr lang="en-US" sz="2000" dirty="0"/>
          </a:p>
          <a:p>
            <a:pPr algn="just"/>
            <a:endParaRPr lang="en-US" sz="2400" dirty="0"/>
          </a:p>
        </p:txBody>
      </p:sp>
    </p:spTree>
    <p:extLst>
      <p:ext uri="{BB962C8B-B14F-4D97-AF65-F5344CB8AC3E}">
        <p14:creationId xmlns:p14="http://schemas.microsoft.com/office/powerpoint/2010/main" val="281783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t's worth doing a day trip tour to Great Keppel Island">
            <a:extLst>
              <a:ext uri="{FF2B5EF4-FFF2-40B4-BE49-F238E27FC236}">
                <a16:creationId xmlns:a16="http://schemas.microsoft.com/office/drawing/2014/main" id="{101F57DE-8347-591C-23CD-582B534011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75DB41-DEA4-B493-E879-9547A6E4B6C9}"/>
              </a:ext>
            </a:extLst>
          </p:cNvPr>
          <p:cNvSpPr txBox="1"/>
          <p:nvPr/>
        </p:nvSpPr>
        <p:spPr>
          <a:xfrm>
            <a:off x="9405257" y="2084299"/>
            <a:ext cx="2530928" cy="1938992"/>
          </a:xfrm>
          <a:prstGeom prst="rect">
            <a:avLst/>
          </a:prstGeom>
          <a:noFill/>
        </p:spPr>
        <p:txBody>
          <a:bodyPr wrap="square">
            <a:spAutoFit/>
          </a:bodyPr>
          <a:lstStyle/>
          <a:p>
            <a:r>
              <a:rPr lang="en-AU" sz="2000" b="0" i="0" dirty="0">
                <a:effectLst/>
              </a:rPr>
              <a:t>Pictured </a:t>
            </a:r>
            <a:r>
              <a:rPr lang="en-AU" sz="2000" dirty="0"/>
              <a:t>left: </a:t>
            </a:r>
          </a:p>
          <a:p>
            <a:r>
              <a:rPr lang="en-AU" sz="2000" dirty="0"/>
              <a:t>Great Keppel Island erosion mitigation.</a:t>
            </a:r>
          </a:p>
          <a:p>
            <a:endParaRPr lang="en-AU" sz="2000" dirty="0"/>
          </a:p>
          <a:p>
            <a:r>
              <a:rPr lang="en-AU" sz="2000" dirty="0"/>
              <a:t>Could it withstand a cyclone?</a:t>
            </a:r>
            <a:endParaRPr lang="en-US" sz="2400" dirty="0"/>
          </a:p>
        </p:txBody>
      </p:sp>
    </p:spTree>
    <p:extLst>
      <p:ext uri="{BB962C8B-B14F-4D97-AF65-F5344CB8AC3E}">
        <p14:creationId xmlns:p14="http://schemas.microsoft.com/office/powerpoint/2010/main" val="1331542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Weather">
            <a:extLst>
              <a:ext uri="{FF2B5EF4-FFF2-40B4-BE49-F238E27FC236}">
                <a16:creationId xmlns:a16="http://schemas.microsoft.com/office/drawing/2014/main" id="{20516A9F-3BBE-4E4D-C3C6-685D163181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2475" y="0"/>
            <a:ext cx="10169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47D763-E722-9E80-477C-6CFCAC6EEF7E}"/>
              </a:ext>
            </a:extLst>
          </p:cNvPr>
          <p:cNvSpPr txBox="1"/>
          <p:nvPr/>
        </p:nvSpPr>
        <p:spPr>
          <a:xfrm>
            <a:off x="606974" y="824411"/>
            <a:ext cx="2388476" cy="4893647"/>
          </a:xfrm>
          <a:prstGeom prst="rect">
            <a:avLst/>
          </a:prstGeom>
          <a:noFill/>
        </p:spPr>
        <p:txBody>
          <a:bodyPr wrap="square">
            <a:spAutoFit/>
          </a:bodyPr>
          <a:lstStyle/>
          <a:p>
            <a:r>
              <a:rPr lang="en-AU" sz="2400" b="0" i="0" dirty="0">
                <a:solidFill>
                  <a:schemeClr val="bg1"/>
                </a:solidFill>
                <a:effectLst/>
              </a:rPr>
              <a:t>Air, water, and heat are the three main ingredients that make the weather. </a:t>
            </a:r>
          </a:p>
          <a:p>
            <a:endParaRPr lang="en-AU" sz="2400" dirty="0">
              <a:solidFill>
                <a:schemeClr val="bg1"/>
              </a:solidFill>
            </a:endParaRPr>
          </a:p>
          <a:p>
            <a:r>
              <a:rPr lang="en-AU" sz="2400" b="0" i="0" dirty="0">
                <a:solidFill>
                  <a:schemeClr val="bg1"/>
                </a:solidFill>
                <a:effectLst/>
              </a:rPr>
              <a:t>Depending on the combinations of these ingredients, different types of weather form.</a:t>
            </a:r>
            <a:endParaRPr lang="en-US" sz="2400" dirty="0">
              <a:solidFill>
                <a:schemeClr val="bg1"/>
              </a:solidFill>
            </a:endParaRPr>
          </a:p>
        </p:txBody>
      </p:sp>
    </p:spTree>
    <p:extLst>
      <p:ext uri="{BB962C8B-B14F-4D97-AF65-F5344CB8AC3E}">
        <p14:creationId xmlns:p14="http://schemas.microsoft.com/office/powerpoint/2010/main" val="834762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41F80F-53A9-3516-1139-F088E2AE610B}"/>
              </a:ext>
            </a:extLst>
          </p:cNvPr>
          <p:cNvSpPr txBox="1"/>
          <p:nvPr/>
        </p:nvSpPr>
        <p:spPr>
          <a:xfrm>
            <a:off x="9717941" y="1769825"/>
            <a:ext cx="2278117" cy="3416320"/>
          </a:xfrm>
          <a:prstGeom prst="rect">
            <a:avLst/>
          </a:prstGeom>
          <a:noFill/>
        </p:spPr>
        <p:txBody>
          <a:bodyPr wrap="square">
            <a:spAutoFit/>
          </a:bodyPr>
          <a:lstStyle/>
          <a:p>
            <a:r>
              <a:rPr lang="en-US" sz="2400" dirty="0">
                <a:cs typeface="Arial Narrow" panose="020B0604020202020204" pitchFamily="34" charset="0"/>
              </a:rPr>
              <a:t>The </a:t>
            </a:r>
            <a:r>
              <a:rPr lang="en-US" sz="2400" i="1" dirty="0">
                <a:cs typeface="Arial Narrow" panose="020B0604020202020204" pitchFamily="34" charset="0"/>
              </a:rPr>
              <a:t>severity </a:t>
            </a:r>
            <a:r>
              <a:rPr lang="en-US" sz="2400" dirty="0">
                <a:cs typeface="Arial Narrow" panose="020B0604020202020204" pitchFamily="34" charset="0"/>
              </a:rPr>
              <a:t>of a pulse event, such as a high intensity storm event, </a:t>
            </a:r>
            <a:r>
              <a:rPr lang="en-US" sz="2400" i="1" dirty="0">
                <a:cs typeface="Arial Narrow" panose="020B0604020202020204" pitchFamily="34" charset="0"/>
              </a:rPr>
              <a:t>increases </a:t>
            </a:r>
            <a:r>
              <a:rPr lang="en-US" sz="2400" dirty="0">
                <a:cs typeface="Arial Narrow" panose="020B0604020202020204" pitchFamily="34" charset="0"/>
              </a:rPr>
              <a:t>on a background of presses, such as the effects of climate change. </a:t>
            </a:r>
          </a:p>
        </p:txBody>
      </p:sp>
      <p:pic>
        <p:nvPicPr>
          <p:cNvPr id="36868" name="Picture 4">
            <a:extLst>
              <a:ext uri="{FF2B5EF4-FFF2-40B4-BE49-F238E27FC236}">
                <a16:creationId xmlns:a16="http://schemas.microsoft.com/office/drawing/2014/main" id="{72013DE9-4335-C19E-E9D0-89F87261BC4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602"/>
          <a:stretch/>
        </p:blipFill>
        <p:spPr bwMode="auto">
          <a:xfrm>
            <a:off x="1" y="0"/>
            <a:ext cx="95522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907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6" descr="blazing-sun – Deluxe Cafe Moree NSW">
            <a:extLst>
              <a:ext uri="{FF2B5EF4-FFF2-40B4-BE49-F238E27FC236}">
                <a16:creationId xmlns:a16="http://schemas.microsoft.com/office/drawing/2014/main" id="{4D5FDAE8-177D-55FF-2F1C-84BA11067B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904831-0BED-8330-C1D7-4FD824C1C649}"/>
              </a:ext>
            </a:extLst>
          </p:cNvPr>
          <p:cNvSpPr txBox="1"/>
          <p:nvPr/>
        </p:nvSpPr>
        <p:spPr>
          <a:xfrm>
            <a:off x="635689" y="551289"/>
            <a:ext cx="2199289" cy="5386090"/>
          </a:xfrm>
          <a:prstGeom prst="rect">
            <a:avLst/>
          </a:prstGeom>
          <a:noFill/>
        </p:spPr>
        <p:txBody>
          <a:bodyPr wrap="square">
            <a:spAutoFit/>
          </a:bodyPr>
          <a:lstStyle/>
          <a:p>
            <a:r>
              <a:rPr lang="en-US" sz="2400" i="1" dirty="0">
                <a:solidFill>
                  <a:schemeClr val="bg1"/>
                </a:solidFill>
                <a:cs typeface="Arial Narrow" panose="020B0604020202020204" pitchFamily="34" charset="0"/>
              </a:rPr>
              <a:t>Presses</a:t>
            </a:r>
            <a:r>
              <a:rPr lang="en-US" sz="2400" dirty="0">
                <a:solidFill>
                  <a:schemeClr val="bg1"/>
                </a:solidFill>
                <a:cs typeface="Arial Narrow" panose="020B0604020202020204" pitchFamily="34" charset="0"/>
              </a:rPr>
              <a:t> are </a:t>
            </a:r>
            <a:r>
              <a:rPr lang="en-US" sz="3200" b="1" dirty="0">
                <a:solidFill>
                  <a:schemeClr val="bg1"/>
                </a:solidFill>
                <a:cs typeface="Arial Narrow" panose="020B0604020202020204" pitchFamily="34" charset="0"/>
              </a:rPr>
              <a:t>long term </a:t>
            </a:r>
            <a:r>
              <a:rPr lang="en-US" sz="2400" dirty="0">
                <a:solidFill>
                  <a:schemeClr val="bg1"/>
                </a:solidFill>
                <a:cs typeface="Arial Narrow" panose="020B0604020202020204" pitchFamily="34" charset="0"/>
              </a:rPr>
              <a:t>pressures on an environment (as opposed to pulse events that are short term stressors).</a:t>
            </a:r>
          </a:p>
          <a:p>
            <a:endParaRPr lang="en-US" sz="2400" dirty="0">
              <a:solidFill>
                <a:schemeClr val="bg1"/>
              </a:solidFill>
              <a:cs typeface="Arial Narrow" panose="020B0604020202020204" pitchFamily="34" charset="0"/>
            </a:endParaRPr>
          </a:p>
          <a:p>
            <a:r>
              <a:rPr lang="en-US" sz="2400" dirty="0">
                <a:solidFill>
                  <a:schemeClr val="bg1"/>
                </a:solidFill>
                <a:cs typeface="Arial Narrow" panose="020B0604020202020204" pitchFamily="34" charset="0"/>
              </a:rPr>
              <a:t>e.g. rising sea surface temperatures associated with climate change.</a:t>
            </a:r>
          </a:p>
        </p:txBody>
      </p:sp>
    </p:spTree>
    <p:extLst>
      <p:ext uri="{BB962C8B-B14F-4D97-AF65-F5344CB8AC3E}">
        <p14:creationId xmlns:p14="http://schemas.microsoft.com/office/powerpoint/2010/main" val="899108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2" descr="El Niño happening more as climate warms">
            <a:extLst>
              <a:ext uri="{FF2B5EF4-FFF2-40B4-BE49-F238E27FC236}">
                <a16:creationId xmlns:a16="http://schemas.microsoft.com/office/drawing/2014/main" id="{BCD514B5-39B7-FC2F-724D-1642ED35264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103267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68BFD2-067B-DFCA-0C58-F7AD549E7AD0}"/>
              </a:ext>
            </a:extLst>
          </p:cNvPr>
          <p:cNvSpPr txBox="1"/>
          <p:nvPr/>
        </p:nvSpPr>
        <p:spPr>
          <a:xfrm>
            <a:off x="9325304" y="738857"/>
            <a:ext cx="2199289" cy="5262979"/>
          </a:xfrm>
          <a:prstGeom prst="rect">
            <a:avLst/>
          </a:prstGeom>
          <a:noFill/>
        </p:spPr>
        <p:txBody>
          <a:bodyPr wrap="square">
            <a:spAutoFit/>
          </a:bodyPr>
          <a:lstStyle/>
          <a:p>
            <a:pPr algn="r"/>
            <a:r>
              <a:rPr lang="en-US" sz="2400" dirty="0">
                <a:solidFill>
                  <a:schemeClr val="bg1"/>
                </a:solidFill>
                <a:cs typeface="Arial Narrow" panose="020B0604020202020204" pitchFamily="34" charset="0"/>
              </a:rPr>
              <a:t>In a press-pulse framework, the impacts of an extreme weather event depends not only on the</a:t>
            </a:r>
          </a:p>
          <a:p>
            <a:pPr algn="r"/>
            <a:r>
              <a:rPr lang="en-US" sz="2400" dirty="0">
                <a:solidFill>
                  <a:schemeClr val="bg1"/>
                </a:solidFill>
                <a:cs typeface="Arial Narrow" panose="020B0604020202020204" pitchFamily="34" charset="0"/>
              </a:rPr>
              <a:t>magnitude, duration, frequency and timing of the pulse, but also</a:t>
            </a:r>
          </a:p>
          <a:p>
            <a:pPr algn="r"/>
            <a:r>
              <a:rPr lang="en-US" sz="2400" dirty="0">
                <a:solidFill>
                  <a:schemeClr val="bg1"/>
                </a:solidFill>
                <a:cs typeface="Arial Narrow" panose="020B0604020202020204" pitchFamily="34" charset="0"/>
              </a:rPr>
              <a:t>the state of the press. </a:t>
            </a:r>
          </a:p>
        </p:txBody>
      </p:sp>
    </p:spTree>
    <p:extLst>
      <p:ext uri="{BB962C8B-B14F-4D97-AF65-F5344CB8AC3E}">
        <p14:creationId xmlns:p14="http://schemas.microsoft.com/office/powerpoint/2010/main" val="4014642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8743125A-CC1B-24B8-9C76-BAC0C588DBF9}"/>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948850" y="467063"/>
            <a:ext cx="10294299" cy="6210147"/>
          </a:xfrm>
          <a:prstGeom prst="rect">
            <a:avLst/>
          </a:prstGeom>
        </p:spPr>
      </p:pic>
    </p:spTree>
    <p:extLst>
      <p:ext uri="{BB962C8B-B14F-4D97-AF65-F5344CB8AC3E}">
        <p14:creationId xmlns:p14="http://schemas.microsoft.com/office/powerpoint/2010/main" val="4167285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2C0CD8-6FB5-8E80-692B-EA0120A5A7AF}"/>
              </a:ext>
            </a:extLst>
          </p:cNvPr>
          <p:cNvSpPr txBox="1"/>
          <p:nvPr/>
        </p:nvSpPr>
        <p:spPr>
          <a:xfrm>
            <a:off x="1497725" y="296181"/>
            <a:ext cx="9900744" cy="584775"/>
          </a:xfrm>
          <a:prstGeom prst="rect">
            <a:avLst/>
          </a:prstGeom>
          <a:noFill/>
        </p:spPr>
        <p:txBody>
          <a:bodyPr wrap="square">
            <a:spAutoFit/>
          </a:bodyPr>
          <a:lstStyle/>
          <a:p>
            <a:pPr algn="ctr"/>
            <a:r>
              <a:rPr lang="en-AU" sz="3200" dirty="0"/>
              <a:t>E.g. Mangrove dieback (Gulf of Carpentaria, 2015–2016)</a:t>
            </a:r>
            <a:endParaRPr lang="en-US" sz="3200" dirty="0"/>
          </a:p>
        </p:txBody>
      </p:sp>
      <p:pic>
        <p:nvPicPr>
          <p:cNvPr id="13314" name="Picture 2" descr="Climate change killed 40 million Australian mangroves in 2015. Here's why  they'll probably never grow back">
            <a:extLst>
              <a:ext uri="{FF2B5EF4-FFF2-40B4-BE49-F238E27FC236}">
                <a16:creationId xmlns:a16="http://schemas.microsoft.com/office/drawing/2014/main" id="{FEDCDD9C-96AB-3176-0571-C07DD2FEE65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007081"/>
            <a:ext cx="12192000" cy="5850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D39501-93D2-1EA8-180E-C23D0CE63AB3}"/>
              </a:ext>
            </a:extLst>
          </p:cNvPr>
          <p:cNvSpPr txBox="1"/>
          <p:nvPr/>
        </p:nvSpPr>
        <p:spPr>
          <a:xfrm>
            <a:off x="2749769" y="3160986"/>
            <a:ext cx="6692462" cy="1200329"/>
          </a:xfrm>
          <a:prstGeom prst="rect">
            <a:avLst/>
          </a:prstGeom>
          <a:noFill/>
        </p:spPr>
        <p:txBody>
          <a:bodyPr wrap="square">
            <a:spAutoFit/>
          </a:bodyPr>
          <a:lstStyle/>
          <a:p>
            <a:r>
              <a:rPr lang="en-AU" sz="2400" b="1" i="0" dirty="0">
                <a:solidFill>
                  <a:schemeClr val="bg1"/>
                </a:solidFill>
                <a:effectLst/>
              </a:rPr>
              <a:t>Approximately 39.4 million trees died</a:t>
            </a:r>
          </a:p>
          <a:p>
            <a:endParaRPr lang="en-AU" sz="2400" b="1" dirty="0">
              <a:solidFill>
                <a:schemeClr val="bg1"/>
              </a:solidFill>
            </a:endParaRPr>
          </a:p>
          <a:p>
            <a:pPr algn="ctr"/>
            <a:r>
              <a:rPr lang="en-AU" sz="2400" b="1" i="0" dirty="0">
                <a:solidFill>
                  <a:schemeClr val="bg1"/>
                </a:solidFill>
                <a:effectLst/>
              </a:rPr>
              <a:t>releasing an estimated 820,895 tonnes of carbon</a:t>
            </a:r>
            <a:endParaRPr lang="en-US" sz="2400" b="1" dirty="0">
              <a:solidFill>
                <a:schemeClr val="bg1"/>
              </a:solidFill>
            </a:endParaRPr>
          </a:p>
        </p:txBody>
      </p:sp>
    </p:spTree>
    <p:extLst>
      <p:ext uri="{BB962C8B-B14F-4D97-AF65-F5344CB8AC3E}">
        <p14:creationId xmlns:p14="http://schemas.microsoft.com/office/powerpoint/2010/main" val="2410701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aerial view of a marsh&#10;&#10;Description automatically generated">
            <a:extLst>
              <a:ext uri="{FF2B5EF4-FFF2-40B4-BE49-F238E27FC236}">
                <a16:creationId xmlns:a16="http://schemas.microsoft.com/office/drawing/2014/main" id="{5D404B93-347B-20D4-EDF0-062DDE9386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Tree>
    <p:extLst>
      <p:ext uri="{BB962C8B-B14F-4D97-AF65-F5344CB8AC3E}">
        <p14:creationId xmlns:p14="http://schemas.microsoft.com/office/powerpoint/2010/main" val="3879633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34549AEF-1EA6-706E-270D-32A15D6939A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047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screen shot of a beach&#10;&#10;Description automatically generated">
            <a:extLst>
              <a:ext uri="{FF2B5EF4-FFF2-40B4-BE49-F238E27FC236}">
                <a16:creationId xmlns:a16="http://schemas.microsoft.com/office/drawing/2014/main" id="{5BFC4B9C-6CC9-5B44-1721-52653D21F9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4788" y="497571"/>
            <a:ext cx="8174420" cy="5504627"/>
          </a:xfrm>
          <a:prstGeom prst="rect">
            <a:avLst/>
          </a:prstGeom>
        </p:spPr>
      </p:pic>
      <p:sp>
        <p:nvSpPr>
          <p:cNvPr id="5" name="TextBox 4">
            <a:extLst>
              <a:ext uri="{FF2B5EF4-FFF2-40B4-BE49-F238E27FC236}">
                <a16:creationId xmlns:a16="http://schemas.microsoft.com/office/drawing/2014/main" id="{FA36C168-8B58-6934-CB2B-891859D70D3C}"/>
              </a:ext>
            </a:extLst>
          </p:cNvPr>
          <p:cNvSpPr txBox="1"/>
          <p:nvPr/>
        </p:nvSpPr>
        <p:spPr>
          <a:xfrm>
            <a:off x="2343974" y="6002198"/>
            <a:ext cx="8174420" cy="461665"/>
          </a:xfrm>
          <a:prstGeom prst="rect">
            <a:avLst/>
          </a:prstGeom>
          <a:noFill/>
        </p:spPr>
        <p:txBody>
          <a:bodyPr wrap="square">
            <a:spAutoFit/>
          </a:bodyPr>
          <a:lstStyle/>
          <a:p>
            <a:r>
              <a:rPr lang="en-US" sz="2400" dirty="0"/>
              <a:t>Play video: https://</a:t>
            </a:r>
            <a:r>
              <a:rPr lang="en-US" sz="2400" dirty="0" err="1"/>
              <a:t>www.youtube.com</a:t>
            </a:r>
            <a:r>
              <a:rPr lang="en-US" sz="2400" dirty="0"/>
              <a:t>/</a:t>
            </a:r>
            <a:r>
              <a:rPr lang="en-US" sz="2400" dirty="0" err="1"/>
              <a:t>watch?v</a:t>
            </a:r>
            <a:r>
              <a:rPr lang="en-US" sz="2400" dirty="0"/>
              <a:t>=rLCUF-Kc5hY</a:t>
            </a:r>
          </a:p>
        </p:txBody>
      </p:sp>
      <p:sp>
        <p:nvSpPr>
          <p:cNvPr id="7" name="TextBox 6">
            <a:extLst>
              <a:ext uri="{FF2B5EF4-FFF2-40B4-BE49-F238E27FC236}">
                <a16:creationId xmlns:a16="http://schemas.microsoft.com/office/drawing/2014/main" id="{BA7FC3F2-2674-CF66-EE6D-79C9221482CC}"/>
              </a:ext>
            </a:extLst>
          </p:cNvPr>
          <p:cNvSpPr txBox="1"/>
          <p:nvPr/>
        </p:nvSpPr>
        <p:spPr>
          <a:xfrm>
            <a:off x="530939" y="98967"/>
            <a:ext cx="11800489" cy="307777"/>
          </a:xfrm>
          <a:prstGeom prst="rect">
            <a:avLst/>
          </a:prstGeom>
          <a:noFill/>
        </p:spPr>
        <p:txBody>
          <a:bodyPr wrap="square">
            <a:spAutoFit/>
          </a:bodyPr>
          <a:lstStyle/>
          <a:p>
            <a:r>
              <a:rPr lang="en-AU" sz="1400" b="0" i="0" dirty="0">
                <a:solidFill>
                  <a:srgbClr val="4B4B4E"/>
                </a:solidFill>
                <a:effectLst/>
              </a:rPr>
              <a:t>Views of mangrove shorelines impacted by dieback event in late 2015, east of </a:t>
            </a:r>
            <a:r>
              <a:rPr lang="en-AU" sz="1400" b="0" i="0" dirty="0" err="1">
                <a:solidFill>
                  <a:srgbClr val="4B4B4E"/>
                </a:solidFill>
                <a:effectLst/>
              </a:rPr>
              <a:t>Limmen</a:t>
            </a:r>
            <a:r>
              <a:rPr lang="en-AU" sz="1400" b="0" i="0" dirty="0">
                <a:solidFill>
                  <a:srgbClr val="4B4B4E"/>
                </a:solidFill>
                <a:effectLst/>
              </a:rPr>
              <a:t> Bight River, Northern Territory (imagery: NC Duke, June 2016).</a:t>
            </a:r>
            <a:endParaRPr lang="en-US" sz="1400" dirty="0"/>
          </a:p>
        </p:txBody>
      </p:sp>
    </p:spTree>
    <p:extLst>
      <p:ext uri="{BB962C8B-B14F-4D97-AF65-F5344CB8AC3E}">
        <p14:creationId xmlns:p14="http://schemas.microsoft.com/office/powerpoint/2010/main" val="2712024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F09FD-4642-2A8B-A8F2-984B2D3A45B3}"/>
              </a:ext>
            </a:extLst>
          </p:cNvPr>
          <p:cNvSpPr txBox="1"/>
          <p:nvPr/>
        </p:nvSpPr>
        <p:spPr>
          <a:xfrm>
            <a:off x="9419897" y="1043731"/>
            <a:ext cx="2199289" cy="4770537"/>
          </a:xfrm>
          <a:prstGeom prst="rect">
            <a:avLst/>
          </a:prstGeom>
          <a:noFill/>
        </p:spPr>
        <p:txBody>
          <a:bodyPr wrap="square">
            <a:spAutoFit/>
          </a:bodyPr>
          <a:lstStyle/>
          <a:p>
            <a:r>
              <a:rPr lang="en-US" sz="3200" b="1" dirty="0">
                <a:cs typeface="Arial Narrow" panose="020B0604020202020204" pitchFamily="34" charset="0"/>
              </a:rPr>
              <a:t>They died of thirst.</a:t>
            </a:r>
          </a:p>
          <a:p>
            <a:endParaRPr lang="en-US" sz="2400" dirty="0">
              <a:cs typeface="Arial Narrow" panose="020B0604020202020204" pitchFamily="34" charset="0"/>
            </a:endParaRPr>
          </a:p>
          <a:p>
            <a:r>
              <a:rPr lang="en-US" sz="2400" dirty="0">
                <a:cs typeface="Arial Narrow" panose="020B0604020202020204" pitchFamily="34" charset="0"/>
              </a:rPr>
              <a:t>A drought, heat wave conditions and sea level drop of approx. 20cm (it was an El Nino year) is thought to have  caused the die-back. </a:t>
            </a:r>
          </a:p>
        </p:txBody>
      </p:sp>
      <p:pic>
        <p:nvPicPr>
          <p:cNvPr id="6" name="Picture 5" descr="A map of the united states&#10;&#10;Description automatically generated">
            <a:extLst>
              <a:ext uri="{FF2B5EF4-FFF2-40B4-BE49-F238E27FC236}">
                <a16:creationId xmlns:a16="http://schemas.microsoft.com/office/drawing/2014/main" id="{CA8A0DE4-4ED1-C439-29C2-34D187F7F4BD}"/>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 y="0"/>
            <a:ext cx="8966743" cy="6858000"/>
          </a:xfrm>
          <a:prstGeom prst="rect">
            <a:avLst/>
          </a:prstGeom>
        </p:spPr>
      </p:pic>
    </p:spTree>
    <p:extLst>
      <p:ext uri="{BB962C8B-B14F-4D97-AF65-F5344CB8AC3E}">
        <p14:creationId xmlns:p14="http://schemas.microsoft.com/office/powerpoint/2010/main" val="3465545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Water Minister continues to urge the Federation to conserve water; El Niño  to bring dryer weather | WINNFM 98.9">
            <a:extLst>
              <a:ext uri="{FF2B5EF4-FFF2-40B4-BE49-F238E27FC236}">
                <a16:creationId xmlns:a16="http://schemas.microsoft.com/office/drawing/2014/main" id="{505DECB4-37E5-D44A-DCCE-F8A45254066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52805F-FB54-CBC9-4F8D-7382E932866B}"/>
              </a:ext>
            </a:extLst>
          </p:cNvPr>
          <p:cNvSpPr txBox="1"/>
          <p:nvPr/>
        </p:nvSpPr>
        <p:spPr>
          <a:xfrm>
            <a:off x="8923282" y="797510"/>
            <a:ext cx="2506717" cy="5016758"/>
          </a:xfrm>
          <a:prstGeom prst="rect">
            <a:avLst/>
          </a:prstGeom>
          <a:noFill/>
        </p:spPr>
        <p:txBody>
          <a:bodyPr wrap="square">
            <a:spAutoFit/>
          </a:bodyPr>
          <a:lstStyle/>
          <a:p>
            <a:r>
              <a:rPr lang="en-US" sz="2400" dirty="0">
                <a:cs typeface="Arial Narrow" panose="020B0604020202020204" pitchFamily="34" charset="0"/>
              </a:rPr>
              <a:t>In a press-pulse framework, pulse events </a:t>
            </a:r>
            <a:r>
              <a:rPr lang="en-US" sz="3200" b="1" dirty="0">
                <a:cs typeface="Arial Narrow" panose="020B0604020202020204" pitchFamily="34" charset="0"/>
              </a:rPr>
              <a:t>interact</a:t>
            </a:r>
            <a:r>
              <a:rPr lang="en-US" sz="2400" dirty="0">
                <a:cs typeface="Arial Narrow" panose="020B0604020202020204" pitchFamily="34" charset="0"/>
              </a:rPr>
              <a:t> with press events - they do </a:t>
            </a:r>
            <a:r>
              <a:rPr lang="en-US" sz="2400" i="1" dirty="0">
                <a:cs typeface="Arial Narrow" panose="020B0604020202020204" pitchFamily="34" charset="0"/>
              </a:rPr>
              <a:t>not </a:t>
            </a:r>
            <a:r>
              <a:rPr lang="en-US" sz="2400" dirty="0">
                <a:cs typeface="Arial Narrow" panose="020B0604020202020204" pitchFamily="34" charset="0"/>
              </a:rPr>
              <a:t>occur in isolation.  </a:t>
            </a:r>
          </a:p>
          <a:p>
            <a:endParaRPr lang="en-US" sz="2400" dirty="0">
              <a:cs typeface="Arial Narrow" panose="020B0604020202020204" pitchFamily="34" charset="0"/>
            </a:endParaRPr>
          </a:p>
          <a:p>
            <a:r>
              <a:rPr lang="en-US" sz="2400" dirty="0">
                <a:cs typeface="Arial Narrow" panose="020B0604020202020204" pitchFamily="34" charset="0"/>
              </a:rPr>
              <a:t>E.g. thanks to climate change, heat waves are expected to become hotter and last longer.</a:t>
            </a:r>
          </a:p>
        </p:txBody>
      </p:sp>
    </p:spTree>
    <p:extLst>
      <p:ext uri="{BB962C8B-B14F-4D97-AF65-F5344CB8AC3E}">
        <p14:creationId xmlns:p14="http://schemas.microsoft.com/office/powerpoint/2010/main" val="1188347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2" name="Picture 6" descr="Regional Queensland braces for wet end to September with rain and storms  forecast for most parts - ABC News">
            <a:extLst>
              <a:ext uri="{FF2B5EF4-FFF2-40B4-BE49-F238E27FC236}">
                <a16:creationId xmlns:a16="http://schemas.microsoft.com/office/drawing/2014/main" id="{E2C7A0D3-B633-6210-CDED-7F588C9DD7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2" y="0"/>
            <a:ext cx="1218885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37819C-CA9A-E0F9-B4AE-CF19AEF9D512}"/>
              </a:ext>
            </a:extLst>
          </p:cNvPr>
          <p:cNvSpPr txBox="1"/>
          <p:nvPr/>
        </p:nvSpPr>
        <p:spPr>
          <a:xfrm>
            <a:off x="1489842" y="426561"/>
            <a:ext cx="3586655" cy="3293209"/>
          </a:xfrm>
          <a:prstGeom prst="rect">
            <a:avLst/>
          </a:prstGeom>
          <a:noFill/>
        </p:spPr>
        <p:txBody>
          <a:bodyPr wrap="square">
            <a:spAutoFit/>
          </a:bodyPr>
          <a:lstStyle/>
          <a:p>
            <a:r>
              <a:rPr lang="en-AU" sz="2400" b="0" i="0" dirty="0">
                <a:solidFill>
                  <a:schemeClr val="bg1"/>
                </a:solidFill>
                <a:effectLst/>
              </a:rPr>
              <a:t>When the ocean is warm, air directly above the ocean is warm. </a:t>
            </a:r>
          </a:p>
          <a:p>
            <a:endParaRPr lang="en-AU" sz="2400" dirty="0">
              <a:solidFill>
                <a:schemeClr val="bg1"/>
              </a:solidFill>
            </a:endParaRPr>
          </a:p>
          <a:p>
            <a:r>
              <a:rPr lang="en-AU" sz="2400" dirty="0">
                <a:solidFill>
                  <a:schemeClr val="bg1"/>
                </a:solidFill>
              </a:rPr>
              <a:t>When the air is warm, </a:t>
            </a:r>
          </a:p>
          <a:p>
            <a:r>
              <a:rPr lang="en-AU" sz="2400" dirty="0">
                <a:solidFill>
                  <a:schemeClr val="bg1"/>
                </a:solidFill>
              </a:rPr>
              <a:t>it </a:t>
            </a:r>
            <a:r>
              <a:rPr lang="en-AU" sz="3200" b="1" dirty="0">
                <a:solidFill>
                  <a:schemeClr val="bg1"/>
                </a:solidFill>
              </a:rPr>
              <a:t>rises up </a:t>
            </a:r>
            <a:r>
              <a:rPr lang="en-AU" sz="2400" dirty="0">
                <a:solidFill>
                  <a:schemeClr val="bg1"/>
                </a:solidFill>
              </a:rPr>
              <a:t>into the atmosphere</a:t>
            </a:r>
          </a:p>
          <a:p>
            <a:r>
              <a:rPr lang="en-AU" sz="2400" dirty="0">
                <a:solidFill>
                  <a:schemeClr val="bg1"/>
                </a:solidFill>
              </a:rPr>
              <a:t>as an </a:t>
            </a:r>
            <a:r>
              <a:rPr lang="en-AU" sz="3200" b="1" dirty="0">
                <a:solidFill>
                  <a:schemeClr val="bg1"/>
                </a:solidFill>
              </a:rPr>
              <a:t>updraft</a:t>
            </a:r>
            <a:r>
              <a:rPr lang="en-AU" sz="2400" dirty="0">
                <a:solidFill>
                  <a:schemeClr val="bg1"/>
                </a:solidFill>
              </a:rPr>
              <a:t>.</a:t>
            </a:r>
            <a:endParaRPr lang="en-US" sz="2400" dirty="0">
              <a:solidFill>
                <a:schemeClr val="bg1"/>
              </a:solidFill>
            </a:endParaRPr>
          </a:p>
        </p:txBody>
      </p:sp>
      <p:sp>
        <p:nvSpPr>
          <p:cNvPr id="5" name="Up Arrow 4">
            <a:extLst>
              <a:ext uri="{FF2B5EF4-FFF2-40B4-BE49-F238E27FC236}">
                <a16:creationId xmlns:a16="http://schemas.microsoft.com/office/drawing/2014/main" id="{EC3DF4D5-01DC-6FA1-8002-AF46EA6A37F3}"/>
              </a:ext>
            </a:extLst>
          </p:cNvPr>
          <p:cNvSpPr/>
          <p:nvPr/>
        </p:nvSpPr>
        <p:spPr>
          <a:xfrm>
            <a:off x="10389476" y="2923611"/>
            <a:ext cx="1686910" cy="159231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135895-EE17-2732-7637-CD549C0E3D46}"/>
              </a:ext>
            </a:extLst>
          </p:cNvPr>
          <p:cNvSpPr txBox="1"/>
          <p:nvPr/>
        </p:nvSpPr>
        <p:spPr>
          <a:xfrm>
            <a:off x="10783613" y="3211910"/>
            <a:ext cx="1008994" cy="369332"/>
          </a:xfrm>
          <a:prstGeom prst="rect">
            <a:avLst/>
          </a:prstGeom>
          <a:noFill/>
        </p:spPr>
        <p:txBody>
          <a:bodyPr wrap="square" rtlCol="0">
            <a:spAutoFit/>
          </a:bodyPr>
          <a:lstStyle/>
          <a:p>
            <a:r>
              <a:rPr lang="en-US" dirty="0">
                <a:solidFill>
                  <a:schemeClr val="bg1"/>
                </a:solidFill>
              </a:rPr>
              <a:t>updraft</a:t>
            </a:r>
          </a:p>
        </p:txBody>
      </p:sp>
    </p:spTree>
    <p:extLst>
      <p:ext uri="{BB962C8B-B14F-4D97-AF65-F5344CB8AC3E}">
        <p14:creationId xmlns:p14="http://schemas.microsoft.com/office/powerpoint/2010/main" val="2334915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oots: The Twisted Tale of the Mangrove - Dave's Garden">
            <a:extLst>
              <a:ext uri="{FF2B5EF4-FFF2-40B4-BE49-F238E27FC236}">
                <a16:creationId xmlns:a16="http://schemas.microsoft.com/office/drawing/2014/main" id="{30B71E3E-7059-E65B-F3EF-AC29F24DF2F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73A007-785C-BAA2-60B8-CC63B5915530}"/>
              </a:ext>
            </a:extLst>
          </p:cNvPr>
          <p:cNvSpPr txBox="1"/>
          <p:nvPr/>
        </p:nvSpPr>
        <p:spPr>
          <a:xfrm>
            <a:off x="804792" y="326025"/>
            <a:ext cx="10302765" cy="461665"/>
          </a:xfrm>
          <a:prstGeom prst="rect">
            <a:avLst/>
          </a:prstGeom>
          <a:noFill/>
        </p:spPr>
        <p:txBody>
          <a:bodyPr wrap="square">
            <a:spAutoFit/>
          </a:bodyPr>
          <a:lstStyle/>
          <a:p>
            <a:pPr algn="ctr"/>
            <a:r>
              <a:rPr lang="en-US" sz="2400" dirty="0">
                <a:solidFill>
                  <a:schemeClr val="bg1"/>
                </a:solidFill>
                <a:highlight>
                  <a:srgbClr val="000000"/>
                </a:highlight>
                <a:cs typeface="Arial Narrow" panose="020B0604020202020204" pitchFamily="34" charset="0"/>
              </a:rPr>
              <a:t>We need our mangroves to be alive now, more than ever before!</a:t>
            </a:r>
            <a:endParaRPr lang="en-US" sz="2400" dirty="0">
              <a:solidFill>
                <a:schemeClr val="bg1"/>
              </a:solidFill>
              <a:highlight>
                <a:srgbClr val="000000"/>
              </a:highlight>
            </a:endParaRPr>
          </a:p>
        </p:txBody>
      </p:sp>
    </p:spTree>
    <p:extLst>
      <p:ext uri="{BB962C8B-B14F-4D97-AF65-F5344CB8AC3E}">
        <p14:creationId xmlns:p14="http://schemas.microsoft.com/office/powerpoint/2010/main" val="1672084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9C689A-CE4A-E752-2E3F-41216C4D0D58}"/>
              </a:ext>
            </a:extLst>
          </p:cNvPr>
          <p:cNvSpPr txBox="1"/>
          <p:nvPr/>
        </p:nvSpPr>
        <p:spPr>
          <a:xfrm>
            <a:off x="649060" y="575492"/>
            <a:ext cx="11287125" cy="461665"/>
          </a:xfrm>
          <a:prstGeom prst="rect">
            <a:avLst/>
          </a:prstGeom>
          <a:noFill/>
        </p:spPr>
        <p:txBody>
          <a:bodyPr wrap="square">
            <a:spAutoFit/>
          </a:bodyPr>
          <a:lstStyle/>
          <a:p>
            <a:pPr algn="ctr"/>
            <a:r>
              <a:rPr lang="en-AU" sz="2400" dirty="0">
                <a:solidFill>
                  <a:srgbClr val="333333"/>
                </a:solidFill>
                <a:effectLst/>
              </a:rPr>
              <a:t>Mangroves not only protect people from the effects of climate change… </a:t>
            </a:r>
            <a:endParaRPr lang="en-AU" sz="2400" dirty="0">
              <a:solidFill>
                <a:srgbClr val="333333"/>
              </a:solidFill>
            </a:endParaRPr>
          </a:p>
        </p:txBody>
      </p:sp>
      <p:sp>
        <p:nvSpPr>
          <p:cNvPr id="4" name="Rectangle 3">
            <a:extLst>
              <a:ext uri="{FF2B5EF4-FFF2-40B4-BE49-F238E27FC236}">
                <a16:creationId xmlns:a16="http://schemas.microsoft.com/office/drawing/2014/main" id="{6A8B20A9-AED1-09B5-5A3F-9BF4AEEDCA67}"/>
              </a:ext>
            </a:extLst>
          </p:cNvPr>
          <p:cNvSpPr/>
          <p:nvPr/>
        </p:nvSpPr>
        <p:spPr>
          <a:xfrm>
            <a:off x="0" y="1448023"/>
            <a:ext cx="12192000" cy="54099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2" descr="Geo explainer: How carbon emissions impact climate - Geographical">
            <a:extLst>
              <a:ext uri="{FF2B5EF4-FFF2-40B4-BE49-F238E27FC236}">
                <a16:creationId xmlns:a16="http://schemas.microsoft.com/office/drawing/2014/main" id="{2BD69125-9BB7-6BC0-505A-B0B1345DF3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48023"/>
            <a:ext cx="8044542" cy="53630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7B57C4-8186-CF68-482E-F5841746B845}"/>
              </a:ext>
            </a:extLst>
          </p:cNvPr>
          <p:cNvSpPr txBox="1"/>
          <p:nvPr/>
        </p:nvSpPr>
        <p:spPr>
          <a:xfrm>
            <a:off x="8902132" y="3231998"/>
            <a:ext cx="2707481" cy="1200329"/>
          </a:xfrm>
          <a:prstGeom prst="rect">
            <a:avLst/>
          </a:prstGeom>
          <a:noFill/>
        </p:spPr>
        <p:txBody>
          <a:bodyPr wrap="square">
            <a:spAutoFit/>
          </a:bodyPr>
          <a:lstStyle/>
          <a:p>
            <a:pPr algn="ctr"/>
            <a:r>
              <a:rPr lang="en-AU" sz="2400" dirty="0">
                <a:solidFill>
                  <a:schemeClr val="bg1"/>
                </a:solidFill>
                <a:effectLst/>
              </a:rPr>
              <a:t>…they also combat it at the source – CO</a:t>
            </a:r>
            <a:r>
              <a:rPr lang="en-AU" sz="2400" baseline="-25000" dirty="0">
                <a:solidFill>
                  <a:schemeClr val="bg1"/>
                </a:solidFill>
                <a:effectLst/>
              </a:rPr>
              <a:t>2</a:t>
            </a:r>
            <a:r>
              <a:rPr lang="en-AU" sz="2400" dirty="0">
                <a:solidFill>
                  <a:schemeClr val="bg1"/>
                </a:solidFill>
                <a:effectLst/>
              </a:rPr>
              <a:t> emissions</a:t>
            </a:r>
            <a:endParaRPr lang="en-US" sz="2400" dirty="0">
              <a:solidFill>
                <a:schemeClr val="bg1"/>
              </a:solidFill>
            </a:endParaRPr>
          </a:p>
        </p:txBody>
      </p:sp>
    </p:spTree>
    <p:extLst>
      <p:ext uri="{BB962C8B-B14F-4D97-AF65-F5344CB8AC3E}">
        <p14:creationId xmlns:p14="http://schemas.microsoft.com/office/powerpoint/2010/main" val="146687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64900F-B9DC-9EF3-C9D0-E9A88424547D}"/>
              </a:ext>
            </a:extLst>
          </p:cNvPr>
          <p:cNvSpPr txBox="1"/>
          <p:nvPr/>
        </p:nvSpPr>
        <p:spPr>
          <a:xfrm>
            <a:off x="110077" y="122440"/>
            <a:ext cx="12081923" cy="2062103"/>
          </a:xfrm>
          <a:prstGeom prst="rect">
            <a:avLst/>
          </a:prstGeom>
          <a:noFill/>
        </p:spPr>
        <p:txBody>
          <a:bodyPr wrap="square">
            <a:spAutoFit/>
          </a:bodyPr>
          <a:lstStyle/>
          <a:p>
            <a:pPr algn="ctr"/>
            <a:r>
              <a:rPr lang="en-US" sz="2400" dirty="0">
                <a:cs typeface="Arial Narrow" panose="020B0604020202020204" pitchFamily="34" charset="0"/>
              </a:rPr>
              <a:t>Mangroves trap carbon </a:t>
            </a:r>
            <a:r>
              <a:rPr lang="en-US" sz="3200" b="1" dirty="0">
                <a:cs typeface="Arial Narrow" panose="020B0604020202020204" pitchFamily="34" charset="0"/>
              </a:rPr>
              <a:t>50 times </a:t>
            </a:r>
            <a:r>
              <a:rPr lang="en-US" sz="2400" dirty="0">
                <a:cs typeface="Arial Narrow" panose="020B0604020202020204" pitchFamily="34" charset="0"/>
              </a:rPr>
              <a:t>faster than any other forest! How? </a:t>
            </a:r>
          </a:p>
          <a:p>
            <a:pPr algn="ctr"/>
            <a:r>
              <a:rPr lang="en-US" sz="2400" dirty="0">
                <a:cs typeface="Arial Narrow" panose="020B0604020202020204" pitchFamily="34" charset="0"/>
              </a:rPr>
              <a:t>Rapid leaf production and high leaf turnover rates (from ditching salty leaves all the time). </a:t>
            </a:r>
          </a:p>
          <a:p>
            <a:pPr algn="ctr"/>
            <a:r>
              <a:rPr lang="en-US" sz="2400" dirty="0">
                <a:cs typeface="Arial Narrow" panose="020B0604020202020204" pitchFamily="34" charset="0"/>
              </a:rPr>
              <a:t>Crabs then grab the leaves and bury them under the mud.</a:t>
            </a:r>
          </a:p>
          <a:p>
            <a:pPr algn="ctr"/>
            <a:r>
              <a:rPr lang="en-US" sz="2400" dirty="0">
                <a:cs typeface="Arial Narrow" panose="020B0604020202020204" pitchFamily="34" charset="0"/>
              </a:rPr>
              <a:t>Thus, locking up the carbon and throwing away the key. </a:t>
            </a:r>
          </a:p>
          <a:p>
            <a:pPr algn="ctr"/>
            <a:r>
              <a:rPr lang="en-US" sz="2400" dirty="0">
                <a:cs typeface="Arial Narrow" panose="020B0604020202020204" pitchFamily="34" charset="0"/>
              </a:rPr>
              <a:t>Notice how the leaves are never on the ground for very long?  That’s why! </a:t>
            </a:r>
          </a:p>
        </p:txBody>
      </p:sp>
      <p:pic>
        <p:nvPicPr>
          <p:cNvPr id="8" name="Picture 7" descr="A diagram of a tree with roots&#10;&#10;Description automatically generated">
            <a:extLst>
              <a:ext uri="{FF2B5EF4-FFF2-40B4-BE49-F238E27FC236}">
                <a16:creationId xmlns:a16="http://schemas.microsoft.com/office/drawing/2014/main" id="{E8A92895-3639-E9D5-EC8C-F443CB45B7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25499"/>
            <a:ext cx="7772400" cy="4532501"/>
          </a:xfrm>
          <a:prstGeom prst="rect">
            <a:avLst/>
          </a:prstGeom>
        </p:spPr>
      </p:pic>
      <p:pic>
        <p:nvPicPr>
          <p:cNvPr id="55302" name="Picture 6" descr="Mangrove forest - Field of Mars Environmental Education Centre">
            <a:extLst>
              <a:ext uri="{FF2B5EF4-FFF2-40B4-BE49-F238E27FC236}">
                <a16:creationId xmlns:a16="http://schemas.microsoft.com/office/drawing/2014/main" id="{EE92899B-8C95-ABA3-E1A6-30625AE3B70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66957" y="2325499"/>
            <a:ext cx="4425043" cy="453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861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9A1BC-8276-964F-913F-B8F2796ED372}"/>
              </a:ext>
            </a:extLst>
          </p:cNvPr>
          <p:cNvSpPr txBox="1"/>
          <p:nvPr/>
        </p:nvSpPr>
        <p:spPr>
          <a:xfrm>
            <a:off x="535465" y="2726888"/>
            <a:ext cx="3301750" cy="830997"/>
          </a:xfrm>
          <a:prstGeom prst="rect">
            <a:avLst/>
          </a:prstGeom>
          <a:noFill/>
        </p:spPr>
        <p:txBody>
          <a:bodyPr wrap="square">
            <a:spAutoFit/>
          </a:bodyPr>
          <a:lstStyle/>
          <a:p>
            <a:r>
              <a:rPr lang="en-US" sz="2400" dirty="0">
                <a:cs typeface="Arial Narrow" panose="020B0604020202020204" pitchFamily="34" charset="0"/>
              </a:rPr>
              <a:t>Mangroves are nurseries for juvenile marine life</a:t>
            </a:r>
            <a:endParaRPr lang="en-US" sz="2400" dirty="0"/>
          </a:p>
        </p:txBody>
      </p:sp>
      <p:pic>
        <p:nvPicPr>
          <p:cNvPr id="4" name="Picture 3" descr="A school of fish in water&#10;&#10;Description automatically generated">
            <a:extLst>
              <a:ext uri="{FF2B5EF4-FFF2-40B4-BE49-F238E27FC236}">
                <a16:creationId xmlns:a16="http://schemas.microsoft.com/office/drawing/2014/main" id="{BD6E6D53-79D6-5AAF-9140-7FBDF20AB1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5626" y="0"/>
            <a:ext cx="7986374" cy="6858000"/>
          </a:xfrm>
          <a:prstGeom prst="rect">
            <a:avLst/>
          </a:prstGeom>
        </p:spPr>
      </p:pic>
    </p:spTree>
    <p:extLst>
      <p:ext uri="{BB962C8B-B14F-4D97-AF65-F5344CB8AC3E}">
        <p14:creationId xmlns:p14="http://schemas.microsoft.com/office/powerpoint/2010/main" val="2299334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Investing in Mangroves to Protect People | Blog Posts | WWF">
            <a:extLst>
              <a:ext uri="{FF2B5EF4-FFF2-40B4-BE49-F238E27FC236}">
                <a16:creationId xmlns:a16="http://schemas.microsoft.com/office/drawing/2014/main" id="{6295736E-0432-4566-F725-A52A2C6E955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17B8B3-0ECA-D615-BCCC-8BF7D22FA476}"/>
              </a:ext>
            </a:extLst>
          </p:cNvPr>
          <p:cNvSpPr txBox="1"/>
          <p:nvPr/>
        </p:nvSpPr>
        <p:spPr>
          <a:xfrm>
            <a:off x="6096000" y="6188546"/>
            <a:ext cx="6943022" cy="461665"/>
          </a:xfrm>
          <a:prstGeom prst="rect">
            <a:avLst/>
          </a:prstGeom>
          <a:noFill/>
        </p:spPr>
        <p:txBody>
          <a:bodyPr wrap="square">
            <a:spAutoFit/>
          </a:bodyPr>
          <a:lstStyle/>
          <a:p>
            <a:r>
              <a:rPr lang="en-US" sz="2400" dirty="0">
                <a:solidFill>
                  <a:schemeClr val="bg1"/>
                </a:solidFill>
                <a:cs typeface="Arial Narrow" panose="020B0604020202020204" pitchFamily="34" charset="0"/>
              </a:rPr>
              <a:t>Mangroves filter the water and keep it clean!</a:t>
            </a:r>
            <a:endParaRPr lang="en-US" sz="2400" dirty="0">
              <a:solidFill>
                <a:schemeClr val="bg1"/>
              </a:solidFill>
            </a:endParaRPr>
          </a:p>
        </p:txBody>
      </p:sp>
    </p:spTree>
    <p:extLst>
      <p:ext uri="{BB962C8B-B14F-4D97-AF65-F5344CB8AC3E}">
        <p14:creationId xmlns:p14="http://schemas.microsoft.com/office/powerpoint/2010/main" val="2420189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9A1BC-8276-964F-913F-B8F2796ED372}"/>
              </a:ext>
            </a:extLst>
          </p:cNvPr>
          <p:cNvSpPr txBox="1"/>
          <p:nvPr/>
        </p:nvSpPr>
        <p:spPr>
          <a:xfrm>
            <a:off x="546538" y="2726888"/>
            <a:ext cx="11098923" cy="461665"/>
          </a:xfrm>
          <a:prstGeom prst="rect">
            <a:avLst/>
          </a:prstGeom>
          <a:noFill/>
        </p:spPr>
        <p:txBody>
          <a:bodyPr wrap="square">
            <a:spAutoFit/>
          </a:bodyPr>
          <a:lstStyle/>
          <a:p>
            <a:pPr algn="ctr"/>
            <a:r>
              <a:rPr lang="en-US" sz="2400" dirty="0">
                <a:cs typeface="Arial Narrow" panose="020B0604020202020204" pitchFamily="34" charset="0"/>
              </a:rPr>
              <a:t>What man-made infrastructure, designed to mitigate risk, can do all that?!</a:t>
            </a:r>
            <a:endParaRPr lang="en-US" sz="2400" dirty="0"/>
          </a:p>
        </p:txBody>
      </p:sp>
      <p:sp>
        <p:nvSpPr>
          <p:cNvPr id="3" name="TextBox 2">
            <a:extLst>
              <a:ext uri="{FF2B5EF4-FFF2-40B4-BE49-F238E27FC236}">
                <a16:creationId xmlns:a16="http://schemas.microsoft.com/office/drawing/2014/main" id="{2E14C0D1-8356-C723-EEB5-E944BF9663F8}"/>
              </a:ext>
            </a:extLst>
          </p:cNvPr>
          <p:cNvSpPr txBox="1"/>
          <p:nvPr/>
        </p:nvSpPr>
        <p:spPr>
          <a:xfrm>
            <a:off x="715454" y="4188389"/>
            <a:ext cx="11098923" cy="461665"/>
          </a:xfrm>
          <a:prstGeom prst="rect">
            <a:avLst/>
          </a:prstGeom>
          <a:noFill/>
        </p:spPr>
        <p:txBody>
          <a:bodyPr wrap="square">
            <a:spAutoFit/>
          </a:bodyPr>
          <a:lstStyle/>
          <a:p>
            <a:pPr algn="ctr"/>
            <a:r>
              <a:rPr lang="en-US" sz="2400" dirty="0">
                <a:cs typeface="Arial Narrow" panose="020B0604020202020204" pitchFamily="34" charset="0"/>
              </a:rPr>
              <a:t>and mangroves do it all, for free!!</a:t>
            </a:r>
            <a:endParaRPr lang="en-US" sz="2400" dirty="0"/>
          </a:p>
        </p:txBody>
      </p:sp>
    </p:spTree>
    <p:extLst>
      <p:ext uri="{BB962C8B-B14F-4D97-AF65-F5344CB8AC3E}">
        <p14:creationId xmlns:p14="http://schemas.microsoft.com/office/powerpoint/2010/main" val="1335483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photo of a tree branch&#10;&#10;Description automatically generated">
            <a:extLst>
              <a:ext uri="{FF2B5EF4-FFF2-40B4-BE49-F238E27FC236}">
                <a16:creationId xmlns:a16="http://schemas.microsoft.com/office/drawing/2014/main" id="{1690D358-38A9-CD15-7769-CDAAC02242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121" y="434334"/>
            <a:ext cx="4427925" cy="5974896"/>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A black and white poster with images and symbols&#10;&#10;Description automatically generated">
            <a:extLst>
              <a:ext uri="{FF2B5EF4-FFF2-40B4-BE49-F238E27FC236}">
                <a16:creationId xmlns:a16="http://schemas.microsoft.com/office/drawing/2014/main" id="{8F58773E-43FF-CCE0-FEA4-9AD14761FC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4741" y="446767"/>
            <a:ext cx="2134508" cy="290970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A crab on the ground&#10;&#10;Description automatically generated">
            <a:extLst>
              <a:ext uri="{FF2B5EF4-FFF2-40B4-BE49-F238E27FC236}">
                <a16:creationId xmlns:a16="http://schemas.microsoft.com/office/drawing/2014/main" id="{E625428D-E928-1B6C-32E1-A870B3783B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1615" y="446766"/>
            <a:ext cx="2167262" cy="29097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A poster with a list of measuring tools&#10;&#10;Description automatically generated with medium confidence">
            <a:extLst>
              <a:ext uri="{FF2B5EF4-FFF2-40B4-BE49-F238E27FC236}">
                <a16:creationId xmlns:a16="http://schemas.microsoft.com/office/drawing/2014/main" id="{A608CABA-8058-D2CB-1B1B-C2EE3DE3B4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84741" y="3511961"/>
            <a:ext cx="2161804" cy="2909701"/>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A blank medical record form&#10;&#10;Description automatically generated with medium confidence">
            <a:extLst>
              <a:ext uri="{FF2B5EF4-FFF2-40B4-BE49-F238E27FC236}">
                <a16:creationId xmlns:a16="http://schemas.microsoft.com/office/drawing/2014/main" id="{F7C86EC1-CF72-9A33-4CC8-25DB0F92A1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38911" y="3511961"/>
            <a:ext cx="2144521" cy="2897269"/>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descr="A close-up of a map&#10;&#10;Description automatically generated">
            <a:extLst>
              <a:ext uri="{FF2B5EF4-FFF2-40B4-BE49-F238E27FC236}">
                <a16:creationId xmlns:a16="http://schemas.microsoft.com/office/drawing/2014/main" id="{FD0ACC69-5B4B-5F77-B8C5-AAEDFAA7EC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54818" y="446766"/>
            <a:ext cx="2161804" cy="2915160"/>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descr="A black and white sheet of paper with text&#10;&#10;Description automatically generated">
            <a:extLst>
              <a:ext uri="{FF2B5EF4-FFF2-40B4-BE49-F238E27FC236}">
                <a16:creationId xmlns:a16="http://schemas.microsoft.com/office/drawing/2014/main" id="{07E18096-735B-1645-773E-AA2FB35B16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84778" y="3511961"/>
            <a:ext cx="2149936" cy="2897269"/>
          </a:xfrm>
          <a:prstGeom prst="rect">
            <a:avLst/>
          </a:prstGeom>
          <a:ln>
            <a:solidFill>
              <a:schemeClr val="tx1"/>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C953E3D8-7702-48E6-2E08-A4BEA7110EBB}"/>
              </a:ext>
            </a:extLst>
          </p:cNvPr>
          <p:cNvSpPr txBox="1"/>
          <p:nvPr/>
        </p:nvSpPr>
        <p:spPr>
          <a:xfrm>
            <a:off x="0" y="34224"/>
            <a:ext cx="5192485" cy="400110"/>
          </a:xfrm>
          <a:prstGeom prst="rect">
            <a:avLst/>
          </a:prstGeom>
          <a:noFill/>
        </p:spPr>
        <p:txBody>
          <a:bodyPr wrap="square" rtlCol="0">
            <a:spAutoFit/>
          </a:bodyPr>
          <a:lstStyle/>
          <a:p>
            <a:pPr algn="ctr"/>
            <a:r>
              <a:rPr lang="en-US" sz="2000" b="1" dirty="0"/>
              <a:t>Help Jock save the mangroves!</a:t>
            </a:r>
          </a:p>
        </p:txBody>
      </p:sp>
    </p:spTree>
    <p:extLst>
      <p:ext uri="{BB962C8B-B14F-4D97-AF65-F5344CB8AC3E}">
        <p14:creationId xmlns:p14="http://schemas.microsoft.com/office/powerpoint/2010/main" val="2872797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Category 3 Cyclone Freddy hits Madagascar » Yale Climate Connections">
            <a:extLst>
              <a:ext uri="{FF2B5EF4-FFF2-40B4-BE49-F238E27FC236}">
                <a16:creationId xmlns:a16="http://schemas.microsoft.com/office/drawing/2014/main" id="{9983EB26-5EA7-B870-6641-9F7C3C701CC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B9A622-8091-ECA4-EE20-2C9EC9D24DE0}"/>
              </a:ext>
            </a:extLst>
          </p:cNvPr>
          <p:cNvSpPr txBox="1"/>
          <p:nvPr/>
        </p:nvSpPr>
        <p:spPr>
          <a:xfrm>
            <a:off x="226166" y="151179"/>
            <a:ext cx="2582347" cy="68634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Learning Intention: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cs typeface="Arial Narrow" panose="020B0604020202020204" pitchFamily="34" charset="0"/>
              </a:rPr>
              <a:t>Recognise</a:t>
            </a:r>
            <a:r>
              <a:rPr lang="en-US" sz="2000" dirty="0">
                <a:cs typeface="Arial Narrow" panose="020B0604020202020204" pitchFamily="34" charset="0"/>
              </a:rPr>
              <a:t> that impact levels from pulse events alter as populations increase and landscape dynamics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cs typeface="Arial Narrow" panose="020B0604020202020204" pitchFamily="34" charset="0"/>
              </a:rPr>
              <a:t>This leads to increased pressure on infrastructure designed to mitigate risk.</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Success Criteria: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Complete Marine Education worksheet </a:t>
            </a:r>
            <a:r>
              <a:rPr kumimoji="0" lang="en-US" sz="2000" i="1" u="none" strike="noStrike" kern="1200" cap="none" spc="0" normalizeH="0" baseline="0" noProof="0" dirty="0">
                <a:ln>
                  <a:noFill/>
                </a:ln>
                <a:effectLst/>
                <a:uLnTx/>
                <a:uFillTx/>
                <a:ea typeface="+mn-ea"/>
                <a:cs typeface="Arial Narrow" panose="020B0604020202020204" pitchFamily="34" charset="0"/>
              </a:rPr>
              <a:t>’25. </a:t>
            </a:r>
            <a:r>
              <a:rPr lang="en-US" sz="2000" i="1" dirty="0">
                <a:cs typeface="Arial Narrow" panose="020B0604020202020204" pitchFamily="34" charset="0"/>
              </a:rPr>
              <a:t>Disturbance Dynamics</a:t>
            </a:r>
            <a:r>
              <a:rPr kumimoji="0" lang="en-US" sz="2000" i="1" u="none" strike="noStrike" kern="1200" cap="none" spc="0" normalizeH="0" baseline="0" noProof="0" dirty="0">
                <a:ln>
                  <a:noFill/>
                </a:ln>
                <a:effectLst/>
                <a:uLnTx/>
                <a:uFillTx/>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
        <p:nvSpPr>
          <p:cNvPr id="5" name="TextBox 4">
            <a:extLst>
              <a:ext uri="{FF2B5EF4-FFF2-40B4-BE49-F238E27FC236}">
                <a16:creationId xmlns:a16="http://schemas.microsoft.com/office/drawing/2014/main" id="{9F599465-96D7-FF9F-F609-D1CE68559668}"/>
              </a:ext>
            </a:extLst>
          </p:cNvPr>
          <p:cNvSpPr txBox="1"/>
          <p:nvPr/>
        </p:nvSpPr>
        <p:spPr>
          <a:xfrm>
            <a:off x="7690757" y="6488668"/>
            <a:ext cx="47274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i="0" dirty="0">
                <a:solidFill>
                  <a:srgbClr val="111111"/>
                </a:solidFill>
                <a:effectLst/>
                <a:latin typeface="var(--newspack-theme-font-heading)"/>
              </a:rPr>
              <a:t>Category 3 Cyclone Freddy hits Madagascar, Feb 13</a:t>
            </a:r>
            <a:r>
              <a:rPr lang="en-AU" sz="1400" i="0" baseline="30000" dirty="0">
                <a:solidFill>
                  <a:srgbClr val="111111"/>
                </a:solidFill>
                <a:effectLst/>
                <a:latin typeface="var(--newspack-theme-font-heading)"/>
              </a:rPr>
              <a:t>th</a:t>
            </a:r>
            <a:r>
              <a:rPr lang="en-AU" sz="1400" i="0" dirty="0">
                <a:solidFill>
                  <a:srgbClr val="111111"/>
                </a:solidFill>
                <a:effectLst/>
                <a:latin typeface="var(--newspack-theme-font-heading)"/>
              </a:rPr>
              <a:t> 2023</a:t>
            </a:r>
          </a:p>
        </p:txBody>
      </p:sp>
      <p:pic>
        <p:nvPicPr>
          <p:cNvPr id="4" name="Picture 3" descr="A close-up of a document&#10;&#10;Description automatically generated">
            <a:extLst>
              <a:ext uri="{FF2B5EF4-FFF2-40B4-BE49-F238E27FC236}">
                <a16:creationId xmlns:a16="http://schemas.microsoft.com/office/drawing/2014/main" id="{CC10F6D9-0EEF-6978-DB20-7A3220E5304B}"/>
              </a:ext>
            </a:extLst>
          </p:cNvPr>
          <p:cNvPicPr>
            <a:picLocks noChangeAspect="1"/>
          </p:cNvPicPr>
          <p:nvPr/>
        </p:nvPicPr>
        <p:blipFill>
          <a:blip r:embed="rId4"/>
          <a:stretch>
            <a:fillRect/>
          </a:stretch>
        </p:blipFill>
        <p:spPr>
          <a:xfrm>
            <a:off x="7300910" y="389536"/>
            <a:ext cx="4489307" cy="6037577"/>
          </a:xfrm>
          <a:prstGeom prst="rect">
            <a:avLst/>
          </a:prstGeom>
        </p:spPr>
      </p:pic>
    </p:spTree>
    <p:extLst>
      <p:ext uri="{BB962C8B-B14F-4D97-AF65-F5344CB8AC3E}">
        <p14:creationId xmlns:p14="http://schemas.microsoft.com/office/powerpoint/2010/main" val="280941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6" name="Picture 4" descr="Pacific Storm from 37,000 feet above the ocean : r/NatureIsFuckingLit">
            <a:extLst>
              <a:ext uri="{FF2B5EF4-FFF2-40B4-BE49-F238E27FC236}">
                <a16:creationId xmlns:a16="http://schemas.microsoft.com/office/drawing/2014/main" id="{229BD058-3D2E-D174-6924-27F595AB53D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258" y="0"/>
            <a:ext cx="1222325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49CCED-2624-0D39-2258-64A7369D8043}"/>
              </a:ext>
            </a:extLst>
          </p:cNvPr>
          <p:cNvSpPr txBox="1"/>
          <p:nvPr/>
        </p:nvSpPr>
        <p:spPr>
          <a:xfrm>
            <a:off x="197070" y="6365907"/>
            <a:ext cx="6101254" cy="369332"/>
          </a:xfrm>
          <a:prstGeom prst="rect">
            <a:avLst/>
          </a:prstGeom>
          <a:noFill/>
        </p:spPr>
        <p:txBody>
          <a:bodyPr wrap="square">
            <a:spAutoFit/>
          </a:bodyPr>
          <a:lstStyle/>
          <a:p>
            <a:pPr algn="l"/>
            <a:r>
              <a:rPr lang="en-AU" b="1" i="0" dirty="0">
                <a:solidFill>
                  <a:schemeClr val="bg1"/>
                </a:solidFill>
                <a:effectLst/>
                <a:latin typeface="-apple-system"/>
              </a:rPr>
              <a:t>Pacific Storm from 11km above the ocean</a:t>
            </a:r>
          </a:p>
        </p:txBody>
      </p:sp>
    </p:spTree>
    <p:extLst>
      <p:ext uri="{BB962C8B-B14F-4D97-AF65-F5344CB8AC3E}">
        <p14:creationId xmlns:p14="http://schemas.microsoft.com/office/powerpoint/2010/main" val="3992453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ossed by a Thunderstorm - Flight Safety Foundation">
            <a:extLst>
              <a:ext uri="{FF2B5EF4-FFF2-40B4-BE49-F238E27FC236}">
                <a16:creationId xmlns:a16="http://schemas.microsoft.com/office/drawing/2014/main" id="{5EB4024F-265E-4DFB-2EB0-76AB5304DAA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6BF509-EE5A-CC8D-E04C-6AB83CF52784}"/>
              </a:ext>
            </a:extLst>
          </p:cNvPr>
          <p:cNvSpPr txBox="1"/>
          <p:nvPr/>
        </p:nvSpPr>
        <p:spPr>
          <a:xfrm>
            <a:off x="654268" y="1389680"/>
            <a:ext cx="2688019" cy="1938992"/>
          </a:xfrm>
          <a:prstGeom prst="rect">
            <a:avLst/>
          </a:prstGeom>
          <a:noFill/>
        </p:spPr>
        <p:txBody>
          <a:bodyPr wrap="square">
            <a:spAutoFit/>
          </a:bodyPr>
          <a:lstStyle/>
          <a:p>
            <a:r>
              <a:rPr lang="en-AU" sz="2400" dirty="0">
                <a:solidFill>
                  <a:schemeClr val="bg1"/>
                </a:solidFill>
              </a:rPr>
              <a:t>An u</a:t>
            </a:r>
            <a:r>
              <a:rPr lang="en-AU" sz="2400" b="0" i="0" dirty="0">
                <a:solidFill>
                  <a:schemeClr val="bg1"/>
                </a:solidFill>
                <a:effectLst/>
              </a:rPr>
              <a:t>pdraft transfers heat energy (and water </a:t>
            </a:r>
            <a:r>
              <a:rPr lang="en-AU" sz="2400" dirty="0">
                <a:solidFill>
                  <a:schemeClr val="bg1"/>
                </a:solidFill>
              </a:rPr>
              <a:t>molecules) </a:t>
            </a:r>
            <a:r>
              <a:rPr lang="en-AU" sz="2400" b="0" i="0" dirty="0">
                <a:solidFill>
                  <a:schemeClr val="bg1"/>
                </a:solidFill>
                <a:effectLst/>
              </a:rPr>
              <a:t>from the ocean to the atmosphere. </a:t>
            </a:r>
            <a:endParaRPr lang="en-US" sz="2400" dirty="0">
              <a:solidFill>
                <a:schemeClr val="bg1"/>
              </a:solidFill>
            </a:endParaRPr>
          </a:p>
        </p:txBody>
      </p:sp>
      <p:sp>
        <p:nvSpPr>
          <p:cNvPr id="3" name="TextBox 2">
            <a:extLst>
              <a:ext uri="{FF2B5EF4-FFF2-40B4-BE49-F238E27FC236}">
                <a16:creationId xmlns:a16="http://schemas.microsoft.com/office/drawing/2014/main" id="{3B75736F-3193-FD70-C0F0-63A557406644}"/>
              </a:ext>
            </a:extLst>
          </p:cNvPr>
          <p:cNvSpPr txBox="1"/>
          <p:nvPr/>
        </p:nvSpPr>
        <p:spPr>
          <a:xfrm>
            <a:off x="654267" y="3748857"/>
            <a:ext cx="2688019" cy="1938992"/>
          </a:xfrm>
          <a:prstGeom prst="rect">
            <a:avLst/>
          </a:prstGeom>
          <a:noFill/>
        </p:spPr>
        <p:txBody>
          <a:bodyPr wrap="square">
            <a:spAutoFit/>
          </a:bodyPr>
          <a:lstStyle/>
          <a:p>
            <a:endParaRPr lang="en-AU" sz="2400" dirty="0">
              <a:solidFill>
                <a:srgbClr val="282828"/>
              </a:solidFill>
            </a:endParaRPr>
          </a:p>
          <a:p>
            <a:r>
              <a:rPr lang="en-AU" sz="2400" dirty="0">
                <a:solidFill>
                  <a:schemeClr val="bg1"/>
                </a:solidFill>
              </a:rPr>
              <a:t>The extra heat in the atmosphere means more energy for storms.</a:t>
            </a:r>
            <a:endParaRPr lang="en-US" sz="2400" dirty="0">
              <a:solidFill>
                <a:schemeClr val="bg1"/>
              </a:solidFill>
            </a:endParaRPr>
          </a:p>
        </p:txBody>
      </p:sp>
    </p:spTree>
    <p:extLst>
      <p:ext uri="{BB962C8B-B14F-4D97-AF65-F5344CB8AC3E}">
        <p14:creationId xmlns:p14="http://schemas.microsoft.com/office/powerpoint/2010/main" val="885526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orld's oceans are warming far faster than thought">
            <a:extLst>
              <a:ext uri="{FF2B5EF4-FFF2-40B4-BE49-F238E27FC236}">
                <a16:creationId xmlns:a16="http://schemas.microsoft.com/office/drawing/2014/main" id="{32EA587C-B55C-573E-B44E-94D101E734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73167F-59E6-B469-519C-422147E7AB69}"/>
              </a:ext>
            </a:extLst>
          </p:cNvPr>
          <p:cNvSpPr txBox="1"/>
          <p:nvPr/>
        </p:nvSpPr>
        <p:spPr>
          <a:xfrm>
            <a:off x="465081" y="2068923"/>
            <a:ext cx="2688019" cy="830997"/>
          </a:xfrm>
          <a:prstGeom prst="rect">
            <a:avLst/>
          </a:prstGeom>
          <a:noFill/>
        </p:spPr>
        <p:txBody>
          <a:bodyPr wrap="square">
            <a:spAutoFit/>
          </a:bodyPr>
          <a:lstStyle/>
          <a:p>
            <a:r>
              <a:rPr lang="en-AU" sz="2400" dirty="0">
                <a:solidFill>
                  <a:schemeClr val="bg1"/>
                </a:solidFill>
              </a:rPr>
              <a:t>The ocean is warming.</a:t>
            </a:r>
          </a:p>
        </p:txBody>
      </p:sp>
    </p:spTree>
    <p:extLst>
      <p:ext uri="{BB962C8B-B14F-4D97-AF65-F5344CB8AC3E}">
        <p14:creationId xmlns:p14="http://schemas.microsoft.com/office/powerpoint/2010/main" val="113522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Mangroves against the storm — Shorthand Social">
            <a:extLst>
              <a:ext uri="{FF2B5EF4-FFF2-40B4-BE49-F238E27FC236}">
                <a16:creationId xmlns:a16="http://schemas.microsoft.com/office/drawing/2014/main" id="{1FF81993-5FF1-1A27-D614-4AC1FB47912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A66900-C772-A35B-B686-87A8A62B8202}"/>
              </a:ext>
            </a:extLst>
          </p:cNvPr>
          <p:cNvSpPr txBox="1"/>
          <p:nvPr/>
        </p:nvSpPr>
        <p:spPr>
          <a:xfrm>
            <a:off x="1911566" y="5570378"/>
            <a:ext cx="9306163" cy="461665"/>
          </a:xfrm>
          <a:prstGeom prst="rect">
            <a:avLst/>
          </a:prstGeom>
          <a:noFill/>
        </p:spPr>
        <p:txBody>
          <a:bodyPr wrap="square">
            <a:spAutoFit/>
          </a:bodyPr>
          <a:lstStyle/>
          <a:p>
            <a:r>
              <a:rPr lang="en-AU" sz="2400" dirty="0"/>
              <a:t>Storms generate destructive winds, intense rainfall and storm surge</a:t>
            </a:r>
            <a:endParaRPr lang="en-US" sz="2400" dirty="0"/>
          </a:p>
        </p:txBody>
      </p:sp>
    </p:spTree>
    <p:extLst>
      <p:ext uri="{BB962C8B-B14F-4D97-AF65-F5344CB8AC3E}">
        <p14:creationId xmlns:p14="http://schemas.microsoft.com/office/powerpoint/2010/main" val="386986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3F7AD3-433F-A047-2ACC-3971B310A689}"/>
              </a:ext>
            </a:extLst>
          </p:cNvPr>
          <p:cNvSpPr txBox="1"/>
          <p:nvPr/>
        </p:nvSpPr>
        <p:spPr>
          <a:xfrm>
            <a:off x="881554" y="710312"/>
            <a:ext cx="10428890" cy="1323439"/>
          </a:xfrm>
          <a:prstGeom prst="rect">
            <a:avLst/>
          </a:prstGeom>
          <a:noFill/>
        </p:spPr>
        <p:txBody>
          <a:bodyPr wrap="square">
            <a:spAutoFit/>
          </a:bodyPr>
          <a:lstStyle/>
          <a:p>
            <a:pPr algn="ctr"/>
            <a:r>
              <a:rPr lang="en-AU" sz="2400" dirty="0">
                <a:solidFill>
                  <a:srgbClr val="282828"/>
                </a:solidFill>
              </a:rPr>
              <a:t>Mangroves provide a </a:t>
            </a:r>
            <a:r>
              <a:rPr lang="en-AU" sz="3200" b="1" dirty="0">
                <a:solidFill>
                  <a:srgbClr val="282828"/>
                </a:solidFill>
              </a:rPr>
              <a:t>protective buffer </a:t>
            </a:r>
            <a:r>
              <a:rPr lang="en-AU" sz="2400" dirty="0">
                <a:solidFill>
                  <a:srgbClr val="282828"/>
                </a:solidFill>
              </a:rPr>
              <a:t>from strong winds and large waves</a:t>
            </a:r>
          </a:p>
          <a:p>
            <a:pPr algn="ctr"/>
            <a:endParaRPr lang="en-AU" sz="2400" dirty="0">
              <a:solidFill>
                <a:srgbClr val="282828"/>
              </a:solidFill>
            </a:endParaRPr>
          </a:p>
          <a:p>
            <a:pPr algn="ctr"/>
            <a:r>
              <a:rPr lang="en-AU" sz="2400" dirty="0">
                <a:solidFill>
                  <a:srgbClr val="282828"/>
                </a:solidFill>
              </a:rPr>
              <a:t>reducing wave height </a:t>
            </a:r>
          </a:p>
        </p:txBody>
      </p:sp>
      <p:sp>
        <p:nvSpPr>
          <p:cNvPr id="5" name="Rectangle 4">
            <a:extLst>
              <a:ext uri="{FF2B5EF4-FFF2-40B4-BE49-F238E27FC236}">
                <a16:creationId xmlns:a16="http://schemas.microsoft.com/office/drawing/2014/main" id="{45F12A6F-22C4-E783-55F6-D0997B779E3F}"/>
              </a:ext>
            </a:extLst>
          </p:cNvPr>
          <p:cNvSpPr/>
          <p:nvPr/>
        </p:nvSpPr>
        <p:spPr>
          <a:xfrm>
            <a:off x="0" y="2538248"/>
            <a:ext cx="12192000" cy="4319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Sustainability 13 08212 g003">
            <a:extLst>
              <a:ext uri="{FF2B5EF4-FFF2-40B4-BE49-F238E27FC236}">
                <a16:creationId xmlns:a16="http://schemas.microsoft.com/office/drawing/2014/main" id="{D07C1449-E406-2ACC-F4FB-B63E2AA1446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3547242"/>
            <a:ext cx="12192001" cy="3145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0092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5802</TotalTime>
  <Words>2037</Words>
  <Application>Microsoft Macintosh PowerPoint</Application>
  <PresentationFormat>Widescreen</PresentationFormat>
  <Paragraphs>186</Paragraphs>
  <Slides>47</Slides>
  <Notes>34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47</vt:i4>
      </vt:variant>
    </vt:vector>
  </HeadingPairs>
  <TitlesOfParts>
    <vt:vector size="63" baseType="lpstr">
      <vt:lpstr>-apple-system</vt:lpstr>
      <vt:lpstr>Arial</vt:lpstr>
      <vt:lpstr>Arial Narrow</vt:lpstr>
      <vt:lpstr>Calibri</vt:lpstr>
      <vt:lpstr>Calibri Light</vt:lpstr>
      <vt:lpstr>ElsevierGulliver</vt:lpstr>
      <vt:lpstr>ElsevierSans</vt:lpstr>
      <vt:lpstr>Georgia</vt:lpstr>
      <vt:lpstr>MuseoSans</vt:lpstr>
      <vt:lpstr>Roboto</vt:lpstr>
      <vt:lpstr>Roboto Condensed</vt:lpstr>
      <vt:lpstr>system-ui</vt:lpstr>
      <vt:lpstr>var(--newspack-theme-font-heading)</vt:lpstr>
      <vt:lpstr>Verdana</vt:lpstr>
      <vt:lpstr>Work Sans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870</cp:revision>
  <dcterms:created xsi:type="dcterms:W3CDTF">2023-09-23T08:38:28Z</dcterms:created>
  <dcterms:modified xsi:type="dcterms:W3CDTF">2024-04-10T23:42:59Z</dcterms:modified>
</cp:coreProperties>
</file>