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304" r:id="rId2"/>
    <p:sldId id="305" r:id="rId3"/>
    <p:sldId id="313" r:id="rId4"/>
    <p:sldId id="307" r:id="rId5"/>
    <p:sldId id="308" r:id="rId6"/>
    <p:sldId id="309" r:id="rId7"/>
    <p:sldId id="310" r:id="rId8"/>
    <p:sldId id="312" r:id="rId9"/>
    <p:sldId id="315" r:id="rId10"/>
    <p:sldId id="314" r:id="rId11"/>
    <p:sldId id="317" r:id="rId12"/>
    <p:sldId id="31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53"/>
    <p:restoredTop sz="85918"/>
  </p:normalViewPr>
  <p:slideViewPr>
    <p:cSldViewPr snapToGrid="0">
      <p:cViewPr varScale="1">
        <p:scale>
          <a:sx n="90" d="100"/>
          <a:sy n="90" d="100"/>
        </p:scale>
        <p:origin x="240" y="2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ABC923-08BB-3442-8B25-8677E068E517}" type="datetimeFigureOut">
              <a:rPr lang="en-US" smtClean="0"/>
              <a:t>4/11/24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9A60AA-0504-9D43-9C67-9C1121590EC0}" type="slidenum">
              <a:rPr lang="en-US" smtClean="0"/>
              <a:t>‹#›</a:t>
            </a:fld>
            <a:endParaRPr lang="en-US"/>
          </a:p>
        </p:txBody>
      </p:sp>
    </p:spTree>
    <p:extLst>
      <p:ext uri="{BB962C8B-B14F-4D97-AF65-F5344CB8AC3E}">
        <p14:creationId xmlns:p14="http://schemas.microsoft.com/office/powerpoint/2010/main" val="2626484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CD395D-65DB-C048-97FA-344F7E45871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7414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CD395D-65DB-C048-97FA-344F7E45871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3956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a:t>
            </a:r>
            <a:r>
              <a:rPr lang="en-US" dirty="0" err="1"/>
              <a:t>www.globalreefrecord.org</a:t>
            </a:r>
            <a:r>
              <a:rPr lang="en-US" dirty="0"/>
              <a:t>/methodology</a:t>
            </a:r>
          </a:p>
        </p:txBody>
      </p:sp>
      <p:sp>
        <p:nvSpPr>
          <p:cNvPr id="4" name="Slide Number Placeholder 3"/>
          <p:cNvSpPr>
            <a:spLocks noGrp="1"/>
          </p:cNvSpPr>
          <p:nvPr>
            <p:ph type="sldNum" sz="quarter" idx="5"/>
          </p:nvPr>
        </p:nvSpPr>
        <p:spPr/>
        <p:txBody>
          <a:bodyPr/>
          <a:lstStyle/>
          <a:p>
            <a:fld id="{1E9A60AA-0504-9D43-9C67-9C1121590EC0}" type="slidenum">
              <a:rPr lang="en-US" smtClean="0"/>
              <a:t>3</a:t>
            </a:fld>
            <a:endParaRPr lang="en-US"/>
          </a:p>
        </p:txBody>
      </p:sp>
    </p:spTree>
    <p:extLst>
      <p:ext uri="{BB962C8B-B14F-4D97-AF65-F5344CB8AC3E}">
        <p14:creationId xmlns:p14="http://schemas.microsoft.com/office/powerpoint/2010/main" val="406607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a:t>
            </a:r>
            <a:r>
              <a:rPr lang="en-US" dirty="0" err="1"/>
              <a:t>espace.library.uq.edu.au</a:t>
            </a:r>
            <a:r>
              <a:rPr lang="en-US" dirty="0"/>
              <a:t>/data/UQ_</a:t>
            </a:r>
          </a:p>
          <a:p>
            <a:r>
              <a:rPr lang="en-AU" dirty="0"/>
              <a:t>González-Rivero, M., Rodriguez-Ramirez, A., </a:t>
            </a:r>
            <a:r>
              <a:rPr lang="en-AU" dirty="0" err="1"/>
              <a:t>Beijbom</a:t>
            </a:r>
            <a:r>
              <a:rPr lang="en-AU" dirty="0"/>
              <a:t>, O., </a:t>
            </a:r>
            <a:r>
              <a:rPr lang="en-AU" dirty="0" err="1"/>
              <a:t>Ganase</a:t>
            </a:r>
            <a:r>
              <a:rPr lang="en-AU" dirty="0"/>
              <a:t>, A., Dalton, P., Kennedy, E.V., Neal, B.P., </a:t>
            </a:r>
            <a:r>
              <a:rPr lang="en-AU" dirty="0" err="1"/>
              <a:t>Vercelloni</a:t>
            </a:r>
            <a:r>
              <a:rPr lang="en-AU" dirty="0"/>
              <a:t>, J., </a:t>
            </a:r>
            <a:r>
              <a:rPr lang="en-AU" dirty="0" err="1"/>
              <a:t>Bongaerts</a:t>
            </a:r>
            <a:r>
              <a:rPr lang="en-AU" dirty="0"/>
              <a:t>, P., Bryant, D.E.P., Brown, K., Kim, C., </a:t>
            </a:r>
            <a:r>
              <a:rPr lang="en-AU" dirty="0" err="1"/>
              <a:t>Radice</a:t>
            </a:r>
            <a:r>
              <a:rPr lang="en-AU" dirty="0"/>
              <a:t>, V.Z., </a:t>
            </a:r>
            <a:r>
              <a:rPr lang="en-AU" dirty="0" err="1"/>
              <a:t>LopezMarcano</a:t>
            </a:r>
            <a:r>
              <a:rPr lang="en-AU" dirty="0"/>
              <a:t>, S., Dove, S., </a:t>
            </a:r>
            <a:r>
              <a:rPr lang="en-AU" dirty="0" err="1"/>
              <a:t>Bailhache</a:t>
            </a:r>
            <a:r>
              <a:rPr lang="en-AU" dirty="0"/>
              <a:t>, C., Beyer, H.L. &amp; </a:t>
            </a:r>
            <a:r>
              <a:rPr lang="en-AU" dirty="0" err="1"/>
              <a:t>Hoegh</a:t>
            </a:r>
            <a:r>
              <a:rPr lang="en-AU" dirty="0"/>
              <a:t>-Guldberg, O. 2019. Seaview Survey Photo-quadrat and Image Classification Dataset. The University of Queensland. DOI: 10.14264/uql.2019.930</a:t>
            </a:r>
            <a:endParaRPr lang="en-US" dirty="0"/>
          </a:p>
        </p:txBody>
      </p:sp>
      <p:sp>
        <p:nvSpPr>
          <p:cNvPr id="4" name="Slide Number Placeholder 3"/>
          <p:cNvSpPr>
            <a:spLocks noGrp="1"/>
          </p:cNvSpPr>
          <p:nvPr>
            <p:ph type="sldNum" sz="quarter" idx="5"/>
          </p:nvPr>
        </p:nvSpPr>
        <p:spPr/>
        <p:txBody>
          <a:bodyPr/>
          <a:lstStyle/>
          <a:p>
            <a:fld id="{1E9A60AA-0504-9D43-9C67-9C1121590EC0}" type="slidenum">
              <a:rPr lang="en-US" smtClean="0"/>
              <a:t>4</a:t>
            </a:fld>
            <a:endParaRPr lang="en-US"/>
          </a:p>
        </p:txBody>
      </p:sp>
    </p:spTree>
    <p:extLst>
      <p:ext uri="{BB962C8B-B14F-4D97-AF65-F5344CB8AC3E}">
        <p14:creationId xmlns:p14="http://schemas.microsoft.com/office/powerpoint/2010/main" val="4289574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a:t>
            </a:r>
            <a:r>
              <a:rPr lang="en-US" dirty="0" err="1"/>
              <a:t>espace.library.uq.edu.au</a:t>
            </a:r>
            <a:r>
              <a:rPr lang="en-US" dirty="0"/>
              <a:t>/view/UQ:734799</a:t>
            </a:r>
          </a:p>
          <a:p>
            <a:r>
              <a:rPr lang="en-AU" dirty="0"/>
              <a:t>González-Rivero, M., Rodriguez-Ramirez, A., </a:t>
            </a:r>
            <a:r>
              <a:rPr lang="en-AU" dirty="0" err="1"/>
              <a:t>Beijbom</a:t>
            </a:r>
            <a:r>
              <a:rPr lang="en-AU" dirty="0"/>
              <a:t>, O., </a:t>
            </a:r>
            <a:r>
              <a:rPr lang="en-AU" dirty="0" err="1"/>
              <a:t>Ganase</a:t>
            </a:r>
            <a:r>
              <a:rPr lang="en-AU" dirty="0"/>
              <a:t>, A., Dalton, P., Kennedy, E.V., Neal, B.P., </a:t>
            </a:r>
            <a:r>
              <a:rPr lang="en-AU" dirty="0" err="1"/>
              <a:t>Vercelloni</a:t>
            </a:r>
            <a:r>
              <a:rPr lang="en-AU" dirty="0"/>
              <a:t>, J., </a:t>
            </a:r>
            <a:r>
              <a:rPr lang="en-AU" dirty="0" err="1"/>
              <a:t>Bongaerts</a:t>
            </a:r>
            <a:r>
              <a:rPr lang="en-AU" dirty="0"/>
              <a:t>, P., Bryant, D.E.P., Brown, K., Kim, C., </a:t>
            </a:r>
            <a:r>
              <a:rPr lang="en-AU" dirty="0" err="1"/>
              <a:t>Radice</a:t>
            </a:r>
            <a:r>
              <a:rPr lang="en-AU" dirty="0"/>
              <a:t>, V.Z., </a:t>
            </a:r>
            <a:r>
              <a:rPr lang="en-AU" dirty="0" err="1"/>
              <a:t>LopezMarcano</a:t>
            </a:r>
            <a:r>
              <a:rPr lang="en-AU" dirty="0"/>
              <a:t>, S., Dove, S., </a:t>
            </a:r>
            <a:r>
              <a:rPr lang="en-AU" dirty="0" err="1"/>
              <a:t>Bailhache</a:t>
            </a:r>
            <a:r>
              <a:rPr lang="en-AU" dirty="0"/>
              <a:t>, C., Beyer, H.L. &amp; </a:t>
            </a:r>
            <a:r>
              <a:rPr lang="en-AU" dirty="0" err="1"/>
              <a:t>Hoegh</a:t>
            </a:r>
            <a:r>
              <a:rPr lang="en-AU" dirty="0"/>
              <a:t>-Guldberg, O. 2019. Seaview Survey Photo-quadrat and Image Classification Dataset. The University of Queensland. DOI: 10.14264/uql.2019.930</a:t>
            </a:r>
            <a:endParaRPr lang="en-US" dirty="0"/>
          </a:p>
          <a:p>
            <a:endParaRPr lang="en-US" dirty="0"/>
          </a:p>
        </p:txBody>
      </p:sp>
      <p:sp>
        <p:nvSpPr>
          <p:cNvPr id="4" name="Slide Number Placeholder 3"/>
          <p:cNvSpPr>
            <a:spLocks noGrp="1"/>
          </p:cNvSpPr>
          <p:nvPr>
            <p:ph type="sldNum" sz="quarter" idx="5"/>
          </p:nvPr>
        </p:nvSpPr>
        <p:spPr/>
        <p:txBody>
          <a:bodyPr/>
          <a:lstStyle/>
          <a:p>
            <a:fld id="{1E9A60AA-0504-9D43-9C67-9C1121590EC0}" type="slidenum">
              <a:rPr lang="en-US" smtClean="0"/>
              <a:t>6</a:t>
            </a:fld>
            <a:endParaRPr lang="en-US"/>
          </a:p>
        </p:txBody>
      </p:sp>
    </p:spTree>
    <p:extLst>
      <p:ext uri="{BB962C8B-B14F-4D97-AF65-F5344CB8AC3E}">
        <p14:creationId xmlns:p14="http://schemas.microsoft.com/office/powerpoint/2010/main" val="1189932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a:t>
            </a:r>
            <a:r>
              <a:rPr lang="en-US" dirty="0" err="1"/>
              <a:t>espace.library.uq.edu.au</a:t>
            </a:r>
            <a:r>
              <a:rPr lang="en-US" dirty="0"/>
              <a:t>/view/UQ:734799_</a:t>
            </a:r>
          </a:p>
          <a:p>
            <a:r>
              <a:rPr lang="en-AU" dirty="0"/>
              <a:t>González-Rivero, M., Rodriguez-Ramirez, A., </a:t>
            </a:r>
            <a:r>
              <a:rPr lang="en-AU" dirty="0" err="1"/>
              <a:t>Beijbom</a:t>
            </a:r>
            <a:r>
              <a:rPr lang="en-AU" dirty="0"/>
              <a:t>, O., </a:t>
            </a:r>
            <a:r>
              <a:rPr lang="en-AU" dirty="0" err="1"/>
              <a:t>Ganase</a:t>
            </a:r>
            <a:r>
              <a:rPr lang="en-AU" dirty="0"/>
              <a:t>, A., Dalton, P., Kennedy, E.V., Neal, B.P., </a:t>
            </a:r>
            <a:r>
              <a:rPr lang="en-AU" dirty="0" err="1"/>
              <a:t>Vercelloni</a:t>
            </a:r>
            <a:r>
              <a:rPr lang="en-AU" dirty="0"/>
              <a:t>, J., </a:t>
            </a:r>
            <a:r>
              <a:rPr lang="en-AU" dirty="0" err="1"/>
              <a:t>Bongaerts</a:t>
            </a:r>
            <a:r>
              <a:rPr lang="en-AU" dirty="0"/>
              <a:t>, P., Bryant, D.E.P., Brown, K., Kim, C., </a:t>
            </a:r>
            <a:r>
              <a:rPr lang="en-AU" dirty="0" err="1"/>
              <a:t>Radice</a:t>
            </a:r>
            <a:r>
              <a:rPr lang="en-AU" dirty="0"/>
              <a:t>, V.Z., </a:t>
            </a:r>
            <a:r>
              <a:rPr lang="en-AU" dirty="0" err="1"/>
              <a:t>LopezMarcano</a:t>
            </a:r>
            <a:r>
              <a:rPr lang="en-AU" dirty="0"/>
              <a:t>, S., Dove, S., </a:t>
            </a:r>
            <a:r>
              <a:rPr lang="en-AU" dirty="0" err="1"/>
              <a:t>Bailhache</a:t>
            </a:r>
            <a:r>
              <a:rPr lang="en-AU" dirty="0"/>
              <a:t>, C., Beyer, H.L. &amp; </a:t>
            </a:r>
            <a:r>
              <a:rPr lang="en-AU" dirty="0" err="1"/>
              <a:t>Hoegh</a:t>
            </a:r>
            <a:r>
              <a:rPr lang="en-AU" dirty="0"/>
              <a:t>-Guldberg, O. 2019. Seaview Survey Photo-quadrat and Image Classification Dataset. The University of Queensland. DOI: 10.14264/uql.2019.930</a:t>
            </a:r>
            <a:endParaRPr lang="en-US" dirty="0"/>
          </a:p>
          <a:p>
            <a:endParaRPr lang="en-US" dirty="0"/>
          </a:p>
        </p:txBody>
      </p:sp>
      <p:sp>
        <p:nvSpPr>
          <p:cNvPr id="4" name="Slide Number Placeholder 3"/>
          <p:cNvSpPr>
            <a:spLocks noGrp="1"/>
          </p:cNvSpPr>
          <p:nvPr>
            <p:ph type="sldNum" sz="quarter" idx="5"/>
          </p:nvPr>
        </p:nvSpPr>
        <p:spPr/>
        <p:txBody>
          <a:bodyPr/>
          <a:lstStyle/>
          <a:p>
            <a:fld id="{1E9A60AA-0504-9D43-9C67-9C1121590EC0}" type="slidenum">
              <a:rPr lang="en-US" smtClean="0"/>
              <a:t>7</a:t>
            </a:fld>
            <a:endParaRPr lang="en-US"/>
          </a:p>
        </p:txBody>
      </p:sp>
    </p:spTree>
    <p:extLst>
      <p:ext uri="{BB962C8B-B14F-4D97-AF65-F5344CB8AC3E}">
        <p14:creationId xmlns:p14="http://schemas.microsoft.com/office/powerpoint/2010/main" val="1660321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a:t>
            </a:r>
            <a:r>
              <a:rPr lang="en-US" dirty="0" err="1"/>
              <a:t>openaccess.thecvf.com</a:t>
            </a:r>
            <a:r>
              <a:rPr lang="en-US" dirty="0"/>
              <a:t>/content/ICCV2021W/</a:t>
            </a:r>
            <a:r>
              <a:rPr lang="en-US" dirty="0" err="1"/>
              <a:t>OceanVision</a:t>
            </a:r>
            <a:r>
              <a:rPr lang="en-US" dirty="0"/>
              <a:t>/papers/Chen_A_New_Deep_Learning_Engine_for_CoralNet_ICCVW_2021_paper.pdf</a:t>
            </a:r>
          </a:p>
        </p:txBody>
      </p:sp>
      <p:sp>
        <p:nvSpPr>
          <p:cNvPr id="4" name="Slide Number Placeholder 3"/>
          <p:cNvSpPr>
            <a:spLocks noGrp="1"/>
          </p:cNvSpPr>
          <p:nvPr>
            <p:ph type="sldNum" sz="quarter" idx="5"/>
          </p:nvPr>
        </p:nvSpPr>
        <p:spPr/>
        <p:txBody>
          <a:bodyPr/>
          <a:lstStyle/>
          <a:p>
            <a:fld id="{1E9A60AA-0504-9D43-9C67-9C1121590EC0}" type="slidenum">
              <a:rPr lang="en-US" smtClean="0"/>
              <a:t>8</a:t>
            </a:fld>
            <a:endParaRPr lang="en-US"/>
          </a:p>
        </p:txBody>
      </p:sp>
    </p:spTree>
    <p:extLst>
      <p:ext uri="{BB962C8B-B14F-4D97-AF65-F5344CB8AC3E}">
        <p14:creationId xmlns:p14="http://schemas.microsoft.com/office/powerpoint/2010/main" val="997072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b="1" dirty="0">
                <a:effectLst/>
                <a:latin typeface="MinionPro"/>
              </a:rPr>
              <a:t>Fig.1 </a:t>
            </a:r>
            <a:r>
              <a:rPr lang="en-AU" sz="1800" dirty="0">
                <a:effectLst/>
                <a:latin typeface="MinionPro"/>
              </a:rPr>
              <a:t>Theworkflowforgeneratingtheglobaldatasetofcoralreefimageryandassociateddata.The860 photographic surveys from the Western Atlantic Ocean, Southeast Asia, Central Pacific Ocean, Central Indian Ocean, and Eastern Australia, were conducted between 2012 and 2018. Reef locations are represented by points colour-coded according to the survey region. Surveys images were post-processed in order to transform raw fish- eye images into 1 </a:t>
            </a:r>
            <a:r>
              <a:rPr lang="en-AU" sz="1800" dirty="0">
                <a:effectLst/>
                <a:latin typeface="EuclidSymbol"/>
              </a:rPr>
              <a:t>× </a:t>
            </a:r>
            <a:r>
              <a:rPr lang="en-AU" sz="1800" dirty="0">
                <a:effectLst/>
                <a:latin typeface="MinionPro"/>
              </a:rPr>
              <a:t>1 m quadrats for manual and automated annotation (inset originally published in </a:t>
            </a:r>
            <a:r>
              <a:rPr lang="en-AU" sz="1800" dirty="0" err="1">
                <a:effectLst/>
                <a:latin typeface="MinionPro"/>
              </a:rPr>
              <a:t>González</a:t>
            </a:r>
            <a:r>
              <a:rPr lang="en-AU" sz="1800" dirty="0">
                <a:effectLst/>
                <a:latin typeface="MinionPro"/>
              </a:rPr>
              <a:t>- Rivero </a:t>
            </a:r>
            <a:r>
              <a:rPr lang="en-AU" sz="1800" i="1" dirty="0">
                <a:effectLst/>
                <a:latin typeface="MinionPro"/>
              </a:rPr>
              <a:t>et al</a:t>
            </a:r>
            <a:r>
              <a:rPr lang="en-AU" sz="1800" dirty="0">
                <a:effectLst/>
                <a:latin typeface="MinionPro"/>
              </a:rPr>
              <a:t>.</a:t>
            </a:r>
            <a:r>
              <a:rPr lang="en-AU" sz="1800" dirty="0">
                <a:solidFill>
                  <a:srgbClr val="0000FF"/>
                </a:solidFill>
                <a:effectLst/>
                <a:latin typeface="MinionPro"/>
              </a:rPr>
              <a:t>23 </a:t>
            </a:r>
            <a:r>
              <a:rPr lang="en-AU" sz="1800" dirty="0">
                <a:effectLst/>
                <a:latin typeface="MinionPro"/>
              </a:rPr>
              <a:t>as Figure S1). For the image analysis, nine networks were trained. For each network, images were divided in two groups: Training and Testing images. Both sets were manually annotated to create a training dataset and verification dataset. The training dataset was used to train and fine-tune the network. The fully trained network was then used to classify the test images, and contrast the outcomes (Machine) against the human annotations (Observer) in the test dataset during the validation process. Finally, the non-annotated images (photo- quadrats) were automatically annotated using the validated network. The automated classifications were processed to originate the benthic covers that constitute this dataset. QGIS software was used to generate the map using the layer “Countries WGS84” downloaded from ArcGIS Hub (</a:t>
            </a:r>
            <a:r>
              <a:rPr lang="en-AU" sz="1800" dirty="0">
                <a:solidFill>
                  <a:srgbClr val="0000FF"/>
                </a:solidFill>
                <a:effectLst/>
                <a:latin typeface="MinionPro"/>
              </a:rPr>
              <a:t>http://</a:t>
            </a:r>
            <a:r>
              <a:rPr lang="en-AU" sz="1800" dirty="0" err="1">
                <a:solidFill>
                  <a:srgbClr val="0000FF"/>
                </a:solidFill>
                <a:effectLst/>
                <a:latin typeface="MinionPro"/>
              </a:rPr>
              <a:t>hub.arcgis.com</a:t>
            </a:r>
            <a:r>
              <a:rPr lang="en-AU" sz="1800" dirty="0">
                <a:solidFill>
                  <a:srgbClr val="0000FF"/>
                </a:solidFill>
                <a:effectLst/>
                <a:latin typeface="MinionPro"/>
              </a:rPr>
              <a:t>/datasets/UIA::countries-wgs84</a:t>
            </a:r>
            <a:r>
              <a:rPr lang="en-AU" sz="1800" dirty="0">
                <a:effectLst/>
                <a:latin typeface="MinionPro"/>
              </a:rPr>
              <a:t>). </a:t>
            </a:r>
            <a:endParaRPr lang="en-AU" dirty="0">
              <a:effectLst/>
            </a:endParaRPr>
          </a:p>
        </p:txBody>
      </p:sp>
      <p:sp>
        <p:nvSpPr>
          <p:cNvPr id="4" name="Slide Number Placeholder 3"/>
          <p:cNvSpPr>
            <a:spLocks noGrp="1"/>
          </p:cNvSpPr>
          <p:nvPr>
            <p:ph type="sldNum" sz="quarter" idx="5"/>
          </p:nvPr>
        </p:nvSpPr>
        <p:spPr/>
        <p:txBody>
          <a:bodyPr/>
          <a:lstStyle/>
          <a:p>
            <a:fld id="{1E9A60AA-0504-9D43-9C67-9C1121590EC0}" type="slidenum">
              <a:rPr lang="en-US" smtClean="0"/>
              <a:t>9</a:t>
            </a:fld>
            <a:endParaRPr lang="en-US"/>
          </a:p>
        </p:txBody>
      </p:sp>
    </p:spTree>
    <p:extLst>
      <p:ext uri="{BB962C8B-B14F-4D97-AF65-F5344CB8AC3E}">
        <p14:creationId xmlns:p14="http://schemas.microsoft.com/office/powerpoint/2010/main" val="3447070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Squidle</a:t>
            </a:r>
            <a:r>
              <a:rPr lang="en-US" dirty="0"/>
              <a:t> image: https://</a:t>
            </a:r>
            <a:r>
              <a:rPr lang="en-US" dirty="0" err="1"/>
              <a:t>soi.squidle.org</a:t>
            </a:r>
            <a:r>
              <a:rPr lang="en-US" dirty="0"/>
              <a:t>/about/</a:t>
            </a:r>
          </a:p>
          <a:p>
            <a:r>
              <a:rPr lang="en-US" dirty="0" err="1"/>
              <a:t>ReefCloud</a:t>
            </a:r>
            <a:r>
              <a:rPr lang="en-US" dirty="0"/>
              <a:t> image: https://</a:t>
            </a:r>
            <a:r>
              <a:rPr lang="en-US" dirty="0" err="1"/>
              <a:t>www.aims.gov.au</a:t>
            </a:r>
            <a:r>
              <a:rPr lang="en-US" dirty="0"/>
              <a:t>/research/technology/</a:t>
            </a:r>
            <a:r>
              <a:rPr lang="en-US" dirty="0" err="1"/>
              <a:t>reefcloud</a:t>
            </a:r>
            <a:endParaRPr lang="en-US" dirty="0"/>
          </a:p>
        </p:txBody>
      </p:sp>
      <p:sp>
        <p:nvSpPr>
          <p:cNvPr id="4" name="Slide Number Placeholder 3"/>
          <p:cNvSpPr>
            <a:spLocks noGrp="1"/>
          </p:cNvSpPr>
          <p:nvPr>
            <p:ph type="sldNum" sz="quarter" idx="5"/>
          </p:nvPr>
        </p:nvSpPr>
        <p:spPr/>
        <p:txBody>
          <a:bodyPr/>
          <a:lstStyle/>
          <a:p>
            <a:fld id="{1E9A60AA-0504-9D43-9C67-9C1121590EC0}" type="slidenum">
              <a:rPr lang="en-US" smtClean="0"/>
              <a:t>10</a:t>
            </a:fld>
            <a:endParaRPr lang="en-US"/>
          </a:p>
        </p:txBody>
      </p:sp>
    </p:spTree>
    <p:extLst>
      <p:ext uri="{BB962C8B-B14F-4D97-AF65-F5344CB8AC3E}">
        <p14:creationId xmlns:p14="http://schemas.microsoft.com/office/powerpoint/2010/main" val="1247058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a:t>
            </a:r>
            <a:r>
              <a:rPr lang="en-US" dirty="0" err="1"/>
              <a:t>phys.org</a:t>
            </a:r>
            <a:r>
              <a:rPr lang="en-US" dirty="0"/>
              <a:t>/news/2023-04-technology-centered-focus-coral-reefs.html</a:t>
            </a:r>
          </a:p>
        </p:txBody>
      </p:sp>
      <p:sp>
        <p:nvSpPr>
          <p:cNvPr id="4" name="Slide Number Placeholder 3"/>
          <p:cNvSpPr>
            <a:spLocks noGrp="1"/>
          </p:cNvSpPr>
          <p:nvPr>
            <p:ph type="sldNum" sz="quarter" idx="5"/>
          </p:nvPr>
        </p:nvSpPr>
        <p:spPr/>
        <p:txBody>
          <a:bodyPr/>
          <a:lstStyle/>
          <a:p>
            <a:fld id="{1E9A60AA-0504-9D43-9C67-9C1121590EC0}" type="slidenum">
              <a:rPr lang="en-US" smtClean="0"/>
              <a:t>11</a:t>
            </a:fld>
            <a:endParaRPr lang="en-US"/>
          </a:p>
        </p:txBody>
      </p:sp>
    </p:spTree>
    <p:extLst>
      <p:ext uri="{BB962C8B-B14F-4D97-AF65-F5344CB8AC3E}">
        <p14:creationId xmlns:p14="http://schemas.microsoft.com/office/powerpoint/2010/main" val="2562573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CCB00-3681-D81C-E8D3-23FBC34A666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E610184-31F4-4834-D108-16605C76A1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8F30A5D-9E6A-43DE-9877-5F9959C5C0E4}"/>
              </a:ext>
            </a:extLst>
          </p:cNvPr>
          <p:cNvSpPr>
            <a:spLocks noGrp="1"/>
          </p:cNvSpPr>
          <p:nvPr>
            <p:ph type="dt" sz="half" idx="10"/>
          </p:nvPr>
        </p:nvSpPr>
        <p:spPr/>
        <p:txBody>
          <a:bodyPr/>
          <a:lstStyle/>
          <a:p>
            <a:fld id="{A3873F5B-6CE6-524F-AA69-62F39574D03D}" type="datetimeFigureOut">
              <a:rPr lang="en-US" smtClean="0"/>
              <a:t>4/11/24</a:t>
            </a:fld>
            <a:endParaRPr lang="en-US"/>
          </a:p>
        </p:txBody>
      </p:sp>
      <p:sp>
        <p:nvSpPr>
          <p:cNvPr id="5" name="Footer Placeholder 4">
            <a:extLst>
              <a:ext uri="{FF2B5EF4-FFF2-40B4-BE49-F238E27FC236}">
                <a16:creationId xmlns:a16="http://schemas.microsoft.com/office/drawing/2014/main" id="{B1D8F991-04E9-FE0A-0A28-DBBA7BE936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E5ECFD-8BAA-B144-FE73-33006A839E53}"/>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109789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AF7ED-48F8-857F-0151-19BF6EC0C0C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3AD5A0A-EBD1-EC68-E0A4-1FECD4C2FEF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6BFC02C-56C0-926D-DC2D-C2C50BF3B41F}"/>
              </a:ext>
            </a:extLst>
          </p:cNvPr>
          <p:cNvSpPr>
            <a:spLocks noGrp="1"/>
          </p:cNvSpPr>
          <p:nvPr>
            <p:ph type="dt" sz="half" idx="10"/>
          </p:nvPr>
        </p:nvSpPr>
        <p:spPr/>
        <p:txBody>
          <a:bodyPr/>
          <a:lstStyle/>
          <a:p>
            <a:fld id="{A3873F5B-6CE6-524F-AA69-62F39574D03D}" type="datetimeFigureOut">
              <a:rPr lang="en-US" smtClean="0"/>
              <a:t>4/11/24</a:t>
            </a:fld>
            <a:endParaRPr lang="en-US"/>
          </a:p>
        </p:txBody>
      </p:sp>
      <p:sp>
        <p:nvSpPr>
          <p:cNvPr id="5" name="Footer Placeholder 4">
            <a:extLst>
              <a:ext uri="{FF2B5EF4-FFF2-40B4-BE49-F238E27FC236}">
                <a16:creationId xmlns:a16="http://schemas.microsoft.com/office/drawing/2014/main" id="{1FD347DB-0E7A-D877-62EF-707C95F7A8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DF5E8B-73D5-58B5-82B2-5B404F61E552}"/>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1836693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B4E0C5-6AFD-2A44-D15C-92DDD3DA8E8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BF76A50-7649-C56E-DE10-F0D67D92229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65EE7A8-AFC9-4334-3D72-B605140DD838}"/>
              </a:ext>
            </a:extLst>
          </p:cNvPr>
          <p:cNvSpPr>
            <a:spLocks noGrp="1"/>
          </p:cNvSpPr>
          <p:nvPr>
            <p:ph type="dt" sz="half" idx="10"/>
          </p:nvPr>
        </p:nvSpPr>
        <p:spPr/>
        <p:txBody>
          <a:bodyPr/>
          <a:lstStyle/>
          <a:p>
            <a:fld id="{A3873F5B-6CE6-524F-AA69-62F39574D03D}" type="datetimeFigureOut">
              <a:rPr lang="en-US" smtClean="0"/>
              <a:t>4/11/24</a:t>
            </a:fld>
            <a:endParaRPr lang="en-US"/>
          </a:p>
        </p:txBody>
      </p:sp>
      <p:sp>
        <p:nvSpPr>
          <p:cNvPr id="5" name="Footer Placeholder 4">
            <a:extLst>
              <a:ext uri="{FF2B5EF4-FFF2-40B4-BE49-F238E27FC236}">
                <a16:creationId xmlns:a16="http://schemas.microsoft.com/office/drawing/2014/main" id="{8859FED6-C283-1B3C-E3E5-EE63AD44CC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1EECF5-E24C-2B96-3421-65EB3A69336D}"/>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1944503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F7B04-3FDF-8531-8033-50BE46564E0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042B373-1A53-B65F-801C-7B2214DF09D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693F12D-D2DA-7CD0-4D47-FD2EF99CC56E}"/>
              </a:ext>
            </a:extLst>
          </p:cNvPr>
          <p:cNvSpPr>
            <a:spLocks noGrp="1"/>
          </p:cNvSpPr>
          <p:nvPr>
            <p:ph type="dt" sz="half" idx="10"/>
          </p:nvPr>
        </p:nvSpPr>
        <p:spPr/>
        <p:txBody>
          <a:bodyPr/>
          <a:lstStyle/>
          <a:p>
            <a:fld id="{A3873F5B-6CE6-524F-AA69-62F39574D03D}" type="datetimeFigureOut">
              <a:rPr lang="en-US" smtClean="0"/>
              <a:t>4/11/24</a:t>
            </a:fld>
            <a:endParaRPr lang="en-US"/>
          </a:p>
        </p:txBody>
      </p:sp>
      <p:sp>
        <p:nvSpPr>
          <p:cNvPr id="5" name="Footer Placeholder 4">
            <a:extLst>
              <a:ext uri="{FF2B5EF4-FFF2-40B4-BE49-F238E27FC236}">
                <a16:creationId xmlns:a16="http://schemas.microsoft.com/office/drawing/2014/main" id="{557E31C4-A141-A5BC-D3CF-28B2FC09AB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A6664F-AFAF-A4D8-FB34-798404AECA9F}"/>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3249945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7EA64-F975-4C24-0C58-BF88B713717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839D21D-59A1-FB87-B364-3EA5583DDF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71A666C-29EA-3DD2-580E-9A1194AD24DE}"/>
              </a:ext>
            </a:extLst>
          </p:cNvPr>
          <p:cNvSpPr>
            <a:spLocks noGrp="1"/>
          </p:cNvSpPr>
          <p:nvPr>
            <p:ph type="dt" sz="half" idx="10"/>
          </p:nvPr>
        </p:nvSpPr>
        <p:spPr/>
        <p:txBody>
          <a:bodyPr/>
          <a:lstStyle/>
          <a:p>
            <a:fld id="{A3873F5B-6CE6-524F-AA69-62F39574D03D}" type="datetimeFigureOut">
              <a:rPr lang="en-US" smtClean="0"/>
              <a:t>4/11/24</a:t>
            </a:fld>
            <a:endParaRPr lang="en-US"/>
          </a:p>
        </p:txBody>
      </p:sp>
      <p:sp>
        <p:nvSpPr>
          <p:cNvPr id="5" name="Footer Placeholder 4">
            <a:extLst>
              <a:ext uri="{FF2B5EF4-FFF2-40B4-BE49-F238E27FC236}">
                <a16:creationId xmlns:a16="http://schemas.microsoft.com/office/drawing/2014/main" id="{2D2317A1-CFCD-7D3F-EA0D-781DCD22D4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3EAB1D-98B7-88AE-9AF3-4308F170FC0B}"/>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2587616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8058B-A77D-C907-AB48-0DD92FC270A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2919A4D-48C0-A7EB-524A-DCD87B9226A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3A4C157-6826-EFD8-9449-88F97E68192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FE173CB-3CD3-3215-A4C6-65FABEBBDB1B}"/>
              </a:ext>
            </a:extLst>
          </p:cNvPr>
          <p:cNvSpPr>
            <a:spLocks noGrp="1"/>
          </p:cNvSpPr>
          <p:nvPr>
            <p:ph type="dt" sz="half" idx="10"/>
          </p:nvPr>
        </p:nvSpPr>
        <p:spPr/>
        <p:txBody>
          <a:bodyPr/>
          <a:lstStyle/>
          <a:p>
            <a:fld id="{A3873F5B-6CE6-524F-AA69-62F39574D03D}" type="datetimeFigureOut">
              <a:rPr lang="en-US" smtClean="0"/>
              <a:t>4/11/24</a:t>
            </a:fld>
            <a:endParaRPr lang="en-US"/>
          </a:p>
        </p:txBody>
      </p:sp>
      <p:sp>
        <p:nvSpPr>
          <p:cNvPr id="6" name="Footer Placeholder 5">
            <a:extLst>
              <a:ext uri="{FF2B5EF4-FFF2-40B4-BE49-F238E27FC236}">
                <a16:creationId xmlns:a16="http://schemas.microsoft.com/office/drawing/2014/main" id="{E687CE9A-537A-2ED1-CF77-4C05AEEEE7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044D78-85FE-F049-D0B5-C67AC30EE7FF}"/>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272525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6D8DD-8F3C-A43C-00A3-753D849C3C6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1E0639B-95F7-F180-EAAB-23FAD6A9B2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AE35258-5285-2B03-0835-9605CA8ACF4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4837F36-5CE6-2ACD-2E52-207871933C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B0FF160-1983-EEFF-25FE-AE9ABF04CD3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F687847-084F-7291-A9D0-A0BE887CA035}"/>
              </a:ext>
            </a:extLst>
          </p:cNvPr>
          <p:cNvSpPr>
            <a:spLocks noGrp="1"/>
          </p:cNvSpPr>
          <p:nvPr>
            <p:ph type="dt" sz="half" idx="10"/>
          </p:nvPr>
        </p:nvSpPr>
        <p:spPr/>
        <p:txBody>
          <a:bodyPr/>
          <a:lstStyle/>
          <a:p>
            <a:fld id="{A3873F5B-6CE6-524F-AA69-62F39574D03D}" type="datetimeFigureOut">
              <a:rPr lang="en-US" smtClean="0"/>
              <a:t>4/11/24</a:t>
            </a:fld>
            <a:endParaRPr lang="en-US"/>
          </a:p>
        </p:txBody>
      </p:sp>
      <p:sp>
        <p:nvSpPr>
          <p:cNvPr id="8" name="Footer Placeholder 7">
            <a:extLst>
              <a:ext uri="{FF2B5EF4-FFF2-40B4-BE49-F238E27FC236}">
                <a16:creationId xmlns:a16="http://schemas.microsoft.com/office/drawing/2014/main" id="{0A15634E-8060-88E6-7043-2C7F3EAD535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81FA7C5-A7A0-D382-465B-95684513C59E}"/>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389418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A6C3C-1D3C-1FBB-5477-4A72C4B50F9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71A7C2D-C6FE-50C3-BB20-5C12080D21C0}"/>
              </a:ext>
            </a:extLst>
          </p:cNvPr>
          <p:cNvSpPr>
            <a:spLocks noGrp="1"/>
          </p:cNvSpPr>
          <p:nvPr>
            <p:ph type="dt" sz="half" idx="10"/>
          </p:nvPr>
        </p:nvSpPr>
        <p:spPr/>
        <p:txBody>
          <a:bodyPr/>
          <a:lstStyle/>
          <a:p>
            <a:fld id="{A3873F5B-6CE6-524F-AA69-62F39574D03D}" type="datetimeFigureOut">
              <a:rPr lang="en-US" smtClean="0"/>
              <a:t>4/11/24</a:t>
            </a:fld>
            <a:endParaRPr lang="en-US"/>
          </a:p>
        </p:txBody>
      </p:sp>
      <p:sp>
        <p:nvSpPr>
          <p:cNvPr id="4" name="Footer Placeholder 3">
            <a:extLst>
              <a:ext uri="{FF2B5EF4-FFF2-40B4-BE49-F238E27FC236}">
                <a16:creationId xmlns:a16="http://schemas.microsoft.com/office/drawing/2014/main" id="{46C80CA2-F867-3229-6314-A25F0215C1B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E4A6FA-C283-5540-0BFD-DF42E44457F0}"/>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2405705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4C7A72-5C7F-CF5E-07F5-34EEEAD0A360}"/>
              </a:ext>
            </a:extLst>
          </p:cNvPr>
          <p:cNvSpPr>
            <a:spLocks noGrp="1"/>
          </p:cNvSpPr>
          <p:nvPr>
            <p:ph type="dt" sz="half" idx="10"/>
          </p:nvPr>
        </p:nvSpPr>
        <p:spPr/>
        <p:txBody>
          <a:bodyPr/>
          <a:lstStyle/>
          <a:p>
            <a:fld id="{A3873F5B-6CE6-524F-AA69-62F39574D03D}" type="datetimeFigureOut">
              <a:rPr lang="en-US" smtClean="0"/>
              <a:t>4/11/24</a:t>
            </a:fld>
            <a:endParaRPr lang="en-US"/>
          </a:p>
        </p:txBody>
      </p:sp>
      <p:sp>
        <p:nvSpPr>
          <p:cNvPr id="3" name="Footer Placeholder 2">
            <a:extLst>
              <a:ext uri="{FF2B5EF4-FFF2-40B4-BE49-F238E27FC236}">
                <a16:creationId xmlns:a16="http://schemas.microsoft.com/office/drawing/2014/main" id="{97650DAB-D692-AB90-38BC-A385F71AF6F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A42F97-3157-3D76-6268-9419F8F701B2}"/>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1198749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149E7-BD2B-EEC3-2A7F-9C99A4C552E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53BD6EF-F883-C5DD-B20F-E13E951C24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EC7BF00-AB59-5474-3AD6-7E5DDB0FFE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043674D-BF8C-0434-A75E-74C4A632644A}"/>
              </a:ext>
            </a:extLst>
          </p:cNvPr>
          <p:cNvSpPr>
            <a:spLocks noGrp="1"/>
          </p:cNvSpPr>
          <p:nvPr>
            <p:ph type="dt" sz="half" idx="10"/>
          </p:nvPr>
        </p:nvSpPr>
        <p:spPr/>
        <p:txBody>
          <a:bodyPr/>
          <a:lstStyle/>
          <a:p>
            <a:fld id="{A3873F5B-6CE6-524F-AA69-62F39574D03D}" type="datetimeFigureOut">
              <a:rPr lang="en-US" smtClean="0"/>
              <a:t>4/11/24</a:t>
            </a:fld>
            <a:endParaRPr lang="en-US"/>
          </a:p>
        </p:txBody>
      </p:sp>
      <p:sp>
        <p:nvSpPr>
          <p:cNvPr id="6" name="Footer Placeholder 5">
            <a:extLst>
              <a:ext uri="{FF2B5EF4-FFF2-40B4-BE49-F238E27FC236}">
                <a16:creationId xmlns:a16="http://schemas.microsoft.com/office/drawing/2014/main" id="{69279AA8-431F-02AD-DD9F-42667657DB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00049C-D5AB-3D65-B357-1EE328AD0FB9}"/>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6537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62FCC-528A-8A4C-793C-566BE7D1DA3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AEFF084-5A7F-3B79-1504-98B8B22EE1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99B21F-6907-332B-771E-0BDAE9821D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5504F51-03DE-1F5F-C855-44800EF8447F}"/>
              </a:ext>
            </a:extLst>
          </p:cNvPr>
          <p:cNvSpPr>
            <a:spLocks noGrp="1"/>
          </p:cNvSpPr>
          <p:nvPr>
            <p:ph type="dt" sz="half" idx="10"/>
          </p:nvPr>
        </p:nvSpPr>
        <p:spPr/>
        <p:txBody>
          <a:bodyPr/>
          <a:lstStyle/>
          <a:p>
            <a:fld id="{A3873F5B-6CE6-524F-AA69-62F39574D03D}" type="datetimeFigureOut">
              <a:rPr lang="en-US" smtClean="0"/>
              <a:t>4/11/24</a:t>
            </a:fld>
            <a:endParaRPr lang="en-US"/>
          </a:p>
        </p:txBody>
      </p:sp>
      <p:sp>
        <p:nvSpPr>
          <p:cNvPr id="6" name="Footer Placeholder 5">
            <a:extLst>
              <a:ext uri="{FF2B5EF4-FFF2-40B4-BE49-F238E27FC236}">
                <a16:creationId xmlns:a16="http://schemas.microsoft.com/office/drawing/2014/main" id="{C49ECA8D-0954-E5F4-132B-B83909BC5D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E80B50-74BB-1FA7-4725-9AE5EEE90608}"/>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706442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D41128-A5F0-6476-58DC-41F0FA5E5D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EC783F3-C75E-C1DE-9C35-A37B410C1F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56D37F9-4F1E-1510-51D2-F6AD9B167D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873F5B-6CE6-524F-AA69-62F39574D03D}" type="datetimeFigureOut">
              <a:rPr lang="en-US" smtClean="0"/>
              <a:t>4/11/24</a:t>
            </a:fld>
            <a:endParaRPr lang="en-US"/>
          </a:p>
        </p:txBody>
      </p:sp>
      <p:sp>
        <p:nvSpPr>
          <p:cNvPr id="5" name="Footer Placeholder 4">
            <a:extLst>
              <a:ext uri="{FF2B5EF4-FFF2-40B4-BE49-F238E27FC236}">
                <a16:creationId xmlns:a16="http://schemas.microsoft.com/office/drawing/2014/main" id="{113ABD11-53AB-54F2-CDAE-BFE4173E2C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CFD9F28-8083-EAC6-E9DD-72D078BA53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E2A194-70AA-1C40-9239-EA61794B30EE}" type="slidenum">
              <a:rPr lang="en-US" smtClean="0"/>
              <a:t>‹#›</a:t>
            </a:fld>
            <a:endParaRPr lang="en-US"/>
          </a:p>
        </p:txBody>
      </p:sp>
    </p:spTree>
    <p:extLst>
      <p:ext uri="{BB962C8B-B14F-4D97-AF65-F5344CB8AC3E}">
        <p14:creationId xmlns:p14="http://schemas.microsoft.com/office/powerpoint/2010/main" val="31814323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38136C-191E-F913-1D22-4E2B20A5B255}"/>
              </a:ext>
            </a:extLst>
          </p:cNvPr>
          <p:cNvSpPr txBox="1"/>
          <p:nvPr/>
        </p:nvSpPr>
        <p:spPr>
          <a:xfrm>
            <a:off x="440194" y="302359"/>
            <a:ext cx="3288843" cy="65556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schemeClr val="bg1"/>
                </a:solidFill>
                <a:effectLst/>
                <a:uLnTx/>
                <a:uFillTx/>
                <a:ea typeface="+mn-ea"/>
                <a:cs typeface="Arial Narrow" panose="020B0604020202020204" pitchFamily="34" charset="0"/>
              </a:rPr>
              <a:t>Learning Intention:</a:t>
            </a:r>
          </a:p>
          <a:p>
            <a:pPr marR="0" lvl="0" algn="l" defTabSz="914400" rtl="0" eaLnBrk="1" fontAlgn="auto" latinLnBrk="0" hangingPunct="1">
              <a:lnSpc>
                <a:spcPct val="100000"/>
              </a:lnSpc>
              <a:spcBef>
                <a:spcPts val="0"/>
              </a:spcBef>
              <a:spcAft>
                <a:spcPts val="0"/>
              </a:spcAft>
              <a:buClrTx/>
              <a:buSzTx/>
              <a:tabLst/>
              <a:defRPr/>
            </a:pPr>
            <a:endParaRPr kumimoji="0" lang="en-US" sz="2000" i="0" u="none" strike="noStrike" kern="1200" cap="none" spc="0" normalizeH="0" baseline="0" noProof="0" dirty="0">
              <a:ln>
                <a:noFill/>
              </a:ln>
              <a:solidFill>
                <a:schemeClr val="bg1"/>
              </a:solidFill>
              <a:effectLst/>
              <a:uLnTx/>
              <a:uFillTx/>
              <a:ea typeface="+mn-ea"/>
              <a:cs typeface="Arial Narrow"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chemeClr val="bg1"/>
                </a:solidFill>
                <a:cs typeface="Arial Narrow" panose="020B0604020202020204" pitchFamily="34" charset="0"/>
              </a:rPr>
              <a:t>Appreciate that diver-propelled vehicles with </a:t>
            </a:r>
            <a:r>
              <a:rPr lang="en-US" sz="2000" dirty="0" err="1">
                <a:solidFill>
                  <a:schemeClr val="bg1"/>
                </a:solidFill>
                <a:cs typeface="Arial Narrow" panose="020B0604020202020204" pitchFamily="34" charset="0"/>
              </a:rPr>
              <a:t>customised</a:t>
            </a:r>
            <a:r>
              <a:rPr lang="en-US" sz="2000" dirty="0">
                <a:solidFill>
                  <a:schemeClr val="bg1"/>
                </a:solidFill>
                <a:cs typeface="Arial Narrow" panose="020B0604020202020204" pitchFamily="34" charset="0"/>
              </a:rPr>
              <a:t> high-definition cameras and automated image-annotation methods have dramatically increased the size, accuracy, and geographic and temporal scope of the datasets that marine scientists work with.</a:t>
            </a:r>
          </a:p>
          <a:p>
            <a:pPr marR="0" lvl="0" algn="l" defTabSz="914400" rtl="0" eaLnBrk="1" fontAlgn="auto" latinLnBrk="0" hangingPunct="1">
              <a:lnSpc>
                <a:spcPct val="100000"/>
              </a:lnSpc>
              <a:spcBef>
                <a:spcPts val="0"/>
              </a:spcBef>
              <a:spcAft>
                <a:spcPts val="0"/>
              </a:spcAft>
              <a:buClrTx/>
              <a:buSzTx/>
              <a:tabLst/>
              <a:defRPr/>
            </a:pPr>
            <a:endParaRPr kumimoji="0" lang="en-US" sz="2000" i="0" u="none" strike="noStrike" kern="1200" cap="none" spc="0" normalizeH="0" baseline="0" noProof="0" dirty="0">
              <a:ln>
                <a:noFill/>
              </a:ln>
              <a:solidFill>
                <a:schemeClr val="bg1"/>
              </a:solidFill>
              <a:effectLst/>
              <a:uLnTx/>
              <a:uFillTx/>
              <a:ea typeface="+mn-ea"/>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schemeClr val="bg1"/>
                </a:solidFill>
                <a:effectLst/>
                <a:uLnTx/>
                <a:uFillTx/>
                <a:ea typeface="+mn-ea"/>
                <a:cs typeface="Arial Narrow" panose="020B0604020202020204" pitchFamily="34" charset="0"/>
              </a:rPr>
              <a:t>Success Criteria: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i="0" u="none" strike="noStrike" kern="1200" cap="none" spc="0" normalizeH="0" baseline="0" noProof="0" dirty="0">
              <a:ln>
                <a:noFill/>
              </a:ln>
              <a:solidFill>
                <a:schemeClr val="bg1"/>
              </a:solidFill>
              <a:effectLst/>
              <a:uLnTx/>
              <a:uFillTx/>
              <a:ea typeface="+mn-ea"/>
              <a:cs typeface="Arial Narrow"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i="0" u="none" strike="noStrike" kern="1200" cap="none" spc="0" normalizeH="0" baseline="0" noProof="0" dirty="0">
                <a:ln>
                  <a:noFill/>
                </a:ln>
                <a:solidFill>
                  <a:schemeClr val="bg1"/>
                </a:solidFill>
                <a:effectLst/>
                <a:uLnTx/>
                <a:uFillTx/>
                <a:ea typeface="+mn-ea"/>
                <a:cs typeface="Arial Narrow" panose="020B0604020202020204" pitchFamily="34" charset="0"/>
              </a:rPr>
              <a:t>Complete Marine Education worksheet </a:t>
            </a:r>
            <a:br>
              <a:rPr kumimoji="0" lang="en-US" sz="2000" i="0" u="none" strike="noStrike" kern="1200" cap="none" spc="0" normalizeH="0" baseline="0" noProof="0" dirty="0">
                <a:ln>
                  <a:noFill/>
                </a:ln>
                <a:solidFill>
                  <a:schemeClr val="bg1"/>
                </a:solidFill>
                <a:effectLst/>
                <a:uLnTx/>
                <a:uFillTx/>
                <a:ea typeface="+mn-ea"/>
                <a:cs typeface="Arial Narrow" panose="020B0604020202020204" pitchFamily="34" charset="0"/>
              </a:rPr>
            </a:br>
            <a:r>
              <a:rPr kumimoji="0" lang="en-US" sz="2000" i="1" u="none" strike="noStrike" kern="1200" cap="none" spc="0" normalizeH="0" baseline="0" noProof="0" dirty="0">
                <a:ln>
                  <a:noFill/>
                </a:ln>
                <a:solidFill>
                  <a:schemeClr val="bg1"/>
                </a:solidFill>
                <a:effectLst/>
                <a:uLnTx/>
                <a:uFillTx/>
                <a:ea typeface="+mn-ea"/>
                <a:cs typeface="Arial Narrow" panose="020B0604020202020204" pitchFamily="34" charset="0"/>
              </a:rPr>
              <a:t>’26. </a:t>
            </a:r>
            <a:r>
              <a:rPr lang="en-US" sz="2000" i="1" dirty="0">
                <a:solidFill>
                  <a:schemeClr val="bg1"/>
                </a:solidFill>
                <a:cs typeface="Arial Narrow" panose="020B0604020202020204" pitchFamily="34" charset="0"/>
              </a:rPr>
              <a:t>Eyes under the water</a:t>
            </a:r>
            <a:r>
              <a:rPr kumimoji="0" lang="en-US" sz="2000" i="1" u="none" strike="noStrike" kern="1200" cap="none" spc="0" normalizeH="0" baseline="0" noProof="0" dirty="0">
                <a:ln>
                  <a:noFill/>
                </a:ln>
                <a:solidFill>
                  <a:schemeClr val="bg1"/>
                </a:solidFill>
                <a:effectLst/>
                <a:uLnTx/>
                <a:uFillTx/>
                <a:ea typeface="+mn-ea"/>
                <a:cs typeface="Arial Narrow"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endParaRPr>
          </a:p>
        </p:txBody>
      </p:sp>
      <p:pic>
        <p:nvPicPr>
          <p:cNvPr id="1026" name="Picture 2" descr="Using CPCe Software to Study Coral Reefs (KSLOF)Living Oceans Foundation">
            <a:extLst>
              <a:ext uri="{FF2B5EF4-FFF2-40B4-BE49-F238E27FC236}">
                <a16:creationId xmlns:a16="http://schemas.microsoft.com/office/drawing/2014/main" id="{16E77C9C-64B3-D401-82D1-1A11010F0E0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121" t="4193" r="29920" b="11740"/>
          <a:stretch/>
        </p:blipFill>
        <p:spPr bwMode="auto">
          <a:xfrm>
            <a:off x="3934691" y="0"/>
            <a:ext cx="825730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360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50EE7C-463D-05DA-5B49-B998F1A1A0C4}"/>
              </a:ext>
            </a:extLst>
          </p:cNvPr>
          <p:cNvSpPr txBox="1"/>
          <p:nvPr/>
        </p:nvSpPr>
        <p:spPr>
          <a:xfrm>
            <a:off x="1828799" y="1043730"/>
            <a:ext cx="2263515" cy="477053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solidFill>
                <a:cs typeface="Arial Narrow" panose="020B0604020202020204" pitchFamily="34" charset="0"/>
              </a:rPr>
              <a:t>Other programs that are used to quickly </a:t>
            </a:r>
            <a:r>
              <a:rPr lang="en-US" sz="2800" dirty="0" err="1">
                <a:solidFill>
                  <a:schemeClr val="bg1"/>
                </a:solidFill>
                <a:cs typeface="Arial Narrow" panose="020B0604020202020204" pitchFamily="34" charset="0"/>
              </a:rPr>
              <a:t>analyse</a:t>
            </a:r>
            <a:r>
              <a:rPr lang="en-US" sz="2800" dirty="0">
                <a:solidFill>
                  <a:schemeClr val="bg1"/>
                </a:solidFill>
                <a:cs typeface="Arial Narrow" panose="020B0604020202020204" pitchFamily="34" charset="0"/>
              </a:rPr>
              <a:t> coral data using AI include </a:t>
            </a:r>
            <a:r>
              <a:rPr lang="en-US" sz="3600" b="1" dirty="0" err="1">
                <a:solidFill>
                  <a:schemeClr val="bg1"/>
                </a:solidFill>
                <a:cs typeface="Arial Narrow" panose="020B0604020202020204" pitchFamily="34" charset="0"/>
              </a:rPr>
              <a:t>Squidle</a:t>
            </a:r>
            <a:r>
              <a:rPr lang="en-US" sz="2800" b="1" dirty="0">
                <a:solidFill>
                  <a:schemeClr val="bg1"/>
                </a:solidFill>
                <a:cs typeface="Arial Narrow" panose="020B0604020202020204" pitchFamily="34" charset="0"/>
              </a:rPr>
              <a:t>,</a:t>
            </a:r>
            <a:r>
              <a:rPr lang="en-US" sz="2800" dirty="0">
                <a:solidFill>
                  <a:schemeClr val="bg1"/>
                </a:solidFill>
                <a:cs typeface="Arial Narrow" panose="020B0604020202020204" pitchFamily="34" charset="0"/>
              </a:rPr>
              <a:t> and</a:t>
            </a:r>
            <a:r>
              <a:rPr lang="en-US" sz="3600" b="1" dirty="0">
                <a:solidFill>
                  <a:schemeClr val="bg1"/>
                </a:solidFill>
                <a:cs typeface="Arial Narrow" panose="020B0604020202020204" pitchFamily="34" charset="0"/>
              </a:rPr>
              <a:t> Reef Cloud</a:t>
            </a:r>
          </a:p>
        </p:txBody>
      </p:sp>
      <p:sp>
        <p:nvSpPr>
          <p:cNvPr id="10" name="Rectangle 9">
            <a:extLst>
              <a:ext uri="{FF2B5EF4-FFF2-40B4-BE49-F238E27FC236}">
                <a16:creationId xmlns:a16="http://schemas.microsoft.com/office/drawing/2014/main" id="{F31EF988-B04D-AFBE-1862-465BB35EE7C9}"/>
              </a:ext>
            </a:extLst>
          </p:cNvPr>
          <p:cNvSpPr/>
          <p:nvPr/>
        </p:nvSpPr>
        <p:spPr>
          <a:xfrm>
            <a:off x="6095999" y="-1"/>
            <a:ext cx="6096002" cy="68580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1" name="Picture 2" descr="SQUIDLE+">
            <a:extLst>
              <a:ext uri="{FF2B5EF4-FFF2-40B4-BE49-F238E27FC236}">
                <a16:creationId xmlns:a16="http://schemas.microsoft.com/office/drawing/2014/main" id="{FA3BC107-4CFB-323D-589E-076B1B473A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8091" y="182693"/>
            <a:ext cx="5446426" cy="306361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ReefCloud | AIMS">
            <a:extLst>
              <a:ext uri="{FF2B5EF4-FFF2-40B4-BE49-F238E27FC236}">
                <a16:creationId xmlns:a16="http://schemas.microsoft.com/office/drawing/2014/main" id="{E3A12035-DE7D-E985-E0C5-3A2E01CE09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1" y="3429001"/>
            <a:ext cx="6096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0CCD7981-63F7-37E5-58CA-43F4220DF08A}"/>
              </a:ext>
            </a:extLst>
          </p:cNvPr>
          <p:cNvSpPr txBox="1"/>
          <p:nvPr/>
        </p:nvSpPr>
        <p:spPr>
          <a:xfrm>
            <a:off x="6095999" y="2938072"/>
            <a:ext cx="1244184" cy="369332"/>
          </a:xfrm>
          <a:prstGeom prst="rect">
            <a:avLst/>
          </a:prstGeom>
          <a:noFill/>
        </p:spPr>
        <p:txBody>
          <a:bodyPr wrap="square" rtlCol="0">
            <a:spAutoFit/>
          </a:bodyPr>
          <a:lstStyle/>
          <a:p>
            <a:r>
              <a:rPr lang="en-US" dirty="0" err="1">
                <a:solidFill>
                  <a:schemeClr val="bg1"/>
                </a:solidFill>
              </a:rPr>
              <a:t>squidle</a:t>
            </a:r>
            <a:endParaRPr lang="en-US" dirty="0">
              <a:solidFill>
                <a:schemeClr val="bg1"/>
              </a:solidFill>
            </a:endParaRPr>
          </a:p>
        </p:txBody>
      </p:sp>
      <p:sp>
        <p:nvSpPr>
          <p:cNvPr id="14" name="TextBox 13">
            <a:extLst>
              <a:ext uri="{FF2B5EF4-FFF2-40B4-BE49-F238E27FC236}">
                <a16:creationId xmlns:a16="http://schemas.microsoft.com/office/drawing/2014/main" id="{5847D4EC-7AE6-C646-A237-C0D590682647}"/>
              </a:ext>
            </a:extLst>
          </p:cNvPr>
          <p:cNvSpPr txBox="1"/>
          <p:nvPr/>
        </p:nvSpPr>
        <p:spPr>
          <a:xfrm>
            <a:off x="6095998" y="6393304"/>
            <a:ext cx="1968709" cy="369332"/>
          </a:xfrm>
          <a:prstGeom prst="rect">
            <a:avLst/>
          </a:prstGeom>
          <a:noFill/>
        </p:spPr>
        <p:txBody>
          <a:bodyPr wrap="square" rtlCol="0">
            <a:spAutoFit/>
          </a:bodyPr>
          <a:lstStyle/>
          <a:p>
            <a:r>
              <a:rPr lang="en-US" dirty="0">
                <a:solidFill>
                  <a:schemeClr val="bg1"/>
                </a:solidFill>
              </a:rPr>
              <a:t>Reef Cloud (AIMS)</a:t>
            </a:r>
          </a:p>
        </p:txBody>
      </p:sp>
    </p:spTree>
    <p:extLst>
      <p:ext uri="{BB962C8B-B14F-4D97-AF65-F5344CB8AC3E}">
        <p14:creationId xmlns:p14="http://schemas.microsoft.com/office/powerpoint/2010/main" val="359942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Researchers propose a new technology-centered focus to study and conserve  coral reefs">
            <a:extLst>
              <a:ext uri="{FF2B5EF4-FFF2-40B4-BE49-F238E27FC236}">
                <a16:creationId xmlns:a16="http://schemas.microsoft.com/office/drawing/2014/main" id="{A3C7EA88-1BBA-32F7-A582-A5CF0A3C9A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49B7D4A-8859-AB60-62F1-6149D6E27713}"/>
              </a:ext>
            </a:extLst>
          </p:cNvPr>
          <p:cNvSpPr txBox="1"/>
          <p:nvPr/>
        </p:nvSpPr>
        <p:spPr>
          <a:xfrm>
            <a:off x="232346" y="4287028"/>
            <a:ext cx="8731772" cy="243143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n-US" sz="2400" dirty="0">
                <a:solidFill>
                  <a:schemeClr val="bg1"/>
                </a:solidFill>
                <a:cs typeface="Arial Narrow" panose="020B0604020202020204" pitchFamily="34" charset="0"/>
              </a:rPr>
              <a:t>Together, the high-tech cameras that take high quality photos and the AI that analyses them at lightening speeds has dramatically increased the size, accuracy and scope of our coral reef datasets, both in </a:t>
            </a:r>
            <a:r>
              <a:rPr lang="en-US" sz="3200" b="1" dirty="0">
                <a:solidFill>
                  <a:schemeClr val="bg1"/>
                </a:solidFill>
                <a:cs typeface="Arial Narrow" panose="020B0604020202020204" pitchFamily="34" charset="0"/>
              </a:rPr>
              <a:t>location </a:t>
            </a:r>
            <a:r>
              <a:rPr lang="en-US" sz="2400" dirty="0">
                <a:solidFill>
                  <a:schemeClr val="bg1"/>
                </a:solidFill>
                <a:cs typeface="Arial Narrow" panose="020B0604020202020204" pitchFamily="34" charset="0"/>
              </a:rPr>
              <a:t>(geographic scope) and </a:t>
            </a:r>
            <a:r>
              <a:rPr lang="en-US" sz="3200" b="1" dirty="0">
                <a:solidFill>
                  <a:schemeClr val="bg1"/>
                </a:solidFill>
                <a:cs typeface="Arial Narrow" panose="020B0604020202020204" pitchFamily="34" charset="0"/>
              </a:rPr>
              <a:t>time </a:t>
            </a:r>
            <a:r>
              <a:rPr lang="en-US" sz="2400" dirty="0">
                <a:solidFill>
                  <a:schemeClr val="bg1"/>
                </a:solidFill>
                <a:cs typeface="Arial Narrow" panose="020B0604020202020204" pitchFamily="34" charset="0"/>
              </a:rPr>
              <a:t>(temporal scope).</a:t>
            </a:r>
          </a:p>
          <a:p>
            <a:pPr marR="0" lvl="0" algn="l" defTabSz="914400" rtl="0" eaLnBrk="1" fontAlgn="auto" latinLnBrk="0" hangingPunct="1">
              <a:lnSpc>
                <a:spcPct val="100000"/>
              </a:lnSpc>
              <a:spcBef>
                <a:spcPts val="0"/>
              </a:spcBef>
              <a:spcAft>
                <a:spcPts val="0"/>
              </a:spcAft>
              <a:buClrTx/>
              <a:buSzTx/>
              <a:tabLst/>
              <a:defRPr/>
            </a:pPr>
            <a:endParaRPr lang="en-US" sz="2400" dirty="0">
              <a:solidFill>
                <a:schemeClr val="bg1"/>
              </a:solidFill>
              <a:cs typeface="Arial Narrow"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lang="en-US" sz="2400" dirty="0">
                <a:solidFill>
                  <a:schemeClr val="bg1"/>
                </a:solidFill>
                <a:cs typeface="Arial Narrow" panose="020B0604020202020204" pitchFamily="34" charset="0"/>
              </a:rPr>
              <a:t>We now know </a:t>
            </a:r>
            <a:r>
              <a:rPr lang="en-US" sz="2400" i="1" dirty="0">
                <a:solidFill>
                  <a:schemeClr val="bg1"/>
                </a:solidFill>
                <a:cs typeface="Arial Narrow" panose="020B0604020202020204" pitchFamily="34" charset="0"/>
              </a:rPr>
              <a:t>so much more </a:t>
            </a:r>
            <a:r>
              <a:rPr lang="en-US" sz="2400" dirty="0">
                <a:solidFill>
                  <a:schemeClr val="bg1"/>
                </a:solidFill>
                <a:cs typeface="Arial Narrow" panose="020B0604020202020204" pitchFamily="34" charset="0"/>
              </a:rPr>
              <a:t>than just 10 years ago.</a:t>
            </a:r>
          </a:p>
        </p:txBody>
      </p:sp>
      <p:sp>
        <p:nvSpPr>
          <p:cNvPr id="5" name="TextBox 4">
            <a:extLst>
              <a:ext uri="{FF2B5EF4-FFF2-40B4-BE49-F238E27FC236}">
                <a16:creationId xmlns:a16="http://schemas.microsoft.com/office/drawing/2014/main" id="{096ADDC2-B18E-C5B3-3A78-F596BAD8D721}"/>
              </a:ext>
            </a:extLst>
          </p:cNvPr>
          <p:cNvSpPr txBox="1"/>
          <p:nvPr/>
        </p:nvSpPr>
        <p:spPr>
          <a:xfrm>
            <a:off x="232346" y="139537"/>
            <a:ext cx="5921115" cy="369332"/>
          </a:xfrm>
          <a:prstGeom prst="rect">
            <a:avLst/>
          </a:prstGeom>
          <a:noFill/>
        </p:spPr>
        <p:txBody>
          <a:bodyPr wrap="square" rtlCol="0">
            <a:spAutoFit/>
          </a:bodyPr>
          <a:lstStyle/>
          <a:p>
            <a:r>
              <a:rPr lang="en-US" dirty="0"/>
              <a:t>CUREE the autonomous underwater vehicle (AUV)</a:t>
            </a:r>
          </a:p>
        </p:txBody>
      </p:sp>
    </p:spTree>
    <p:extLst>
      <p:ext uri="{BB962C8B-B14F-4D97-AF65-F5344CB8AC3E}">
        <p14:creationId xmlns:p14="http://schemas.microsoft.com/office/powerpoint/2010/main" val="4081412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38136C-191E-F913-1D22-4E2B20A5B255}"/>
              </a:ext>
            </a:extLst>
          </p:cNvPr>
          <p:cNvSpPr txBox="1"/>
          <p:nvPr/>
        </p:nvSpPr>
        <p:spPr>
          <a:xfrm>
            <a:off x="440194" y="302359"/>
            <a:ext cx="3288843" cy="65556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schemeClr val="bg1"/>
                </a:solidFill>
                <a:effectLst/>
                <a:uLnTx/>
                <a:uFillTx/>
                <a:ea typeface="+mn-ea"/>
                <a:cs typeface="Arial Narrow" panose="020B0604020202020204" pitchFamily="34" charset="0"/>
              </a:rPr>
              <a:t>Learning Intention:</a:t>
            </a:r>
          </a:p>
          <a:p>
            <a:pPr marR="0" lvl="0" algn="l" defTabSz="914400" rtl="0" eaLnBrk="1" fontAlgn="auto" latinLnBrk="0" hangingPunct="1">
              <a:lnSpc>
                <a:spcPct val="100000"/>
              </a:lnSpc>
              <a:spcBef>
                <a:spcPts val="0"/>
              </a:spcBef>
              <a:spcAft>
                <a:spcPts val="0"/>
              </a:spcAft>
              <a:buClrTx/>
              <a:buSzTx/>
              <a:tabLst/>
              <a:defRPr/>
            </a:pPr>
            <a:endParaRPr kumimoji="0" lang="en-US" sz="2000" i="0" u="none" strike="noStrike" kern="1200" cap="none" spc="0" normalizeH="0" baseline="0" noProof="0" dirty="0">
              <a:ln>
                <a:noFill/>
              </a:ln>
              <a:solidFill>
                <a:schemeClr val="bg1"/>
              </a:solidFill>
              <a:effectLst/>
              <a:uLnTx/>
              <a:uFillTx/>
              <a:ea typeface="+mn-ea"/>
              <a:cs typeface="Arial Narrow"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chemeClr val="bg1"/>
                </a:solidFill>
                <a:cs typeface="Arial Narrow" panose="020B0604020202020204" pitchFamily="34" charset="0"/>
              </a:rPr>
              <a:t>Appreciate that diver-propelled vehicles with </a:t>
            </a:r>
            <a:r>
              <a:rPr lang="en-US" sz="2000" dirty="0" err="1">
                <a:solidFill>
                  <a:schemeClr val="bg1"/>
                </a:solidFill>
                <a:cs typeface="Arial Narrow" panose="020B0604020202020204" pitchFamily="34" charset="0"/>
              </a:rPr>
              <a:t>customised</a:t>
            </a:r>
            <a:r>
              <a:rPr lang="en-US" sz="2000" dirty="0">
                <a:solidFill>
                  <a:schemeClr val="bg1"/>
                </a:solidFill>
                <a:cs typeface="Arial Narrow" panose="020B0604020202020204" pitchFamily="34" charset="0"/>
              </a:rPr>
              <a:t> high-definition cameras and automated image-annotation methods have dramatically increased the size, accuracy, and geographic and temporal scope of the datasets that marine scientists work with.</a:t>
            </a:r>
          </a:p>
          <a:p>
            <a:pPr marR="0" lvl="0" algn="l" defTabSz="914400" rtl="0" eaLnBrk="1" fontAlgn="auto" latinLnBrk="0" hangingPunct="1">
              <a:lnSpc>
                <a:spcPct val="100000"/>
              </a:lnSpc>
              <a:spcBef>
                <a:spcPts val="0"/>
              </a:spcBef>
              <a:spcAft>
                <a:spcPts val="0"/>
              </a:spcAft>
              <a:buClrTx/>
              <a:buSzTx/>
              <a:tabLst/>
              <a:defRPr/>
            </a:pPr>
            <a:endParaRPr kumimoji="0" lang="en-US" sz="2000" i="0" u="none" strike="noStrike" kern="1200" cap="none" spc="0" normalizeH="0" baseline="0" noProof="0" dirty="0">
              <a:ln>
                <a:noFill/>
              </a:ln>
              <a:solidFill>
                <a:schemeClr val="bg1"/>
              </a:solidFill>
              <a:effectLst/>
              <a:uLnTx/>
              <a:uFillTx/>
              <a:ea typeface="+mn-ea"/>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schemeClr val="bg1"/>
                </a:solidFill>
                <a:effectLst/>
                <a:uLnTx/>
                <a:uFillTx/>
                <a:ea typeface="+mn-ea"/>
                <a:cs typeface="Arial Narrow" panose="020B0604020202020204" pitchFamily="34" charset="0"/>
              </a:rPr>
              <a:t>Success Criteria: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i="0" u="none" strike="noStrike" kern="1200" cap="none" spc="0" normalizeH="0" baseline="0" noProof="0" dirty="0">
              <a:ln>
                <a:noFill/>
              </a:ln>
              <a:solidFill>
                <a:schemeClr val="bg1"/>
              </a:solidFill>
              <a:effectLst/>
              <a:uLnTx/>
              <a:uFillTx/>
              <a:ea typeface="+mn-ea"/>
              <a:cs typeface="Arial Narrow"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i="0" u="none" strike="noStrike" kern="1200" cap="none" spc="0" normalizeH="0" baseline="0" noProof="0" dirty="0">
                <a:ln>
                  <a:noFill/>
                </a:ln>
                <a:solidFill>
                  <a:schemeClr val="bg1"/>
                </a:solidFill>
                <a:effectLst/>
                <a:uLnTx/>
                <a:uFillTx/>
                <a:ea typeface="+mn-ea"/>
                <a:cs typeface="Arial Narrow" panose="020B0604020202020204" pitchFamily="34" charset="0"/>
              </a:rPr>
              <a:t>Complete Marine Education worksheet </a:t>
            </a:r>
            <a:br>
              <a:rPr kumimoji="0" lang="en-US" sz="2000" i="0" u="none" strike="noStrike" kern="1200" cap="none" spc="0" normalizeH="0" baseline="0" noProof="0" dirty="0">
                <a:ln>
                  <a:noFill/>
                </a:ln>
                <a:solidFill>
                  <a:schemeClr val="bg1"/>
                </a:solidFill>
                <a:effectLst/>
                <a:uLnTx/>
                <a:uFillTx/>
                <a:ea typeface="+mn-ea"/>
                <a:cs typeface="Arial Narrow" panose="020B0604020202020204" pitchFamily="34" charset="0"/>
              </a:rPr>
            </a:br>
            <a:r>
              <a:rPr kumimoji="0" lang="en-US" sz="2000" i="1" u="none" strike="noStrike" kern="1200" cap="none" spc="0" normalizeH="0" baseline="0" noProof="0" dirty="0">
                <a:ln>
                  <a:noFill/>
                </a:ln>
                <a:solidFill>
                  <a:schemeClr val="bg1"/>
                </a:solidFill>
                <a:effectLst/>
                <a:uLnTx/>
                <a:uFillTx/>
                <a:ea typeface="+mn-ea"/>
                <a:cs typeface="Arial Narrow" panose="020B0604020202020204" pitchFamily="34" charset="0"/>
              </a:rPr>
              <a:t>’26. </a:t>
            </a:r>
            <a:r>
              <a:rPr lang="en-US" sz="2000" i="1" dirty="0">
                <a:solidFill>
                  <a:schemeClr val="bg1"/>
                </a:solidFill>
                <a:cs typeface="Arial Narrow" panose="020B0604020202020204" pitchFamily="34" charset="0"/>
              </a:rPr>
              <a:t>Eyes under the water</a:t>
            </a:r>
            <a:r>
              <a:rPr kumimoji="0" lang="en-US" sz="2000" i="1" u="none" strike="noStrike" kern="1200" cap="none" spc="0" normalizeH="0" baseline="0" noProof="0" dirty="0">
                <a:ln>
                  <a:noFill/>
                </a:ln>
                <a:solidFill>
                  <a:schemeClr val="bg1"/>
                </a:solidFill>
                <a:effectLst/>
                <a:uLnTx/>
                <a:uFillTx/>
                <a:ea typeface="+mn-ea"/>
                <a:cs typeface="Arial Narrow"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endParaRPr>
          </a:p>
        </p:txBody>
      </p:sp>
      <p:pic>
        <p:nvPicPr>
          <p:cNvPr id="1026" name="Picture 2" descr="Using CPCe Software to Study Coral Reefs (KSLOF)Living Oceans Foundation">
            <a:extLst>
              <a:ext uri="{FF2B5EF4-FFF2-40B4-BE49-F238E27FC236}">
                <a16:creationId xmlns:a16="http://schemas.microsoft.com/office/drawing/2014/main" id="{16E77C9C-64B3-D401-82D1-1A11010F0E0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121" t="4193" r="29920" b="11740"/>
          <a:stretch/>
        </p:blipFill>
        <p:spPr bwMode="auto">
          <a:xfrm>
            <a:off x="3934691" y="0"/>
            <a:ext cx="825730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erson riding a hover bike&#10;&#10;Description automatically generated">
            <a:extLst>
              <a:ext uri="{FF2B5EF4-FFF2-40B4-BE49-F238E27FC236}">
                <a16:creationId xmlns:a16="http://schemas.microsoft.com/office/drawing/2014/main" id="{8DF5058E-B0EF-5417-F249-2D336AAC1321}"/>
              </a:ext>
            </a:extLst>
          </p:cNvPr>
          <p:cNvPicPr>
            <a:picLocks noChangeAspect="1"/>
          </p:cNvPicPr>
          <p:nvPr/>
        </p:nvPicPr>
        <p:blipFill>
          <a:blip r:embed="rId4"/>
          <a:stretch>
            <a:fillRect/>
          </a:stretch>
        </p:blipFill>
        <p:spPr>
          <a:xfrm>
            <a:off x="5761796" y="191675"/>
            <a:ext cx="4825242" cy="6474650"/>
          </a:xfrm>
          <a:prstGeom prst="rect">
            <a:avLst/>
          </a:prstGeom>
        </p:spPr>
      </p:pic>
    </p:spTree>
    <p:extLst>
      <p:ext uri="{BB962C8B-B14F-4D97-AF65-F5344CB8AC3E}">
        <p14:creationId xmlns:p14="http://schemas.microsoft.com/office/powerpoint/2010/main" val="1588619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s (Copy) — XL Catlin Seaview Survey">
            <a:extLst>
              <a:ext uri="{FF2B5EF4-FFF2-40B4-BE49-F238E27FC236}">
                <a16:creationId xmlns:a16="http://schemas.microsoft.com/office/drawing/2014/main" id="{D9C57E09-669A-4D87-19D2-84C51C46842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56" r="5556"/>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9931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SVII">
            <a:extLst>
              <a:ext uri="{FF2B5EF4-FFF2-40B4-BE49-F238E27FC236}">
                <a16:creationId xmlns:a16="http://schemas.microsoft.com/office/drawing/2014/main" id="{0F819B60-BEFA-FC3D-2CA6-404E9F3F7D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Underwater Housing for RX100 Series">
            <a:extLst>
              <a:ext uri="{FF2B5EF4-FFF2-40B4-BE49-F238E27FC236}">
                <a16:creationId xmlns:a16="http://schemas.microsoft.com/office/drawing/2014/main" id="{BC97CDD8-64D3-DD12-31A5-BF41CC088C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179" y="0"/>
            <a:ext cx="1807356" cy="180735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44D0FC5-CDD3-850B-16CC-6C8B02FB4D82}"/>
              </a:ext>
            </a:extLst>
          </p:cNvPr>
          <p:cNvSpPr txBox="1"/>
          <p:nvPr/>
        </p:nvSpPr>
        <p:spPr>
          <a:xfrm>
            <a:off x="2233535" y="464695"/>
            <a:ext cx="3537678" cy="369332"/>
          </a:xfrm>
          <a:prstGeom prst="rect">
            <a:avLst/>
          </a:prstGeom>
          <a:noFill/>
        </p:spPr>
        <p:txBody>
          <a:bodyPr wrap="square" rtlCol="0">
            <a:spAutoFit/>
          </a:bodyPr>
          <a:lstStyle/>
          <a:p>
            <a:r>
              <a:rPr lang="en-US" dirty="0"/>
              <a:t>before…</a:t>
            </a:r>
          </a:p>
        </p:txBody>
      </p:sp>
      <p:sp>
        <p:nvSpPr>
          <p:cNvPr id="3" name="TextBox 2">
            <a:extLst>
              <a:ext uri="{FF2B5EF4-FFF2-40B4-BE49-F238E27FC236}">
                <a16:creationId xmlns:a16="http://schemas.microsoft.com/office/drawing/2014/main" id="{20AFFBB5-6A1E-C36B-B964-C18C9F60C56A}"/>
              </a:ext>
            </a:extLst>
          </p:cNvPr>
          <p:cNvSpPr txBox="1"/>
          <p:nvPr/>
        </p:nvSpPr>
        <p:spPr>
          <a:xfrm>
            <a:off x="5129136" y="4709409"/>
            <a:ext cx="3537678" cy="369332"/>
          </a:xfrm>
          <a:prstGeom prst="rect">
            <a:avLst/>
          </a:prstGeom>
          <a:noFill/>
        </p:spPr>
        <p:txBody>
          <a:bodyPr wrap="square" rtlCol="0">
            <a:spAutoFit/>
          </a:bodyPr>
          <a:lstStyle/>
          <a:p>
            <a:r>
              <a:rPr lang="en-US" dirty="0"/>
              <a:t>…to now</a:t>
            </a:r>
          </a:p>
        </p:txBody>
      </p:sp>
    </p:spTree>
    <p:extLst>
      <p:ext uri="{BB962C8B-B14F-4D97-AF65-F5344CB8AC3E}">
        <p14:creationId xmlns:p14="http://schemas.microsoft.com/office/powerpoint/2010/main" val="2030476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corals in the water&#10;&#10;Description automatically generated">
            <a:extLst>
              <a:ext uri="{FF2B5EF4-FFF2-40B4-BE49-F238E27FC236}">
                <a16:creationId xmlns:a16="http://schemas.microsoft.com/office/drawing/2014/main" id="{F7BFDDDC-D295-8D2F-93C5-432CF04698FF}"/>
              </a:ext>
            </a:extLst>
          </p:cNvPr>
          <p:cNvPicPr>
            <a:picLocks noChangeAspect="1"/>
          </p:cNvPicPr>
          <p:nvPr/>
        </p:nvPicPr>
        <p:blipFill>
          <a:blip r:embed="rId3"/>
          <a:stretch>
            <a:fillRect/>
          </a:stretch>
        </p:blipFill>
        <p:spPr>
          <a:xfrm>
            <a:off x="0" y="0"/>
            <a:ext cx="6822094" cy="6858000"/>
          </a:xfrm>
          <a:prstGeom prst="rect">
            <a:avLst/>
          </a:prstGeom>
        </p:spPr>
      </p:pic>
      <p:sp>
        <p:nvSpPr>
          <p:cNvPr id="4" name="TextBox 3">
            <a:extLst>
              <a:ext uri="{FF2B5EF4-FFF2-40B4-BE49-F238E27FC236}">
                <a16:creationId xmlns:a16="http://schemas.microsoft.com/office/drawing/2014/main" id="{5215C735-3696-19F4-C6D1-9DC0448E9C57}"/>
              </a:ext>
            </a:extLst>
          </p:cNvPr>
          <p:cNvSpPr txBox="1"/>
          <p:nvPr/>
        </p:nvSpPr>
        <p:spPr>
          <a:xfrm>
            <a:off x="7496248" y="1025711"/>
            <a:ext cx="3761366" cy="4401205"/>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800" u="sng" dirty="0">
                <a:solidFill>
                  <a:schemeClr val="bg1"/>
                </a:solidFill>
                <a:cs typeface="Arial Narrow" panose="020B0604020202020204" pitchFamily="34" charset="0"/>
              </a:rPr>
              <a:t>A</a:t>
            </a:r>
            <a:r>
              <a:rPr kumimoji="0" lang="en-US" sz="2800" i="0" u="sng" strike="noStrike" kern="1200" cap="none" spc="0" normalizeH="0" baseline="0" noProof="0" dirty="0" err="1">
                <a:ln>
                  <a:noFill/>
                </a:ln>
                <a:solidFill>
                  <a:schemeClr val="bg1"/>
                </a:solidFill>
                <a:effectLst/>
                <a:uLnTx/>
                <a:uFillTx/>
                <a:ea typeface="+mn-ea"/>
                <a:cs typeface="Arial Narrow" panose="020B0604020202020204" pitchFamily="34" charset="0"/>
              </a:rPr>
              <a:t>ctivity</a:t>
            </a:r>
            <a:r>
              <a:rPr kumimoji="0" lang="en-US" sz="2800" i="0" u="sng" strike="noStrike" kern="1200" cap="none" spc="0" normalizeH="0" baseline="0" noProof="0" dirty="0">
                <a:ln>
                  <a:noFill/>
                </a:ln>
                <a:solidFill>
                  <a:schemeClr val="bg1"/>
                </a:solidFill>
                <a:effectLst/>
                <a:uLnTx/>
                <a:uFillTx/>
                <a:ea typeface="+mn-ea"/>
                <a:cs typeface="Arial Narrow" panose="020B0604020202020204" pitchFamily="34" charset="0"/>
              </a:rPr>
              <a:t>:</a:t>
            </a:r>
          </a:p>
          <a:p>
            <a:pPr marL="0" marR="0" lvl="0" indent="0" defTabSz="914400" rtl="0" eaLnBrk="1" fontAlgn="auto" latinLnBrk="0" hangingPunct="1">
              <a:lnSpc>
                <a:spcPct val="100000"/>
              </a:lnSpc>
              <a:spcBef>
                <a:spcPts val="0"/>
              </a:spcBef>
              <a:spcAft>
                <a:spcPts val="0"/>
              </a:spcAft>
              <a:buClrTx/>
              <a:buSzTx/>
              <a:buFontTx/>
              <a:buNone/>
              <a:tabLst/>
              <a:defRPr/>
            </a:pPr>
            <a:endParaRPr lang="en-US" sz="2800" u="sng" dirty="0">
              <a:solidFill>
                <a:schemeClr val="bg1"/>
              </a:solidFill>
              <a:cs typeface="Arial Narrow"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2800" dirty="0">
                <a:solidFill>
                  <a:schemeClr val="bg1"/>
                </a:solidFill>
                <a:cs typeface="Arial Narrow" panose="020B0604020202020204" pitchFamily="34" charset="0"/>
              </a:rPr>
              <a:t>Estimate </a:t>
            </a:r>
            <a:r>
              <a:rPr kumimoji="0" lang="en-US" sz="2800" i="0" u="none" strike="noStrike" kern="1200" cap="none" spc="0" normalizeH="0" baseline="0" noProof="0" dirty="0">
                <a:ln>
                  <a:noFill/>
                </a:ln>
                <a:solidFill>
                  <a:schemeClr val="bg1"/>
                </a:solidFill>
                <a:effectLst/>
                <a:uLnTx/>
                <a:uFillTx/>
                <a:ea typeface="+mn-ea"/>
                <a:cs typeface="Arial Narrow" panose="020B0604020202020204" pitchFamily="34" charset="0"/>
              </a:rPr>
              <a:t>percentage hard coral cover in the photo pictured left </a:t>
            </a:r>
          </a:p>
          <a:p>
            <a:pPr marL="0" marR="0" lvl="0" indent="0" defTabSz="914400" rtl="0" eaLnBrk="1" fontAlgn="auto" latinLnBrk="0" hangingPunct="1">
              <a:lnSpc>
                <a:spcPct val="100000"/>
              </a:lnSpc>
              <a:spcBef>
                <a:spcPts val="0"/>
              </a:spcBef>
              <a:spcAft>
                <a:spcPts val="0"/>
              </a:spcAft>
              <a:buClrTx/>
              <a:buSzTx/>
              <a:buFontTx/>
              <a:buNone/>
              <a:tabLst/>
              <a:defRPr/>
            </a:pPr>
            <a:endParaRPr lang="en-US" sz="2800" dirty="0">
              <a:solidFill>
                <a:schemeClr val="bg1"/>
              </a:solidFill>
              <a:cs typeface="Arial Narrow"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2800" dirty="0">
                <a:solidFill>
                  <a:schemeClr val="bg1"/>
                </a:solidFill>
                <a:cs typeface="Arial Narrow" panose="020B0604020202020204" pitchFamily="34" charset="0"/>
              </a:rPr>
              <a:t>E</a:t>
            </a:r>
            <a:r>
              <a:rPr kumimoji="0" lang="en-US" sz="2800" i="0" u="none" strike="noStrike" kern="1200" cap="none" spc="0" normalizeH="0" baseline="0" noProof="0" dirty="0">
                <a:ln>
                  <a:noFill/>
                </a:ln>
                <a:solidFill>
                  <a:schemeClr val="bg1"/>
                </a:solidFill>
                <a:effectLst/>
                <a:uLnTx/>
                <a:uFillTx/>
                <a:ea typeface="+mn-ea"/>
                <a:cs typeface="Arial Narrow" panose="020B0604020202020204" pitchFamily="34" charset="0"/>
              </a:rPr>
              <a:t>.g. what percentage of the photograph is hard coral? </a:t>
            </a:r>
          </a:p>
          <a:p>
            <a:pPr marR="0" lvl="0" defTabSz="914400" rtl="0" eaLnBrk="1" fontAlgn="auto" latinLnBrk="0" hangingPunct="1">
              <a:lnSpc>
                <a:spcPct val="100000"/>
              </a:lnSpc>
              <a:spcBef>
                <a:spcPts val="0"/>
              </a:spcBef>
              <a:spcAft>
                <a:spcPts val="0"/>
              </a:spcAft>
              <a:buClrTx/>
              <a:buSzTx/>
              <a:tabLst/>
              <a:defRPr/>
            </a:pPr>
            <a:endParaRPr lang="en-US" sz="2800" dirty="0">
              <a:solidFill>
                <a:schemeClr val="bg1"/>
              </a:solidFill>
              <a:cs typeface="Arial Narrow" panose="020B0604020202020204" pitchFamily="34" charset="0"/>
            </a:endParaRPr>
          </a:p>
        </p:txBody>
      </p:sp>
      <p:sp>
        <p:nvSpPr>
          <p:cNvPr id="6" name="TextBox 5">
            <a:extLst>
              <a:ext uri="{FF2B5EF4-FFF2-40B4-BE49-F238E27FC236}">
                <a16:creationId xmlns:a16="http://schemas.microsoft.com/office/drawing/2014/main" id="{88C43531-E155-7E29-C712-D68AF30CB9D8}"/>
              </a:ext>
            </a:extLst>
          </p:cNvPr>
          <p:cNvSpPr txBox="1"/>
          <p:nvPr/>
        </p:nvSpPr>
        <p:spPr>
          <a:xfrm>
            <a:off x="263237" y="6550223"/>
            <a:ext cx="6096000" cy="307777"/>
          </a:xfrm>
          <a:prstGeom prst="rect">
            <a:avLst/>
          </a:prstGeom>
          <a:noFill/>
        </p:spPr>
        <p:txBody>
          <a:bodyPr wrap="square">
            <a:spAutoFit/>
          </a:bodyPr>
          <a:lstStyle/>
          <a:p>
            <a:r>
              <a:rPr lang="en-AU" sz="1400" dirty="0">
                <a:solidFill>
                  <a:schemeClr val="bg1"/>
                </a:solidFill>
              </a:rPr>
              <a:t>© Underwater Earth / XL Catlin Seaview Survey / The University of Queensland</a:t>
            </a:r>
            <a:endParaRPr lang="en-US" sz="1400" dirty="0">
              <a:solidFill>
                <a:schemeClr val="bg1"/>
              </a:solidFill>
            </a:endParaRPr>
          </a:p>
        </p:txBody>
      </p:sp>
      <p:sp>
        <p:nvSpPr>
          <p:cNvPr id="7" name="TextBox 6">
            <a:extLst>
              <a:ext uri="{FF2B5EF4-FFF2-40B4-BE49-F238E27FC236}">
                <a16:creationId xmlns:a16="http://schemas.microsoft.com/office/drawing/2014/main" id="{CE8EBB0B-1E49-F681-5060-7FBB80959055}"/>
              </a:ext>
            </a:extLst>
          </p:cNvPr>
          <p:cNvSpPr txBox="1"/>
          <p:nvPr/>
        </p:nvSpPr>
        <p:spPr>
          <a:xfrm>
            <a:off x="7496248" y="5621311"/>
            <a:ext cx="3761366" cy="646331"/>
          </a:xfrm>
          <a:prstGeom prst="rect">
            <a:avLst/>
          </a:prstGeom>
          <a:noFill/>
        </p:spPr>
        <p:txBody>
          <a:bodyPr wrap="square" rtlCol="0">
            <a:spAutoFit/>
          </a:bodyPr>
          <a:lstStyle/>
          <a:p>
            <a:r>
              <a:rPr lang="en-US" i="1" dirty="0">
                <a:solidFill>
                  <a:schemeClr val="bg1"/>
                </a:solidFill>
              </a:rPr>
              <a:t>Note: </a:t>
            </a:r>
            <a:r>
              <a:rPr lang="en-US" dirty="0">
                <a:solidFill>
                  <a:schemeClr val="bg1"/>
                </a:solidFill>
              </a:rPr>
              <a:t>% hard coral cover is used to measure reef health</a:t>
            </a:r>
          </a:p>
        </p:txBody>
      </p:sp>
    </p:spTree>
    <p:extLst>
      <p:ext uri="{BB962C8B-B14F-4D97-AF65-F5344CB8AC3E}">
        <p14:creationId xmlns:p14="http://schemas.microsoft.com/office/powerpoint/2010/main" val="277617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108588-0146-168A-EFBA-043723201C43}"/>
              </a:ext>
            </a:extLst>
          </p:cNvPr>
          <p:cNvSpPr txBox="1"/>
          <p:nvPr/>
        </p:nvSpPr>
        <p:spPr>
          <a:xfrm>
            <a:off x="4707395" y="2305615"/>
            <a:ext cx="3203552" cy="224676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solidFill>
                <a:cs typeface="Arial Narrow" panose="020B0604020202020204" pitchFamily="34" charset="0"/>
              </a:rPr>
              <a:t>How did you go?</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800" dirty="0">
              <a:solidFill>
                <a:schemeClr val="bg1"/>
              </a:solidFill>
              <a:cs typeface="Arial Narrow"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solidFill>
                <a:cs typeface="Arial Narrow" panose="020B0604020202020204" pitchFamily="34" charset="0"/>
              </a:rPr>
              <a:t>Now multiply that by  1.1 million.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i="1" strike="noStrike" kern="1200" cap="none" spc="0" normalizeH="0" baseline="0" noProof="0" dirty="0">
              <a:ln>
                <a:noFill/>
              </a:ln>
              <a:solidFill>
                <a:schemeClr val="bg1"/>
              </a:solidFill>
              <a:effectLst/>
              <a:uLnTx/>
              <a:uFillTx/>
              <a:ea typeface="+mn-ea"/>
              <a:cs typeface="Arial Narrow" panose="020B0604020202020204" pitchFamily="34" charset="0"/>
            </a:endParaRPr>
          </a:p>
        </p:txBody>
      </p:sp>
    </p:spTree>
    <p:extLst>
      <p:ext uri="{BB962C8B-B14F-4D97-AF65-F5344CB8AC3E}">
        <p14:creationId xmlns:p14="http://schemas.microsoft.com/office/powerpoint/2010/main" val="1539233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F890F90-6F1C-8F31-D0F5-390E93274F33}"/>
              </a:ext>
            </a:extLst>
          </p:cNvPr>
          <p:cNvSpPr/>
          <p:nvPr/>
        </p:nvSpPr>
        <p:spPr>
          <a:xfrm>
            <a:off x="0" y="1468582"/>
            <a:ext cx="12192000" cy="53894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01330CA-A54D-4F30-F523-17AFA9D5C59D}"/>
              </a:ext>
            </a:extLst>
          </p:cNvPr>
          <p:cNvSpPr txBox="1"/>
          <p:nvPr/>
        </p:nvSpPr>
        <p:spPr>
          <a:xfrm>
            <a:off x="235527" y="73873"/>
            <a:ext cx="11720946" cy="144655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1" strike="noStrike" kern="1200" cap="none" spc="0" normalizeH="0" baseline="0" noProof="0" dirty="0">
                <a:ln>
                  <a:noFill/>
                </a:ln>
                <a:solidFill>
                  <a:schemeClr val="bg1"/>
                </a:solidFill>
                <a:effectLst/>
                <a:uLnTx/>
                <a:uFillTx/>
                <a:ea typeface="+mn-ea"/>
                <a:cs typeface="Arial Narrow" panose="020B0604020202020204" pitchFamily="34" charset="0"/>
              </a:rPr>
              <a:t>The  XL Catlin Seaview Survey Project collected 1.1 million photo-quadrats between 2012 and 2018 at 860 transect locations from 23 coral reef countries around the world, including: the Caribbean and Bermuda, the Indian Ocean, the Coral Triangle, the Great Barrier Reef, Taiwan and Hawaii.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i="1" strike="noStrike" kern="1200" cap="none" spc="0" normalizeH="0" baseline="0" noProof="0" dirty="0">
                <a:ln>
                  <a:noFill/>
                </a:ln>
                <a:solidFill>
                  <a:schemeClr val="bg1"/>
                </a:solidFill>
                <a:effectLst/>
                <a:uLnTx/>
                <a:uFillTx/>
                <a:ea typeface="+mn-ea"/>
                <a:cs typeface="Arial Narrow" panose="020B0604020202020204" pitchFamily="34" charset="0"/>
              </a:rPr>
              <a:t>All of them needed to be </a:t>
            </a:r>
            <a:r>
              <a:rPr kumimoji="0" lang="en-US" sz="2200" i="1" strike="noStrike" kern="1200" cap="none" spc="0" normalizeH="0" baseline="0" noProof="0" dirty="0" err="1">
                <a:ln>
                  <a:noFill/>
                </a:ln>
                <a:solidFill>
                  <a:schemeClr val="bg1"/>
                </a:solidFill>
                <a:effectLst/>
                <a:uLnTx/>
                <a:uFillTx/>
                <a:ea typeface="+mn-ea"/>
                <a:cs typeface="Arial Narrow" panose="020B0604020202020204" pitchFamily="34" charset="0"/>
              </a:rPr>
              <a:t>analysed</a:t>
            </a:r>
            <a:r>
              <a:rPr kumimoji="0" lang="en-US" sz="2200" i="1" strike="noStrike" kern="1200" cap="none" spc="0" normalizeH="0" baseline="0" noProof="0" dirty="0">
                <a:ln>
                  <a:noFill/>
                </a:ln>
                <a:solidFill>
                  <a:schemeClr val="bg1"/>
                </a:solidFill>
                <a:effectLst/>
                <a:uLnTx/>
                <a:uFillTx/>
                <a:ea typeface="+mn-ea"/>
                <a:cs typeface="Arial Narrow" panose="020B0604020202020204" pitchFamily="34" charset="0"/>
              </a:rPr>
              <a:t>.</a:t>
            </a:r>
          </a:p>
        </p:txBody>
      </p:sp>
      <p:pic>
        <p:nvPicPr>
          <p:cNvPr id="7" name="Picture 6" descr="A close-up of a stone wall&#10;&#10;Description automatically generated">
            <a:extLst>
              <a:ext uri="{FF2B5EF4-FFF2-40B4-BE49-F238E27FC236}">
                <a16:creationId xmlns:a16="http://schemas.microsoft.com/office/drawing/2014/main" id="{93B5897A-B4D1-FEF5-2337-2B040E6ABC2C}"/>
              </a:ext>
            </a:extLst>
          </p:cNvPr>
          <p:cNvPicPr>
            <a:picLocks noChangeAspect="1"/>
          </p:cNvPicPr>
          <p:nvPr/>
        </p:nvPicPr>
        <p:blipFill rotWithShape="1">
          <a:blip r:embed="rId3"/>
          <a:srcRect r="49658"/>
          <a:stretch/>
        </p:blipFill>
        <p:spPr>
          <a:xfrm>
            <a:off x="6428510" y="1700307"/>
            <a:ext cx="4903478" cy="4650295"/>
          </a:xfrm>
          <a:prstGeom prst="rect">
            <a:avLst/>
          </a:prstGeom>
        </p:spPr>
      </p:pic>
      <p:pic>
        <p:nvPicPr>
          <p:cNvPr id="8" name="Picture 7" descr="A close-up of a stone wall&#10;&#10;Description automatically generated">
            <a:extLst>
              <a:ext uri="{FF2B5EF4-FFF2-40B4-BE49-F238E27FC236}">
                <a16:creationId xmlns:a16="http://schemas.microsoft.com/office/drawing/2014/main" id="{C89E1442-3913-8990-5146-CDEDA8AC03CA}"/>
              </a:ext>
            </a:extLst>
          </p:cNvPr>
          <p:cNvPicPr>
            <a:picLocks noChangeAspect="1"/>
          </p:cNvPicPr>
          <p:nvPr/>
        </p:nvPicPr>
        <p:blipFill rotWithShape="1">
          <a:blip r:embed="rId3"/>
          <a:srcRect l="51781"/>
          <a:stretch/>
        </p:blipFill>
        <p:spPr>
          <a:xfrm>
            <a:off x="1191489" y="1700307"/>
            <a:ext cx="4696694" cy="4650295"/>
          </a:xfrm>
          <a:prstGeom prst="rect">
            <a:avLst/>
          </a:prstGeom>
        </p:spPr>
      </p:pic>
    </p:spTree>
    <p:extLst>
      <p:ext uri="{BB962C8B-B14F-4D97-AF65-F5344CB8AC3E}">
        <p14:creationId xmlns:p14="http://schemas.microsoft.com/office/powerpoint/2010/main" val="1450174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iagram of a coral reef&#10;&#10;Description automatically generated">
            <a:extLst>
              <a:ext uri="{FF2B5EF4-FFF2-40B4-BE49-F238E27FC236}">
                <a16:creationId xmlns:a16="http://schemas.microsoft.com/office/drawing/2014/main" id="{712EFC1B-1E80-F4F7-5CF8-827D8AF47094}"/>
              </a:ext>
            </a:extLst>
          </p:cNvPr>
          <p:cNvPicPr>
            <a:picLocks noChangeAspect="1"/>
          </p:cNvPicPr>
          <p:nvPr/>
        </p:nvPicPr>
        <p:blipFill>
          <a:blip r:embed="rId3"/>
          <a:stretch>
            <a:fillRect/>
          </a:stretch>
        </p:blipFill>
        <p:spPr>
          <a:xfrm>
            <a:off x="1967345" y="0"/>
            <a:ext cx="10224655" cy="6862184"/>
          </a:xfrm>
          <a:prstGeom prst="rect">
            <a:avLst/>
          </a:prstGeom>
        </p:spPr>
      </p:pic>
      <p:sp>
        <p:nvSpPr>
          <p:cNvPr id="3" name="TextBox 2">
            <a:extLst>
              <a:ext uri="{FF2B5EF4-FFF2-40B4-BE49-F238E27FC236}">
                <a16:creationId xmlns:a16="http://schemas.microsoft.com/office/drawing/2014/main" id="{1B186D16-A38A-B00B-4E43-1AD7623EBE6B}"/>
              </a:ext>
            </a:extLst>
          </p:cNvPr>
          <p:cNvSpPr txBox="1"/>
          <p:nvPr/>
        </p:nvSpPr>
        <p:spPr>
          <a:xfrm>
            <a:off x="0" y="1945397"/>
            <a:ext cx="1967345" cy="267765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solidFill>
                <a:cs typeface="Arial Narrow" panose="020B0604020202020204" pitchFamily="34" charset="0"/>
              </a:rPr>
              <a:t>Enter…..</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800" dirty="0">
              <a:solidFill>
                <a:schemeClr val="bg1"/>
              </a:solidFill>
              <a:cs typeface="Arial Narrow"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solidFill>
                <a:cs typeface="Arial Narrow" panose="020B0604020202020204" pitchFamily="34" charset="0"/>
              </a:rPr>
              <a:t>Artificial intelligence (AI)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i="1" strike="noStrike" kern="1200" cap="none" spc="0" normalizeH="0" baseline="0" noProof="0" dirty="0">
              <a:ln>
                <a:noFill/>
              </a:ln>
              <a:solidFill>
                <a:schemeClr val="bg1"/>
              </a:solidFill>
              <a:effectLst/>
              <a:uLnTx/>
              <a:uFillTx/>
              <a:ea typeface="+mn-ea"/>
              <a:cs typeface="Arial Narrow" panose="020B0604020202020204" pitchFamily="34" charset="0"/>
            </a:endParaRPr>
          </a:p>
        </p:txBody>
      </p:sp>
    </p:spTree>
    <p:extLst>
      <p:ext uri="{BB962C8B-B14F-4D97-AF65-F5344CB8AC3E}">
        <p14:creationId xmlns:p14="http://schemas.microsoft.com/office/powerpoint/2010/main" val="1960248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coral reef&#10;&#10;Description automatically generated">
            <a:extLst>
              <a:ext uri="{FF2B5EF4-FFF2-40B4-BE49-F238E27FC236}">
                <a16:creationId xmlns:a16="http://schemas.microsoft.com/office/drawing/2014/main" id="{767C1F3E-C26A-ECA6-151B-0F238A967633}"/>
              </a:ext>
            </a:extLst>
          </p:cNvPr>
          <p:cNvPicPr>
            <a:picLocks noChangeAspect="1"/>
          </p:cNvPicPr>
          <p:nvPr/>
        </p:nvPicPr>
        <p:blipFill>
          <a:blip r:embed="rId3"/>
          <a:stretch>
            <a:fillRect/>
          </a:stretch>
        </p:blipFill>
        <p:spPr>
          <a:xfrm>
            <a:off x="5193629" y="295420"/>
            <a:ext cx="6459133" cy="2028055"/>
          </a:xfrm>
          <a:prstGeom prst="rect">
            <a:avLst/>
          </a:prstGeom>
        </p:spPr>
      </p:pic>
      <p:sp>
        <p:nvSpPr>
          <p:cNvPr id="5" name="TextBox 4">
            <a:extLst>
              <a:ext uri="{FF2B5EF4-FFF2-40B4-BE49-F238E27FC236}">
                <a16:creationId xmlns:a16="http://schemas.microsoft.com/office/drawing/2014/main" id="{74573AD7-192F-7BEB-883D-9F868D4DF4C4}"/>
              </a:ext>
            </a:extLst>
          </p:cNvPr>
          <p:cNvSpPr txBox="1"/>
          <p:nvPr/>
        </p:nvSpPr>
        <p:spPr>
          <a:xfrm>
            <a:off x="1304144" y="1597729"/>
            <a:ext cx="2263515" cy="36625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solidFill>
                  <a:schemeClr val="bg1"/>
                </a:solidFill>
                <a:cs typeface="Arial Narrow" panose="020B0604020202020204" pitchFamily="34" charset="0"/>
              </a:rPr>
              <a:t>CoralNet</a:t>
            </a:r>
            <a:r>
              <a:rPr lang="en-US" sz="3600" b="1" dirty="0">
                <a:solidFill>
                  <a:schemeClr val="bg1"/>
                </a:solidFill>
                <a:cs typeface="Arial Narrow" panose="020B0604020202020204" pitchFamily="34" charset="0"/>
              </a:rPr>
              <a:t> </a:t>
            </a:r>
            <a:r>
              <a:rPr lang="en-US" sz="2800" dirty="0">
                <a:solidFill>
                  <a:schemeClr val="bg1"/>
                </a:solidFill>
                <a:cs typeface="Arial Narrow" panose="020B0604020202020204" pitchFamily="34" charset="0"/>
              </a:rPr>
              <a:t>was the AI tool used to </a:t>
            </a:r>
            <a:r>
              <a:rPr lang="en-US" sz="2800" dirty="0" err="1">
                <a:solidFill>
                  <a:schemeClr val="bg1"/>
                </a:solidFill>
                <a:cs typeface="Arial Narrow" panose="020B0604020202020204" pitchFamily="34" charset="0"/>
              </a:rPr>
              <a:t>analyse</a:t>
            </a:r>
            <a:r>
              <a:rPr lang="en-US" sz="2800" dirty="0">
                <a:solidFill>
                  <a:schemeClr val="bg1"/>
                </a:solidFill>
                <a:cs typeface="Arial Narrow" panose="020B0604020202020204" pitchFamily="34" charset="0"/>
              </a:rPr>
              <a:t> those 1.1million </a:t>
            </a:r>
            <a:r>
              <a:rPr lang="en-US" sz="2800" dirty="0" err="1">
                <a:solidFill>
                  <a:schemeClr val="bg1"/>
                </a:solidFill>
                <a:cs typeface="Arial Narrow" panose="020B0604020202020204" pitchFamily="34" charset="0"/>
              </a:rPr>
              <a:t>photoquadrat</a:t>
            </a:r>
            <a:r>
              <a:rPr lang="en-US" sz="2800" dirty="0">
                <a:solidFill>
                  <a:schemeClr val="bg1"/>
                </a:solidFill>
                <a:cs typeface="Arial Narrow" panose="020B0604020202020204" pitchFamily="34" charset="0"/>
              </a:rPr>
              <a:t> images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i="1" strike="noStrike" kern="1200" cap="none" spc="0" normalizeH="0" baseline="0" noProof="0" dirty="0">
              <a:ln>
                <a:noFill/>
              </a:ln>
              <a:solidFill>
                <a:schemeClr val="bg1"/>
              </a:solidFill>
              <a:effectLst/>
              <a:uLnTx/>
              <a:uFillTx/>
              <a:ea typeface="+mn-ea"/>
              <a:cs typeface="Arial Narrow" panose="020B0604020202020204" pitchFamily="34" charset="0"/>
            </a:endParaRPr>
          </a:p>
        </p:txBody>
      </p:sp>
      <p:pic>
        <p:nvPicPr>
          <p:cNvPr id="6" name="Picture 2" descr="Remote Sensing | Free Full-Text | Scaling up Ecological Measurements of  Coral Reefs Using Semi-Automated Field Image Collection and Analysis">
            <a:extLst>
              <a:ext uri="{FF2B5EF4-FFF2-40B4-BE49-F238E27FC236}">
                <a16:creationId xmlns:a16="http://schemas.microsoft.com/office/drawing/2014/main" id="{F29EC9F8-3A9F-11C7-313D-A27487AB2EB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059"/>
          <a:stretch/>
        </p:blipFill>
        <p:spPr bwMode="auto">
          <a:xfrm>
            <a:off x="5193629" y="2527974"/>
            <a:ext cx="6459133" cy="3888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236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4573AD7-192F-7BEB-883D-9F868D4DF4C4}"/>
              </a:ext>
            </a:extLst>
          </p:cNvPr>
          <p:cNvSpPr txBox="1"/>
          <p:nvPr/>
        </p:nvSpPr>
        <p:spPr>
          <a:xfrm>
            <a:off x="569625" y="489734"/>
            <a:ext cx="6535713" cy="5755422"/>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strike="noStrike" kern="1200" cap="none" spc="0" normalizeH="0" baseline="0" noProof="0" dirty="0">
                <a:ln>
                  <a:noFill/>
                </a:ln>
                <a:solidFill>
                  <a:schemeClr val="bg1"/>
                </a:solidFill>
                <a:effectLst/>
                <a:uLnTx/>
                <a:uFillTx/>
                <a:ea typeface="+mn-ea"/>
                <a:cs typeface="Arial Narrow" panose="020B0604020202020204" pitchFamily="34" charset="0"/>
              </a:rPr>
              <a:t>How </a:t>
            </a:r>
            <a:r>
              <a:rPr kumimoji="0" lang="en-US" sz="2800" strike="noStrike" kern="1200" cap="none" spc="0" normalizeH="0" baseline="0" noProof="0" dirty="0" err="1">
                <a:ln>
                  <a:noFill/>
                </a:ln>
                <a:solidFill>
                  <a:schemeClr val="bg1"/>
                </a:solidFill>
                <a:effectLst/>
                <a:uLnTx/>
                <a:uFillTx/>
                <a:ea typeface="+mn-ea"/>
                <a:cs typeface="Arial Narrow" panose="020B0604020202020204" pitchFamily="34" charset="0"/>
              </a:rPr>
              <a:t>CoralNet</a:t>
            </a:r>
            <a:r>
              <a:rPr kumimoji="0" lang="en-US" sz="2800" strike="noStrike" kern="1200" cap="none" spc="0" normalizeH="0" baseline="0" noProof="0" dirty="0">
                <a:ln>
                  <a:noFill/>
                </a:ln>
                <a:solidFill>
                  <a:schemeClr val="bg1"/>
                </a:solidFill>
                <a:effectLst/>
                <a:uLnTx/>
                <a:uFillTx/>
                <a:ea typeface="+mn-ea"/>
                <a:cs typeface="Arial Narrow" panose="020B0604020202020204" pitchFamily="34" charset="0"/>
              </a:rPr>
              <a:t> works (in very basic terms) -</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2800" strike="noStrike" kern="1200" cap="none" spc="0" normalizeH="0" baseline="0" noProof="0" dirty="0">
              <a:ln>
                <a:noFill/>
              </a:ln>
              <a:solidFill>
                <a:schemeClr val="bg1"/>
              </a:solidFill>
              <a:effectLst/>
              <a:uLnTx/>
              <a:uFillTx/>
              <a:ea typeface="+mn-ea"/>
              <a:cs typeface="Arial Narrow" panose="020B0604020202020204" pitchFamily="34" charset="0"/>
            </a:endParaRPr>
          </a:p>
          <a:p>
            <a:pPr marL="514350" marR="0" lvl="0" indent="-514350" defTabSz="914400" rtl="0" eaLnBrk="1" fontAlgn="auto" latinLnBrk="0" hangingPunct="1">
              <a:lnSpc>
                <a:spcPct val="100000"/>
              </a:lnSpc>
              <a:spcBef>
                <a:spcPts val="0"/>
              </a:spcBef>
              <a:spcAft>
                <a:spcPts val="0"/>
              </a:spcAft>
              <a:buClrTx/>
              <a:buSzTx/>
              <a:buFont typeface="+mj-lt"/>
              <a:buAutoNum type="arabicParenR"/>
              <a:tabLst/>
              <a:defRPr/>
            </a:pPr>
            <a:r>
              <a:rPr kumimoji="0" lang="en-US" sz="2400" strike="noStrike" kern="1200" cap="none" spc="0" normalizeH="0" baseline="0" noProof="0" dirty="0">
                <a:ln>
                  <a:noFill/>
                </a:ln>
                <a:solidFill>
                  <a:schemeClr val="bg1"/>
                </a:solidFill>
                <a:effectLst/>
                <a:uLnTx/>
                <a:uFillTx/>
                <a:ea typeface="+mn-ea"/>
                <a:cs typeface="Arial Narrow" panose="020B0604020202020204" pitchFamily="34" charset="0"/>
              </a:rPr>
              <a:t>Log in </a:t>
            </a:r>
            <a:r>
              <a:rPr lang="en-US" sz="2400" dirty="0">
                <a:solidFill>
                  <a:schemeClr val="bg1"/>
                </a:solidFill>
                <a:cs typeface="Arial Narrow" panose="020B0604020202020204" pitchFamily="34" charset="0"/>
              </a:rPr>
              <a:t>and upload your images.</a:t>
            </a:r>
            <a:br>
              <a:rPr lang="en-US" sz="2400" dirty="0">
                <a:solidFill>
                  <a:schemeClr val="bg1"/>
                </a:solidFill>
                <a:cs typeface="Arial Narrow" panose="020B0604020202020204" pitchFamily="34" charset="0"/>
              </a:rPr>
            </a:br>
            <a:endParaRPr lang="en-US" sz="2400" dirty="0">
              <a:solidFill>
                <a:schemeClr val="bg1"/>
              </a:solidFill>
              <a:cs typeface="Arial Narrow" panose="020B0604020202020204" pitchFamily="34" charset="0"/>
            </a:endParaRPr>
          </a:p>
          <a:p>
            <a:pPr marL="514350" marR="0" lvl="0" indent="-514350" defTabSz="914400" rtl="0" eaLnBrk="1" fontAlgn="auto" latinLnBrk="0" hangingPunct="1">
              <a:lnSpc>
                <a:spcPct val="100000"/>
              </a:lnSpc>
              <a:spcBef>
                <a:spcPts val="0"/>
              </a:spcBef>
              <a:spcAft>
                <a:spcPts val="0"/>
              </a:spcAft>
              <a:buClrTx/>
              <a:buSzTx/>
              <a:buFont typeface="+mj-lt"/>
              <a:buAutoNum type="arabicParenR"/>
              <a:tabLst/>
              <a:defRPr/>
            </a:pPr>
            <a:r>
              <a:rPr lang="en-US" sz="2400" dirty="0">
                <a:solidFill>
                  <a:schemeClr val="bg1"/>
                </a:solidFill>
                <a:cs typeface="Arial Narrow" panose="020B0604020202020204" pitchFamily="34" charset="0"/>
              </a:rPr>
              <a:t>Click on random points within each image and identify what lies under each point (like in Coral Point Count). This </a:t>
            </a:r>
            <a:r>
              <a:rPr kumimoji="0" lang="en-US" sz="2400" b="1" strike="noStrike" kern="1200" cap="none" spc="0" normalizeH="0" baseline="0" noProof="0" dirty="0">
                <a:ln>
                  <a:noFill/>
                </a:ln>
                <a:solidFill>
                  <a:schemeClr val="bg1"/>
                </a:solidFill>
                <a:effectLst/>
                <a:uLnTx/>
                <a:uFillTx/>
                <a:ea typeface="+mn-ea"/>
                <a:cs typeface="Arial Narrow" panose="020B0604020202020204" pitchFamily="34" charset="0"/>
              </a:rPr>
              <a:t>trains </a:t>
            </a:r>
            <a:r>
              <a:rPr kumimoji="0" lang="en-US" sz="2400" strike="noStrike" kern="1200" cap="none" spc="0" normalizeH="0" baseline="0" noProof="0" dirty="0">
                <a:ln>
                  <a:noFill/>
                </a:ln>
                <a:solidFill>
                  <a:schemeClr val="bg1"/>
                </a:solidFill>
                <a:effectLst/>
                <a:uLnTx/>
                <a:uFillTx/>
                <a:ea typeface="+mn-ea"/>
                <a:cs typeface="Arial Narrow" panose="020B0604020202020204" pitchFamily="34" charset="0"/>
              </a:rPr>
              <a:t>an AI </a:t>
            </a:r>
            <a:r>
              <a:rPr kumimoji="0" lang="en-US" sz="2400" i="1" strike="noStrike" kern="1200" cap="none" spc="0" normalizeH="0" baseline="0" noProof="0" dirty="0">
                <a:ln>
                  <a:noFill/>
                </a:ln>
                <a:solidFill>
                  <a:schemeClr val="bg1"/>
                </a:solidFill>
                <a:effectLst/>
                <a:uLnTx/>
                <a:uFillTx/>
                <a:ea typeface="+mn-ea"/>
                <a:cs typeface="Arial Narrow" panose="020B0604020202020204" pitchFamily="34" charset="0"/>
              </a:rPr>
              <a:t>classifier.</a:t>
            </a:r>
            <a:br>
              <a:rPr kumimoji="0" lang="en-US" sz="2400" i="1" strike="noStrike" kern="1200" cap="none" spc="0" normalizeH="0" baseline="0" noProof="0" dirty="0">
                <a:ln>
                  <a:noFill/>
                </a:ln>
                <a:solidFill>
                  <a:schemeClr val="bg1"/>
                </a:solidFill>
                <a:effectLst/>
                <a:uLnTx/>
                <a:uFillTx/>
                <a:ea typeface="+mn-ea"/>
                <a:cs typeface="Arial Narrow" panose="020B0604020202020204" pitchFamily="34" charset="0"/>
              </a:rPr>
            </a:br>
            <a:endParaRPr kumimoji="0" lang="en-US" sz="2400" i="1" strike="noStrike" kern="1200" cap="none" spc="0" normalizeH="0" baseline="0" noProof="0" dirty="0">
              <a:ln>
                <a:noFill/>
              </a:ln>
              <a:solidFill>
                <a:schemeClr val="bg1"/>
              </a:solidFill>
              <a:effectLst/>
              <a:uLnTx/>
              <a:uFillTx/>
              <a:ea typeface="+mn-ea"/>
              <a:cs typeface="Arial Narrow" panose="020B0604020202020204" pitchFamily="34" charset="0"/>
            </a:endParaRPr>
          </a:p>
          <a:p>
            <a:pPr marL="514350" marR="0" lvl="0" indent="-514350" defTabSz="914400" rtl="0" eaLnBrk="1" fontAlgn="auto" latinLnBrk="0" hangingPunct="1">
              <a:lnSpc>
                <a:spcPct val="100000"/>
              </a:lnSpc>
              <a:spcBef>
                <a:spcPts val="0"/>
              </a:spcBef>
              <a:spcAft>
                <a:spcPts val="0"/>
              </a:spcAft>
              <a:buClrTx/>
              <a:buSzTx/>
              <a:buFont typeface="+mj-lt"/>
              <a:buAutoNum type="arabicParenR"/>
              <a:tabLst/>
              <a:defRPr/>
            </a:pPr>
            <a:r>
              <a:rPr lang="en-US" sz="2400" dirty="0">
                <a:solidFill>
                  <a:schemeClr val="bg1"/>
                </a:solidFill>
                <a:cs typeface="Arial Narrow" panose="020B0604020202020204" pitchFamily="34" charset="0"/>
              </a:rPr>
              <a:t>T</a:t>
            </a:r>
            <a:r>
              <a:rPr kumimoji="0" lang="en-US" sz="2400" strike="noStrike" kern="1200" cap="none" spc="0" normalizeH="0" baseline="0" noProof="0" dirty="0" err="1">
                <a:ln>
                  <a:noFill/>
                </a:ln>
                <a:solidFill>
                  <a:schemeClr val="bg1"/>
                </a:solidFill>
                <a:effectLst/>
                <a:uLnTx/>
                <a:uFillTx/>
                <a:ea typeface="+mn-ea"/>
                <a:cs typeface="Arial Narrow" panose="020B0604020202020204" pitchFamily="34" charset="0"/>
              </a:rPr>
              <a:t>est</a:t>
            </a:r>
            <a:r>
              <a:rPr kumimoji="0" lang="en-US" sz="2400" strike="noStrike" kern="1200" cap="none" spc="0" normalizeH="0" baseline="0" noProof="0" dirty="0">
                <a:ln>
                  <a:noFill/>
                </a:ln>
                <a:solidFill>
                  <a:schemeClr val="bg1"/>
                </a:solidFill>
                <a:effectLst/>
                <a:uLnTx/>
                <a:uFillTx/>
                <a:ea typeface="+mn-ea"/>
                <a:cs typeface="Arial Narrow" panose="020B0604020202020204" pitchFamily="34" charset="0"/>
              </a:rPr>
              <a:t> </a:t>
            </a:r>
            <a:r>
              <a:rPr lang="en-US" sz="2400" dirty="0">
                <a:solidFill>
                  <a:schemeClr val="bg1"/>
                </a:solidFill>
                <a:cs typeface="Arial Narrow" panose="020B0604020202020204" pitchFamily="34" charset="0"/>
              </a:rPr>
              <a:t>your AI </a:t>
            </a:r>
            <a:r>
              <a:rPr lang="en-US" sz="2400" i="1" dirty="0">
                <a:solidFill>
                  <a:schemeClr val="bg1"/>
                </a:solidFill>
                <a:cs typeface="Arial Narrow" panose="020B0604020202020204" pitchFamily="34" charset="0"/>
              </a:rPr>
              <a:t>classifier’s</a:t>
            </a:r>
            <a:r>
              <a:rPr lang="en-US" sz="2400" dirty="0">
                <a:solidFill>
                  <a:schemeClr val="bg1"/>
                </a:solidFill>
                <a:cs typeface="Arial Narrow" panose="020B0604020202020204" pitchFamily="34" charset="0"/>
              </a:rPr>
              <a:t> training </a:t>
            </a:r>
            <a:r>
              <a:rPr kumimoji="0" lang="en-US" sz="2400" strike="noStrike" kern="1200" cap="none" spc="0" normalizeH="0" baseline="0" noProof="0" dirty="0">
                <a:ln>
                  <a:noFill/>
                </a:ln>
                <a:solidFill>
                  <a:schemeClr val="bg1"/>
                </a:solidFill>
                <a:effectLst/>
                <a:uLnTx/>
                <a:uFillTx/>
                <a:ea typeface="+mn-ea"/>
                <a:cs typeface="Arial Narrow" panose="020B0604020202020204" pitchFamily="34" charset="0"/>
              </a:rPr>
              <a:t>for accuracy (validation).</a:t>
            </a:r>
            <a:br>
              <a:rPr kumimoji="0" lang="en-US" sz="2400" strike="noStrike" kern="1200" cap="none" spc="0" normalizeH="0" baseline="0" noProof="0" dirty="0">
                <a:ln>
                  <a:noFill/>
                </a:ln>
                <a:solidFill>
                  <a:schemeClr val="bg1"/>
                </a:solidFill>
                <a:effectLst/>
                <a:uLnTx/>
                <a:uFillTx/>
                <a:ea typeface="+mn-ea"/>
                <a:cs typeface="Arial Narrow" panose="020B0604020202020204" pitchFamily="34" charset="0"/>
              </a:rPr>
            </a:br>
            <a:endParaRPr kumimoji="0" lang="en-US" sz="2400" strike="noStrike" kern="1200" cap="none" spc="0" normalizeH="0" baseline="0" noProof="0" dirty="0">
              <a:ln>
                <a:noFill/>
              </a:ln>
              <a:solidFill>
                <a:schemeClr val="bg1"/>
              </a:solidFill>
              <a:effectLst/>
              <a:uLnTx/>
              <a:uFillTx/>
              <a:ea typeface="+mn-ea"/>
              <a:cs typeface="Arial Narrow" panose="020B0604020202020204" pitchFamily="34" charset="0"/>
            </a:endParaRPr>
          </a:p>
          <a:p>
            <a:pPr marL="514350" marR="0" lvl="0" indent="-514350" defTabSz="914400" rtl="0" eaLnBrk="1" fontAlgn="auto" latinLnBrk="0" hangingPunct="1">
              <a:lnSpc>
                <a:spcPct val="100000"/>
              </a:lnSpc>
              <a:spcBef>
                <a:spcPts val="0"/>
              </a:spcBef>
              <a:spcAft>
                <a:spcPts val="0"/>
              </a:spcAft>
              <a:buClrTx/>
              <a:buSzTx/>
              <a:buFont typeface="+mj-lt"/>
              <a:buAutoNum type="arabicParenR"/>
              <a:tabLst/>
              <a:defRPr/>
            </a:pPr>
            <a:r>
              <a:rPr lang="en-US" sz="2400" dirty="0">
                <a:solidFill>
                  <a:schemeClr val="bg1"/>
                </a:solidFill>
                <a:cs typeface="Arial Narrow" panose="020B0604020202020204" pitchFamily="34" charset="0"/>
              </a:rPr>
              <a:t>Let</a:t>
            </a:r>
            <a:r>
              <a:rPr kumimoji="0" lang="en-US" sz="2400" strike="noStrike" kern="1200" cap="none" spc="0" normalizeH="0" baseline="0" noProof="0" dirty="0">
                <a:ln>
                  <a:noFill/>
                </a:ln>
                <a:solidFill>
                  <a:schemeClr val="bg1"/>
                </a:solidFill>
                <a:effectLst/>
                <a:uLnTx/>
                <a:uFillTx/>
                <a:ea typeface="+mn-ea"/>
                <a:cs typeface="Arial Narrow" panose="020B0604020202020204" pitchFamily="34" charset="0"/>
              </a:rPr>
              <a:t> your </a:t>
            </a:r>
            <a:r>
              <a:rPr lang="en-US" sz="2400" dirty="0">
                <a:solidFill>
                  <a:schemeClr val="bg1"/>
                </a:solidFill>
                <a:cs typeface="Arial Narrow" panose="020B0604020202020204" pitchFamily="34" charset="0"/>
              </a:rPr>
              <a:t>AI </a:t>
            </a:r>
            <a:r>
              <a:rPr lang="en-US" sz="2400" i="1" dirty="0">
                <a:solidFill>
                  <a:schemeClr val="bg1"/>
                </a:solidFill>
                <a:cs typeface="Arial Narrow" panose="020B0604020202020204" pitchFamily="34" charset="0"/>
              </a:rPr>
              <a:t>classifier </a:t>
            </a:r>
            <a:r>
              <a:rPr lang="en-US" sz="2400" dirty="0">
                <a:solidFill>
                  <a:schemeClr val="bg1"/>
                </a:solidFill>
                <a:cs typeface="Arial Narrow" panose="020B0604020202020204" pitchFamily="34" charset="0"/>
              </a:rPr>
              <a:t>identify the rest!</a:t>
            </a:r>
            <a:br>
              <a:rPr lang="en-US" sz="2400" dirty="0">
                <a:solidFill>
                  <a:schemeClr val="bg1"/>
                </a:solidFill>
                <a:cs typeface="Arial Narrow" panose="020B0604020202020204" pitchFamily="34" charset="0"/>
              </a:rPr>
            </a:br>
            <a:endParaRPr lang="en-US" sz="2400" dirty="0">
              <a:solidFill>
                <a:schemeClr val="bg1"/>
              </a:solidFill>
              <a:cs typeface="Arial Narrow" panose="020B0604020202020204" pitchFamily="34" charset="0"/>
            </a:endParaRPr>
          </a:p>
          <a:p>
            <a:pPr marL="514350" marR="0" lvl="0" indent="-514350" defTabSz="914400" rtl="0" eaLnBrk="1" fontAlgn="auto" latinLnBrk="0" hangingPunct="1">
              <a:lnSpc>
                <a:spcPct val="100000"/>
              </a:lnSpc>
              <a:spcBef>
                <a:spcPts val="0"/>
              </a:spcBef>
              <a:spcAft>
                <a:spcPts val="0"/>
              </a:spcAft>
              <a:buClrTx/>
              <a:buSzTx/>
              <a:buFont typeface="+mj-lt"/>
              <a:buAutoNum type="arabicParenR"/>
              <a:tabLst/>
              <a:defRPr/>
            </a:pPr>
            <a:r>
              <a:rPr kumimoji="0" lang="en-US" sz="2400" strike="noStrike" kern="1200" cap="none" spc="0" normalizeH="0" baseline="0" noProof="0" dirty="0">
                <a:ln>
                  <a:noFill/>
                </a:ln>
                <a:solidFill>
                  <a:schemeClr val="bg1"/>
                </a:solidFill>
                <a:effectLst/>
                <a:uLnTx/>
                <a:uFillTx/>
                <a:ea typeface="+mn-ea"/>
                <a:cs typeface="Arial Narrow" panose="020B0604020202020204" pitchFamily="34" charset="0"/>
              </a:rPr>
              <a:t>Continue to train and validate the A</a:t>
            </a:r>
            <a:r>
              <a:rPr lang="en-US" sz="2400" dirty="0">
                <a:solidFill>
                  <a:schemeClr val="bg1"/>
                </a:solidFill>
                <a:cs typeface="Arial Narrow" panose="020B0604020202020204" pitchFamily="34" charset="0"/>
              </a:rPr>
              <a:t>I </a:t>
            </a:r>
            <a:r>
              <a:rPr lang="en-US" sz="2400" i="1" dirty="0">
                <a:solidFill>
                  <a:schemeClr val="bg1"/>
                </a:solidFill>
                <a:cs typeface="Arial Narrow" panose="020B0604020202020204" pitchFamily="34" charset="0"/>
              </a:rPr>
              <a:t>classifier </a:t>
            </a:r>
            <a:r>
              <a:rPr lang="en-US" sz="2400" dirty="0">
                <a:solidFill>
                  <a:schemeClr val="bg1"/>
                </a:solidFill>
                <a:cs typeface="Arial Narrow" panose="020B0604020202020204" pitchFamily="34" charset="0"/>
              </a:rPr>
              <a:t>for accuracy.</a:t>
            </a:r>
            <a:endParaRPr kumimoji="0" lang="en-US" sz="2000" strike="noStrike" kern="1200" cap="none" spc="0" normalizeH="0" baseline="0" noProof="0" dirty="0">
              <a:ln>
                <a:noFill/>
              </a:ln>
              <a:solidFill>
                <a:schemeClr val="bg1"/>
              </a:solidFill>
              <a:effectLst/>
              <a:uLnTx/>
              <a:uFillTx/>
              <a:ea typeface="+mn-ea"/>
              <a:cs typeface="Arial Narrow" panose="020B0604020202020204" pitchFamily="34" charset="0"/>
            </a:endParaRPr>
          </a:p>
        </p:txBody>
      </p:sp>
      <p:sp>
        <p:nvSpPr>
          <p:cNvPr id="3" name="Rectangle 2">
            <a:extLst>
              <a:ext uri="{FF2B5EF4-FFF2-40B4-BE49-F238E27FC236}">
                <a16:creationId xmlns:a16="http://schemas.microsoft.com/office/drawing/2014/main" id="{73357B2D-C58A-7EE5-8D06-ABB7FEE10C89}"/>
              </a:ext>
            </a:extLst>
          </p:cNvPr>
          <p:cNvSpPr/>
          <p:nvPr/>
        </p:nvSpPr>
        <p:spPr>
          <a:xfrm>
            <a:off x="7300210" y="0"/>
            <a:ext cx="4891790" cy="68580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figure 1">
            <a:extLst>
              <a:ext uri="{FF2B5EF4-FFF2-40B4-BE49-F238E27FC236}">
                <a16:creationId xmlns:a16="http://schemas.microsoft.com/office/drawing/2014/main" id="{A240B05B-6370-831E-D010-C2F4D8C3CA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9436" y="366623"/>
            <a:ext cx="3954152" cy="6124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64496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5039</TotalTime>
  <Words>1142</Words>
  <Application>Microsoft Macintosh PowerPoint</Application>
  <PresentationFormat>Widescreen</PresentationFormat>
  <Paragraphs>68</Paragraphs>
  <Slides>12</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Arial Narrow</vt:lpstr>
      <vt:lpstr>Calibri</vt:lpstr>
      <vt:lpstr>Calibri Light</vt:lpstr>
      <vt:lpstr>EuclidSymbol</vt:lpstr>
      <vt:lpstr>MinionPro</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Gail Riches</dc:creator>
  <cp:lastModifiedBy>Gail Riches</cp:lastModifiedBy>
  <cp:revision>759</cp:revision>
  <dcterms:created xsi:type="dcterms:W3CDTF">2023-09-23T08:38:28Z</dcterms:created>
  <dcterms:modified xsi:type="dcterms:W3CDTF">2024-04-10T23:44:22Z</dcterms:modified>
</cp:coreProperties>
</file>