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1"/>
  </p:notesMasterIdLst>
  <p:sldIdLst>
    <p:sldId id="304" r:id="rId2"/>
    <p:sldId id="353" r:id="rId3"/>
    <p:sldId id="358" r:id="rId4"/>
    <p:sldId id="356" r:id="rId5"/>
    <p:sldId id="357" r:id="rId6"/>
    <p:sldId id="349" r:id="rId7"/>
    <p:sldId id="354" r:id="rId8"/>
    <p:sldId id="359" r:id="rId9"/>
    <p:sldId id="367" r:id="rId10"/>
    <p:sldId id="361" r:id="rId11"/>
    <p:sldId id="352" r:id="rId12"/>
    <p:sldId id="362" r:id="rId13"/>
    <p:sldId id="351" r:id="rId14"/>
    <p:sldId id="305" r:id="rId15"/>
    <p:sldId id="312" r:id="rId16"/>
    <p:sldId id="307" r:id="rId17"/>
    <p:sldId id="308" r:id="rId18"/>
    <p:sldId id="309" r:id="rId19"/>
    <p:sldId id="340" r:id="rId20"/>
    <p:sldId id="322" r:id="rId21"/>
    <p:sldId id="306" r:id="rId22"/>
    <p:sldId id="331" r:id="rId23"/>
    <p:sldId id="318" r:id="rId24"/>
    <p:sldId id="317" r:id="rId25"/>
    <p:sldId id="328" r:id="rId26"/>
    <p:sldId id="327" r:id="rId27"/>
    <p:sldId id="321" r:id="rId28"/>
    <p:sldId id="332" r:id="rId29"/>
    <p:sldId id="325" r:id="rId30"/>
    <p:sldId id="333" r:id="rId31"/>
    <p:sldId id="326" r:id="rId32"/>
    <p:sldId id="341" r:id="rId33"/>
    <p:sldId id="342" r:id="rId34"/>
    <p:sldId id="330" r:id="rId35"/>
    <p:sldId id="334" r:id="rId36"/>
    <p:sldId id="335" r:id="rId37"/>
    <p:sldId id="339" r:id="rId38"/>
    <p:sldId id="320" r:id="rId39"/>
    <p:sldId id="343" r:id="rId40"/>
    <p:sldId id="350" r:id="rId41"/>
    <p:sldId id="313" r:id="rId42"/>
    <p:sldId id="336" r:id="rId43"/>
    <p:sldId id="365" r:id="rId44"/>
    <p:sldId id="338" r:id="rId45"/>
    <p:sldId id="315" r:id="rId46"/>
    <p:sldId id="345" r:id="rId47"/>
    <p:sldId id="363" r:id="rId48"/>
    <p:sldId id="364" r:id="rId49"/>
    <p:sldId id="368" r:id="rId50"/>
    <p:sldId id="373" r:id="rId51"/>
    <p:sldId id="374" r:id="rId52"/>
    <p:sldId id="369" r:id="rId53"/>
    <p:sldId id="370" r:id="rId54"/>
    <p:sldId id="371" r:id="rId55"/>
    <p:sldId id="372" r:id="rId56"/>
    <p:sldId id="377" r:id="rId57"/>
    <p:sldId id="344" r:id="rId58"/>
    <p:sldId id="379" r:id="rId59"/>
    <p:sldId id="38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8"/>
    <p:restoredTop sz="85918"/>
  </p:normalViewPr>
  <p:slideViewPr>
    <p:cSldViewPr snapToGrid="0">
      <p:cViewPr varScale="1">
        <p:scale>
          <a:sx n="93" d="100"/>
          <a:sy n="93" d="100"/>
        </p:scale>
        <p:origin x="4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journal/science-of-the-total-environmen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direct.com/journal/science-of-the-total-environment/vol/892/suppl/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a.negri@aims.gov.a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sciencedirect.com/topics/agricultural-and-biological-sciences/forestry" TargetMode="External"/><Relationship Id="rId13" Type="http://schemas.openxmlformats.org/officeDocument/2006/relationships/hyperlink" Target="https://www.sciencedirect.com/topics/agricultural-and-biological-sciences/suspended-sediment" TargetMode="External"/><Relationship Id="rId18" Type="http://schemas.openxmlformats.org/officeDocument/2006/relationships/hyperlink" Target="https://www.sciencedirect.com/science/article/pii/S0025326X21002277#bb0615" TargetMode="External"/><Relationship Id="rId3" Type="http://schemas.openxmlformats.org/officeDocument/2006/relationships/hyperlink" Target="https://www.sciencedirect.com/journal/science-of-the-total-environment" TargetMode="External"/><Relationship Id="rId7" Type="http://schemas.openxmlformats.org/officeDocument/2006/relationships/hyperlink" Target="https://www.sciencedirect.com/topics/agricultural-and-biological-sciences/agricultural-science" TargetMode="External"/><Relationship Id="rId12" Type="http://schemas.openxmlformats.org/officeDocument/2006/relationships/hyperlink" Target="https://www.sciencedirect.com/topics/earth-and-planetary-sciences/urban-land-use" TargetMode="External"/><Relationship Id="rId17" Type="http://schemas.openxmlformats.org/officeDocument/2006/relationships/hyperlink" Target="https://www.sciencedirect.com/science/article/pii/S0025326X21002277#bb0610" TargetMode="External"/><Relationship Id="rId2" Type="http://schemas.openxmlformats.org/officeDocument/2006/relationships/slide" Target="../slides/slide2.xml"/><Relationship Id="rId16" Type="http://schemas.openxmlformats.org/officeDocument/2006/relationships/hyperlink" Target="https://www.sciencedirect.com/science/article/pii/S0025326X21002277#bb0605" TargetMode="External"/><Relationship Id="rId1" Type="http://schemas.openxmlformats.org/officeDocument/2006/relationships/notesMaster" Target="../notesMasters/notesMaster1.xml"/><Relationship Id="rId6" Type="http://schemas.openxmlformats.org/officeDocument/2006/relationships/hyperlink" Target="https://www.sciencedirect.com/journal/marine-pollution-bulletin/vol/166/suppl/C" TargetMode="External"/><Relationship Id="rId11" Type="http://schemas.openxmlformats.org/officeDocument/2006/relationships/hyperlink" Target="https://www.sciencedirect.com/science/article/pii/S0025326X21002277#bb0820" TargetMode="External"/><Relationship Id="rId5" Type="http://schemas.openxmlformats.org/officeDocument/2006/relationships/hyperlink" Target="https://www.sciencedirect.com/journal/marine-pollution-bulletin" TargetMode="External"/><Relationship Id="rId15" Type="http://schemas.openxmlformats.org/officeDocument/2006/relationships/hyperlink" Target="https://www.sciencedirect.com/science/article/pii/S0025326X21002277#bb0980" TargetMode="External"/><Relationship Id="rId10" Type="http://schemas.openxmlformats.org/officeDocument/2006/relationships/hyperlink" Target="https://www.sciencedirect.com/science/article/pii/S0025326X21002277#bb0815" TargetMode="External"/><Relationship Id="rId4" Type="http://schemas.openxmlformats.org/officeDocument/2006/relationships/hyperlink" Target="https://www.sciencedirect.com/journal/science-of-the-total-environment/vol/830/suppl/C" TargetMode="External"/><Relationship Id="rId9" Type="http://schemas.openxmlformats.org/officeDocument/2006/relationships/hyperlink" Target="https://www.sciencedirect.com/science/article/pii/S0025326X21002277#bb0445" TargetMode="External"/><Relationship Id="rId14" Type="http://schemas.openxmlformats.org/officeDocument/2006/relationships/hyperlink" Target="https://www.sciencedirect.com/science/article/pii/S0025326X21002277#bb0510"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a.negri@aims.gov.a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ciencedirect.com/science/article/pii/S0048969718318709"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mailto:a.negri@aims.gov.au"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rontiersin.org/people/u/714981"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doi.org/10.3389/fmars.2019.00562" TargetMode="External"/><Relationship Id="rId5" Type="http://schemas.openxmlformats.org/officeDocument/2006/relationships/hyperlink" Target="https://www.frontiersin.org/people/u/231204" TargetMode="External"/><Relationship Id="rId4" Type="http://schemas.openxmlformats.org/officeDocument/2006/relationships/hyperlink" Target="https://www.frontiersin.org/people/u/61396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roundglasssustain.com</a:t>
            </a:r>
            <a:r>
              <a:rPr lang="en-US" dirty="0"/>
              <a:t>/species/mudskipper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www.niehs.nih.gov</a:t>
            </a:r>
            <a:r>
              <a:rPr lang="en-US" dirty="0"/>
              <a:t>/health/topics/agents/pesticides/</a:t>
            </a:r>
            <a:r>
              <a:rPr lang="en-US" dirty="0" err="1"/>
              <a:t>index.cfm</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2297428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ensia.com</a:t>
            </a:r>
            <a:r>
              <a:rPr lang="en-US" dirty="0"/>
              <a:t>/features/developing-world-pesticides/</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172318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1F1F1F"/>
                </a:solidFill>
                <a:effectLst/>
                <a:latin typeface="ElsevierGulliver"/>
              </a:rPr>
              <a:t>Source: Estimating the aquatic risk from exposure to up to twenty-two pesticide active ingredients in waterways discharging to the Great Barrier Reef</a:t>
            </a:r>
          </a:p>
          <a:p>
            <a:pPr algn="l"/>
            <a:r>
              <a:rPr lang="en-AU" b="0" i="0" dirty="0" err="1">
                <a:solidFill>
                  <a:srgbClr val="1F1F1F"/>
                </a:solidFill>
                <a:effectLst/>
                <a:latin typeface="ElsevierSans"/>
              </a:rPr>
              <a:t>M.St.J</a:t>
            </a:r>
            <a:r>
              <a:rPr lang="en-AU" b="0" i="0" dirty="0">
                <a:solidFill>
                  <a:srgbClr val="1F1F1F"/>
                </a:solidFill>
                <a:effectLst/>
                <a:latin typeface="ElsevierSans"/>
              </a:rPr>
              <a:t>. Warne </a:t>
            </a:r>
            <a:r>
              <a:rPr lang="en-AU" b="0" i="0" baseline="30000" dirty="0">
                <a:solidFill>
                  <a:srgbClr val="1F1F1F"/>
                </a:solidFill>
                <a:effectLst/>
                <a:latin typeface="ElsevierSans"/>
              </a:rPr>
              <a:t>a</a:t>
            </a:r>
            <a:r>
              <a:rPr lang="en-AU" b="0" i="0" dirty="0">
                <a:solidFill>
                  <a:srgbClr val="1F1F1F"/>
                </a:solidFill>
                <a:effectLst/>
                <a:latin typeface="ElsevierSans"/>
              </a:rPr>
              <a:t> </a:t>
            </a:r>
            <a:r>
              <a:rPr lang="en-AU" b="0" i="0" baseline="30000" dirty="0">
                <a:solidFill>
                  <a:srgbClr val="1F1F1F"/>
                </a:solidFill>
                <a:effectLst/>
                <a:latin typeface="ElsevierSans"/>
              </a:rPr>
              <a:t>b</a:t>
            </a:r>
            <a:r>
              <a:rPr lang="en-AU" b="0" i="0" dirty="0">
                <a:solidFill>
                  <a:srgbClr val="1F1F1F"/>
                </a:solidFill>
                <a:effectLst/>
                <a:latin typeface="ElsevierSans"/>
              </a:rPr>
              <a:t> </a:t>
            </a:r>
            <a:r>
              <a:rPr lang="en-AU" b="0" i="0" baseline="30000" dirty="0">
                <a:solidFill>
                  <a:srgbClr val="1F1F1F"/>
                </a:solidFill>
                <a:effectLst/>
                <a:latin typeface="ElsevierSans"/>
              </a:rPr>
              <a:t>c</a:t>
            </a:r>
            <a:r>
              <a:rPr lang="en-AU" b="0" i="0" dirty="0">
                <a:solidFill>
                  <a:srgbClr val="1F1F1F"/>
                </a:solidFill>
                <a:effectLst/>
                <a:latin typeface="ElsevierSans"/>
              </a:rPr>
              <a:t>, C. </a:t>
            </a:r>
            <a:r>
              <a:rPr lang="en-AU" b="0" i="0" dirty="0" err="1">
                <a:solidFill>
                  <a:srgbClr val="1F1F1F"/>
                </a:solidFill>
                <a:effectLst/>
                <a:latin typeface="ElsevierSans"/>
              </a:rPr>
              <a:t>Neelamraju</a:t>
            </a:r>
            <a:r>
              <a:rPr lang="en-AU" b="0" i="0" dirty="0">
                <a:solidFill>
                  <a:srgbClr val="1F1F1F"/>
                </a:solidFill>
                <a:effectLst/>
                <a:latin typeface="ElsevierSans"/>
              </a:rPr>
              <a:t> </a:t>
            </a:r>
            <a:r>
              <a:rPr lang="en-AU" b="0" i="0" baseline="30000" dirty="0">
                <a:solidFill>
                  <a:srgbClr val="1F1F1F"/>
                </a:solidFill>
                <a:effectLst/>
                <a:latin typeface="ElsevierSans"/>
              </a:rPr>
              <a:t>a</a:t>
            </a:r>
            <a:r>
              <a:rPr lang="en-AU" b="0" i="0" dirty="0">
                <a:solidFill>
                  <a:srgbClr val="1F1F1F"/>
                </a:solidFill>
                <a:effectLst/>
                <a:latin typeface="ElsevierSans"/>
              </a:rPr>
              <a:t> </a:t>
            </a:r>
            <a:r>
              <a:rPr lang="en-AU" b="0" i="0" baseline="30000" dirty="0">
                <a:solidFill>
                  <a:srgbClr val="1F1F1F"/>
                </a:solidFill>
                <a:effectLst/>
                <a:latin typeface="ElsevierSans"/>
              </a:rPr>
              <a:t>b</a:t>
            </a:r>
            <a:r>
              <a:rPr lang="en-AU" b="0" i="0" dirty="0">
                <a:solidFill>
                  <a:srgbClr val="1F1F1F"/>
                </a:solidFill>
                <a:effectLst/>
                <a:latin typeface="ElsevierSans"/>
              </a:rPr>
              <a:t>, J. Strauss </a:t>
            </a:r>
            <a:r>
              <a:rPr lang="en-AU" b="0" i="0" baseline="30000" dirty="0">
                <a:solidFill>
                  <a:srgbClr val="1F1F1F"/>
                </a:solidFill>
                <a:effectLst/>
                <a:latin typeface="ElsevierSans"/>
              </a:rPr>
              <a:t>b</a:t>
            </a:r>
            <a:r>
              <a:rPr lang="en-AU" b="0" i="0" dirty="0">
                <a:solidFill>
                  <a:srgbClr val="1F1F1F"/>
                </a:solidFill>
                <a:effectLst/>
                <a:latin typeface="ElsevierSans"/>
              </a:rPr>
              <a:t>, R.D.R. Turner </a:t>
            </a:r>
            <a:r>
              <a:rPr lang="en-AU" b="0" i="0" baseline="30000" dirty="0">
                <a:solidFill>
                  <a:srgbClr val="1F1F1F"/>
                </a:solidFill>
                <a:effectLst/>
                <a:latin typeface="ElsevierSans"/>
              </a:rPr>
              <a:t>a</a:t>
            </a:r>
            <a:r>
              <a:rPr lang="en-AU" b="0" i="0" dirty="0">
                <a:solidFill>
                  <a:srgbClr val="1F1F1F"/>
                </a:solidFill>
                <a:effectLst/>
                <a:latin typeface="ElsevierSans"/>
              </a:rPr>
              <a:t> </a:t>
            </a:r>
            <a:r>
              <a:rPr lang="en-AU" b="0" i="0" baseline="30000" dirty="0">
                <a:solidFill>
                  <a:srgbClr val="1F1F1F"/>
                </a:solidFill>
                <a:effectLst/>
                <a:latin typeface="ElsevierSans"/>
              </a:rPr>
              <a:t>b</a:t>
            </a:r>
            <a:r>
              <a:rPr lang="en-AU" b="0" i="0" dirty="0">
                <a:solidFill>
                  <a:srgbClr val="1F1F1F"/>
                </a:solidFill>
                <a:effectLst/>
                <a:latin typeface="ElsevierSans"/>
              </a:rPr>
              <a:t> </a:t>
            </a:r>
            <a:r>
              <a:rPr lang="en-AU" b="0" i="0" baseline="30000" dirty="0">
                <a:solidFill>
                  <a:srgbClr val="1F1F1F"/>
                </a:solidFill>
                <a:effectLst/>
                <a:latin typeface="ElsevierSans"/>
              </a:rPr>
              <a:t>d</a:t>
            </a:r>
            <a:r>
              <a:rPr lang="en-AU" b="0" i="0" dirty="0">
                <a:solidFill>
                  <a:srgbClr val="1F1F1F"/>
                </a:solidFill>
                <a:effectLst/>
                <a:latin typeface="ElsevierSans"/>
              </a:rPr>
              <a:t>, R.A. Smith </a:t>
            </a:r>
            <a:r>
              <a:rPr lang="en-AU" b="0" i="0" baseline="30000" dirty="0">
                <a:solidFill>
                  <a:srgbClr val="1F1F1F"/>
                </a:solidFill>
                <a:effectLst/>
                <a:latin typeface="ElsevierSans"/>
              </a:rPr>
              <a:t>b</a:t>
            </a:r>
            <a:r>
              <a:rPr lang="en-AU" b="0" i="0" dirty="0">
                <a:solidFill>
                  <a:srgbClr val="1F1F1F"/>
                </a:solidFill>
                <a:effectLst/>
                <a:latin typeface="ElsevierSans"/>
              </a:rPr>
              <a:t> </a:t>
            </a:r>
            <a:r>
              <a:rPr lang="en-AU" b="0" i="0" baseline="30000" dirty="0">
                <a:solidFill>
                  <a:srgbClr val="1F1F1F"/>
                </a:solidFill>
                <a:effectLst/>
                <a:latin typeface="ElsevierSans"/>
              </a:rPr>
              <a:t>1</a:t>
            </a:r>
            <a:r>
              <a:rPr lang="en-AU" b="0" i="0" dirty="0">
                <a:solidFill>
                  <a:srgbClr val="1F1F1F"/>
                </a:solidFill>
                <a:effectLst/>
                <a:latin typeface="ElsevierSans"/>
              </a:rPr>
              <a:t>, R.M. Mann </a:t>
            </a:r>
            <a:r>
              <a:rPr lang="en-AU" b="0" i="0" baseline="30000" dirty="0">
                <a:solidFill>
                  <a:srgbClr val="1F1F1F"/>
                </a:solidFill>
                <a:effectLst/>
                <a:latin typeface="ElsevierSans"/>
              </a:rPr>
              <a:t>b</a:t>
            </a:r>
            <a:endParaRPr lang="en-AU" b="0" i="0" dirty="0">
              <a:solidFill>
                <a:srgbClr val="1F1F1F"/>
              </a:solidFill>
              <a:effectLst/>
              <a:latin typeface="ElsevierSans"/>
            </a:endParaRPr>
          </a:p>
          <a:p>
            <a:pPr algn="l"/>
            <a:r>
              <a:rPr lang="en-AU" b="0" i="0" u="none" strike="noStrike" dirty="0">
                <a:solidFill>
                  <a:srgbClr val="1F1F1F"/>
                </a:solidFill>
                <a:effectLst/>
                <a:latin typeface="ElsevierSans"/>
                <a:hlinkClick r:id="rId3" tooltip="Go to Science of The Total Environment on ScienceDirect"/>
              </a:rPr>
              <a:t>Science of The Total Environment</a:t>
            </a:r>
            <a:r>
              <a:rPr lang="en-AU" b="0" i="0" u="none" strike="noStrike" dirty="0">
                <a:solidFill>
                  <a:srgbClr val="1F1F1F"/>
                </a:solidFill>
                <a:effectLst/>
                <a:latin typeface="ElsevierSans"/>
              </a:rPr>
              <a:t> </a:t>
            </a:r>
            <a:r>
              <a:rPr lang="en-AU" b="0" i="0" u="none" strike="noStrike" dirty="0">
                <a:solidFill>
                  <a:srgbClr val="0272B1"/>
                </a:solidFill>
                <a:effectLst/>
                <a:latin typeface="ElsevierSans"/>
                <a:hlinkClick r:id="rId4" tooltip="Go to table of contents for this volume/issue"/>
              </a:rPr>
              <a:t>Volume 892</a:t>
            </a:r>
            <a:r>
              <a:rPr lang="en-AU" b="0" i="0" dirty="0">
                <a:solidFill>
                  <a:srgbClr val="1F1F1F"/>
                </a:solidFill>
                <a:effectLst/>
                <a:latin typeface="ElsevierSans"/>
              </a:rPr>
              <a:t>, 20 September 2023, 164632</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10789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b="0" i="0" dirty="0">
                <a:solidFill>
                  <a:srgbClr val="707070"/>
                </a:solidFill>
                <a:effectLst/>
                <a:latin typeface="GuardianTextSans"/>
              </a:rPr>
              <a:t>https://</a:t>
            </a:r>
            <a:r>
              <a:rPr lang="en-AU" b="0" i="0" dirty="0" err="1">
                <a:solidFill>
                  <a:srgbClr val="707070"/>
                </a:solidFill>
                <a:effectLst/>
                <a:latin typeface="GuardianTextSans"/>
              </a:rPr>
              <a:t>www.diveplanit.com</a:t>
            </a:r>
            <a:r>
              <a:rPr lang="en-AU" b="0" i="0" dirty="0">
                <a:solidFill>
                  <a:srgbClr val="707070"/>
                </a:solidFill>
                <a:effectLst/>
                <a:latin typeface="GuardianTextSans"/>
              </a:rPr>
              <a:t>/marine-environment/great-barrier-reef-far-northern-reefs/</a:t>
            </a:r>
            <a:endParaRPr lang="en-AU" b="0" i="0" dirty="0">
              <a:solidFill>
                <a:srgbClr val="282828"/>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282828"/>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33713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u="none" strike="noStrike" dirty="0">
              <a:solidFill>
                <a:srgbClr val="282828"/>
              </a:solidFill>
              <a:effectLst/>
              <a:latin typeface="MuseoSans"/>
            </a:endParaRPr>
          </a:p>
          <a:p>
            <a:r>
              <a:rPr lang="en-US" dirty="0"/>
              <a:t>Image: https://</a:t>
            </a:r>
            <a:r>
              <a:rPr lang="en-US" dirty="0" err="1"/>
              <a:t>www.snexplores.org</a:t>
            </a:r>
            <a:r>
              <a:rPr lang="en-US" dirty="0"/>
              <a:t>/article/mystery-disease-killing-</a:t>
            </a:r>
            <a:r>
              <a:rPr lang="en-US" dirty="0" err="1"/>
              <a:t>caribbean</a:t>
            </a:r>
            <a:r>
              <a:rPr lang="en-US" dirty="0"/>
              <a:t>-corals</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392740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u="none" strike="noStrike" dirty="0">
              <a:solidFill>
                <a:srgbClr val="282828"/>
              </a:solidFill>
              <a:effectLst/>
              <a:latin typeface="MuseoSans"/>
            </a:endParaRPr>
          </a:p>
          <a:p>
            <a:pPr algn="l"/>
            <a:r>
              <a:rPr lang="en-AU" b="0" i="0" u="none" strike="noStrike" dirty="0">
                <a:solidFill>
                  <a:srgbClr val="282828"/>
                </a:solidFill>
                <a:effectLst/>
                <a:latin typeface="MuseoSans"/>
              </a:rPr>
              <a:t>Image:  </a:t>
            </a:r>
            <a:r>
              <a:rPr lang="en-AU" b="0" i="0" dirty="0">
                <a:solidFill>
                  <a:srgbClr val="282828"/>
                </a:solidFill>
                <a:effectLst/>
                <a:latin typeface="MuseoSans"/>
              </a:rPr>
              <a:t>https://</a:t>
            </a:r>
            <a:r>
              <a:rPr lang="en-AU" b="0" i="0" dirty="0" err="1">
                <a:solidFill>
                  <a:srgbClr val="282828"/>
                </a:solidFill>
                <a:effectLst/>
                <a:latin typeface="MuseoSans"/>
              </a:rPr>
              <a:t>lirrf.org</a:t>
            </a:r>
            <a:r>
              <a:rPr lang="en-AU" b="0" i="0" dirty="0">
                <a:solidFill>
                  <a:srgbClr val="282828"/>
                </a:solidFill>
                <a:effectLst/>
                <a:latin typeface="MuseoSans"/>
              </a:rPr>
              <a:t>/coral-time-capsules/</a:t>
            </a:r>
          </a:p>
          <a:p>
            <a:r>
              <a:rPr lang="en-AU" b="0" i="0" dirty="0">
                <a:solidFill>
                  <a:srgbClr val="666666"/>
                </a:solidFill>
                <a:effectLst/>
                <a:latin typeface="Open Sans" panose="020B0606030504020204" pitchFamily="34" charset="0"/>
              </a:rPr>
              <a:t>CT scans of coral skeletal cores showing the annual low- and high-density bands as dark and light shading, ageing from left to right. Photo credit:  Thomas DeCarlo</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156412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dirty="0">
              <a:solidFill>
                <a:srgbClr val="282828"/>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282828"/>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228947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dirty="0">
              <a:solidFill>
                <a:srgbClr val="282828"/>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MuseoSans"/>
              </a:rPr>
              <a:t>Image: https://</a:t>
            </a:r>
            <a:r>
              <a:rPr lang="en-US" b="0" i="0" dirty="0" err="1">
                <a:solidFill>
                  <a:srgbClr val="282828"/>
                </a:solidFill>
                <a:effectLst/>
                <a:latin typeface="MuseoSans"/>
              </a:rPr>
              <a:t>encounteredu.com</a:t>
            </a:r>
            <a:r>
              <a:rPr lang="en-US" b="0" i="0" dirty="0">
                <a:solidFill>
                  <a:srgbClr val="282828"/>
                </a:solidFill>
                <a:effectLst/>
                <a:latin typeface="MuseoSans"/>
              </a:rPr>
              <a:t>/</a:t>
            </a:r>
            <a:r>
              <a:rPr lang="en-US" b="0" i="0" dirty="0" err="1">
                <a:solidFill>
                  <a:srgbClr val="282828"/>
                </a:solidFill>
                <a:effectLst/>
                <a:latin typeface="MuseoSans"/>
              </a:rPr>
              <a:t>cpd</a:t>
            </a:r>
            <a:r>
              <a:rPr lang="en-US" b="0" i="0" dirty="0">
                <a:solidFill>
                  <a:srgbClr val="282828"/>
                </a:solidFill>
                <a:effectLst/>
                <a:latin typeface="MuseoSans"/>
              </a:rPr>
              <a:t>/subject-updates/learn-more-how-does-water-quality-affect-the-coral-reefs</a:t>
            </a:r>
            <a:endParaRPr lang="en-AU" b="0" i="0" dirty="0">
              <a:solidFill>
                <a:srgbClr val="282828"/>
              </a:solidFill>
              <a:effectLst/>
              <a:latin typeface="MuseoSans"/>
            </a:endParaRP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239608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Image: </a:t>
            </a:r>
            <a:r>
              <a:rPr lang="en-AU" b="1" i="0" dirty="0">
                <a:solidFill>
                  <a:srgbClr val="3DB5B0"/>
                </a:solidFill>
                <a:effectLst/>
                <a:latin typeface="Helvetica Neue" panose="02000503000000020004" pitchFamily="2" charset="0"/>
              </a:rPr>
              <a:t>MEPS 330:127-137 (2007)</a:t>
            </a:r>
            <a:r>
              <a:rPr lang="en-AU" b="0" i="0" dirty="0">
                <a:solidFill>
                  <a:srgbClr val="3DB5B0"/>
                </a:solidFill>
                <a:effectLst/>
                <a:latin typeface="Helvetica Neue" panose="02000503000000020004" pitchFamily="2" charset="0"/>
              </a:rPr>
              <a:t>  -  doi:10.3354/meps330127</a:t>
            </a:r>
            <a:endParaRPr lang="en-AU" b="1" i="0" dirty="0">
              <a:solidFill>
                <a:srgbClr val="3DB5B0"/>
              </a:solidFill>
              <a:effectLst/>
              <a:latin typeface="Helvetica Neue" panose="02000503000000020004" pitchFamily="2" charset="0"/>
            </a:endParaRPr>
          </a:p>
          <a:p>
            <a:pPr algn="l"/>
            <a:r>
              <a:rPr lang="en-AU" b="1" i="0" dirty="0">
                <a:solidFill>
                  <a:srgbClr val="555555"/>
                </a:solidFill>
                <a:effectLst/>
                <a:latin typeface="inherit"/>
              </a:rPr>
              <a:t>Insecticides and a fungicide affect multiple coral life stages</a:t>
            </a:r>
          </a:p>
          <a:p>
            <a:pPr algn="l"/>
            <a:r>
              <a:rPr lang="en-AU" b="1" i="0" dirty="0">
                <a:solidFill>
                  <a:srgbClr val="333333"/>
                </a:solidFill>
                <a:effectLst/>
                <a:latin typeface="inherit"/>
              </a:rPr>
              <a:t>Kathryn L. Markey</a:t>
            </a:r>
            <a:r>
              <a:rPr lang="en-AU" b="1" i="0" baseline="30000" dirty="0">
                <a:solidFill>
                  <a:srgbClr val="333333"/>
                </a:solidFill>
                <a:effectLst/>
                <a:latin typeface="inherit"/>
              </a:rPr>
              <a:t>1,2</a:t>
            </a:r>
            <a:r>
              <a:rPr lang="en-AU" b="1" i="0" dirty="0">
                <a:solidFill>
                  <a:srgbClr val="333333"/>
                </a:solidFill>
                <a:effectLst/>
                <a:latin typeface="inherit"/>
              </a:rPr>
              <a:t>, Andrew H. Baird</a:t>
            </a:r>
            <a:r>
              <a:rPr lang="en-AU" b="1" i="0" baseline="30000" dirty="0">
                <a:solidFill>
                  <a:srgbClr val="333333"/>
                </a:solidFill>
                <a:effectLst/>
                <a:latin typeface="inherit"/>
              </a:rPr>
              <a:t>3</a:t>
            </a:r>
            <a:r>
              <a:rPr lang="en-AU" b="1" i="0" dirty="0">
                <a:solidFill>
                  <a:srgbClr val="333333"/>
                </a:solidFill>
                <a:effectLst/>
                <a:latin typeface="inherit"/>
              </a:rPr>
              <a:t>, Craig Humphrey</a:t>
            </a:r>
            <a:r>
              <a:rPr lang="en-AU" b="1" i="0" baseline="30000" dirty="0">
                <a:solidFill>
                  <a:srgbClr val="333333"/>
                </a:solidFill>
                <a:effectLst/>
                <a:latin typeface="inherit"/>
              </a:rPr>
              <a:t>2</a:t>
            </a:r>
            <a:r>
              <a:rPr lang="en-AU" b="1" i="0" dirty="0">
                <a:solidFill>
                  <a:srgbClr val="333333"/>
                </a:solidFill>
                <a:effectLst/>
                <a:latin typeface="inherit"/>
              </a:rPr>
              <a:t>, Andrew P. Negri</a:t>
            </a:r>
            <a:r>
              <a:rPr lang="en-AU" b="1" i="0" baseline="30000" dirty="0">
                <a:solidFill>
                  <a:srgbClr val="333333"/>
                </a:solidFill>
                <a:effectLst/>
                <a:latin typeface="inherit"/>
              </a:rPr>
              <a:t>2,</a:t>
            </a:r>
            <a:r>
              <a:rPr lang="en-AU" b="1" i="0" dirty="0">
                <a:solidFill>
                  <a:srgbClr val="333333"/>
                </a:solidFill>
                <a:effectLst/>
                <a:latin typeface="inherit"/>
              </a:rPr>
              <a:t>*</a:t>
            </a:r>
          </a:p>
          <a:p>
            <a:pPr algn="l"/>
            <a:r>
              <a:rPr lang="en-AU" b="0" i="0" baseline="30000" dirty="0">
                <a:solidFill>
                  <a:srgbClr val="333333"/>
                </a:solidFill>
                <a:effectLst/>
                <a:latin typeface="Helvetica Neue" panose="02000503000000020004" pitchFamily="2" charset="0"/>
              </a:rPr>
              <a:t>1</a:t>
            </a:r>
            <a:r>
              <a:rPr lang="en-AU" b="0" i="0" dirty="0">
                <a:solidFill>
                  <a:srgbClr val="333333"/>
                </a:solidFill>
                <a:effectLst/>
                <a:latin typeface="Helvetica Neue" panose="02000503000000020004" pitchFamily="2" charset="0"/>
              </a:rPr>
              <a:t>School of Marine Biology and Aquaculture, and </a:t>
            </a:r>
            <a:r>
              <a:rPr lang="en-AU" b="0" i="0" baseline="30000" dirty="0">
                <a:solidFill>
                  <a:srgbClr val="333333"/>
                </a:solidFill>
                <a:effectLst/>
                <a:latin typeface="Helvetica Neue" panose="02000503000000020004" pitchFamily="2" charset="0"/>
              </a:rPr>
              <a:t>3</a:t>
            </a:r>
            <a:r>
              <a:rPr lang="en-AU" b="0" i="0" dirty="0">
                <a:solidFill>
                  <a:srgbClr val="333333"/>
                </a:solidFill>
                <a:effectLst/>
                <a:latin typeface="Helvetica Neue" panose="02000503000000020004" pitchFamily="2" charset="0"/>
              </a:rPr>
              <a:t>ARC Centre of Excellence for Reef Studies, James Cook University, Townsville, Queensland 4811, Australia</a:t>
            </a:r>
            <a:br>
              <a:rPr lang="en-AU" b="0" i="0" dirty="0">
                <a:solidFill>
                  <a:srgbClr val="333333"/>
                </a:solidFill>
                <a:effectLst/>
                <a:latin typeface="Helvetica Neue" panose="02000503000000020004" pitchFamily="2" charset="0"/>
              </a:rPr>
            </a:br>
            <a:r>
              <a:rPr lang="en-AU" b="0" i="0" baseline="30000" dirty="0">
                <a:solidFill>
                  <a:srgbClr val="333333"/>
                </a:solidFill>
                <a:effectLst/>
                <a:latin typeface="Helvetica Neue" panose="02000503000000020004" pitchFamily="2" charset="0"/>
              </a:rPr>
              <a:t>2</a:t>
            </a:r>
            <a:r>
              <a:rPr lang="en-AU" b="0" i="0" dirty="0">
                <a:solidFill>
                  <a:srgbClr val="333333"/>
                </a:solidFill>
                <a:effectLst/>
                <a:latin typeface="Helvetica Neue" panose="02000503000000020004" pitchFamily="2" charset="0"/>
              </a:rPr>
              <a:t>Australian Institute of Marine Science, PMB 3, Townsville, Queensland 4810, Australia</a:t>
            </a:r>
          </a:p>
          <a:p>
            <a:pPr algn="l"/>
            <a:r>
              <a:rPr lang="en-AU" b="0" i="0" dirty="0">
                <a:solidFill>
                  <a:srgbClr val="333333"/>
                </a:solidFill>
                <a:effectLst/>
                <a:latin typeface="Helvetica Neue" panose="02000503000000020004" pitchFamily="2" charset="0"/>
              </a:rPr>
              <a:t>*Corresponding author. Email: </a:t>
            </a:r>
            <a:r>
              <a:rPr lang="en-AU" b="0" i="0" u="none" strike="noStrike" dirty="0">
                <a:solidFill>
                  <a:srgbClr val="0067A6"/>
                </a:solidFill>
                <a:effectLst/>
                <a:latin typeface="Helvetica Neue" panose="02000503000000020004" pitchFamily="2" charset="0"/>
                <a:hlinkClick r:id="rId3"/>
              </a:rPr>
              <a:t>a.negri@aims.gov.au</a:t>
            </a:r>
            <a:endParaRPr lang="en-AU"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1831611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u="none" strike="noStrike" dirty="0">
              <a:solidFill>
                <a:srgbClr val="282828"/>
              </a:solidFill>
              <a:effectLst/>
              <a:latin typeface="MuseoSans"/>
            </a:endParaRPr>
          </a:p>
          <a:p>
            <a:pPr algn="l"/>
            <a:r>
              <a:rPr lang="en-AU" b="0" i="0" u="none" strike="noStrike" dirty="0">
                <a:solidFill>
                  <a:srgbClr val="282828"/>
                </a:solidFill>
                <a:effectLst/>
                <a:latin typeface="MuseoSans"/>
              </a:rPr>
              <a:t>Image: https://</a:t>
            </a:r>
            <a:r>
              <a:rPr lang="en-AU" b="0" i="0" u="none" strike="noStrike" dirty="0" err="1">
                <a:solidFill>
                  <a:srgbClr val="282828"/>
                </a:solidFill>
                <a:effectLst/>
                <a:latin typeface="MuseoSans"/>
              </a:rPr>
              <a:t>theconversation.com</a:t>
            </a:r>
            <a:r>
              <a:rPr lang="en-AU" b="0" i="0" u="none" strike="noStrike" dirty="0">
                <a:solidFill>
                  <a:srgbClr val="282828"/>
                </a:solidFill>
                <a:effectLst/>
                <a:latin typeface="MuseoSans"/>
              </a:rPr>
              <a:t>/seaweed-is-taking-over-coral-reefs-but-theres-a-gardening-solution-sea-weeding-212460</a:t>
            </a:r>
            <a:endParaRPr lang="en-AU" b="0" i="0" dirty="0">
              <a:solidFill>
                <a:srgbClr val="282828"/>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282828"/>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70009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effectLst/>
              </a:rPr>
              <a:t>Image: Juan Pablo </a:t>
            </a:r>
            <a:r>
              <a:rPr lang="en-AU" dirty="0" err="1">
                <a:effectLst/>
              </a:rPr>
              <a:t>D'Olivo</a:t>
            </a:r>
            <a:r>
              <a:rPr lang="en-AU" dirty="0">
                <a:effectLst/>
              </a:rPr>
              <a:t> </a:t>
            </a:r>
            <a:r>
              <a:rPr lang="en-AU" baseline="30000" dirty="0">
                <a:effectLst/>
              </a:rPr>
              <a:t>a</a:t>
            </a:r>
            <a:r>
              <a:rPr lang="en-AU" b="0" i="0" dirty="0">
                <a:solidFill>
                  <a:srgbClr val="1F1F1F"/>
                </a:solidFill>
                <a:effectLst/>
                <a:latin typeface="ElsevierSans"/>
              </a:rPr>
              <a:t>, </a:t>
            </a:r>
            <a:r>
              <a:rPr lang="en-AU" dirty="0">
                <a:effectLst/>
              </a:rPr>
              <a:t>Malcolm McCulloch </a:t>
            </a:r>
            <a:r>
              <a:rPr lang="en-AU" baseline="30000" dirty="0">
                <a:effectLst/>
              </a:rPr>
              <a:t>b </a:t>
            </a:r>
          </a:p>
          <a:p>
            <a:pPr algn="l"/>
            <a:r>
              <a:rPr lang="en-AU" b="0" i="0" dirty="0">
                <a:solidFill>
                  <a:srgbClr val="1F1F1F"/>
                </a:solidFill>
                <a:effectLst/>
                <a:latin typeface="ElsevierGulliver"/>
              </a:rPr>
              <a:t>Impact of European settlement and land use changes on Great Barrier Reef river catchments reconstructed from long-term coral Ba/Ca records. </a:t>
            </a:r>
            <a:r>
              <a:rPr lang="en-AU" b="0" i="0" u="none" strike="noStrike" dirty="0">
                <a:solidFill>
                  <a:srgbClr val="1F1F1F"/>
                </a:solidFill>
                <a:effectLst/>
                <a:latin typeface="ElsevierSans"/>
                <a:hlinkClick r:id="rId3" tooltip="Go to Science of The Total Environment on ScienceDirect"/>
              </a:rPr>
              <a:t>Science of The Total Environment</a:t>
            </a:r>
            <a:r>
              <a:rPr lang="en-AU" b="0" i="0" u="none" strike="noStrike" dirty="0">
                <a:solidFill>
                  <a:srgbClr val="1F1F1F"/>
                </a:solidFill>
                <a:effectLst/>
                <a:latin typeface="ElsevierSans"/>
              </a:rPr>
              <a:t> </a:t>
            </a:r>
            <a:r>
              <a:rPr lang="en-AU" b="0" i="0" u="none" strike="noStrike" dirty="0">
                <a:solidFill>
                  <a:srgbClr val="0272B1"/>
                </a:solidFill>
                <a:effectLst/>
                <a:latin typeface="ElsevierSans"/>
                <a:hlinkClick r:id="rId4" tooltip="Go to table of contents for this volume/issue"/>
              </a:rPr>
              <a:t>Volume 830</a:t>
            </a:r>
            <a:r>
              <a:rPr lang="en-AU" b="0" i="0" dirty="0">
                <a:solidFill>
                  <a:srgbClr val="1F1F1F"/>
                </a:solidFill>
                <a:effectLst/>
                <a:latin typeface="ElsevierSans"/>
              </a:rPr>
              <a:t>, 15 July 2022, 154461</a:t>
            </a:r>
          </a:p>
          <a:p>
            <a:pPr algn="l"/>
            <a:endParaRPr lang="en-AU" b="0" i="0" dirty="0">
              <a:solidFill>
                <a:srgbClr val="1F1F1F"/>
              </a:solidFill>
              <a:effectLst/>
              <a:latin typeface="ElsevierSans"/>
            </a:endParaRPr>
          </a:p>
          <a:p>
            <a:pPr algn="l"/>
            <a:r>
              <a:rPr lang="en-AU" b="0" i="0" dirty="0">
                <a:solidFill>
                  <a:srgbClr val="1F1F1F"/>
                </a:solidFill>
                <a:effectLst/>
                <a:latin typeface="ElsevierGulliver"/>
              </a:rPr>
              <a:t>Info: Land use change in the river basins of the Great Barrier Reef, 1860 to 2019: A foundation for understanding environmental history across the catchment to reef continuum. </a:t>
            </a:r>
            <a:r>
              <a:rPr lang="en-AU" b="0" i="0" u="none" strike="noStrike" dirty="0">
                <a:solidFill>
                  <a:srgbClr val="1F1F1F"/>
                </a:solidFill>
                <a:effectLst/>
                <a:latin typeface="ElsevierSans"/>
                <a:hlinkClick r:id="rId5" tooltip="Go to Marine Pollution Bulletin on ScienceDirect"/>
              </a:rPr>
              <a:t>Marine Pollution Bulletin</a:t>
            </a:r>
            <a:r>
              <a:rPr lang="en-AU" b="0" i="0" u="none" strike="noStrike" dirty="0">
                <a:solidFill>
                  <a:srgbClr val="1F1F1F"/>
                </a:solidFill>
                <a:effectLst/>
                <a:latin typeface="ElsevierSans"/>
              </a:rPr>
              <a:t> </a:t>
            </a:r>
            <a:r>
              <a:rPr lang="en-AU" b="0" i="0" u="none" strike="noStrike" dirty="0">
                <a:solidFill>
                  <a:srgbClr val="0272B1"/>
                </a:solidFill>
                <a:effectLst/>
                <a:latin typeface="ElsevierSans"/>
                <a:hlinkClick r:id="rId6" tooltip="Go to table of contents for this volume/issue"/>
              </a:rPr>
              <a:t>Volume 166</a:t>
            </a:r>
            <a:r>
              <a:rPr lang="en-AU" b="0" i="0" dirty="0">
                <a:solidFill>
                  <a:srgbClr val="1F1F1F"/>
                </a:solidFill>
                <a:effectLst/>
                <a:latin typeface="ElsevierSans"/>
              </a:rPr>
              <a:t>, May 2021, 112193. https://</a:t>
            </a:r>
            <a:r>
              <a:rPr lang="en-AU" b="0" i="0" dirty="0" err="1">
                <a:solidFill>
                  <a:srgbClr val="1F1F1F"/>
                </a:solidFill>
                <a:effectLst/>
                <a:latin typeface="ElsevierSans"/>
              </a:rPr>
              <a:t>www.sciencedirect.com</a:t>
            </a:r>
            <a:r>
              <a:rPr lang="en-AU" b="0" i="0" dirty="0">
                <a:solidFill>
                  <a:srgbClr val="1F1F1F"/>
                </a:solidFill>
                <a:effectLst/>
                <a:latin typeface="ElsevierSans"/>
              </a:rPr>
              <a:t>/science/article/</a:t>
            </a:r>
            <a:r>
              <a:rPr lang="en-AU" b="0" i="0" dirty="0" err="1">
                <a:solidFill>
                  <a:srgbClr val="1F1F1F"/>
                </a:solidFill>
                <a:effectLst/>
                <a:latin typeface="ElsevierSans"/>
              </a:rPr>
              <a:t>pii</a:t>
            </a:r>
            <a:r>
              <a:rPr lang="en-AU" b="0" i="0" dirty="0">
                <a:solidFill>
                  <a:srgbClr val="1F1F1F"/>
                </a:solidFill>
                <a:effectLst/>
                <a:latin typeface="ElsevierSans"/>
              </a:rPr>
              <a:t>/S0025326X21002277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F1F1F"/>
              </a:solidFill>
              <a:effectLst/>
              <a:latin typeface="ElsevierSans"/>
            </a:endParaRPr>
          </a:p>
          <a:p>
            <a:pPr algn="l"/>
            <a:endParaRPr lang="en-AU" b="0" i="0" dirty="0">
              <a:solidFill>
                <a:srgbClr val="1F1F1F"/>
              </a:solidFill>
              <a:effectLst/>
              <a:latin typeface="ElsevierSans"/>
            </a:endParaRPr>
          </a:p>
          <a:p>
            <a:pPr algn="l"/>
            <a:r>
              <a:rPr lang="en-AU" b="0" i="0" dirty="0">
                <a:solidFill>
                  <a:srgbClr val="1F1F1F"/>
                </a:solidFill>
                <a:effectLst/>
                <a:latin typeface="ElsevierGulliver"/>
              </a:rPr>
              <a:t>The arrival of Europeans in the GBR catchment area (GBRCA) (from c. 1840 in southern areas to c. 1865 for the northern areas) resulted in changes to land use including </a:t>
            </a:r>
            <a:r>
              <a:rPr lang="en-AU" b="0" i="0" dirty="0">
                <a:solidFill>
                  <a:srgbClr val="1F1F1F"/>
                </a:solidFill>
                <a:effectLst/>
                <a:latin typeface="ElsevierGulliver"/>
                <a:hlinkClick r:id="rId7" tooltip="Learn more about agriculture from ScienceDirect's AI-generated Topic Pages"/>
              </a:rPr>
              <a:t>agriculture</a:t>
            </a:r>
            <a:r>
              <a:rPr lang="en-AU" b="0" i="0" dirty="0">
                <a:solidFill>
                  <a:srgbClr val="1F1F1F"/>
                </a:solidFill>
                <a:effectLst/>
                <a:latin typeface="ElsevierGulliver"/>
              </a:rPr>
              <a:t>, mining, </a:t>
            </a:r>
            <a:r>
              <a:rPr lang="en-AU" b="0" i="0" dirty="0">
                <a:solidFill>
                  <a:srgbClr val="1F1F1F"/>
                </a:solidFill>
                <a:effectLst/>
                <a:latin typeface="ElsevierGulliver"/>
                <a:hlinkClick r:id="rId8" tooltip="Learn more about forestry from ScienceDirect's AI-generated Topic Pages"/>
              </a:rPr>
              <a:t>forestry</a:t>
            </a:r>
            <a:r>
              <a:rPr lang="en-AU" b="0" i="0" dirty="0">
                <a:solidFill>
                  <a:srgbClr val="1F1F1F"/>
                </a:solidFill>
                <a:effectLst/>
                <a:latin typeface="ElsevierGulliver"/>
              </a:rPr>
              <a:t> and urban townships. Consequential changes to the landscape have included tree/shrub clearing and the resulting reduction of the extent of vegetation bioregions (e.g. </a:t>
            </a:r>
            <a:r>
              <a:rPr lang="en-AU" b="0" i="0" u="none" strike="noStrike" dirty="0">
                <a:solidFill>
                  <a:srgbClr val="0272B1"/>
                </a:solidFill>
                <a:effectLst/>
                <a:latin typeface="ElsevierGulliver"/>
                <a:hlinkClick r:id="rId9"/>
              </a:rPr>
              <a:t>Kemp et al., 2007</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0"/>
              </a:rPr>
              <a:t>Seabrook et al., 2006</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1"/>
              </a:rPr>
              <a:t>Seabrook et al., 2007</a:t>
            </a:r>
            <a:r>
              <a:rPr lang="en-AU" b="0" i="0" dirty="0">
                <a:solidFill>
                  <a:srgbClr val="1F1F1F"/>
                </a:solidFill>
                <a:effectLst/>
                <a:latin typeface="ElsevierGulliver"/>
              </a:rPr>
              <a:t>), the application of fertilisers and pesticides across the agricultural and </a:t>
            </a:r>
            <a:r>
              <a:rPr lang="en-AU" b="0" i="0" dirty="0">
                <a:solidFill>
                  <a:srgbClr val="1F1F1F"/>
                </a:solidFill>
                <a:effectLst/>
                <a:latin typeface="ElsevierGulliver"/>
                <a:hlinkClick r:id="rId12" tooltip="Learn more about urban land uses from ScienceDirect's AI-generated Topic Pages"/>
              </a:rPr>
              <a:t>urban land uses</a:t>
            </a:r>
            <a:r>
              <a:rPr lang="en-AU" b="0" i="0" dirty="0">
                <a:solidFill>
                  <a:srgbClr val="1F1F1F"/>
                </a:solidFill>
                <a:effectLst/>
                <a:latin typeface="ElsevierGulliver"/>
              </a:rPr>
              <a:t>, resulting in increases in the loads of </a:t>
            </a:r>
            <a:r>
              <a:rPr lang="en-AU" b="0" i="0" dirty="0">
                <a:solidFill>
                  <a:srgbClr val="1F1F1F"/>
                </a:solidFill>
                <a:effectLst/>
                <a:latin typeface="ElsevierGulliver"/>
                <a:hlinkClick r:id="rId13" tooltip="Learn more about suspended sediment from ScienceDirect's AI-generated Topic Pages"/>
              </a:rPr>
              <a:t>suspended sediment</a:t>
            </a:r>
            <a:r>
              <a:rPr lang="en-AU" b="0" i="0" dirty="0">
                <a:solidFill>
                  <a:srgbClr val="1F1F1F"/>
                </a:solidFill>
                <a:effectLst/>
                <a:latin typeface="ElsevierGulliver"/>
              </a:rPr>
              <a:t>, nutrients (nitrogen and phosphorus) and pesticides delivered to the GBR (</a:t>
            </a:r>
            <a:r>
              <a:rPr lang="en-AU" b="0" i="0" u="none" strike="noStrike" dirty="0">
                <a:solidFill>
                  <a:srgbClr val="0272B1"/>
                </a:solidFill>
                <a:effectLst/>
                <a:latin typeface="ElsevierGulliver"/>
                <a:hlinkClick r:id="rId14"/>
              </a:rPr>
              <a:t>Kroon et al., 2012</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5"/>
              </a:rPr>
              <a:t>Waterhouse et al., 2012</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6"/>
              </a:rPr>
              <a:t>McCloskey et al., 2017</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7"/>
              </a:rPr>
              <a:t>McCloskey et al., 2021a</a:t>
            </a:r>
            <a:r>
              <a:rPr lang="en-AU" b="0" i="0" dirty="0">
                <a:solidFill>
                  <a:srgbClr val="1F1F1F"/>
                </a:solidFill>
                <a:effectLst/>
                <a:latin typeface="ElsevierGulliver"/>
              </a:rPr>
              <a:t>, </a:t>
            </a:r>
            <a:r>
              <a:rPr lang="en-AU" b="0" i="0" u="none" strike="noStrike" dirty="0">
                <a:solidFill>
                  <a:srgbClr val="0272B1"/>
                </a:solidFill>
                <a:effectLst/>
                <a:latin typeface="ElsevierGulliver"/>
                <a:hlinkClick r:id="rId18"/>
              </a:rPr>
              <a:t>McCloskey et al., 2021b</a:t>
            </a:r>
            <a:r>
              <a:rPr lang="en-AU" b="0" i="0" dirty="0">
                <a:solidFill>
                  <a:srgbClr val="1F1F1F"/>
                </a:solidFill>
                <a:effectLst/>
                <a:latin typeface="ElsevierGulliver"/>
              </a:rPr>
              <a:t>).</a:t>
            </a:r>
            <a:endParaRPr lang="en-AU" b="0" i="0" dirty="0">
              <a:solidFill>
                <a:srgbClr val="1F1F1F"/>
              </a:solidFill>
              <a:effectLst/>
              <a:latin typeface="Elsevier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1F1F1F"/>
              </a:solidFill>
              <a:effectLst/>
              <a:latin typeface="ElsevierGulliver"/>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404960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dirty="0">
              <a:solidFill>
                <a:srgbClr val="282828"/>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82828"/>
                </a:solidFill>
                <a:effectLst/>
                <a:latin typeface="MuseoSans"/>
              </a:rPr>
              <a:t>Image: https://</a:t>
            </a:r>
            <a:r>
              <a:rPr lang="en-AU" b="0" i="0" dirty="0" err="1">
                <a:solidFill>
                  <a:srgbClr val="282828"/>
                </a:solidFill>
                <a:effectLst/>
                <a:latin typeface="MuseoSans"/>
              </a:rPr>
              <a:t>www.eurekalert.org</a:t>
            </a:r>
            <a:r>
              <a:rPr lang="en-AU" b="0" i="0" dirty="0">
                <a:solidFill>
                  <a:srgbClr val="282828"/>
                </a:solidFill>
                <a:effectLst/>
                <a:latin typeface="MuseoSans"/>
              </a:rPr>
              <a:t>/multimedia/904528</a:t>
            </a:r>
          </a:p>
          <a:p>
            <a:pPr algn="l"/>
            <a:r>
              <a:rPr lang="en-AU" b="0" i="0" dirty="0">
                <a:solidFill>
                  <a:srgbClr val="282828"/>
                </a:solidFill>
                <a:effectLst/>
                <a:latin typeface="MuseoSans"/>
              </a:rPr>
              <a:t>Caption: </a:t>
            </a:r>
            <a:r>
              <a:rPr lang="en-AU" b="0" i="0" dirty="0">
                <a:solidFill>
                  <a:srgbClr val="333333"/>
                </a:solidFill>
                <a:effectLst/>
                <a:latin typeface="Open Sans" panose="020B0606030504020204" pitchFamily="34" charset="0"/>
              </a:rPr>
              <a:t>Adult corals release free-swimming larvae as one means of propagating the next generation. Here are two larvae of </a:t>
            </a:r>
            <a:r>
              <a:rPr lang="en-AU" b="0" i="0" dirty="0" err="1">
                <a:solidFill>
                  <a:srgbClr val="333333"/>
                </a:solidFill>
                <a:effectLst/>
                <a:latin typeface="Open Sans" panose="020B0606030504020204" pitchFamily="34" charset="0"/>
              </a:rPr>
              <a:t>Pocillopora</a:t>
            </a:r>
            <a:r>
              <a:rPr lang="en-AU" b="0" i="0" dirty="0">
                <a:solidFill>
                  <a:srgbClr val="333333"/>
                </a:solidFill>
                <a:effectLst/>
                <a:latin typeface="Open Sans" panose="020B0606030504020204" pitchFamily="34" charset="0"/>
              </a:rPr>
              <a:t> </a:t>
            </a:r>
            <a:r>
              <a:rPr lang="en-AU" b="0" i="0" dirty="0" err="1">
                <a:solidFill>
                  <a:srgbClr val="333333"/>
                </a:solidFill>
                <a:effectLst/>
                <a:latin typeface="Open Sans" panose="020B0606030504020204" pitchFamily="34" charset="0"/>
              </a:rPr>
              <a:t>damicornis</a:t>
            </a:r>
            <a:r>
              <a:rPr lang="en-AU" b="0" i="0" dirty="0">
                <a:solidFill>
                  <a:srgbClr val="333333"/>
                </a:solidFill>
                <a:effectLst/>
                <a:latin typeface="Open Sans" panose="020B0606030504020204" pitchFamily="34" charset="0"/>
              </a:rPr>
              <a:t>, the coral species that Rivest and colleagues used in their experiments. The brown 'ribbons' are the algal symbionts, which enter the larvae before they are released from the adult corals.</a:t>
            </a:r>
            <a:r>
              <a:rPr lang="en-AU" b="0" i="0" dirty="0">
                <a:solidFill>
                  <a:srgbClr val="282828"/>
                </a:solidFill>
                <a:effectLst/>
                <a:latin typeface="MuseoSans"/>
              </a:rPr>
              <a:t> </a:t>
            </a:r>
            <a:r>
              <a:rPr lang="en-AU" b="1" i="0" cap="all" dirty="0">
                <a:solidFill>
                  <a:srgbClr val="333333"/>
                </a:solidFill>
                <a:effectLst/>
                <a:latin typeface="Open Sans" panose="020B0606030504020204" pitchFamily="34" charset="0"/>
              </a:rPr>
              <a:t>CREDIT</a:t>
            </a:r>
          </a:p>
          <a:p>
            <a:pPr algn="l"/>
            <a:r>
              <a:rPr lang="en-AU" b="0" i="0" dirty="0">
                <a:solidFill>
                  <a:srgbClr val="333333"/>
                </a:solidFill>
                <a:effectLst/>
                <a:latin typeface="Open Sans" panose="020B0606030504020204" pitchFamily="34" charset="0"/>
              </a:rPr>
              <a:t>© E. Rivest/VIMS.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dirty="0">
              <a:solidFill>
                <a:srgbClr val="282828"/>
              </a:solidFill>
              <a:effectLst/>
              <a:latin typeface="MuseoSans"/>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478164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a:t>
            </a:r>
            <a:r>
              <a:rPr lang="en-US" dirty="0" err="1"/>
              <a:t>mrsdmarine.weebly.com</a:t>
            </a:r>
            <a:r>
              <a:rPr lang="en-US" dirty="0"/>
              <a:t>/corals-the-</a:t>
            </a:r>
            <a:r>
              <a:rPr lang="en-US" dirty="0" err="1"/>
              <a:t>animal.html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3476371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r>
              <a:rPr lang="en-US" dirty="0"/>
              <a:t>Image: </a:t>
            </a:r>
            <a:r>
              <a:rPr lang="en-AU" b="0" i="0" dirty="0">
                <a:solidFill>
                  <a:srgbClr val="444444"/>
                </a:solidFill>
                <a:effectLst/>
                <a:latin typeface="Helvetica" pitchFamily="2" charset="0"/>
              </a:rPr>
              <a:t>Coral releasing egg / sperm bundles which will be fertilized in the water to form poppy-seed-sized larvae. (Credit: Penn State University / CC BY-NC-ND 2.0)</a:t>
            </a:r>
          </a:p>
          <a:p>
            <a:br>
              <a:rPr lang="en-AU" dirty="0"/>
            </a:br>
            <a:r>
              <a:rPr lang="en-AU" dirty="0"/>
              <a:t>Source: https://</a:t>
            </a:r>
            <a:r>
              <a:rPr lang="en-AU" dirty="0" err="1"/>
              <a:t>www.fondriest.com</a:t>
            </a:r>
            <a:r>
              <a:rPr lang="en-AU" dirty="0"/>
              <a:t>/news/pacific-coral-larvae-transplants-likely-</a:t>
            </a:r>
            <a:r>
              <a:rPr lang="en-AU" dirty="0" err="1"/>
              <a:t>fail.htm</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877908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reefbuilders.com</a:t>
            </a:r>
            <a:r>
              <a:rPr lang="en-US" dirty="0"/>
              <a:t>/2020/06/26/watch-</a:t>
            </a:r>
            <a:r>
              <a:rPr lang="en-US" dirty="0" err="1"/>
              <a:t>tubastrea</a:t>
            </a:r>
            <a:r>
              <a:rPr lang="en-US" dirty="0"/>
              <a:t>-larvae-escape-its-parent-coral-by-the-tentacle/</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357488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a:t>
            </a:r>
            <a:r>
              <a:rPr lang="en-US" dirty="0" err="1"/>
              <a:t>coralworldvi.com</a:t>
            </a:r>
            <a:r>
              <a:rPr lang="en-US" dirty="0"/>
              <a:t>/coral-reproduction/</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79617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en.m.wikipedia.org</a:t>
            </a:r>
            <a:r>
              <a:rPr lang="en-US" dirty="0"/>
              <a:t>/wiki/File:Settlement_and_early_life_stages_of_scleractinian_corals.png</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1376821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environment.bm</a:t>
            </a:r>
            <a:r>
              <a:rPr lang="en-US" dirty="0"/>
              <a:t>/news-hot-topics//august-coral-spawning</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2984712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oceanographicmagazine.com</a:t>
            </a:r>
            <a:r>
              <a:rPr lang="en-US" dirty="0"/>
              <a:t>/features/coral-spawn-in-western-</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179194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/information-</a:t>
            </a:r>
            <a:r>
              <a:rPr lang="en-US" dirty="0" err="1"/>
              <a:t>centre</a:t>
            </a:r>
            <a:r>
              <a:rPr lang="en-US" dirty="0"/>
              <a:t>/news-and-stories/global-effort-needed-produce-baby-corals-en-masse-help-struggling-reefs</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94249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www.soest.hawaii.edu</a:t>
            </a:r>
            <a:r>
              <a:rPr lang="en-US" dirty="0"/>
              <a:t>/</a:t>
            </a:r>
            <a:r>
              <a:rPr lang="en-US" dirty="0" err="1"/>
              <a:t>soestwp</a:t>
            </a:r>
            <a:r>
              <a:rPr lang="en-US" dirty="0"/>
              <a:t>/announce/news/nutrient-pollution-and-ocean-warming-negatively-affect-early-life-of-corals/</a:t>
            </a:r>
          </a:p>
          <a:p>
            <a:r>
              <a:rPr lang="en-US" dirty="0"/>
              <a:t>Source: </a:t>
            </a:r>
            <a:r>
              <a:rPr lang="en-AU" sz="1200" dirty="0">
                <a:latin typeface="Arial Narrow" panose="020B0606020202030204" pitchFamily="34" charset="0"/>
              </a:rPr>
              <a:t>Stake, J.L. and </a:t>
            </a:r>
            <a:r>
              <a:rPr lang="en-AU" sz="1200" dirty="0" err="1">
                <a:latin typeface="Arial Narrow" panose="020B0606020202030204" pitchFamily="34" charset="0"/>
              </a:rPr>
              <a:t>Sammarco</a:t>
            </a:r>
            <a:r>
              <a:rPr lang="en-AU" sz="1200" dirty="0">
                <a:latin typeface="Arial Narrow" panose="020B0606020202030204" pitchFamily="34" charset="0"/>
              </a:rPr>
              <a:t>, P.W. (2002). Effects of pressure on swimming behaviour in planula larvae of the coral </a:t>
            </a:r>
            <a:r>
              <a:rPr lang="en-AU" sz="1200" i="1" dirty="0">
                <a:latin typeface="Arial Narrow" panose="020B0606020202030204" pitchFamily="34" charset="0"/>
              </a:rPr>
              <a:t>Porites </a:t>
            </a:r>
            <a:r>
              <a:rPr lang="en-AU" sz="1200" i="1" dirty="0" err="1">
                <a:latin typeface="Arial Narrow" panose="020B0606020202030204" pitchFamily="34" charset="0"/>
              </a:rPr>
              <a:t>astreoides</a:t>
            </a:r>
            <a:r>
              <a:rPr lang="en-AU" sz="1200" i="1" dirty="0">
                <a:latin typeface="Arial Narrow" panose="020B0606020202030204" pitchFamily="34" charset="0"/>
              </a:rPr>
              <a:t> </a:t>
            </a:r>
            <a:r>
              <a:rPr lang="en-AU" sz="1200" dirty="0">
                <a:latin typeface="Arial Narrow" panose="020B0606020202030204" pitchFamily="34" charset="0"/>
              </a:rPr>
              <a:t>(Cnidaria, Scleractinia). </a:t>
            </a:r>
            <a:r>
              <a:rPr lang="en-AU" sz="1200" i="1" dirty="0">
                <a:latin typeface="Arial Narrow" panose="020B0606020202030204" pitchFamily="34" charset="0"/>
              </a:rPr>
              <a:t>Journal of Experimental Biology and Ecology. 288 p.181-201. DOI:10.1016/S0022-0981(03)00018-2</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419150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/S0025326X21002277</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954964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t>
            </a:r>
            <a:r>
              <a:rPr lang="en-US" dirty="0" err="1"/>
              <a:t>CoralReefFuture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745484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www.secore.org</a:t>
            </a:r>
            <a:r>
              <a:rPr lang="en-US" dirty="0"/>
              <a:t>/site/corals/detail/coral-reproduction.15.html</a:t>
            </a:r>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2896580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www.int-res.com</a:t>
            </a:r>
            <a:r>
              <a:rPr lang="en-US" dirty="0"/>
              <a:t>/articles/</a:t>
            </a:r>
            <a:r>
              <a:rPr lang="en-US" dirty="0" err="1"/>
              <a:t>meps_oa</a:t>
            </a:r>
            <a:r>
              <a:rPr lang="en-US" dirty="0"/>
              <a:t>/m635p203.pdf</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412212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3DB5B0"/>
                </a:solidFill>
                <a:effectLst/>
                <a:latin typeface="Helvetica Neue" panose="02000503000000020004" pitchFamily="2" charset="0"/>
              </a:rPr>
              <a:t>MEPS 330:127-137 (2007)</a:t>
            </a:r>
            <a:r>
              <a:rPr lang="en-AU" b="0" i="0" dirty="0">
                <a:solidFill>
                  <a:srgbClr val="3DB5B0"/>
                </a:solidFill>
                <a:effectLst/>
                <a:latin typeface="Helvetica Neue" panose="02000503000000020004" pitchFamily="2" charset="0"/>
              </a:rPr>
              <a:t>  -  doi:10.3354/meps330127</a:t>
            </a:r>
            <a:endParaRPr lang="en-AU" b="1" i="0" dirty="0">
              <a:solidFill>
                <a:srgbClr val="3DB5B0"/>
              </a:solidFill>
              <a:effectLst/>
              <a:latin typeface="Helvetica Neue" panose="02000503000000020004" pitchFamily="2" charset="0"/>
            </a:endParaRPr>
          </a:p>
          <a:p>
            <a:pPr algn="l"/>
            <a:r>
              <a:rPr lang="en-AU" b="1" i="0" dirty="0">
                <a:solidFill>
                  <a:srgbClr val="555555"/>
                </a:solidFill>
                <a:effectLst/>
                <a:latin typeface="inherit"/>
              </a:rPr>
              <a:t>Insecticides and a fungicide affect multiple coral life stages</a:t>
            </a:r>
          </a:p>
          <a:p>
            <a:pPr algn="l"/>
            <a:r>
              <a:rPr lang="en-AU" b="1" i="0" dirty="0">
                <a:solidFill>
                  <a:srgbClr val="333333"/>
                </a:solidFill>
                <a:effectLst/>
                <a:latin typeface="inherit"/>
              </a:rPr>
              <a:t>Kathryn L. Markey</a:t>
            </a:r>
            <a:r>
              <a:rPr lang="en-AU" b="1" i="0" baseline="30000" dirty="0">
                <a:solidFill>
                  <a:srgbClr val="333333"/>
                </a:solidFill>
                <a:effectLst/>
                <a:latin typeface="inherit"/>
              </a:rPr>
              <a:t>1,2</a:t>
            </a:r>
            <a:r>
              <a:rPr lang="en-AU" b="1" i="0" dirty="0">
                <a:solidFill>
                  <a:srgbClr val="333333"/>
                </a:solidFill>
                <a:effectLst/>
                <a:latin typeface="inherit"/>
              </a:rPr>
              <a:t>, Andrew H. Baird</a:t>
            </a:r>
            <a:r>
              <a:rPr lang="en-AU" b="1" i="0" baseline="30000" dirty="0">
                <a:solidFill>
                  <a:srgbClr val="333333"/>
                </a:solidFill>
                <a:effectLst/>
                <a:latin typeface="inherit"/>
              </a:rPr>
              <a:t>3</a:t>
            </a:r>
            <a:r>
              <a:rPr lang="en-AU" b="1" i="0" dirty="0">
                <a:solidFill>
                  <a:srgbClr val="333333"/>
                </a:solidFill>
                <a:effectLst/>
                <a:latin typeface="inherit"/>
              </a:rPr>
              <a:t>, Craig Humphrey</a:t>
            </a:r>
            <a:r>
              <a:rPr lang="en-AU" b="1" i="0" baseline="30000" dirty="0">
                <a:solidFill>
                  <a:srgbClr val="333333"/>
                </a:solidFill>
                <a:effectLst/>
                <a:latin typeface="inherit"/>
              </a:rPr>
              <a:t>2</a:t>
            </a:r>
            <a:r>
              <a:rPr lang="en-AU" b="1" i="0" dirty="0">
                <a:solidFill>
                  <a:srgbClr val="333333"/>
                </a:solidFill>
                <a:effectLst/>
                <a:latin typeface="inherit"/>
              </a:rPr>
              <a:t>, Andrew P. Negri</a:t>
            </a:r>
            <a:r>
              <a:rPr lang="en-AU" b="1" i="0" baseline="30000" dirty="0">
                <a:solidFill>
                  <a:srgbClr val="333333"/>
                </a:solidFill>
                <a:effectLst/>
                <a:latin typeface="inherit"/>
              </a:rPr>
              <a:t>2,</a:t>
            </a:r>
            <a:r>
              <a:rPr lang="en-AU" b="1" i="0" dirty="0">
                <a:solidFill>
                  <a:srgbClr val="333333"/>
                </a:solidFill>
                <a:effectLst/>
                <a:latin typeface="inherit"/>
              </a:rPr>
              <a:t>*</a:t>
            </a:r>
          </a:p>
          <a:p>
            <a:pPr algn="l"/>
            <a:r>
              <a:rPr lang="en-AU" b="0" i="0" baseline="30000" dirty="0">
                <a:solidFill>
                  <a:srgbClr val="333333"/>
                </a:solidFill>
                <a:effectLst/>
                <a:latin typeface="Helvetica Neue" panose="02000503000000020004" pitchFamily="2" charset="0"/>
              </a:rPr>
              <a:t>1</a:t>
            </a:r>
            <a:r>
              <a:rPr lang="en-AU" b="0" i="0" dirty="0">
                <a:solidFill>
                  <a:srgbClr val="333333"/>
                </a:solidFill>
                <a:effectLst/>
                <a:latin typeface="Helvetica Neue" panose="02000503000000020004" pitchFamily="2" charset="0"/>
              </a:rPr>
              <a:t>School of Marine Biology and Aquaculture, and </a:t>
            </a:r>
            <a:r>
              <a:rPr lang="en-AU" b="0" i="0" baseline="30000" dirty="0">
                <a:solidFill>
                  <a:srgbClr val="333333"/>
                </a:solidFill>
                <a:effectLst/>
                <a:latin typeface="Helvetica Neue" panose="02000503000000020004" pitchFamily="2" charset="0"/>
              </a:rPr>
              <a:t>3</a:t>
            </a:r>
            <a:r>
              <a:rPr lang="en-AU" b="0" i="0" dirty="0">
                <a:solidFill>
                  <a:srgbClr val="333333"/>
                </a:solidFill>
                <a:effectLst/>
                <a:latin typeface="Helvetica Neue" panose="02000503000000020004" pitchFamily="2" charset="0"/>
              </a:rPr>
              <a:t>ARC Centre of Excellence for Reef Studies, James Cook University, Townsville, Queensland 4811, Australia</a:t>
            </a:r>
            <a:br>
              <a:rPr lang="en-AU" b="0" i="0" dirty="0">
                <a:solidFill>
                  <a:srgbClr val="333333"/>
                </a:solidFill>
                <a:effectLst/>
                <a:latin typeface="Helvetica Neue" panose="02000503000000020004" pitchFamily="2" charset="0"/>
              </a:rPr>
            </a:br>
            <a:r>
              <a:rPr lang="en-AU" b="0" i="0" baseline="30000" dirty="0">
                <a:solidFill>
                  <a:srgbClr val="333333"/>
                </a:solidFill>
                <a:effectLst/>
                <a:latin typeface="Helvetica Neue" panose="02000503000000020004" pitchFamily="2" charset="0"/>
              </a:rPr>
              <a:t>2</a:t>
            </a:r>
            <a:r>
              <a:rPr lang="en-AU" b="0" i="0" dirty="0">
                <a:solidFill>
                  <a:srgbClr val="333333"/>
                </a:solidFill>
                <a:effectLst/>
                <a:latin typeface="Helvetica Neue" panose="02000503000000020004" pitchFamily="2" charset="0"/>
              </a:rPr>
              <a:t>Australian Institute of Marine Science, PMB 3, Townsville, Queensland 4810, Australia</a:t>
            </a:r>
          </a:p>
          <a:p>
            <a:pPr algn="l"/>
            <a:r>
              <a:rPr lang="en-AU" b="0" i="0" dirty="0">
                <a:solidFill>
                  <a:srgbClr val="333333"/>
                </a:solidFill>
                <a:effectLst/>
                <a:latin typeface="Helvetica Neue" panose="02000503000000020004" pitchFamily="2" charset="0"/>
              </a:rPr>
              <a:t>*Corresponding author. Email: </a:t>
            </a:r>
            <a:r>
              <a:rPr lang="en-AU" b="0" i="0" u="none" strike="noStrike" dirty="0">
                <a:solidFill>
                  <a:srgbClr val="0067A6"/>
                </a:solidFill>
                <a:effectLst/>
                <a:latin typeface="Helvetica Neue" panose="02000503000000020004" pitchFamily="2" charset="0"/>
                <a:hlinkClick r:id="rId3"/>
              </a:rPr>
              <a:t>a.negri@aims.gov.au</a:t>
            </a:r>
            <a:endParaRPr lang="en-AU"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307657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AU" sz="1200" dirty="0">
                <a:effectLst/>
              </a:rPr>
              <a:t>Settlement patterns of the coral </a:t>
            </a:r>
            <a:r>
              <a:rPr lang="en-AU" sz="1200" i="1" dirty="0">
                <a:effectLst/>
              </a:rPr>
              <a:t>Acropora </a:t>
            </a:r>
            <a:r>
              <a:rPr lang="en-AU" sz="1200" i="1" dirty="0" err="1">
                <a:effectLst/>
              </a:rPr>
              <a:t>millepora</a:t>
            </a:r>
            <a:r>
              <a:rPr lang="en-AU" sz="1200" i="1" dirty="0">
                <a:effectLst/>
              </a:rPr>
              <a:t> </a:t>
            </a:r>
            <a:r>
              <a:rPr lang="en-AU" sz="1200" dirty="0">
                <a:effectLst/>
              </a:rPr>
              <a:t>on sediment-laden surfaces.</a:t>
            </a:r>
          </a:p>
          <a:p>
            <a:r>
              <a:rPr lang="en-US" dirty="0"/>
              <a:t>Source: https://</a:t>
            </a:r>
            <a:r>
              <a:rPr lang="en-US" dirty="0" err="1"/>
              <a:t>www.sciencedirect.com</a:t>
            </a:r>
            <a:r>
              <a:rPr lang="en-US" dirty="0"/>
              <a:t>/science/article/</a:t>
            </a:r>
            <a:r>
              <a:rPr lang="en-US" dirty="0" err="1"/>
              <a:t>pii</a:t>
            </a:r>
            <a:r>
              <a:rPr lang="en-US" dirty="0"/>
              <a:t>/S0048969717318569</a:t>
            </a:r>
          </a:p>
          <a:p>
            <a:pPr algn="l"/>
            <a:r>
              <a:rPr lang="en-AU" b="0" i="0" u="none" strike="noStrike" dirty="0">
                <a:solidFill>
                  <a:srgbClr val="1F1F1F"/>
                </a:solidFill>
                <a:effectLst/>
                <a:latin typeface="ElsevierGulliver"/>
                <a:hlinkClick r:id="rId3" tooltip="Corrigendum to “Settlement patterns of the coral Acropora millepora on sediment-laden surfaces” [Sci. Total Environ. 609 (2017) 277–288]"/>
              </a:rPr>
              <a:t>Corrigendum to “Settlement patterns of the coral </a:t>
            </a:r>
            <a:r>
              <a:rPr lang="en-AU" b="0" i="1" u="none" strike="noStrike" dirty="0">
                <a:solidFill>
                  <a:srgbClr val="1F1F1F"/>
                </a:solidFill>
                <a:effectLst/>
                <a:latin typeface="ElsevierGulliver"/>
                <a:hlinkClick r:id="rId3" tooltip="Corrigendum to “Settlement patterns of the coral Acropora millepora on sediment-laden surfaces” [Sci. Total Environ. 609 (2017) 277–288]"/>
              </a:rPr>
              <a:t>Acropora millepora</a:t>
            </a:r>
            <a:r>
              <a:rPr lang="en-AU" b="0" i="0" u="none" strike="noStrike" dirty="0">
                <a:solidFill>
                  <a:srgbClr val="1F1F1F"/>
                </a:solidFill>
                <a:effectLst/>
                <a:latin typeface="ElsevierGulliver"/>
                <a:hlinkClick r:id="rId3" tooltip="Corrigendum to “Settlement patterns of the coral Acropora millepora on sediment-laden surfaces” [Sci. Total Environ. 609 (2017) 277–288]"/>
              </a:rPr>
              <a:t> on sediment-laden surfaces” [Sci. Total Environ. 609 (2017) 277–288]</a:t>
            </a:r>
            <a:endParaRPr lang="en-AU" b="0" i="0" dirty="0">
              <a:solidFill>
                <a:srgbClr val="1F1F1F"/>
              </a:solidFill>
              <a:effectLst/>
              <a:latin typeface="ElsevierSans"/>
            </a:endParaRPr>
          </a:p>
          <a:p>
            <a:pPr algn="l"/>
            <a:r>
              <a:rPr lang="en-AU" b="0" i="0" dirty="0">
                <a:solidFill>
                  <a:srgbClr val="707070"/>
                </a:solidFill>
                <a:effectLst/>
                <a:latin typeface="ElsevierSans"/>
              </a:rPr>
              <a:t>Science of The Total Environment, Volumes 640–641, 1 November 2018, Pages 116</a:t>
            </a:r>
          </a:p>
          <a:p>
            <a:pPr algn="l"/>
            <a:r>
              <a:rPr lang="en-AU" b="0" i="0" dirty="0">
                <a:solidFill>
                  <a:srgbClr val="1F1F1F"/>
                </a:solidFill>
                <a:effectLst/>
                <a:latin typeface="ElsevierSans"/>
              </a:rPr>
              <a:t>Gerard F. Ricardo, Ross J. Jones, Mikaela </a:t>
            </a:r>
            <a:r>
              <a:rPr lang="en-AU" b="0" i="0" dirty="0" err="1">
                <a:solidFill>
                  <a:srgbClr val="1F1F1F"/>
                </a:solidFill>
                <a:effectLst/>
                <a:latin typeface="ElsevierSans"/>
              </a:rPr>
              <a:t>Nordborg</a:t>
            </a:r>
            <a:r>
              <a:rPr lang="en-AU" b="0" i="0" dirty="0">
                <a:solidFill>
                  <a:srgbClr val="1F1F1F"/>
                </a:solidFill>
                <a:effectLst/>
                <a:latin typeface="ElsevierSans"/>
              </a:rPr>
              <a:t>, Andrew P. Negri</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3464468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3DB5B0"/>
                </a:solidFill>
                <a:effectLst/>
                <a:latin typeface="Helvetica Neue" panose="02000503000000020004" pitchFamily="2" charset="0"/>
              </a:rPr>
              <a:t>MEPS 330:127-137 (2007)</a:t>
            </a:r>
            <a:r>
              <a:rPr lang="en-AU" b="0" i="0" dirty="0">
                <a:solidFill>
                  <a:srgbClr val="3DB5B0"/>
                </a:solidFill>
                <a:effectLst/>
                <a:latin typeface="Helvetica Neue" panose="02000503000000020004" pitchFamily="2" charset="0"/>
              </a:rPr>
              <a:t>  -  doi:10.3354/meps330127</a:t>
            </a:r>
            <a:endParaRPr lang="en-AU" b="1" i="0" dirty="0">
              <a:solidFill>
                <a:srgbClr val="3DB5B0"/>
              </a:solidFill>
              <a:effectLst/>
              <a:latin typeface="Helvetica Neue" panose="02000503000000020004" pitchFamily="2" charset="0"/>
            </a:endParaRPr>
          </a:p>
          <a:p>
            <a:pPr algn="l"/>
            <a:r>
              <a:rPr lang="en-AU" b="1" i="0" dirty="0">
                <a:solidFill>
                  <a:srgbClr val="555555"/>
                </a:solidFill>
                <a:effectLst/>
                <a:latin typeface="inherit"/>
              </a:rPr>
              <a:t>Insecticides and a fungicide affect multiple coral life stages</a:t>
            </a:r>
          </a:p>
          <a:p>
            <a:pPr algn="l"/>
            <a:r>
              <a:rPr lang="en-AU" b="1" i="0" dirty="0">
                <a:solidFill>
                  <a:srgbClr val="333333"/>
                </a:solidFill>
                <a:effectLst/>
                <a:latin typeface="inherit"/>
              </a:rPr>
              <a:t>Kathryn L. Markey</a:t>
            </a:r>
            <a:r>
              <a:rPr lang="en-AU" b="1" i="0" baseline="30000" dirty="0">
                <a:solidFill>
                  <a:srgbClr val="333333"/>
                </a:solidFill>
                <a:effectLst/>
                <a:latin typeface="inherit"/>
              </a:rPr>
              <a:t>1,2</a:t>
            </a:r>
            <a:r>
              <a:rPr lang="en-AU" b="1" i="0" dirty="0">
                <a:solidFill>
                  <a:srgbClr val="333333"/>
                </a:solidFill>
                <a:effectLst/>
                <a:latin typeface="inherit"/>
              </a:rPr>
              <a:t>, Andrew H. Baird</a:t>
            </a:r>
            <a:r>
              <a:rPr lang="en-AU" b="1" i="0" baseline="30000" dirty="0">
                <a:solidFill>
                  <a:srgbClr val="333333"/>
                </a:solidFill>
                <a:effectLst/>
                <a:latin typeface="inherit"/>
              </a:rPr>
              <a:t>3</a:t>
            </a:r>
            <a:r>
              <a:rPr lang="en-AU" b="1" i="0" dirty="0">
                <a:solidFill>
                  <a:srgbClr val="333333"/>
                </a:solidFill>
                <a:effectLst/>
                <a:latin typeface="inherit"/>
              </a:rPr>
              <a:t>, Craig Humphrey</a:t>
            </a:r>
            <a:r>
              <a:rPr lang="en-AU" b="1" i="0" baseline="30000" dirty="0">
                <a:solidFill>
                  <a:srgbClr val="333333"/>
                </a:solidFill>
                <a:effectLst/>
                <a:latin typeface="inherit"/>
              </a:rPr>
              <a:t>2</a:t>
            </a:r>
            <a:r>
              <a:rPr lang="en-AU" b="1" i="0" dirty="0">
                <a:solidFill>
                  <a:srgbClr val="333333"/>
                </a:solidFill>
                <a:effectLst/>
                <a:latin typeface="inherit"/>
              </a:rPr>
              <a:t>, Andrew P. Negri</a:t>
            </a:r>
            <a:r>
              <a:rPr lang="en-AU" b="1" i="0" baseline="30000" dirty="0">
                <a:solidFill>
                  <a:srgbClr val="333333"/>
                </a:solidFill>
                <a:effectLst/>
                <a:latin typeface="inherit"/>
              </a:rPr>
              <a:t>2,</a:t>
            </a:r>
            <a:r>
              <a:rPr lang="en-AU" b="1" i="0" dirty="0">
                <a:solidFill>
                  <a:srgbClr val="333333"/>
                </a:solidFill>
                <a:effectLst/>
                <a:latin typeface="inherit"/>
              </a:rPr>
              <a:t>*</a:t>
            </a:r>
          </a:p>
          <a:p>
            <a:pPr algn="l"/>
            <a:r>
              <a:rPr lang="en-AU" b="0" i="0" baseline="30000" dirty="0">
                <a:solidFill>
                  <a:srgbClr val="333333"/>
                </a:solidFill>
                <a:effectLst/>
                <a:latin typeface="Helvetica Neue" panose="02000503000000020004" pitchFamily="2" charset="0"/>
              </a:rPr>
              <a:t>1</a:t>
            </a:r>
            <a:r>
              <a:rPr lang="en-AU" b="0" i="0" dirty="0">
                <a:solidFill>
                  <a:srgbClr val="333333"/>
                </a:solidFill>
                <a:effectLst/>
                <a:latin typeface="Helvetica Neue" panose="02000503000000020004" pitchFamily="2" charset="0"/>
              </a:rPr>
              <a:t>School of Marine Biology and Aquaculture, and </a:t>
            </a:r>
            <a:r>
              <a:rPr lang="en-AU" b="0" i="0" baseline="30000" dirty="0">
                <a:solidFill>
                  <a:srgbClr val="333333"/>
                </a:solidFill>
                <a:effectLst/>
                <a:latin typeface="Helvetica Neue" panose="02000503000000020004" pitchFamily="2" charset="0"/>
              </a:rPr>
              <a:t>3</a:t>
            </a:r>
            <a:r>
              <a:rPr lang="en-AU" b="0" i="0" dirty="0">
                <a:solidFill>
                  <a:srgbClr val="333333"/>
                </a:solidFill>
                <a:effectLst/>
                <a:latin typeface="Helvetica Neue" panose="02000503000000020004" pitchFamily="2" charset="0"/>
              </a:rPr>
              <a:t>ARC Centre of Excellence for Reef Studies, James Cook University, Townsville, Queensland 4811, Australia</a:t>
            </a:r>
            <a:br>
              <a:rPr lang="en-AU" b="0" i="0" dirty="0">
                <a:solidFill>
                  <a:srgbClr val="333333"/>
                </a:solidFill>
                <a:effectLst/>
                <a:latin typeface="Helvetica Neue" panose="02000503000000020004" pitchFamily="2" charset="0"/>
              </a:rPr>
            </a:br>
            <a:r>
              <a:rPr lang="en-AU" b="0" i="0" baseline="30000" dirty="0">
                <a:solidFill>
                  <a:srgbClr val="333333"/>
                </a:solidFill>
                <a:effectLst/>
                <a:latin typeface="Helvetica Neue" panose="02000503000000020004" pitchFamily="2" charset="0"/>
              </a:rPr>
              <a:t>2</a:t>
            </a:r>
            <a:r>
              <a:rPr lang="en-AU" b="0" i="0" dirty="0">
                <a:solidFill>
                  <a:srgbClr val="333333"/>
                </a:solidFill>
                <a:effectLst/>
                <a:latin typeface="Helvetica Neue" panose="02000503000000020004" pitchFamily="2" charset="0"/>
              </a:rPr>
              <a:t>Australian Institute of Marine Science, PMB 3, Townsville, Queensland 4810, Australia</a:t>
            </a:r>
          </a:p>
          <a:p>
            <a:pPr algn="l"/>
            <a:r>
              <a:rPr lang="en-AU" b="0" i="0" dirty="0">
                <a:solidFill>
                  <a:srgbClr val="333333"/>
                </a:solidFill>
                <a:effectLst/>
                <a:latin typeface="Helvetica Neue" panose="02000503000000020004" pitchFamily="2" charset="0"/>
              </a:rPr>
              <a:t>*Corresponding author. Email: </a:t>
            </a:r>
            <a:r>
              <a:rPr lang="en-AU" b="0" i="0" u="none" strike="noStrike" dirty="0">
                <a:solidFill>
                  <a:srgbClr val="0067A6"/>
                </a:solidFill>
                <a:effectLst/>
                <a:latin typeface="Helvetica Neue" panose="02000503000000020004" pitchFamily="2" charset="0"/>
                <a:hlinkClick r:id="rId3"/>
              </a:rPr>
              <a:t>a.negri@aims.gov.au</a:t>
            </a:r>
            <a:endParaRPr lang="en-AU" b="0" i="0" dirty="0">
              <a:solidFill>
                <a:srgbClr val="333333"/>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2063857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dirty="0"/>
              <a:t>Schneider, L. 2021. When toxic chemicals refuse to die—An examination of the prolonged mercury pesticide use in Australia. Elem Sci </a:t>
            </a:r>
            <a:r>
              <a:rPr lang="en-AU" dirty="0" err="1"/>
              <a:t>Anth</a:t>
            </a:r>
            <a:r>
              <a:rPr lang="en-AU" dirty="0"/>
              <a:t>, 9: 1. DOI: https://</a:t>
            </a:r>
            <a:r>
              <a:rPr lang="en-AU" dirty="0" err="1"/>
              <a:t>doi.org</a:t>
            </a:r>
            <a:r>
              <a:rPr lang="en-AU" dirty="0"/>
              <a:t>/10.1525/elementa.2021.053</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2046082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edepot.wur.nl</a:t>
            </a:r>
            <a:r>
              <a:rPr lang="en-US" dirty="0"/>
              <a:t>/192586</a:t>
            </a:r>
          </a:p>
          <a:p>
            <a:r>
              <a:rPr lang="en-US" dirty="0"/>
              <a:t>van Dam, Joost &amp; Negri, Andrew &amp; </a:t>
            </a:r>
            <a:r>
              <a:rPr lang="en-US" dirty="0" err="1"/>
              <a:t>Uthicke</a:t>
            </a:r>
            <a:r>
              <a:rPr lang="en-US" dirty="0"/>
              <a:t>, Sven &amp; Mueller, Jochen. (2011). Chemical Pollution on Coral Reefs: Exposure and Ecological Effects. 10.2174/978160805121210187. </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215868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Narrow" panose="020B0606020202030204" pitchFamily="34" charset="0"/>
              </a:rPr>
              <a:t>Land Use Impacts on Coral Reef Health: A Ridge-to-Reef Perspective</a:t>
            </a:r>
          </a:p>
          <a:p>
            <a:r>
              <a:rPr lang="en-US" dirty="0"/>
              <a:t>https://</a:t>
            </a:r>
            <a:r>
              <a:rPr lang="en-US" dirty="0" err="1"/>
              <a:t>www.frontiersin.org</a:t>
            </a:r>
            <a:r>
              <a:rPr lang="en-US" dirty="0"/>
              <a:t>/articles/10.3389/fmars.2019.00562/full</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3697194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edepot.wur.nl</a:t>
            </a:r>
            <a:r>
              <a:rPr lang="en-US" dirty="0"/>
              <a:t>/192586</a:t>
            </a:r>
          </a:p>
          <a:p>
            <a:r>
              <a:rPr lang="en-US" dirty="0"/>
              <a:t>van Dam, Joost &amp; Negri, Andrew &amp; </a:t>
            </a:r>
            <a:r>
              <a:rPr lang="en-US" dirty="0" err="1"/>
              <a:t>Uthicke</a:t>
            </a:r>
            <a:r>
              <a:rPr lang="en-US" dirty="0"/>
              <a:t>, Sven &amp; Mueller, Jochen. (2011). Chemical Pollution on Coral Reefs: Exposure and Ecological Effects. 10.2174/978160805121210187. </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251175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/figure/The-lower-Burdekin-River-forms-an-extensive-floodplain-and-delta-system-Source_fig1_330913939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The lower Burdekin River forms an extensive floodplain and delta system. Source: </a:t>
            </a:r>
            <a:r>
              <a:rPr lang="en-AU" b="0" i="0" dirty="0" err="1">
                <a:solidFill>
                  <a:srgbClr val="111111"/>
                </a:solidFill>
                <a:effectLst/>
                <a:latin typeface="Roboto" panose="02000000000000000000" pitchFamily="2" charset="0"/>
              </a:rPr>
              <a:t>Geoscape</a:t>
            </a:r>
            <a:r>
              <a:rPr lang="en-AU" b="0" i="0" dirty="0">
                <a:solidFill>
                  <a:srgbClr val="111111"/>
                </a:solidFill>
                <a:effectLst/>
                <a:latin typeface="Roboto" panose="02000000000000000000" pitchFamily="2" charset="0"/>
              </a:rPr>
              <a:t>, Department of Natural Resources and Mines, 2005.</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Source: http://</a:t>
            </a:r>
            <a:r>
              <a:rPr lang="en-AU" b="0" i="0" dirty="0" err="1">
                <a:solidFill>
                  <a:srgbClr val="111111"/>
                </a:solidFill>
                <a:effectLst/>
                <a:latin typeface="Roboto" panose="02000000000000000000" pitchFamily="2" charset="0"/>
              </a:rPr>
              <a:t>www.bom.gov.au</a:t>
            </a:r>
            <a:r>
              <a:rPr lang="en-AU" b="0" i="0" dirty="0">
                <a:solidFill>
                  <a:srgbClr val="111111"/>
                </a:solidFill>
                <a:effectLst/>
                <a:latin typeface="Roboto" panose="02000000000000000000" pitchFamily="2" charset="0"/>
              </a:rPr>
              <a:t>/water/</a:t>
            </a:r>
            <a:r>
              <a:rPr lang="en-AU" b="0" i="0" dirty="0" err="1">
                <a:solidFill>
                  <a:srgbClr val="111111"/>
                </a:solidFill>
                <a:effectLst/>
                <a:latin typeface="Roboto" panose="02000000000000000000" pitchFamily="2" charset="0"/>
              </a:rPr>
              <a:t>nwa</a:t>
            </a:r>
            <a:r>
              <a:rPr lang="en-AU" b="0" i="0" dirty="0">
                <a:solidFill>
                  <a:srgbClr val="111111"/>
                </a:solidFill>
                <a:effectLst/>
                <a:latin typeface="Roboto" panose="02000000000000000000" pitchFamily="2" charset="0"/>
              </a:rPr>
              <a:t>/2016/</a:t>
            </a:r>
            <a:r>
              <a:rPr lang="en-AU" b="0" i="0" dirty="0" err="1">
                <a:solidFill>
                  <a:srgbClr val="111111"/>
                </a:solidFill>
                <a:effectLst/>
                <a:latin typeface="Roboto" panose="02000000000000000000" pitchFamily="2" charset="0"/>
              </a:rPr>
              <a:t>burdekin</a:t>
            </a:r>
            <a:r>
              <a:rPr lang="en-AU" b="0" i="0" dirty="0">
                <a:solidFill>
                  <a:srgbClr val="111111"/>
                </a:solidFill>
                <a:effectLst/>
                <a:latin typeface="Roboto" panose="02000000000000000000" pitchFamily="2" charset="0"/>
              </a:rPr>
              <a:t>/</a:t>
            </a:r>
            <a:r>
              <a:rPr lang="en-AU" b="0" i="0" dirty="0" err="1">
                <a:solidFill>
                  <a:srgbClr val="111111"/>
                </a:solidFill>
                <a:effectLst/>
                <a:latin typeface="Roboto" panose="02000000000000000000" pitchFamily="2" charset="0"/>
              </a:rPr>
              <a:t>regiondescription</a:t>
            </a:r>
            <a:r>
              <a:rPr lang="en-AU" b="0" i="0" dirty="0">
                <a:solidFill>
                  <a:srgbClr val="111111"/>
                </a:solidFill>
                <a:effectLst/>
                <a:latin typeface="Roboto" panose="02000000000000000000" pitchFamily="2" charset="0"/>
              </a:rPr>
              <a:t>/</a:t>
            </a:r>
            <a:r>
              <a:rPr lang="en-AU" b="0" i="0" dirty="0" err="1">
                <a:solidFill>
                  <a:srgbClr val="111111"/>
                </a:solidFill>
                <a:effectLst/>
                <a:latin typeface="Roboto" panose="02000000000000000000" pitchFamily="2" charset="0"/>
              </a:rPr>
              <a:t>geographicinformation.shtml</a:t>
            </a:r>
            <a:endParaRPr lang="en-AU" b="0" i="0" dirty="0">
              <a:solidFill>
                <a:srgbClr val="111111"/>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3304590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dirty="0"/>
              <a:t>Schneider, L. 2021. When toxic chemicals refuse to die—An examination of the prolonged mercury pesticide use in Australia. Elem Sci </a:t>
            </a:r>
            <a:r>
              <a:rPr lang="en-AU" dirty="0" err="1"/>
              <a:t>Anth</a:t>
            </a:r>
            <a:r>
              <a:rPr lang="en-AU" dirty="0"/>
              <a:t>, 9: 1. DOI: https://</a:t>
            </a:r>
            <a:r>
              <a:rPr lang="en-AU" dirty="0" err="1"/>
              <a:t>doi.org</a:t>
            </a:r>
            <a:r>
              <a:rPr lang="en-AU" dirty="0"/>
              <a:t>/10.1525/elementa.2021.053</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687190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a:t>
            </a:r>
            <a:r>
              <a:rPr lang="en-AU" dirty="0" err="1"/>
              <a:t>www.researchgate.net</a:t>
            </a:r>
            <a:r>
              <a:rPr lang="en-AU" dirty="0"/>
              <a:t>/figure/Showing-the-principle-of-Bioaccumulation-of-DDT-57-HOW-THE-POLLUTANT-CAN-BE-MEASURED-De_fig2_320078923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111111"/>
                </a:solidFill>
                <a:effectLst/>
                <a:latin typeface="Roboto" panose="02000000000000000000" pitchFamily="2" charset="0"/>
              </a:rPr>
              <a:t>Sources, Fates and Control of Dichloro-</a:t>
            </a:r>
            <a:r>
              <a:rPr lang="en-AU" b="0" i="0" dirty="0" err="1">
                <a:solidFill>
                  <a:srgbClr val="111111"/>
                </a:solidFill>
                <a:effectLst/>
                <a:latin typeface="Roboto" panose="02000000000000000000" pitchFamily="2" charset="0"/>
              </a:rPr>
              <a:t>DiphenylTrichloroethane</a:t>
            </a:r>
            <a:r>
              <a:rPr lang="en-AU" b="0" i="0" dirty="0">
                <a:solidFill>
                  <a:srgbClr val="111111"/>
                </a:solidFill>
                <a:effectLst/>
                <a:latin typeface="Roboto" panose="02000000000000000000" pitchFamily="2" charset="0"/>
              </a:rPr>
              <a:t> (DDT); a case study on the Alpine Lakes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2011855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en.wikipedia.org</a:t>
            </a:r>
            <a:r>
              <a:rPr lang="en-US" dirty="0"/>
              <a:t>/wiki/</a:t>
            </a:r>
            <a:r>
              <a:rPr lang="en-US" dirty="0" err="1"/>
              <a:t>Persistent_organic_pollutant</a:t>
            </a:r>
            <a:endParaRPr lang="en-US" dirty="0"/>
          </a:p>
          <a:p>
            <a:r>
              <a:rPr lang="en-US" dirty="0"/>
              <a:t>Image: https://</a:t>
            </a:r>
            <a:r>
              <a:rPr lang="en-US" dirty="0" err="1"/>
              <a:t>en.wikipedia.org</a:t>
            </a:r>
            <a:r>
              <a:rPr lang="en-US" dirty="0"/>
              <a:t>/wiki/DDT#/media/</a:t>
            </a:r>
            <a:r>
              <a:rPr lang="en-US" dirty="0" err="1"/>
              <a:t>File:DDT_WWII_soldier.jpg</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3637518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www.holzforschung.at</a:t>
            </a:r>
            <a:r>
              <a:rPr lang="en-US" dirty="0"/>
              <a:t>/</a:t>
            </a:r>
            <a:r>
              <a:rPr lang="en-US" dirty="0" err="1"/>
              <a:t>en</a:t>
            </a:r>
            <a:r>
              <a:rPr lang="en-US" dirty="0"/>
              <a:t>/testing/wood-protection-biology/ecotoxicology/</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2211858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www.situbiosciences.com</a:t>
            </a:r>
            <a:r>
              <a:rPr lang="en-US" dirty="0"/>
              <a:t>/product/oecd-210-fish-early-life-stage-toxicity-test/</a:t>
            </a:r>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3121842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www.chemsafetypro.com</a:t>
            </a:r>
            <a:r>
              <a:rPr lang="en-US" dirty="0"/>
              <a:t>/Topics/CRA/</a:t>
            </a:r>
            <a:r>
              <a:rPr lang="en-US" dirty="0" err="1"/>
              <a:t>Toxicology_Dose_Descriptors.html</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925904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www.waterquality.gov.au</a:t>
            </a:r>
            <a:r>
              <a:rPr lang="en-US" dirty="0"/>
              <a:t>/sites/default/files/documents/anzecc-armcanz-2000-guidelines-vol1.pdf</a:t>
            </a:r>
          </a:p>
          <a:p>
            <a:r>
              <a:rPr lang="en-US" dirty="0"/>
              <a:t>More Info: https://</a:t>
            </a:r>
            <a:r>
              <a:rPr lang="en-US" dirty="0" err="1"/>
              <a:t>www.sciencedirect.com</a:t>
            </a:r>
            <a:r>
              <a:rPr lang="en-US" dirty="0"/>
              <a:t>/science/article/</a:t>
            </a:r>
            <a:r>
              <a:rPr lang="en-US" dirty="0" err="1"/>
              <a:t>pii</a:t>
            </a:r>
            <a:r>
              <a:rPr lang="en-US" dirty="0"/>
              <a:t>/S0048969721038481</a:t>
            </a:r>
          </a:p>
        </p:txBody>
      </p:sp>
      <p:sp>
        <p:nvSpPr>
          <p:cNvPr id="4" name="Slide Number Placeholder 3"/>
          <p:cNvSpPr>
            <a:spLocks noGrp="1"/>
          </p:cNvSpPr>
          <p:nvPr>
            <p:ph type="sldNum" sz="quarter" idx="5"/>
          </p:nvPr>
        </p:nvSpPr>
        <p:spPr/>
        <p:txBody>
          <a:bodyPr/>
          <a:lstStyle/>
          <a:p>
            <a:fld id="{1E9A60AA-0504-9D43-9C67-9C1121590EC0}" type="slidenum">
              <a:rPr lang="en-US" smtClean="0"/>
              <a:t>54</a:t>
            </a:fld>
            <a:endParaRPr lang="en-US"/>
          </a:p>
        </p:txBody>
      </p:sp>
    </p:spTree>
    <p:extLst>
      <p:ext uri="{BB962C8B-B14F-4D97-AF65-F5344CB8AC3E}">
        <p14:creationId xmlns:p14="http://schemas.microsoft.com/office/powerpoint/2010/main" val="3424653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www.waterquality.gov.au</a:t>
            </a:r>
            <a:r>
              <a:rPr lang="en-US" dirty="0"/>
              <a:t>/</a:t>
            </a:r>
            <a:r>
              <a:rPr lang="en-US" dirty="0" err="1"/>
              <a:t>anz</a:t>
            </a:r>
            <a:r>
              <a:rPr lang="en-US" dirty="0"/>
              <a:t>-guidelines/resources/previous-guidelines/anzecc-armcanz-2000</a:t>
            </a:r>
          </a:p>
        </p:txBody>
      </p:sp>
      <p:sp>
        <p:nvSpPr>
          <p:cNvPr id="4" name="Slide Number Placeholder 3"/>
          <p:cNvSpPr>
            <a:spLocks noGrp="1"/>
          </p:cNvSpPr>
          <p:nvPr>
            <p:ph type="sldNum" sz="quarter" idx="5"/>
          </p:nvPr>
        </p:nvSpPr>
        <p:spPr/>
        <p:txBody>
          <a:bodyPr/>
          <a:lstStyle/>
          <a:p>
            <a:fld id="{1E9A60AA-0504-9D43-9C67-9C1121590EC0}" type="slidenum">
              <a:rPr lang="en-US" smtClean="0"/>
              <a:t>55</a:t>
            </a:fld>
            <a:endParaRPr lang="en-US"/>
          </a:p>
        </p:txBody>
      </p:sp>
    </p:spTree>
    <p:extLst>
      <p:ext uri="{BB962C8B-B14F-4D97-AF65-F5344CB8AC3E}">
        <p14:creationId xmlns:p14="http://schemas.microsoft.com/office/powerpoint/2010/main" val="11419474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br>
              <a:rPr lang="en-AU" dirty="0"/>
            </a:br>
            <a:r>
              <a:rPr lang="en-AU" b="0" i="0" dirty="0">
                <a:solidFill>
                  <a:srgbClr val="FFFFFF"/>
                </a:solidFill>
                <a:effectLst/>
                <a:latin typeface="montserrat" pitchFamily="2" charset="77"/>
              </a:rPr>
              <a:t>Photo : Steve Spring, Palm Beach County Reef Rescue</a:t>
            </a:r>
          </a:p>
          <a:p>
            <a:r>
              <a:rPr lang="en-US" dirty="0"/>
              <a:t>https://</a:t>
            </a:r>
            <a:r>
              <a:rPr lang="en-US" dirty="0" err="1"/>
              <a:t>southeastfloridareefs.net</a:t>
            </a:r>
            <a:r>
              <a:rPr lang="en-US" dirty="0"/>
              <a:t>/land-based-sources-of-pollution/</a:t>
            </a:r>
          </a:p>
        </p:txBody>
      </p:sp>
      <p:sp>
        <p:nvSpPr>
          <p:cNvPr id="4" name="Slide Number Placeholder 3"/>
          <p:cNvSpPr>
            <a:spLocks noGrp="1"/>
          </p:cNvSpPr>
          <p:nvPr>
            <p:ph type="sldNum" sz="quarter" idx="5"/>
          </p:nvPr>
        </p:nvSpPr>
        <p:spPr/>
        <p:txBody>
          <a:bodyPr/>
          <a:lstStyle/>
          <a:p>
            <a:fld id="{1E9A60AA-0504-9D43-9C67-9C1121590EC0}" type="slidenum">
              <a:rPr lang="en-US" smtClean="0"/>
              <a:t>56</a:t>
            </a:fld>
            <a:endParaRPr lang="en-US"/>
          </a:p>
        </p:txBody>
      </p:sp>
    </p:spTree>
    <p:extLst>
      <p:ext uri="{BB962C8B-B14F-4D97-AF65-F5344CB8AC3E}">
        <p14:creationId xmlns:p14="http://schemas.microsoft.com/office/powerpoint/2010/main" val="3909132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Source: </a:t>
            </a:r>
            <a:r>
              <a:rPr lang="en-AU" b="0" i="1" dirty="0">
                <a:solidFill>
                  <a:srgbClr val="282828"/>
                </a:solidFill>
                <a:effectLst/>
                <a:latin typeface="MuseoSans"/>
              </a:rPr>
              <a:t>Land Use Impacts on Coral Reef Health: A Ridge-to-Reef Perspective. </a:t>
            </a:r>
            <a:r>
              <a:rPr lang="en-AU" b="0" i="0" u="none" strike="noStrike" dirty="0">
                <a:solidFill>
                  <a:srgbClr val="1DB5C3"/>
                </a:solidFill>
                <a:effectLst/>
                <a:latin typeface="MuseoSans"/>
                <a:hlinkClick r:id="rId3"/>
              </a:rPr>
              <a:t>Rachel R. Carlson</a:t>
            </a:r>
            <a:r>
              <a:rPr lang="en-AU" b="0" i="0" baseline="30000" dirty="0">
                <a:solidFill>
                  <a:srgbClr val="282828"/>
                </a:solidFill>
                <a:effectLst/>
                <a:latin typeface="MuseoSans"/>
              </a:rPr>
              <a:t>1,2*</a:t>
            </a:r>
            <a:r>
              <a:rPr lang="en-AU" b="0" i="0" dirty="0">
                <a:solidFill>
                  <a:srgbClr val="282828"/>
                </a:solidFill>
                <a:effectLst/>
                <a:latin typeface="MuseoSans"/>
              </a:rPr>
              <a:t> </a:t>
            </a:r>
            <a:r>
              <a:rPr lang="en-AU" b="0" i="0" u="none" strike="noStrike" dirty="0">
                <a:solidFill>
                  <a:srgbClr val="282828"/>
                </a:solidFill>
                <a:effectLst/>
                <a:latin typeface="MuseoSans"/>
                <a:hlinkClick r:id="rId4"/>
              </a:rPr>
              <a:t>Shawna A. Foo</a:t>
            </a:r>
            <a:r>
              <a:rPr lang="en-AU" b="0" i="0" baseline="30000" dirty="0">
                <a:solidFill>
                  <a:srgbClr val="282828"/>
                </a:solidFill>
                <a:effectLst/>
                <a:latin typeface="MuseoSans"/>
              </a:rPr>
              <a:t>1</a:t>
            </a:r>
            <a:r>
              <a:rPr lang="en-AU" b="0" i="0" dirty="0">
                <a:solidFill>
                  <a:srgbClr val="282828"/>
                </a:solidFill>
                <a:effectLst/>
                <a:latin typeface="MuseoSans"/>
              </a:rPr>
              <a:t> </a:t>
            </a:r>
            <a:r>
              <a:rPr lang="en-AU" b="0" i="0" u="none" strike="noStrike" dirty="0">
                <a:solidFill>
                  <a:srgbClr val="282828"/>
                </a:solidFill>
                <a:effectLst/>
                <a:latin typeface="MuseoSans"/>
                <a:hlinkClick r:id="rId5"/>
              </a:rPr>
              <a:t>Gregory P. Asner</a:t>
            </a:r>
            <a:r>
              <a:rPr lang="en-AU" b="0" i="0" baseline="30000" dirty="0">
                <a:solidFill>
                  <a:srgbClr val="282828"/>
                </a:solidFill>
                <a:effectLst/>
                <a:latin typeface="MuseoSans"/>
              </a:rPr>
              <a:t>1. </a:t>
            </a:r>
            <a:r>
              <a:rPr lang="en-AU" b="0" i="0" dirty="0">
                <a:solidFill>
                  <a:srgbClr val="282828"/>
                </a:solidFill>
                <a:effectLst/>
                <a:latin typeface="MuseoSans"/>
              </a:rPr>
              <a:t>REVIEW article</a:t>
            </a:r>
          </a:p>
          <a:p>
            <a:pPr algn="l"/>
            <a:r>
              <a:rPr lang="en-AU" b="0" i="0" dirty="0">
                <a:solidFill>
                  <a:srgbClr val="282828"/>
                </a:solidFill>
                <a:effectLst/>
                <a:latin typeface="MuseoSans"/>
              </a:rPr>
              <a:t>Front. Mar. Sci., 18 September 2019. Sec. Marine Conservation and Sustainability. Volume 6 - 2019 | </a:t>
            </a:r>
            <a:r>
              <a:rPr lang="en-AU" b="0" i="0" u="none" strike="noStrike" dirty="0">
                <a:solidFill>
                  <a:srgbClr val="282828"/>
                </a:solidFill>
                <a:effectLst/>
                <a:latin typeface="MuseoSans"/>
                <a:hlinkClick r:id="rId6"/>
              </a:rPr>
              <a:t>https://doi.org/10.3389/fmars.2019.00562</a:t>
            </a:r>
            <a:endParaRPr lang="en-AU" b="0" i="0" dirty="0">
              <a:solidFill>
                <a:srgbClr val="282828"/>
              </a:solidFill>
              <a:effectLst/>
              <a:latin typeface="MuseoSans"/>
            </a:endParaRPr>
          </a:p>
          <a:p>
            <a:r>
              <a:rPr lang="en-US" dirty="0"/>
              <a:t>Image: https://</a:t>
            </a:r>
            <a:r>
              <a:rPr lang="en-US" dirty="0" err="1"/>
              <a:t>www.futurelearn.com</a:t>
            </a:r>
            <a:r>
              <a:rPr lang="en-US" dirty="0"/>
              <a:t>/info/courses/tackling-environmental-challenges/0/steps/150592</a:t>
            </a:r>
          </a:p>
        </p:txBody>
      </p:sp>
      <p:sp>
        <p:nvSpPr>
          <p:cNvPr id="4" name="Slide Number Placeholder 3"/>
          <p:cNvSpPr>
            <a:spLocks noGrp="1"/>
          </p:cNvSpPr>
          <p:nvPr>
            <p:ph type="sldNum" sz="quarter" idx="5"/>
          </p:nvPr>
        </p:nvSpPr>
        <p:spPr/>
        <p:txBody>
          <a:bodyPr/>
          <a:lstStyle/>
          <a:p>
            <a:fld id="{1E9A60AA-0504-9D43-9C67-9C1121590EC0}" type="slidenum">
              <a:rPr lang="en-US" smtClean="0"/>
              <a:t>57</a:t>
            </a:fld>
            <a:endParaRPr lang="en-US"/>
          </a:p>
        </p:txBody>
      </p:sp>
    </p:spTree>
    <p:extLst>
      <p:ext uri="{BB962C8B-B14F-4D97-AF65-F5344CB8AC3E}">
        <p14:creationId xmlns:p14="http://schemas.microsoft.com/office/powerpoint/2010/main" val="40519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oceancolor.gsfc.nasa.gov</a:t>
            </a:r>
            <a:r>
              <a:rPr lang="en-US" dirty="0"/>
              <a:t>/gallery/620/</a:t>
            </a:r>
          </a:p>
          <a:p>
            <a:r>
              <a:rPr lang="en-AU" b="0" i="0" dirty="0">
                <a:solidFill>
                  <a:srgbClr val="323232"/>
                </a:solidFill>
                <a:effectLst/>
                <a:latin typeface="Montserrat" pitchFamily="2" charset="77"/>
              </a:rPr>
              <a:t>Flooding of Queensland, Australia's Burdekin River has sent a large plume of turbid water into Upstart Bay and beyond. When this Landsat 8 image was collected on February 11, 2019, the plume had reached all the way to Old Reef at the inside edge of the Great Barrier Reef — some sixty </a:t>
            </a:r>
            <a:r>
              <a:rPr lang="en-AU" b="0" i="0" dirty="0" err="1">
                <a:solidFill>
                  <a:srgbClr val="323232"/>
                </a:solidFill>
                <a:effectLst/>
                <a:latin typeface="Montserrat" pitchFamily="2" charset="77"/>
              </a:rPr>
              <a:t>kilometers</a:t>
            </a:r>
            <a:r>
              <a:rPr lang="en-AU" b="0" i="0" dirty="0">
                <a:solidFill>
                  <a:srgbClr val="323232"/>
                </a:solidFill>
                <a:effectLst/>
                <a:latin typeface="Montserrat" pitchFamily="2" charset="77"/>
              </a:rPr>
              <a:t> from the river's mouth.</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922470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www.uu.se</a:t>
            </a:r>
            <a:r>
              <a:rPr lang="en-US" dirty="0"/>
              <a:t>/</a:t>
            </a:r>
            <a:r>
              <a:rPr lang="en-US" dirty="0" err="1"/>
              <a:t>en</a:t>
            </a:r>
            <a:r>
              <a:rPr lang="en-US" dirty="0"/>
              <a:t>/news/archive/2018-06-14-endocrine-disrupting-pesticides-impair-frog-reproduction</a:t>
            </a:r>
          </a:p>
          <a:p>
            <a:r>
              <a:rPr lang="en-US" dirty="0"/>
              <a:t>Image (right): https://</a:t>
            </a:r>
            <a:r>
              <a:rPr lang="en-US" dirty="0" err="1"/>
              <a:t>www.antarctica.gov.au</a:t>
            </a:r>
            <a:r>
              <a:rPr lang="en-US" dirty="0"/>
              <a:t>/science/meet-our-scientists/</a:t>
            </a:r>
            <a:r>
              <a:rPr lang="en-US" dirty="0" err="1"/>
              <a:t>dr</a:t>
            </a:r>
            <a:r>
              <a:rPr lang="en-US" dirty="0"/>
              <a:t>-</a:t>
            </a:r>
            <a:r>
              <a:rPr lang="en-US" dirty="0" err="1"/>
              <a:t>catherine</a:t>
            </a:r>
            <a:r>
              <a:rPr lang="en-US" dirty="0"/>
              <a:t>-king/</a:t>
            </a:r>
          </a:p>
        </p:txBody>
      </p:sp>
      <p:sp>
        <p:nvSpPr>
          <p:cNvPr id="4" name="Slide Number Placeholder 3"/>
          <p:cNvSpPr>
            <a:spLocks noGrp="1"/>
          </p:cNvSpPr>
          <p:nvPr>
            <p:ph type="sldNum" sz="quarter" idx="5"/>
          </p:nvPr>
        </p:nvSpPr>
        <p:spPr/>
        <p:txBody>
          <a:bodyPr/>
          <a:lstStyle/>
          <a:p>
            <a:fld id="{1E9A60AA-0504-9D43-9C67-9C1121590EC0}" type="slidenum">
              <a:rPr lang="en-US" smtClean="0"/>
              <a:t>58</a:t>
            </a:fld>
            <a:endParaRPr lang="en-US"/>
          </a:p>
        </p:txBody>
      </p:sp>
    </p:spTree>
    <p:extLst>
      <p:ext uri="{BB962C8B-B14F-4D97-AF65-F5344CB8AC3E}">
        <p14:creationId xmlns:p14="http://schemas.microsoft.com/office/powerpoint/2010/main" val="3386218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roundglasssustain.com</a:t>
            </a:r>
            <a:r>
              <a:rPr lang="en-US" dirty="0"/>
              <a:t>/species/mudskipper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9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1F1F1F"/>
                </a:solidFill>
                <a:effectLst/>
                <a:latin typeface="ElsevierGulliver"/>
              </a:rPr>
              <a:t>Image source: Land use change in the river basins of the Great Barrier Reef, 1860 to 2019: A foundation for understanding environmental history across the catchment to reef continuum. https://</a:t>
            </a:r>
            <a:r>
              <a:rPr lang="en-AU" b="0" i="0" dirty="0" err="1">
                <a:solidFill>
                  <a:srgbClr val="1F1F1F"/>
                </a:solidFill>
                <a:effectLst/>
                <a:latin typeface="ElsevierGulliver"/>
              </a:rPr>
              <a:t>www.sciencedirect.com</a:t>
            </a:r>
            <a:r>
              <a:rPr lang="en-AU" b="0" i="0" dirty="0">
                <a:solidFill>
                  <a:srgbClr val="1F1F1F"/>
                </a:solidFill>
                <a:effectLst/>
                <a:latin typeface="ElsevierGulliver"/>
              </a:rPr>
              <a:t>/science/article/</a:t>
            </a:r>
            <a:r>
              <a:rPr lang="en-AU" b="0" i="0" dirty="0" err="1">
                <a:solidFill>
                  <a:srgbClr val="1F1F1F"/>
                </a:solidFill>
                <a:effectLst/>
                <a:latin typeface="ElsevierGulliver"/>
              </a:rPr>
              <a:t>pii</a:t>
            </a:r>
            <a:r>
              <a:rPr lang="en-AU" b="0" i="0" dirty="0">
                <a:solidFill>
                  <a:srgbClr val="1F1F1F"/>
                </a:solidFill>
                <a:effectLst/>
                <a:latin typeface="ElsevierGulliver"/>
              </a:rPr>
              <a:t>/S0025326X21002277</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188863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www.bundabergnow.com</a:t>
            </a:r>
            <a:r>
              <a:rPr lang="en-US" dirty="0"/>
              <a:t>/2023/02/19/green-solutions-celebrates-massive-month/</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103303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pasture.io</a:t>
            </a:r>
            <a:r>
              <a:rPr lang="en-US" dirty="0"/>
              <a:t>/grazing-systems/pasture-raise-cows</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195353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www.hakahakionline.com</a:t>
            </a:r>
            <a:r>
              <a:rPr lang="en-US" dirty="0"/>
              <a:t>/</a:t>
            </a:r>
            <a:r>
              <a:rPr lang="en-US" dirty="0" err="1"/>
              <a:t>en</a:t>
            </a:r>
            <a:r>
              <a:rPr lang="en-US" dirty="0"/>
              <a:t>/4088/farmers-worried-over-diseased-crop/</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623359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7.png"/><Relationship Id="rId7"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Chemical Pollution&quot; Images – Browse 668 Stock Photos, Vectors, and Video |  Adobe Stock">
            <a:extLst>
              <a:ext uri="{FF2B5EF4-FFF2-40B4-BE49-F238E27FC236}">
                <a16:creationId xmlns:a16="http://schemas.microsoft.com/office/drawing/2014/main" id="{5CF384EC-14F1-594E-F8D4-7325120E094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524" y="0"/>
            <a:ext cx="12201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053F12-EC3F-E2AC-B857-590202BE9D1E}"/>
              </a:ext>
            </a:extLst>
          </p:cNvPr>
          <p:cNvSpPr txBox="1"/>
          <p:nvPr/>
        </p:nvSpPr>
        <p:spPr>
          <a:xfrm>
            <a:off x="391704" y="458956"/>
            <a:ext cx="3580222"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err="1">
                <a:solidFill>
                  <a:schemeClr val="bg1"/>
                </a:solidFill>
                <a:cs typeface="Arial Narrow" panose="020B0604020202020204" pitchFamily="34" charset="0"/>
              </a:rPr>
              <a:t>Recognise</a:t>
            </a:r>
            <a:r>
              <a:rPr lang="en-US" sz="2000" dirty="0">
                <a:solidFill>
                  <a:schemeClr val="bg1"/>
                </a:solidFill>
                <a:cs typeface="Arial Narrow" panose="020B0604020202020204" pitchFamily="34" charset="0"/>
              </a:rPr>
              <a:t> that the effectiveness of land-based management practices has a direct impact on the health of marine ecosystems. Scientific monitoring of these practices can be used to develop and evaluate projected impacts on marine conservation strategies</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’27. </a:t>
            </a:r>
            <a:r>
              <a:rPr lang="en-US" sz="2000" i="1" dirty="0">
                <a:solidFill>
                  <a:schemeClr val="bg1"/>
                </a:solidFill>
                <a:cs typeface="Arial Narrow" panose="020B0604020202020204" pitchFamily="34" charset="0"/>
              </a:rPr>
              <a:t>Roads to Reefs</a:t>
            </a: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Farmers worried over diseased crop | Hakahaki - Face to Face Portal">
            <a:extLst>
              <a:ext uri="{FF2B5EF4-FFF2-40B4-BE49-F238E27FC236}">
                <a16:creationId xmlns:a16="http://schemas.microsoft.com/office/drawing/2014/main" id="{E526F8EB-BE9D-305C-C87E-B09110BAE7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A29B4C-D603-7CB6-4E79-1EDD4373C691}"/>
              </a:ext>
            </a:extLst>
          </p:cNvPr>
          <p:cNvSpPr txBox="1"/>
          <p:nvPr/>
        </p:nvSpPr>
        <p:spPr>
          <a:xfrm>
            <a:off x="5243513" y="0"/>
            <a:ext cx="3457575" cy="369332"/>
          </a:xfrm>
          <a:prstGeom prst="rect">
            <a:avLst/>
          </a:prstGeom>
          <a:noFill/>
        </p:spPr>
        <p:txBody>
          <a:bodyPr wrap="square" rtlCol="0">
            <a:spAutoFit/>
          </a:bodyPr>
          <a:lstStyle/>
          <a:p>
            <a:r>
              <a:rPr lang="en-US" dirty="0"/>
              <a:t>Diseased crops</a:t>
            </a:r>
          </a:p>
        </p:txBody>
      </p:sp>
    </p:spTree>
    <p:extLst>
      <p:ext uri="{BB962C8B-B14F-4D97-AF65-F5344CB8AC3E}">
        <p14:creationId xmlns:p14="http://schemas.microsoft.com/office/powerpoint/2010/main" val="981484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F4DF4-6061-93B5-2AF5-21F9EA37AC74}"/>
              </a:ext>
            </a:extLst>
          </p:cNvPr>
          <p:cNvSpPr txBox="1"/>
          <p:nvPr/>
        </p:nvSpPr>
        <p:spPr>
          <a:xfrm>
            <a:off x="637309" y="265745"/>
            <a:ext cx="10917382" cy="954107"/>
          </a:xfrm>
          <a:prstGeom prst="rect">
            <a:avLst/>
          </a:prstGeom>
          <a:noFill/>
        </p:spPr>
        <p:txBody>
          <a:bodyPr wrap="square">
            <a:spAutoFit/>
          </a:bodyPr>
          <a:lstStyle/>
          <a:p>
            <a:pPr algn="ctr"/>
            <a:r>
              <a:rPr lang="en-AU" sz="3200" b="1" dirty="0">
                <a:effectLst/>
              </a:rPr>
              <a:t>Pesticides are chemicals used to control pests</a:t>
            </a:r>
          </a:p>
          <a:p>
            <a:pPr algn="ctr"/>
            <a:r>
              <a:rPr lang="en-AU" sz="2400" dirty="0"/>
              <a:t>e.g. fungicides, herbicides and insecticides</a:t>
            </a:r>
            <a:endParaRPr lang="en-AU" sz="2000" dirty="0"/>
          </a:p>
        </p:txBody>
      </p:sp>
      <p:pic>
        <p:nvPicPr>
          <p:cNvPr id="45058" name="Picture 2">
            <a:extLst>
              <a:ext uri="{FF2B5EF4-FFF2-40B4-BE49-F238E27FC236}">
                <a16:creationId xmlns:a16="http://schemas.microsoft.com/office/drawing/2014/main" id="{5CB81F12-7C01-A413-5351-4A441B201E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500188"/>
            <a:ext cx="12192000" cy="535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92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00352A15-A69E-939F-DAEB-43D5B3A2692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5115"/>
            <a:ext cx="12192000" cy="687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60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1CD1B7-3393-FCC1-B98E-A2D2693373F3}"/>
              </a:ext>
            </a:extLst>
          </p:cNvPr>
          <p:cNvSpPr txBox="1"/>
          <p:nvPr/>
        </p:nvSpPr>
        <p:spPr>
          <a:xfrm>
            <a:off x="637309" y="265745"/>
            <a:ext cx="10917382" cy="584775"/>
          </a:xfrm>
          <a:prstGeom prst="rect">
            <a:avLst/>
          </a:prstGeom>
          <a:noFill/>
        </p:spPr>
        <p:txBody>
          <a:bodyPr wrap="square">
            <a:spAutoFit/>
          </a:bodyPr>
          <a:lstStyle/>
          <a:p>
            <a:pPr algn="ctr"/>
            <a:r>
              <a:rPr lang="en-AU" sz="3200" b="1" dirty="0"/>
              <a:t>A</a:t>
            </a:r>
            <a:r>
              <a:rPr lang="en-AU" sz="3200" b="1" dirty="0">
                <a:effectLst/>
              </a:rPr>
              <a:t>ctive ingredients in Pesticides, </a:t>
            </a:r>
            <a:r>
              <a:rPr lang="en-AU" sz="3200" b="1" dirty="0"/>
              <a:t>found in waters of the GBR</a:t>
            </a:r>
            <a:endParaRPr lang="en-AU" sz="2000" b="1" dirty="0"/>
          </a:p>
        </p:txBody>
      </p:sp>
      <p:sp>
        <p:nvSpPr>
          <p:cNvPr id="3" name="Rectangle 2">
            <a:extLst>
              <a:ext uri="{FF2B5EF4-FFF2-40B4-BE49-F238E27FC236}">
                <a16:creationId xmlns:a16="http://schemas.microsoft.com/office/drawing/2014/main" id="{E122F2DF-46F4-4323-D850-A167D41A931F}"/>
              </a:ext>
            </a:extLst>
          </p:cNvPr>
          <p:cNvSpPr/>
          <p:nvPr/>
        </p:nvSpPr>
        <p:spPr>
          <a:xfrm>
            <a:off x="0" y="1443038"/>
            <a:ext cx="12192000" cy="5414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8E696367-DC17-5847-59F8-E779CA663A5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57237" y="1766435"/>
            <a:ext cx="6529388" cy="4534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5ED695-FF38-1D87-559C-895E92DDBFDB}"/>
              </a:ext>
            </a:extLst>
          </p:cNvPr>
          <p:cNvSpPr txBox="1"/>
          <p:nvPr/>
        </p:nvSpPr>
        <p:spPr>
          <a:xfrm>
            <a:off x="7743824" y="1586787"/>
            <a:ext cx="4200525" cy="4893647"/>
          </a:xfrm>
          <a:prstGeom prst="rect">
            <a:avLst/>
          </a:prstGeom>
          <a:noFill/>
        </p:spPr>
        <p:txBody>
          <a:bodyPr wrap="square" rtlCol="0">
            <a:spAutoFit/>
          </a:bodyPr>
          <a:lstStyle/>
          <a:p>
            <a:r>
              <a:rPr lang="en-AU" sz="2400" dirty="0">
                <a:solidFill>
                  <a:srgbClr val="1F1F1F"/>
                </a:solidFill>
              </a:rPr>
              <a:t>In </a:t>
            </a:r>
            <a:r>
              <a:rPr lang="en-AU" sz="2400" b="0" dirty="0">
                <a:solidFill>
                  <a:srgbClr val="1F1F1F"/>
                </a:solidFill>
                <a:effectLst/>
              </a:rPr>
              <a:t>the Mackay/Whitsunday and Wet Tropics regions, </a:t>
            </a:r>
            <a:r>
              <a:rPr lang="en-AU" sz="2400" dirty="0">
                <a:solidFill>
                  <a:srgbClr val="1F1F1F"/>
                </a:solidFill>
              </a:rPr>
              <a:t>D</a:t>
            </a:r>
            <a:r>
              <a:rPr lang="en-AU" sz="2400" b="0" dirty="0">
                <a:solidFill>
                  <a:srgbClr val="1F1F1F"/>
                </a:solidFill>
                <a:effectLst/>
              </a:rPr>
              <a:t>iuron and </a:t>
            </a:r>
            <a:r>
              <a:rPr lang="en-AU" sz="2400" b="0" dirty="0" err="1">
                <a:solidFill>
                  <a:srgbClr val="1F1F1F"/>
                </a:solidFill>
                <a:effectLst/>
              </a:rPr>
              <a:t>Imidaclopri</a:t>
            </a:r>
            <a:r>
              <a:rPr lang="en-AU" sz="2400" b="0" dirty="0">
                <a:solidFill>
                  <a:srgbClr val="1F1F1F"/>
                </a:solidFill>
                <a:effectLst/>
              </a:rPr>
              <a:t> posed the greatest risk. Whereas in the Burnett and Fitzroy regions, the main contributor was Metolachlor. This variation most likely reflects the different types and amounts of agriculture in regions and catchments and regional differences in pesticide spraying regimes even for the same crop</a:t>
            </a:r>
            <a:r>
              <a:rPr lang="en-AU" sz="2400" b="0" i="0" dirty="0">
                <a:solidFill>
                  <a:srgbClr val="1F1F1F"/>
                </a:solidFill>
                <a:effectLst/>
              </a:rPr>
              <a:t> (Warne </a:t>
            </a:r>
            <a:r>
              <a:rPr lang="en-AU" sz="2400" b="0" i="1" dirty="0">
                <a:solidFill>
                  <a:srgbClr val="1F1F1F"/>
                </a:solidFill>
                <a:effectLst/>
              </a:rPr>
              <a:t>et al., </a:t>
            </a:r>
            <a:r>
              <a:rPr lang="en-AU" sz="2400" b="0" i="0" dirty="0">
                <a:solidFill>
                  <a:srgbClr val="1F1F1F"/>
                </a:solidFill>
                <a:effectLst/>
              </a:rPr>
              <a:t>2023).</a:t>
            </a:r>
            <a:endParaRPr lang="en-US" sz="2400" dirty="0"/>
          </a:p>
        </p:txBody>
      </p:sp>
    </p:spTree>
    <p:extLst>
      <p:ext uri="{BB962C8B-B14F-4D97-AF65-F5344CB8AC3E}">
        <p14:creationId xmlns:p14="http://schemas.microsoft.com/office/powerpoint/2010/main" val="363623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Great Barrier Reef Far Northern Reefs - alive and kicking">
            <a:extLst>
              <a:ext uri="{FF2B5EF4-FFF2-40B4-BE49-F238E27FC236}">
                <a16:creationId xmlns:a16="http://schemas.microsoft.com/office/drawing/2014/main" id="{7F97ADD0-B8C5-3B46-852C-F1CDE2BD40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05213"/>
            <a:ext cx="12192000" cy="32527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91EB94-BCB2-8E0C-3AB7-F21D9B2920B5}"/>
              </a:ext>
            </a:extLst>
          </p:cNvPr>
          <p:cNvSpPr txBox="1"/>
          <p:nvPr/>
        </p:nvSpPr>
        <p:spPr>
          <a:xfrm>
            <a:off x="503138" y="783015"/>
            <a:ext cx="11185723" cy="1569660"/>
          </a:xfrm>
          <a:prstGeom prst="rect">
            <a:avLst/>
          </a:prstGeom>
          <a:noFill/>
        </p:spPr>
        <p:txBody>
          <a:bodyPr wrap="square">
            <a:spAutoFit/>
          </a:bodyPr>
          <a:lstStyle/>
          <a:p>
            <a:pPr algn="ctr"/>
            <a:r>
              <a:rPr lang="en-AU" sz="2400" dirty="0">
                <a:effectLst/>
              </a:rPr>
              <a:t>Coral reefs</a:t>
            </a:r>
            <a:r>
              <a:rPr lang="en-AU" sz="3200" b="1" dirty="0">
                <a:effectLst/>
              </a:rPr>
              <a:t> downstream </a:t>
            </a:r>
            <a:r>
              <a:rPr lang="en-AU" sz="2400" dirty="0">
                <a:effectLst/>
              </a:rPr>
              <a:t>of land disturbance</a:t>
            </a:r>
            <a:r>
              <a:rPr lang="en-AU" dirty="0">
                <a:effectLst/>
              </a:rPr>
              <a:t> </a:t>
            </a:r>
            <a:r>
              <a:rPr lang="en-AU" sz="2400" dirty="0">
                <a:effectLst/>
              </a:rPr>
              <a:t>are often degraded by….</a:t>
            </a:r>
          </a:p>
          <a:p>
            <a:pPr algn="ctr"/>
            <a:r>
              <a:rPr lang="en-AU" sz="2400" dirty="0">
                <a:effectLst/>
              </a:rPr>
              <a:t> disease; low rates of calcification and photosynthesis; mortality from hypoxia; tissue degradation; macroalgal competition: and low larval recruitment and survival </a:t>
            </a:r>
          </a:p>
          <a:p>
            <a:pPr algn="ctr"/>
            <a:r>
              <a:rPr lang="en-AU" sz="1600" dirty="0">
                <a:effectLst/>
              </a:rPr>
              <a:t>(Carlson et al., 2019).</a:t>
            </a:r>
            <a:endParaRPr lang="en-AU" sz="2400" dirty="0"/>
          </a:p>
        </p:txBody>
      </p:sp>
    </p:spTree>
    <p:extLst>
      <p:ext uri="{BB962C8B-B14F-4D97-AF65-F5344CB8AC3E}">
        <p14:creationId xmlns:p14="http://schemas.microsoft.com/office/powerpoint/2010/main" val="332305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FF7D8-F4DE-F4C7-D4CA-D183180CDAEA}"/>
              </a:ext>
            </a:extLst>
          </p:cNvPr>
          <p:cNvSpPr txBox="1"/>
          <p:nvPr/>
        </p:nvSpPr>
        <p:spPr>
          <a:xfrm>
            <a:off x="637309" y="265745"/>
            <a:ext cx="10917382" cy="584775"/>
          </a:xfrm>
          <a:prstGeom prst="rect">
            <a:avLst/>
          </a:prstGeom>
          <a:noFill/>
        </p:spPr>
        <p:txBody>
          <a:bodyPr wrap="square">
            <a:spAutoFit/>
          </a:bodyPr>
          <a:lstStyle/>
          <a:p>
            <a:pPr algn="ctr"/>
            <a:r>
              <a:rPr lang="en-AU" sz="3200" b="1" dirty="0"/>
              <a:t>D</a:t>
            </a:r>
            <a:r>
              <a:rPr lang="en-AU" sz="3200" b="1" dirty="0">
                <a:effectLst/>
              </a:rPr>
              <a:t>isease</a:t>
            </a:r>
            <a:endParaRPr lang="en-AU" sz="2400" b="1" dirty="0"/>
          </a:p>
        </p:txBody>
      </p:sp>
      <p:pic>
        <p:nvPicPr>
          <p:cNvPr id="4098" name="Picture 2" descr="Mystery disease is killing Caribbean corals">
            <a:extLst>
              <a:ext uri="{FF2B5EF4-FFF2-40B4-BE49-F238E27FC236}">
                <a16:creationId xmlns:a16="http://schemas.microsoft.com/office/drawing/2014/main" id="{F7A1EF8C-EE4D-1DFE-752C-05D1794F0E4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983673"/>
            <a:ext cx="12191999" cy="587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9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FF7D8-F4DE-F4C7-D4CA-D183180CDAEA}"/>
              </a:ext>
            </a:extLst>
          </p:cNvPr>
          <p:cNvSpPr txBox="1"/>
          <p:nvPr/>
        </p:nvSpPr>
        <p:spPr>
          <a:xfrm>
            <a:off x="637309" y="265745"/>
            <a:ext cx="10917382" cy="584775"/>
          </a:xfrm>
          <a:prstGeom prst="rect">
            <a:avLst/>
          </a:prstGeom>
          <a:noFill/>
        </p:spPr>
        <p:txBody>
          <a:bodyPr wrap="square">
            <a:spAutoFit/>
          </a:bodyPr>
          <a:lstStyle/>
          <a:p>
            <a:pPr algn="ctr"/>
            <a:r>
              <a:rPr lang="en-AU" sz="3200" b="1" dirty="0">
                <a:solidFill>
                  <a:schemeClr val="bg1"/>
                </a:solidFill>
                <a:effectLst/>
              </a:rPr>
              <a:t>low rates of calcification and photosynthesis</a:t>
            </a:r>
            <a:endParaRPr lang="en-AU" sz="2400" dirty="0">
              <a:solidFill>
                <a:schemeClr val="bg1"/>
              </a:solidFill>
            </a:endParaRPr>
          </a:p>
        </p:txBody>
      </p:sp>
      <p:pic>
        <p:nvPicPr>
          <p:cNvPr id="59398" name="Picture 6" descr="Coral time capsules - Lizard Island Reef Research Foundation">
            <a:extLst>
              <a:ext uri="{FF2B5EF4-FFF2-40B4-BE49-F238E27FC236}">
                <a16:creationId xmlns:a16="http://schemas.microsoft.com/office/drawing/2014/main" id="{9570906F-9A44-C1B2-4270-758C0828894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37309" y="1843088"/>
            <a:ext cx="11058525" cy="374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ED910F-8605-E487-B283-EAFE5DC3CE21}"/>
              </a:ext>
            </a:extLst>
          </p:cNvPr>
          <p:cNvSpPr txBox="1"/>
          <p:nvPr/>
        </p:nvSpPr>
        <p:spPr>
          <a:xfrm>
            <a:off x="1201017" y="6407589"/>
            <a:ext cx="11058524" cy="369332"/>
          </a:xfrm>
          <a:prstGeom prst="rect">
            <a:avLst/>
          </a:prstGeom>
          <a:noFill/>
        </p:spPr>
        <p:txBody>
          <a:bodyPr wrap="square" rtlCol="0">
            <a:spAutoFit/>
          </a:bodyPr>
          <a:lstStyle/>
          <a:p>
            <a:r>
              <a:rPr lang="en-US" dirty="0">
                <a:solidFill>
                  <a:schemeClr val="bg1"/>
                </a:solidFill>
              </a:rPr>
              <a:t>Coral time capsules - coral core growth rings including high density stress bands. Photo: Thomas DeCarlo </a:t>
            </a:r>
          </a:p>
        </p:txBody>
      </p:sp>
    </p:spTree>
    <p:extLst>
      <p:ext uri="{BB962C8B-B14F-4D97-AF65-F5344CB8AC3E}">
        <p14:creationId xmlns:p14="http://schemas.microsoft.com/office/powerpoint/2010/main" val="3579069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FF7D8-F4DE-F4C7-D4CA-D183180CDAEA}"/>
              </a:ext>
            </a:extLst>
          </p:cNvPr>
          <p:cNvSpPr txBox="1"/>
          <p:nvPr/>
        </p:nvSpPr>
        <p:spPr>
          <a:xfrm>
            <a:off x="0" y="1937382"/>
            <a:ext cx="3191741" cy="2677656"/>
          </a:xfrm>
          <a:prstGeom prst="rect">
            <a:avLst/>
          </a:prstGeom>
          <a:noFill/>
        </p:spPr>
        <p:txBody>
          <a:bodyPr wrap="square">
            <a:spAutoFit/>
          </a:bodyPr>
          <a:lstStyle/>
          <a:p>
            <a:pPr algn="ctr"/>
            <a:r>
              <a:rPr lang="en-AU" sz="3200" b="1" dirty="0">
                <a:effectLst/>
              </a:rPr>
              <a:t>mortality from hypoxia - low oxygen</a:t>
            </a:r>
          </a:p>
          <a:p>
            <a:pPr algn="ctr"/>
            <a:r>
              <a:rPr lang="en-AU" sz="2400" dirty="0"/>
              <a:t>(e.g. from stagnant, warm waters and nutrient pollution)</a:t>
            </a:r>
          </a:p>
        </p:txBody>
      </p:sp>
      <p:pic>
        <p:nvPicPr>
          <p:cNvPr id="60420" name="Picture 4" descr="Brittle Sea Stars Attempt to Escape From Hypoxic Ocean Waters">
            <a:extLst>
              <a:ext uri="{FF2B5EF4-FFF2-40B4-BE49-F238E27FC236}">
                <a16:creationId xmlns:a16="http://schemas.microsoft.com/office/drawing/2014/main" id="{931D302B-1819-9840-5959-C5DDF48568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51175"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296E6B-B048-6EF9-9B08-5A7EDA7828CE}"/>
              </a:ext>
            </a:extLst>
          </p:cNvPr>
          <p:cNvSpPr txBox="1"/>
          <p:nvPr/>
        </p:nvSpPr>
        <p:spPr>
          <a:xfrm>
            <a:off x="3075385" y="137694"/>
            <a:ext cx="9116615" cy="830997"/>
          </a:xfrm>
          <a:prstGeom prst="rect">
            <a:avLst/>
          </a:prstGeom>
          <a:noFill/>
        </p:spPr>
        <p:txBody>
          <a:bodyPr wrap="square">
            <a:spAutoFit/>
          </a:bodyPr>
          <a:lstStyle/>
          <a:p>
            <a:pPr algn="ctr"/>
            <a:r>
              <a:rPr lang="en-AU" sz="1600" b="0" i="0" dirty="0">
                <a:solidFill>
                  <a:schemeClr val="bg1"/>
                </a:solidFill>
                <a:effectLst/>
                <a:highlight>
                  <a:srgbClr val="000000"/>
                </a:highlight>
                <a:latin typeface="PT Serif" panose="020A0603040505020204" pitchFamily="18" charset="77"/>
              </a:rPr>
              <a:t>Brittle sea stars, which usually are in hiding, perch on top of coral to attempt to escape from hypoxic ocean waters, which have little to no oxygen in that area. Sadly, those that cannot escape essentially suffocate. Credit: Maggie Johnson © Woods Hole Oceanographic Institution</a:t>
            </a:r>
            <a:endParaRPr lang="en-US" sz="1600" dirty="0">
              <a:solidFill>
                <a:schemeClr val="bg1"/>
              </a:solidFill>
              <a:highlight>
                <a:srgbClr val="000000"/>
              </a:highlight>
            </a:endParaRPr>
          </a:p>
        </p:txBody>
      </p:sp>
    </p:spTree>
    <p:extLst>
      <p:ext uri="{BB962C8B-B14F-4D97-AF65-F5344CB8AC3E}">
        <p14:creationId xmlns:p14="http://schemas.microsoft.com/office/powerpoint/2010/main" val="129608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bject Update Learn More Coral And Water Quality Figure 1">
            <a:extLst>
              <a:ext uri="{FF2B5EF4-FFF2-40B4-BE49-F238E27FC236}">
                <a16:creationId xmlns:a16="http://schemas.microsoft.com/office/drawing/2014/main" id="{F28861BB-CA99-FDE6-C69A-A6B7C9E673C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911927"/>
            <a:ext cx="12192000" cy="4946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16B060-BAF8-1793-5238-7EC7751EF95A}"/>
              </a:ext>
            </a:extLst>
          </p:cNvPr>
          <p:cNvSpPr txBox="1"/>
          <p:nvPr/>
        </p:nvSpPr>
        <p:spPr>
          <a:xfrm>
            <a:off x="637309" y="426167"/>
            <a:ext cx="10917382" cy="1077218"/>
          </a:xfrm>
          <a:prstGeom prst="rect">
            <a:avLst/>
          </a:prstGeom>
          <a:noFill/>
        </p:spPr>
        <p:txBody>
          <a:bodyPr wrap="square">
            <a:spAutoFit/>
          </a:bodyPr>
          <a:lstStyle/>
          <a:p>
            <a:pPr algn="ctr"/>
            <a:r>
              <a:rPr lang="en-AU" sz="3200" b="1" dirty="0">
                <a:effectLst/>
              </a:rPr>
              <a:t>tissue degradation</a:t>
            </a:r>
          </a:p>
          <a:p>
            <a:pPr algn="ctr"/>
            <a:r>
              <a:rPr lang="en-AU" sz="2400" dirty="0">
                <a:effectLst/>
              </a:rPr>
              <a:t>e.g. from COTS outbreaks (due to excess nutrients)</a:t>
            </a:r>
            <a:r>
              <a:rPr lang="en-AU" sz="3200" b="1" dirty="0">
                <a:effectLst/>
              </a:rPr>
              <a:t> </a:t>
            </a:r>
            <a:endParaRPr lang="en-AU" sz="2400" b="1" dirty="0"/>
          </a:p>
        </p:txBody>
      </p:sp>
      <p:sp>
        <p:nvSpPr>
          <p:cNvPr id="4" name="TextBox 3">
            <a:extLst>
              <a:ext uri="{FF2B5EF4-FFF2-40B4-BE49-F238E27FC236}">
                <a16:creationId xmlns:a16="http://schemas.microsoft.com/office/drawing/2014/main" id="{0FFF1767-A40E-7736-2F90-19F477C91DE9}"/>
              </a:ext>
            </a:extLst>
          </p:cNvPr>
          <p:cNvSpPr txBox="1"/>
          <p:nvPr/>
        </p:nvSpPr>
        <p:spPr>
          <a:xfrm>
            <a:off x="9698180" y="6488668"/>
            <a:ext cx="2729347" cy="369332"/>
          </a:xfrm>
          <a:prstGeom prst="rect">
            <a:avLst/>
          </a:prstGeom>
          <a:noFill/>
        </p:spPr>
        <p:txBody>
          <a:bodyPr wrap="square" rtlCol="0">
            <a:spAutoFit/>
          </a:bodyPr>
          <a:lstStyle/>
          <a:p>
            <a:r>
              <a:rPr lang="en-US" dirty="0">
                <a:solidFill>
                  <a:schemeClr val="bg1"/>
                </a:solidFill>
              </a:rPr>
              <a:t>XL Catlin Seaview Survey</a:t>
            </a:r>
          </a:p>
        </p:txBody>
      </p:sp>
    </p:spTree>
    <p:extLst>
      <p:ext uri="{BB962C8B-B14F-4D97-AF65-F5344CB8AC3E}">
        <p14:creationId xmlns:p14="http://schemas.microsoft.com/office/powerpoint/2010/main" val="1961139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Description automatically generated">
            <a:extLst>
              <a:ext uri="{FF2B5EF4-FFF2-40B4-BE49-F238E27FC236}">
                <a16:creationId xmlns:a16="http://schemas.microsoft.com/office/drawing/2014/main" id="{E9D0BDF5-E85A-BEBB-61AE-215CB7EC02E5}"/>
              </a:ext>
            </a:extLst>
          </p:cNvPr>
          <p:cNvPicPr>
            <a:picLocks noChangeAspect="1"/>
          </p:cNvPicPr>
          <p:nvPr/>
        </p:nvPicPr>
        <p:blipFill>
          <a:blip r:embed="rId3"/>
          <a:stretch>
            <a:fillRect/>
          </a:stretch>
        </p:blipFill>
        <p:spPr>
          <a:xfrm>
            <a:off x="2582779" y="0"/>
            <a:ext cx="9609221" cy="6878926"/>
          </a:xfrm>
          <a:prstGeom prst="rect">
            <a:avLst/>
          </a:prstGeom>
        </p:spPr>
      </p:pic>
      <p:sp>
        <p:nvSpPr>
          <p:cNvPr id="4" name="TextBox 3">
            <a:extLst>
              <a:ext uri="{FF2B5EF4-FFF2-40B4-BE49-F238E27FC236}">
                <a16:creationId xmlns:a16="http://schemas.microsoft.com/office/drawing/2014/main" id="{DC32AEF0-8351-D45B-8765-C1D457ADDEB4}"/>
              </a:ext>
            </a:extLst>
          </p:cNvPr>
          <p:cNvSpPr txBox="1"/>
          <p:nvPr/>
        </p:nvSpPr>
        <p:spPr>
          <a:xfrm>
            <a:off x="236256" y="1101946"/>
            <a:ext cx="2346523" cy="4093428"/>
          </a:xfrm>
          <a:prstGeom prst="rect">
            <a:avLst/>
          </a:prstGeom>
          <a:noFill/>
        </p:spPr>
        <p:txBody>
          <a:bodyPr wrap="square">
            <a:spAutoFit/>
          </a:bodyPr>
          <a:lstStyle/>
          <a:p>
            <a:pPr algn="ctr"/>
            <a:r>
              <a:rPr lang="en-AU" sz="3200" b="1" dirty="0">
                <a:effectLst/>
              </a:rPr>
              <a:t>tissue degradation</a:t>
            </a:r>
          </a:p>
          <a:p>
            <a:pPr algn="ctr"/>
            <a:endParaRPr lang="en-AU" sz="3200" b="1" dirty="0">
              <a:effectLst/>
            </a:endParaRPr>
          </a:p>
          <a:p>
            <a:pPr algn="ctr"/>
            <a:r>
              <a:rPr lang="en-AU" sz="2400" dirty="0">
                <a:effectLst/>
              </a:rPr>
              <a:t>e.g. from </a:t>
            </a:r>
            <a:r>
              <a:rPr lang="en-AU" sz="2400" dirty="0"/>
              <a:t>MEMC, a mercury-based sugarcane fungicide used to treat sugarcane diseases</a:t>
            </a:r>
          </a:p>
          <a:p>
            <a:pPr algn="ctr"/>
            <a:r>
              <a:rPr lang="en-AU" sz="1600" dirty="0"/>
              <a:t>(Markey </a:t>
            </a:r>
            <a:r>
              <a:rPr lang="en-AU" sz="1600" i="1" dirty="0"/>
              <a:t>et al., </a:t>
            </a:r>
            <a:r>
              <a:rPr lang="en-AU" sz="1600" dirty="0"/>
              <a:t>2007)</a:t>
            </a:r>
            <a:endParaRPr lang="en-AU" sz="1600" b="1" dirty="0"/>
          </a:p>
        </p:txBody>
      </p:sp>
    </p:spTree>
    <p:extLst>
      <p:ext uri="{BB962C8B-B14F-4D97-AF65-F5344CB8AC3E}">
        <p14:creationId xmlns:p14="http://schemas.microsoft.com/office/powerpoint/2010/main" val="372966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4EFF94-BF5B-DF89-81C0-8335063C971F}"/>
              </a:ext>
            </a:extLst>
          </p:cNvPr>
          <p:cNvSpPr/>
          <p:nvPr/>
        </p:nvSpPr>
        <p:spPr>
          <a:xfrm>
            <a:off x="0" y="1171575"/>
            <a:ext cx="12192000" cy="4514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34E965-51DD-7255-E40F-E61CF9D6D496}"/>
              </a:ext>
            </a:extLst>
          </p:cNvPr>
          <p:cNvSpPr txBox="1"/>
          <p:nvPr/>
        </p:nvSpPr>
        <p:spPr>
          <a:xfrm>
            <a:off x="634603" y="364843"/>
            <a:ext cx="10922794" cy="461665"/>
          </a:xfrm>
          <a:prstGeom prst="rect">
            <a:avLst/>
          </a:prstGeom>
          <a:noFill/>
        </p:spPr>
        <p:txBody>
          <a:bodyPr wrap="square">
            <a:spAutoFit/>
          </a:bodyPr>
          <a:lstStyle/>
          <a:p>
            <a:pPr algn="ctr"/>
            <a:r>
              <a:rPr lang="en-AU" sz="2400" dirty="0">
                <a:solidFill>
                  <a:srgbClr val="1F1F1F"/>
                </a:solidFill>
              </a:rPr>
              <a:t>What happens on the land affects what happens on the reef</a:t>
            </a:r>
            <a:endParaRPr lang="en-US" sz="2400" dirty="0"/>
          </a:p>
        </p:txBody>
      </p:sp>
      <p:pic>
        <p:nvPicPr>
          <p:cNvPr id="5" name="Picture 2">
            <a:extLst>
              <a:ext uri="{FF2B5EF4-FFF2-40B4-BE49-F238E27FC236}">
                <a16:creationId xmlns:a16="http://schemas.microsoft.com/office/drawing/2014/main" id="{BC757E98-8E79-5AE9-568B-D85C8FDB70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7438" y="1440583"/>
            <a:ext cx="7809275" cy="3976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DC6978-4AB8-1401-156D-DBD6E14E6DE8}"/>
              </a:ext>
            </a:extLst>
          </p:cNvPr>
          <p:cNvSpPr txBox="1"/>
          <p:nvPr/>
        </p:nvSpPr>
        <p:spPr>
          <a:xfrm>
            <a:off x="634603" y="5800724"/>
            <a:ext cx="11072813" cy="954107"/>
          </a:xfrm>
          <a:prstGeom prst="rect">
            <a:avLst/>
          </a:prstGeom>
          <a:noFill/>
        </p:spPr>
        <p:txBody>
          <a:bodyPr wrap="square" rtlCol="0">
            <a:spAutoFit/>
          </a:bodyPr>
          <a:lstStyle/>
          <a:p>
            <a:r>
              <a:rPr lang="en-AU" b="0" i="1" dirty="0">
                <a:solidFill>
                  <a:srgbClr val="1F1F1F"/>
                </a:solidFill>
                <a:effectLst/>
              </a:rPr>
              <a:t>“Since the commencement of European settlement in the 1860s we document a</a:t>
            </a:r>
            <a:r>
              <a:rPr lang="en-AU" sz="2400" b="1" i="1" dirty="0">
                <a:solidFill>
                  <a:srgbClr val="1F1F1F"/>
                </a:solidFill>
                <a:effectLst/>
              </a:rPr>
              <a:t> tripling </a:t>
            </a:r>
            <a:r>
              <a:rPr lang="en-AU" b="0" i="1" dirty="0">
                <a:solidFill>
                  <a:srgbClr val="1F1F1F"/>
                </a:solidFill>
                <a:effectLst/>
              </a:rPr>
              <a:t>of flood-plume suspended sediment loads delivered by the Burdekin River to the GBR lagoon relative to ‘natural’ pre-European baseline levels”.</a:t>
            </a:r>
          </a:p>
          <a:p>
            <a:pPr algn="ctr"/>
            <a:r>
              <a:rPr lang="en-US" sz="1200" dirty="0"/>
              <a:t>(</a:t>
            </a:r>
            <a:r>
              <a:rPr lang="en-US" sz="1200" dirty="0" err="1"/>
              <a:t>D'Olivo</a:t>
            </a:r>
            <a:r>
              <a:rPr lang="en-US" sz="1200" dirty="0"/>
              <a:t> &amp; McCulloch, 2022)</a:t>
            </a:r>
          </a:p>
        </p:txBody>
      </p:sp>
    </p:spTree>
    <p:extLst>
      <p:ext uri="{BB962C8B-B14F-4D97-AF65-F5344CB8AC3E}">
        <p14:creationId xmlns:p14="http://schemas.microsoft.com/office/powerpoint/2010/main" val="56864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3FF7D8-F4DE-F4C7-D4CA-D183180CDAEA}"/>
              </a:ext>
            </a:extLst>
          </p:cNvPr>
          <p:cNvSpPr txBox="1"/>
          <p:nvPr/>
        </p:nvSpPr>
        <p:spPr>
          <a:xfrm>
            <a:off x="1022001" y="1209973"/>
            <a:ext cx="2749900" cy="4770537"/>
          </a:xfrm>
          <a:prstGeom prst="rect">
            <a:avLst/>
          </a:prstGeom>
          <a:noFill/>
        </p:spPr>
        <p:txBody>
          <a:bodyPr wrap="square">
            <a:spAutoFit/>
          </a:bodyPr>
          <a:lstStyle/>
          <a:p>
            <a:pPr algn="ctr"/>
            <a:r>
              <a:rPr lang="en-AU" sz="3200" b="1" dirty="0">
                <a:effectLst/>
              </a:rPr>
              <a:t>macroalgal competition</a:t>
            </a:r>
          </a:p>
          <a:p>
            <a:pPr algn="ctr"/>
            <a:r>
              <a:rPr lang="en-AU" sz="2400" dirty="0">
                <a:effectLst/>
              </a:rPr>
              <a:t>e.g. from exces</a:t>
            </a:r>
            <a:r>
              <a:rPr lang="en-AU" sz="2400" dirty="0"/>
              <a:t>s nutrients feeding the algae, or from another major disturbance event/s weakening coral’s ability to outcompete the macroalgae.</a:t>
            </a:r>
            <a:endParaRPr lang="en-AU" sz="2400" b="1" dirty="0"/>
          </a:p>
          <a:p>
            <a:pPr algn="ctr"/>
            <a:endParaRPr lang="en-AU" sz="2400" dirty="0"/>
          </a:p>
        </p:txBody>
      </p:sp>
      <p:pic>
        <p:nvPicPr>
          <p:cNvPr id="61442" name="Picture 2" descr="Seaweed is taking over coral reefs. But there's a gardening solution –  sea-weeding">
            <a:extLst>
              <a:ext uri="{FF2B5EF4-FFF2-40B4-BE49-F238E27FC236}">
                <a16:creationId xmlns:a16="http://schemas.microsoft.com/office/drawing/2014/main" id="{4A37B505-75C1-E3A0-92B9-BBB767296B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784637" y="0"/>
            <a:ext cx="74073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233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Coral Larvae [IMAGE] | EurekAlert! Science News Releases">
            <a:extLst>
              <a:ext uri="{FF2B5EF4-FFF2-40B4-BE49-F238E27FC236}">
                <a16:creationId xmlns:a16="http://schemas.microsoft.com/office/drawing/2014/main" id="{6F33FB74-6251-3206-9EFA-18CF4DFAC1E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37346" y="686979"/>
            <a:ext cx="9224211" cy="61710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EC3384-089C-6EBA-345A-FC5889737F77}"/>
              </a:ext>
            </a:extLst>
          </p:cNvPr>
          <p:cNvSpPr txBox="1"/>
          <p:nvPr/>
        </p:nvSpPr>
        <p:spPr>
          <a:xfrm>
            <a:off x="6830290" y="6453755"/>
            <a:ext cx="5361709" cy="646331"/>
          </a:xfrm>
          <a:prstGeom prst="rect">
            <a:avLst/>
          </a:prstGeom>
          <a:noFill/>
        </p:spPr>
        <p:txBody>
          <a:bodyPr wrap="square">
            <a:spAutoFit/>
          </a:bodyPr>
          <a:lstStyle/>
          <a:p>
            <a:pPr algn="r"/>
            <a:r>
              <a:rPr lang="en-AU" sz="1200" dirty="0">
                <a:solidFill>
                  <a:schemeClr val="bg1"/>
                </a:solidFill>
                <a:latin typeface="Open Sans" panose="020B0606030504020204" pitchFamily="34" charset="0"/>
              </a:rPr>
              <a:t>T</a:t>
            </a:r>
            <a:r>
              <a:rPr lang="en-AU" sz="1200" b="0" i="0" dirty="0">
                <a:solidFill>
                  <a:schemeClr val="bg1"/>
                </a:solidFill>
                <a:effectLst/>
                <a:latin typeface="Open Sans" panose="020B0606030504020204" pitchFamily="34" charset="0"/>
              </a:rPr>
              <a:t>wo larvae of coral </a:t>
            </a:r>
            <a:r>
              <a:rPr lang="en-AU" sz="1200" b="0" i="0" dirty="0" err="1">
                <a:solidFill>
                  <a:schemeClr val="bg1"/>
                </a:solidFill>
                <a:effectLst/>
                <a:latin typeface="Open Sans" panose="020B0606030504020204" pitchFamily="34" charset="0"/>
              </a:rPr>
              <a:t>Pocillopora</a:t>
            </a:r>
            <a:r>
              <a:rPr lang="en-AU" sz="1200" b="0" i="0" dirty="0">
                <a:solidFill>
                  <a:schemeClr val="bg1"/>
                </a:solidFill>
                <a:effectLst/>
                <a:latin typeface="Open Sans" panose="020B0606030504020204" pitchFamily="34" charset="0"/>
              </a:rPr>
              <a:t> </a:t>
            </a:r>
            <a:r>
              <a:rPr lang="en-AU" sz="1200" b="0" i="0" dirty="0" err="1">
                <a:solidFill>
                  <a:schemeClr val="bg1"/>
                </a:solidFill>
                <a:effectLst/>
                <a:latin typeface="Open Sans" panose="020B0606030504020204" pitchFamily="34" charset="0"/>
              </a:rPr>
              <a:t>damicornis</a:t>
            </a:r>
            <a:r>
              <a:rPr lang="en-AU" sz="1200" b="0" i="0" dirty="0">
                <a:solidFill>
                  <a:schemeClr val="bg1"/>
                </a:solidFill>
                <a:effectLst/>
                <a:latin typeface="Open Sans" panose="020B0606030504020204" pitchFamily="34" charset="0"/>
              </a:rPr>
              <a:t> © E. Rivest/VIMS.</a:t>
            </a:r>
          </a:p>
          <a:p>
            <a:pPr algn="r"/>
            <a:endParaRPr lang="en-AU" sz="1200" b="0" i="0" dirty="0">
              <a:solidFill>
                <a:schemeClr val="bg1"/>
              </a:solidFill>
              <a:effectLst/>
              <a:latin typeface="Open Sans" panose="020B0606030504020204" pitchFamily="34" charset="0"/>
            </a:endParaRPr>
          </a:p>
          <a:p>
            <a:pPr algn="r"/>
            <a:r>
              <a:rPr lang="en-AU" sz="1200" dirty="0">
                <a:solidFill>
                  <a:schemeClr val="bg1"/>
                </a:solidFill>
                <a:latin typeface="Open Sans" panose="020B0606030504020204" pitchFamily="34" charset="0"/>
              </a:rPr>
              <a:t> </a:t>
            </a:r>
            <a:endParaRPr lang="en-US" sz="1200" dirty="0">
              <a:solidFill>
                <a:schemeClr val="bg1"/>
              </a:solidFill>
            </a:endParaRPr>
          </a:p>
        </p:txBody>
      </p:sp>
      <p:sp>
        <p:nvSpPr>
          <p:cNvPr id="8" name="TextBox 7">
            <a:extLst>
              <a:ext uri="{FF2B5EF4-FFF2-40B4-BE49-F238E27FC236}">
                <a16:creationId xmlns:a16="http://schemas.microsoft.com/office/drawing/2014/main" id="{4C1A7FBE-67E0-9861-6DD5-F4086059C959}"/>
              </a:ext>
            </a:extLst>
          </p:cNvPr>
          <p:cNvSpPr txBox="1"/>
          <p:nvPr/>
        </p:nvSpPr>
        <p:spPr>
          <a:xfrm>
            <a:off x="637308" y="193836"/>
            <a:ext cx="11185723" cy="954107"/>
          </a:xfrm>
          <a:prstGeom prst="rect">
            <a:avLst/>
          </a:prstGeom>
          <a:noFill/>
        </p:spPr>
        <p:txBody>
          <a:bodyPr wrap="square">
            <a:spAutoFit/>
          </a:bodyPr>
          <a:lstStyle/>
          <a:p>
            <a:pPr algn="ctr"/>
            <a:r>
              <a:rPr lang="en-AU" sz="3200" b="1" dirty="0">
                <a:solidFill>
                  <a:schemeClr val="bg1"/>
                </a:solidFill>
                <a:effectLst/>
              </a:rPr>
              <a:t>low larval recruitment and survival</a:t>
            </a:r>
          </a:p>
          <a:p>
            <a:pPr algn="ctr"/>
            <a:r>
              <a:rPr lang="en-AU" sz="2400" dirty="0">
                <a:solidFill>
                  <a:schemeClr val="bg1"/>
                </a:solidFill>
              </a:rPr>
              <a:t>e.g. also from MEMC and other chemicals</a:t>
            </a:r>
            <a:endParaRPr lang="en-AU" dirty="0">
              <a:solidFill>
                <a:schemeClr val="bg1"/>
              </a:solidFill>
            </a:endParaRPr>
          </a:p>
        </p:txBody>
      </p:sp>
    </p:spTree>
    <p:extLst>
      <p:ext uri="{BB962C8B-B14F-4D97-AF65-F5344CB8AC3E}">
        <p14:creationId xmlns:p14="http://schemas.microsoft.com/office/powerpoint/2010/main" val="370446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orals: The Animal - Marine Science">
            <a:extLst>
              <a:ext uri="{FF2B5EF4-FFF2-40B4-BE49-F238E27FC236}">
                <a16:creationId xmlns:a16="http://schemas.microsoft.com/office/drawing/2014/main" id="{71AC0549-8609-B40A-77C9-7A1B650D9E5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43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vironmental Monitor | Pacific Coral Larvae Transplants Likely To Fail">
            <a:extLst>
              <a:ext uri="{FF2B5EF4-FFF2-40B4-BE49-F238E27FC236}">
                <a16:creationId xmlns:a16="http://schemas.microsoft.com/office/drawing/2014/main" id="{9F0BC02D-D788-664B-4C83-91F829035BF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8787D5-DB2B-EF4D-F0A3-2748A69F2C02}"/>
              </a:ext>
            </a:extLst>
          </p:cNvPr>
          <p:cNvSpPr txBox="1"/>
          <p:nvPr/>
        </p:nvSpPr>
        <p:spPr>
          <a:xfrm>
            <a:off x="433138" y="699043"/>
            <a:ext cx="2486526" cy="923330"/>
          </a:xfrm>
          <a:prstGeom prst="rect">
            <a:avLst/>
          </a:prstGeom>
          <a:noFill/>
        </p:spPr>
        <p:txBody>
          <a:bodyPr wrap="square" rtlCol="0">
            <a:spAutoFit/>
          </a:bodyPr>
          <a:lstStyle/>
          <a:p>
            <a:r>
              <a:rPr lang="en-US" i="1" dirty="0">
                <a:solidFill>
                  <a:schemeClr val="bg1"/>
                </a:solidFill>
              </a:rPr>
              <a:t>Broadcasting</a:t>
            </a:r>
            <a:r>
              <a:rPr lang="en-US" dirty="0">
                <a:solidFill>
                  <a:schemeClr val="bg1"/>
                </a:solidFill>
              </a:rPr>
              <a:t> corals spawn egg/sperm bundles </a:t>
            </a:r>
          </a:p>
        </p:txBody>
      </p:sp>
    </p:spTree>
    <p:extLst>
      <p:ext uri="{BB962C8B-B14F-4D97-AF65-F5344CB8AC3E}">
        <p14:creationId xmlns:p14="http://schemas.microsoft.com/office/powerpoint/2010/main" val="1969703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55E029A-7A8B-D451-352D-789FBEAB87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3000" y="342900"/>
            <a:ext cx="9779000" cy="651510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a:extLst>
              <a:ext uri="{FF2B5EF4-FFF2-40B4-BE49-F238E27FC236}">
                <a16:creationId xmlns:a16="http://schemas.microsoft.com/office/drawing/2014/main" id="{C7A4D763-50AE-0195-A0DB-4E6531E9D078}"/>
              </a:ext>
            </a:extLst>
          </p:cNvPr>
          <p:cNvSpPr/>
          <p:nvPr/>
        </p:nvSpPr>
        <p:spPr>
          <a:xfrm rot="18764733">
            <a:off x="6561221" y="1556084"/>
            <a:ext cx="352926" cy="59355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8093EF-DC18-BEDD-941A-2CE40CBFA99B}"/>
              </a:ext>
            </a:extLst>
          </p:cNvPr>
          <p:cNvSpPr txBox="1"/>
          <p:nvPr/>
        </p:nvSpPr>
        <p:spPr>
          <a:xfrm>
            <a:off x="5325980" y="875505"/>
            <a:ext cx="2486526" cy="646331"/>
          </a:xfrm>
          <a:prstGeom prst="rect">
            <a:avLst/>
          </a:prstGeom>
          <a:noFill/>
        </p:spPr>
        <p:txBody>
          <a:bodyPr wrap="square" rtlCol="0">
            <a:spAutoFit/>
          </a:bodyPr>
          <a:lstStyle/>
          <a:p>
            <a:r>
              <a:rPr lang="en-US" i="1" dirty="0">
                <a:solidFill>
                  <a:schemeClr val="bg1"/>
                </a:solidFill>
              </a:rPr>
              <a:t>Brooder</a:t>
            </a:r>
            <a:r>
              <a:rPr lang="en-US" dirty="0">
                <a:solidFill>
                  <a:schemeClr val="bg1"/>
                </a:solidFill>
              </a:rPr>
              <a:t> corals spawn well developed planula </a:t>
            </a:r>
          </a:p>
        </p:txBody>
      </p:sp>
    </p:spTree>
    <p:extLst>
      <p:ext uri="{BB962C8B-B14F-4D97-AF65-F5344CB8AC3E}">
        <p14:creationId xmlns:p14="http://schemas.microsoft.com/office/powerpoint/2010/main" val="407597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lant life cycle&#10;&#10;Description automatically generated">
            <a:extLst>
              <a:ext uri="{FF2B5EF4-FFF2-40B4-BE49-F238E27FC236}">
                <a16:creationId xmlns:a16="http://schemas.microsoft.com/office/drawing/2014/main" id="{11D0CA77-05A0-BC61-ABA5-B241F3BB8862}"/>
              </a:ext>
            </a:extLst>
          </p:cNvPr>
          <p:cNvPicPr>
            <a:picLocks noChangeAspect="1"/>
          </p:cNvPicPr>
          <p:nvPr/>
        </p:nvPicPr>
        <p:blipFill>
          <a:blip r:embed="rId3"/>
          <a:stretch>
            <a:fillRect/>
          </a:stretch>
        </p:blipFill>
        <p:spPr>
          <a:xfrm>
            <a:off x="761958" y="1929732"/>
            <a:ext cx="5173622" cy="2806032"/>
          </a:xfrm>
          <a:prstGeom prst="rect">
            <a:avLst/>
          </a:prstGeom>
        </p:spPr>
      </p:pic>
      <p:pic>
        <p:nvPicPr>
          <p:cNvPr id="5" name="Picture 4" descr="A diagram of a plant&#10;&#10;Description automatically generated">
            <a:extLst>
              <a:ext uri="{FF2B5EF4-FFF2-40B4-BE49-F238E27FC236}">
                <a16:creationId xmlns:a16="http://schemas.microsoft.com/office/drawing/2014/main" id="{50E9F6DF-91F4-A777-A86F-649B3D47A724}"/>
              </a:ext>
            </a:extLst>
          </p:cNvPr>
          <p:cNvPicPr>
            <a:picLocks noChangeAspect="1"/>
          </p:cNvPicPr>
          <p:nvPr/>
        </p:nvPicPr>
        <p:blipFill>
          <a:blip r:embed="rId4"/>
          <a:stretch>
            <a:fillRect/>
          </a:stretch>
        </p:blipFill>
        <p:spPr>
          <a:xfrm>
            <a:off x="6659747" y="1929733"/>
            <a:ext cx="4874528" cy="2806032"/>
          </a:xfrm>
          <a:prstGeom prst="rect">
            <a:avLst/>
          </a:prstGeom>
        </p:spPr>
      </p:pic>
      <p:sp>
        <p:nvSpPr>
          <p:cNvPr id="6" name="TextBox 5">
            <a:extLst>
              <a:ext uri="{FF2B5EF4-FFF2-40B4-BE49-F238E27FC236}">
                <a16:creationId xmlns:a16="http://schemas.microsoft.com/office/drawing/2014/main" id="{35CFD606-5131-7C2D-78F8-790AD1459906}"/>
              </a:ext>
            </a:extLst>
          </p:cNvPr>
          <p:cNvSpPr txBox="1"/>
          <p:nvPr/>
        </p:nvSpPr>
        <p:spPr>
          <a:xfrm>
            <a:off x="709843" y="831533"/>
            <a:ext cx="5277852" cy="646331"/>
          </a:xfrm>
          <a:prstGeom prst="rect">
            <a:avLst/>
          </a:prstGeom>
          <a:noFill/>
        </p:spPr>
        <p:txBody>
          <a:bodyPr wrap="square">
            <a:spAutoFit/>
          </a:bodyPr>
          <a:lstStyle/>
          <a:p>
            <a:pPr algn="ctr" fontAlgn="base"/>
            <a:r>
              <a:rPr lang="en-AU" sz="3600" b="1" dirty="0"/>
              <a:t>Broadcasters</a:t>
            </a:r>
            <a:endParaRPr lang="en-US" sz="3600" b="1" dirty="0"/>
          </a:p>
        </p:txBody>
      </p:sp>
      <p:sp>
        <p:nvSpPr>
          <p:cNvPr id="7" name="TextBox 6">
            <a:extLst>
              <a:ext uri="{FF2B5EF4-FFF2-40B4-BE49-F238E27FC236}">
                <a16:creationId xmlns:a16="http://schemas.microsoft.com/office/drawing/2014/main" id="{B0D54C66-8CD5-D962-32E1-20A58A75A4BA}"/>
              </a:ext>
            </a:extLst>
          </p:cNvPr>
          <p:cNvSpPr txBox="1"/>
          <p:nvPr/>
        </p:nvSpPr>
        <p:spPr>
          <a:xfrm>
            <a:off x="6256423" y="831533"/>
            <a:ext cx="5277852" cy="646331"/>
          </a:xfrm>
          <a:prstGeom prst="rect">
            <a:avLst/>
          </a:prstGeom>
          <a:noFill/>
        </p:spPr>
        <p:txBody>
          <a:bodyPr wrap="square">
            <a:spAutoFit/>
          </a:bodyPr>
          <a:lstStyle/>
          <a:p>
            <a:pPr algn="ctr" fontAlgn="base"/>
            <a:r>
              <a:rPr lang="en-AU" sz="3600" b="1" dirty="0"/>
              <a:t>Brooders</a:t>
            </a:r>
            <a:endParaRPr lang="en-US" sz="3600" b="1" dirty="0"/>
          </a:p>
        </p:txBody>
      </p:sp>
      <p:pic>
        <p:nvPicPr>
          <p:cNvPr id="18434" name="Picture 2">
            <a:extLst>
              <a:ext uri="{FF2B5EF4-FFF2-40B4-BE49-F238E27FC236}">
                <a16:creationId xmlns:a16="http://schemas.microsoft.com/office/drawing/2014/main" id="{305742B0-1CE6-7BC9-0E0B-2BBB3916B42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41115" y="364283"/>
            <a:ext cx="1518877" cy="129138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Pregnant - Free people icons">
            <a:extLst>
              <a:ext uri="{FF2B5EF4-FFF2-40B4-BE49-F238E27FC236}">
                <a16:creationId xmlns:a16="http://schemas.microsoft.com/office/drawing/2014/main" id="{D3D6C6C6-2694-60E9-D28F-7BF01F5323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13365" y="209539"/>
            <a:ext cx="1568792" cy="1568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vironmental Monitor | Pacific Coral Larvae Transplants Likely To Fail">
            <a:extLst>
              <a:ext uri="{FF2B5EF4-FFF2-40B4-BE49-F238E27FC236}">
                <a16:creationId xmlns:a16="http://schemas.microsoft.com/office/drawing/2014/main" id="{A0639AF4-70FB-20BF-AA31-9286EFA2088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2145611" y="5106076"/>
            <a:ext cx="2406316" cy="1353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4D69058-5FC6-A3D2-53EA-853BF863D11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204200" y="5106076"/>
            <a:ext cx="2031648" cy="13535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DF2971-112D-D2DC-236D-F65F5F2C6B1A}"/>
              </a:ext>
            </a:extLst>
          </p:cNvPr>
          <p:cNvSpPr txBox="1"/>
          <p:nvPr/>
        </p:nvSpPr>
        <p:spPr>
          <a:xfrm>
            <a:off x="4700336" y="5380136"/>
            <a:ext cx="914401" cy="646331"/>
          </a:xfrm>
          <a:prstGeom prst="rect">
            <a:avLst/>
          </a:prstGeom>
          <a:noFill/>
        </p:spPr>
        <p:txBody>
          <a:bodyPr wrap="square" rtlCol="0">
            <a:spAutoFit/>
          </a:bodyPr>
          <a:lstStyle/>
          <a:p>
            <a:r>
              <a:rPr lang="en-US" dirty="0"/>
              <a:t>&amp; most corals</a:t>
            </a:r>
          </a:p>
        </p:txBody>
      </p:sp>
    </p:spTree>
    <p:extLst>
      <p:ext uri="{BB962C8B-B14F-4D97-AF65-F5344CB8AC3E}">
        <p14:creationId xmlns:p14="http://schemas.microsoft.com/office/powerpoint/2010/main" val="514801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EE47989-2DB4-0722-5597-CAD8EDA06D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62150"/>
            <a:ext cx="12192000" cy="2933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6F2850-CD29-3DEB-73DF-DD82A9612069}"/>
              </a:ext>
            </a:extLst>
          </p:cNvPr>
          <p:cNvSpPr txBox="1"/>
          <p:nvPr/>
        </p:nvSpPr>
        <p:spPr>
          <a:xfrm>
            <a:off x="3625516" y="622985"/>
            <a:ext cx="5277852" cy="646331"/>
          </a:xfrm>
          <a:prstGeom prst="rect">
            <a:avLst/>
          </a:prstGeom>
          <a:noFill/>
        </p:spPr>
        <p:txBody>
          <a:bodyPr wrap="square">
            <a:spAutoFit/>
          </a:bodyPr>
          <a:lstStyle/>
          <a:p>
            <a:pPr algn="ctr" fontAlgn="base"/>
            <a:r>
              <a:rPr lang="en-AU" sz="3600" b="1" dirty="0"/>
              <a:t>Early life stages of coral</a:t>
            </a:r>
            <a:endParaRPr lang="en-US" sz="3600" b="1" dirty="0"/>
          </a:p>
        </p:txBody>
      </p:sp>
    </p:spTree>
    <p:extLst>
      <p:ext uri="{BB962C8B-B14F-4D97-AF65-F5344CB8AC3E}">
        <p14:creationId xmlns:p14="http://schemas.microsoft.com/office/powerpoint/2010/main" val="185981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diagram of a structure&#10;&#10;Description automatically generated">
            <a:extLst>
              <a:ext uri="{FF2B5EF4-FFF2-40B4-BE49-F238E27FC236}">
                <a16:creationId xmlns:a16="http://schemas.microsoft.com/office/drawing/2014/main" id="{56562DB2-CF6F-8E0A-6B89-E8CA9C5418D2}"/>
              </a:ext>
            </a:extLst>
          </p:cNvPr>
          <p:cNvPicPr>
            <a:picLocks noChangeAspect="1"/>
          </p:cNvPicPr>
          <p:nvPr/>
        </p:nvPicPr>
        <p:blipFill>
          <a:blip r:embed="rId2"/>
          <a:stretch>
            <a:fillRect/>
          </a:stretch>
        </p:blipFill>
        <p:spPr>
          <a:xfrm>
            <a:off x="241453" y="1625204"/>
            <a:ext cx="11709094" cy="4858876"/>
          </a:xfrm>
          <a:prstGeom prst="rect">
            <a:avLst/>
          </a:prstGeom>
        </p:spPr>
      </p:pic>
      <p:sp>
        <p:nvSpPr>
          <p:cNvPr id="6" name="TextBox 5">
            <a:extLst>
              <a:ext uri="{FF2B5EF4-FFF2-40B4-BE49-F238E27FC236}">
                <a16:creationId xmlns:a16="http://schemas.microsoft.com/office/drawing/2014/main" id="{9108B2C9-4416-5E95-40DA-A8A57CA1C98B}"/>
              </a:ext>
            </a:extLst>
          </p:cNvPr>
          <p:cNvSpPr txBox="1"/>
          <p:nvPr/>
        </p:nvSpPr>
        <p:spPr>
          <a:xfrm>
            <a:off x="3128211" y="373920"/>
            <a:ext cx="6224336" cy="646331"/>
          </a:xfrm>
          <a:prstGeom prst="rect">
            <a:avLst/>
          </a:prstGeom>
          <a:noFill/>
        </p:spPr>
        <p:txBody>
          <a:bodyPr wrap="square">
            <a:spAutoFit/>
          </a:bodyPr>
          <a:lstStyle/>
          <a:p>
            <a:pPr algn="ctr" fontAlgn="base"/>
            <a:r>
              <a:rPr lang="en-AU" sz="3600" b="1" dirty="0">
                <a:solidFill>
                  <a:schemeClr val="bg1"/>
                </a:solidFill>
              </a:rPr>
              <a:t>Coral Reproduction</a:t>
            </a:r>
            <a:endParaRPr lang="en-US" sz="3600" b="1" dirty="0">
              <a:solidFill>
                <a:schemeClr val="bg1"/>
              </a:solidFill>
            </a:endParaRPr>
          </a:p>
        </p:txBody>
      </p:sp>
    </p:spTree>
    <p:extLst>
      <p:ext uri="{BB962C8B-B14F-4D97-AF65-F5344CB8AC3E}">
        <p14:creationId xmlns:p14="http://schemas.microsoft.com/office/powerpoint/2010/main" val="1170312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ugust Coral Spawning — The Department of Environment and Natural Resources">
            <a:extLst>
              <a:ext uri="{FF2B5EF4-FFF2-40B4-BE49-F238E27FC236}">
                <a16:creationId xmlns:a16="http://schemas.microsoft.com/office/drawing/2014/main" id="{D504D583-9A4F-60DE-61C5-6622156BFDC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943475" y="0"/>
            <a:ext cx="72384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179502-FC4B-50C7-5213-9715A1F4D83E}"/>
              </a:ext>
            </a:extLst>
          </p:cNvPr>
          <p:cNvSpPr txBox="1"/>
          <p:nvPr/>
        </p:nvSpPr>
        <p:spPr>
          <a:xfrm>
            <a:off x="320842" y="1035841"/>
            <a:ext cx="4283242" cy="5632311"/>
          </a:xfrm>
          <a:prstGeom prst="rect">
            <a:avLst/>
          </a:prstGeom>
          <a:noFill/>
        </p:spPr>
        <p:txBody>
          <a:bodyPr wrap="square">
            <a:spAutoFit/>
          </a:bodyPr>
          <a:lstStyle/>
          <a:p>
            <a:r>
              <a:rPr lang="en-US" sz="2400" dirty="0"/>
              <a:t>Larvae actively and repeatedly test, probe and explore the substrate (usually guided by chemical cues) searching for some characteristic properties to indicate a </a:t>
            </a:r>
            <a:r>
              <a:rPr lang="en-US" sz="2400" dirty="0" err="1"/>
              <a:t>favourable</a:t>
            </a:r>
            <a:r>
              <a:rPr lang="en-US" sz="2400" dirty="0"/>
              <a:t> settlement location. In the absence of chemical cues to stimulate settlement (or in the presence of inhibitors that deter settlement), planulae may either continue to seek a more suitable substrate, re-enter the plankton to seek a more suitable reef, or run out of energy reserves and die.</a:t>
            </a:r>
          </a:p>
        </p:txBody>
      </p:sp>
      <p:sp>
        <p:nvSpPr>
          <p:cNvPr id="3" name="TextBox 2">
            <a:extLst>
              <a:ext uri="{FF2B5EF4-FFF2-40B4-BE49-F238E27FC236}">
                <a16:creationId xmlns:a16="http://schemas.microsoft.com/office/drawing/2014/main" id="{CD95585A-3F3B-3257-22F1-A98710CBE810}"/>
              </a:ext>
            </a:extLst>
          </p:cNvPr>
          <p:cNvSpPr txBox="1"/>
          <p:nvPr/>
        </p:nvSpPr>
        <p:spPr>
          <a:xfrm>
            <a:off x="578017" y="189848"/>
            <a:ext cx="3449052" cy="646331"/>
          </a:xfrm>
          <a:prstGeom prst="rect">
            <a:avLst/>
          </a:prstGeom>
          <a:noFill/>
        </p:spPr>
        <p:txBody>
          <a:bodyPr wrap="square">
            <a:spAutoFit/>
          </a:bodyPr>
          <a:lstStyle/>
          <a:p>
            <a:pPr algn="ctr" fontAlgn="base"/>
            <a:r>
              <a:rPr lang="en-AU" sz="3600" b="1" dirty="0"/>
              <a:t>Site Selection</a:t>
            </a:r>
            <a:endParaRPr lang="en-US" sz="3600" b="1" dirty="0"/>
          </a:p>
        </p:txBody>
      </p:sp>
    </p:spTree>
    <p:extLst>
      <p:ext uri="{BB962C8B-B14F-4D97-AF65-F5344CB8AC3E}">
        <p14:creationId xmlns:p14="http://schemas.microsoft.com/office/powerpoint/2010/main" val="825436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Coral spawn: Clean-up crew - Oceanographic - Oceanographic">
            <a:extLst>
              <a:ext uri="{FF2B5EF4-FFF2-40B4-BE49-F238E27FC236}">
                <a16:creationId xmlns:a16="http://schemas.microsoft.com/office/drawing/2014/main" id="{BA7A8E2E-89BB-03E4-B04F-B0112CCBE82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41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18C3C4-F359-CA9D-A9A3-D5A89273F0FB}"/>
              </a:ext>
            </a:extLst>
          </p:cNvPr>
          <p:cNvSpPr/>
          <p:nvPr/>
        </p:nvSpPr>
        <p:spPr>
          <a:xfrm>
            <a:off x="4772025" y="0"/>
            <a:ext cx="741997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ig. 4">
            <a:extLst>
              <a:ext uri="{FF2B5EF4-FFF2-40B4-BE49-F238E27FC236}">
                <a16:creationId xmlns:a16="http://schemas.microsoft.com/office/drawing/2014/main" id="{9B12E953-065C-CDE1-6E95-29B941C640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72088" y="369749"/>
            <a:ext cx="6072187" cy="58684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08C8ED-7AF1-B4A4-0032-C6E19D77FE07}"/>
              </a:ext>
            </a:extLst>
          </p:cNvPr>
          <p:cNvSpPr txBox="1"/>
          <p:nvPr/>
        </p:nvSpPr>
        <p:spPr>
          <a:xfrm>
            <a:off x="5000625" y="6272807"/>
            <a:ext cx="7043738" cy="430887"/>
          </a:xfrm>
          <a:prstGeom prst="rect">
            <a:avLst/>
          </a:prstGeom>
          <a:noFill/>
        </p:spPr>
        <p:txBody>
          <a:bodyPr wrap="square">
            <a:spAutoFit/>
          </a:bodyPr>
          <a:lstStyle/>
          <a:p>
            <a:r>
              <a:rPr lang="en-AU" sz="1100" dirty="0">
                <a:solidFill>
                  <a:srgbClr val="1F1F1F"/>
                </a:solidFill>
              </a:rPr>
              <a:t>Fig. 1: </a:t>
            </a:r>
            <a:r>
              <a:rPr lang="en-AU" sz="1100" b="0" i="0" dirty="0">
                <a:solidFill>
                  <a:srgbClr val="1F1F1F"/>
                </a:solidFill>
                <a:effectLst/>
              </a:rPr>
              <a:t>Human population time series data for </a:t>
            </a:r>
            <a:r>
              <a:rPr lang="en-AU" sz="1100" dirty="0">
                <a:solidFill>
                  <a:srgbClr val="1F1F1F"/>
                </a:solidFill>
              </a:rPr>
              <a:t>(A) the </a:t>
            </a:r>
            <a:r>
              <a:rPr lang="en-AU" sz="1100" b="0" i="0" dirty="0">
                <a:solidFill>
                  <a:srgbClr val="1F1F1F"/>
                </a:solidFill>
                <a:effectLst/>
              </a:rPr>
              <a:t>Great Barrier Reef catchment area and (B) the </a:t>
            </a:r>
            <a:r>
              <a:rPr lang="en-AU" sz="1100" dirty="0">
                <a:solidFill>
                  <a:srgbClr val="1F1F1F"/>
                </a:solidFill>
              </a:rPr>
              <a:t>6</a:t>
            </a:r>
            <a:r>
              <a:rPr lang="en-AU" sz="1100" b="0" i="0" dirty="0">
                <a:solidFill>
                  <a:srgbClr val="1F1F1F"/>
                </a:solidFill>
                <a:effectLst/>
              </a:rPr>
              <a:t> Natural Resource Management Regions from 1860 to 2019 (Lewis </a:t>
            </a:r>
            <a:r>
              <a:rPr lang="en-AU" sz="1100" b="0" i="1" dirty="0">
                <a:solidFill>
                  <a:srgbClr val="1F1F1F"/>
                </a:solidFill>
                <a:effectLst/>
              </a:rPr>
              <a:t>et al</a:t>
            </a:r>
            <a:r>
              <a:rPr lang="en-AU" sz="1100" b="0" i="0" dirty="0">
                <a:solidFill>
                  <a:srgbClr val="1F1F1F"/>
                </a:solidFill>
                <a:effectLst/>
              </a:rPr>
              <a:t>., 2021)</a:t>
            </a:r>
            <a:endParaRPr lang="en-US" sz="1100" dirty="0"/>
          </a:p>
        </p:txBody>
      </p:sp>
      <p:sp>
        <p:nvSpPr>
          <p:cNvPr id="6" name="TextBox 5">
            <a:extLst>
              <a:ext uri="{FF2B5EF4-FFF2-40B4-BE49-F238E27FC236}">
                <a16:creationId xmlns:a16="http://schemas.microsoft.com/office/drawing/2014/main" id="{494F1096-F7D2-9499-2A6D-A62C8814A554}"/>
              </a:ext>
            </a:extLst>
          </p:cNvPr>
          <p:cNvSpPr txBox="1"/>
          <p:nvPr/>
        </p:nvSpPr>
        <p:spPr>
          <a:xfrm>
            <a:off x="545306" y="2654945"/>
            <a:ext cx="3693318" cy="1815882"/>
          </a:xfrm>
          <a:prstGeom prst="rect">
            <a:avLst/>
          </a:prstGeom>
          <a:noFill/>
        </p:spPr>
        <p:txBody>
          <a:bodyPr wrap="square">
            <a:spAutoFit/>
          </a:bodyPr>
          <a:lstStyle/>
          <a:p>
            <a:pPr algn="ctr"/>
            <a:r>
              <a:rPr lang="en-AU" sz="2800" dirty="0">
                <a:solidFill>
                  <a:srgbClr val="1F1F1F"/>
                </a:solidFill>
              </a:rPr>
              <a:t> a g</a:t>
            </a:r>
            <a:r>
              <a:rPr lang="en-AU" sz="2800" b="0" i="0" dirty="0">
                <a:solidFill>
                  <a:srgbClr val="1F1F1F"/>
                </a:solidFill>
                <a:effectLst/>
              </a:rPr>
              <a:t>rowing human population</a:t>
            </a:r>
          </a:p>
          <a:p>
            <a:pPr algn="ctr"/>
            <a:endParaRPr lang="en-AU" sz="2800" dirty="0">
              <a:solidFill>
                <a:srgbClr val="1F1F1F"/>
              </a:solidFill>
            </a:endParaRPr>
          </a:p>
          <a:p>
            <a:pPr algn="ctr"/>
            <a:r>
              <a:rPr lang="en-AU" sz="2800" dirty="0">
                <a:solidFill>
                  <a:srgbClr val="1F1F1F"/>
                </a:solidFill>
              </a:rPr>
              <a:t>needs to eat!</a:t>
            </a:r>
            <a:endParaRPr lang="en-US" sz="2800" dirty="0"/>
          </a:p>
        </p:txBody>
      </p:sp>
    </p:spTree>
    <p:extLst>
      <p:ext uri="{BB962C8B-B14F-4D97-AF65-F5344CB8AC3E}">
        <p14:creationId xmlns:p14="http://schemas.microsoft.com/office/powerpoint/2010/main" val="652692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Global effort needed to produce baby corals en masse to help struggling  reefs | AIMS">
            <a:extLst>
              <a:ext uri="{FF2B5EF4-FFF2-40B4-BE49-F238E27FC236}">
                <a16:creationId xmlns:a16="http://schemas.microsoft.com/office/drawing/2014/main" id="{3D38146A-4C22-6B95-86C0-34CE507D18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6148" y="308884"/>
            <a:ext cx="8200189" cy="6578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01F75E-D5B6-9DEE-207F-63DAE62A3FD3}"/>
              </a:ext>
            </a:extLst>
          </p:cNvPr>
          <p:cNvSpPr txBox="1"/>
          <p:nvPr/>
        </p:nvSpPr>
        <p:spPr>
          <a:xfrm>
            <a:off x="375652" y="334560"/>
            <a:ext cx="2855495" cy="461665"/>
          </a:xfrm>
          <a:prstGeom prst="rect">
            <a:avLst/>
          </a:prstGeom>
          <a:noFill/>
        </p:spPr>
        <p:txBody>
          <a:bodyPr wrap="square">
            <a:spAutoFit/>
          </a:bodyPr>
          <a:lstStyle/>
          <a:p>
            <a:r>
              <a:rPr lang="en-AU" sz="1200" b="0" i="0" cap="all" dirty="0">
                <a:solidFill>
                  <a:schemeClr val="bg1"/>
                </a:solidFill>
                <a:effectLst/>
                <a:latin typeface="Roboto Regular"/>
              </a:rPr>
              <a:t>CORAL EGG AND SPERM BUNDLES UNDER A MICROSCOPE</a:t>
            </a:r>
            <a:endParaRPr lang="en-US" sz="1200" dirty="0">
              <a:solidFill>
                <a:schemeClr val="bg1"/>
              </a:solidFill>
            </a:endParaRPr>
          </a:p>
        </p:txBody>
      </p:sp>
    </p:spTree>
    <p:extLst>
      <p:ext uri="{BB962C8B-B14F-4D97-AF65-F5344CB8AC3E}">
        <p14:creationId xmlns:p14="http://schemas.microsoft.com/office/powerpoint/2010/main" val="2883932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23539-A6C1-FEA7-FF18-52BA507B9FDD}"/>
              </a:ext>
            </a:extLst>
          </p:cNvPr>
          <p:cNvSpPr txBox="1"/>
          <p:nvPr/>
        </p:nvSpPr>
        <p:spPr>
          <a:xfrm>
            <a:off x="497305" y="728064"/>
            <a:ext cx="4267199" cy="5940088"/>
          </a:xfrm>
          <a:prstGeom prst="rect">
            <a:avLst/>
          </a:prstGeom>
          <a:noFill/>
        </p:spPr>
        <p:txBody>
          <a:bodyPr wrap="square">
            <a:spAutoFit/>
          </a:bodyPr>
          <a:lstStyle/>
          <a:p>
            <a:r>
              <a:rPr lang="en-US" sz="2400" dirty="0"/>
              <a:t>Planulae will</a:t>
            </a:r>
            <a:r>
              <a:rPr lang="en-US" sz="2800" b="1" dirty="0"/>
              <a:t> </a:t>
            </a:r>
            <a:r>
              <a:rPr lang="en-US" sz="2800" b="1" i="1" dirty="0"/>
              <a:t>not</a:t>
            </a:r>
            <a:r>
              <a:rPr lang="en-US" sz="2800" b="1" dirty="0"/>
              <a:t> </a:t>
            </a:r>
            <a:r>
              <a:rPr lang="en-US" sz="2400" dirty="0"/>
              <a:t>settle on live coral, loose sediment (i.e. sand), macro-algae or encrusting sponges. However, dead coral they’re ok with (so long as it is not covered in macro-algae of course). </a:t>
            </a:r>
            <a:r>
              <a:rPr lang="en-US" sz="2400" i="1" dirty="0"/>
              <a:t>Acropora </a:t>
            </a:r>
            <a:r>
              <a:rPr lang="en-US" sz="2400" dirty="0"/>
              <a:t>really like to settle on </a:t>
            </a:r>
            <a:r>
              <a:rPr lang="en-US" sz="3200" b="1" dirty="0"/>
              <a:t>crustose coralline algae (CCA) </a:t>
            </a:r>
            <a:r>
              <a:rPr lang="en-US" sz="2400" dirty="0"/>
              <a:t>and bacterial biofilms. </a:t>
            </a:r>
            <a:r>
              <a:rPr lang="en-US" sz="2400" i="1" dirty="0"/>
              <a:t>Acropora</a:t>
            </a:r>
            <a:r>
              <a:rPr lang="en-US" sz="2400" dirty="0"/>
              <a:t> corals think they smell </a:t>
            </a:r>
            <a:r>
              <a:rPr lang="en-US" sz="2400" dirty="0" err="1"/>
              <a:t>goooood</a:t>
            </a:r>
            <a:r>
              <a:rPr lang="en-US" sz="2400" dirty="0"/>
              <a:t>!! Upon settlement, planulae undergo metamorphosis to become a coral polyp. </a:t>
            </a:r>
          </a:p>
        </p:txBody>
      </p:sp>
      <p:sp>
        <p:nvSpPr>
          <p:cNvPr id="5" name="TextBox 4">
            <a:extLst>
              <a:ext uri="{FF2B5EF4-FFF2-40B4-BE49-F238E27FC236}">
                <a16:creationId xmlns:a16="http://schemas.microsoft.com/office/drawing/2014/main" id="{F46803A3-3653-BBC5-579E-7B7552D2067E}"/>
              </a:ext>
            </a:extLst>
          </p:cNvPr>
          <p:cNvSpPr txBox="1"/>
          <p:nvPr/>
        </p:nvSpPr>
        <p:spPr>
          <a:xfrm>
            <a:off x="594287" y="126574"/>
            <a:ext cx="3449052" cy="646331"/>
          </a:xfrm>
          <a:prstGeom prst="rect">
            <a:avLst/>
          </a:prstGeom>
          <a:noFill/>
        </p:spPr>
        <p:txBody>
          <a:bodyPr wrap="square">
            <a:spAutoFit/>
          </a:bodyPr>
          <a:lstStyle/>
          <a:p>
            <a:pPr algn="ctr" fontAlgn="base"/>
            <a:r>
              <a:rPr lang="en-AU" sz="3600" b="1" dirty="0"/>
              <a:t>Settlement</a:t>
            </a:r>
            <a:endParaRPr lang="en-US" sz="3600" b="1" dirty="0"/>
          </a:p>
        </p:txBody>
      </p:sp>
      <p:pic>
        <p:nvPicPr>
          <p:cNvPr id="2" name="Picture 2" descr="A swimming (bottom) and settling (top) coral larvae. The brown spots in the larvae are the symbiont algae, which this coral inherited from its parent. Credit: Raphael Ritson-Williams.">
            <a:extLst>
              <a:ext uri="{FF2B5EF4-FFF2-40B4-BE49-F238E27FC236}">
                <a16:creationId xmlns:a16="http://schemas.microsoft.com/office/drawing/2014/main" id="{05B7E0DD-A9BC-2808-FDE6-31EA1C96CA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828670" y="0"/>
            <a:ext cx="736332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F1F77D-CE7D-9344-7202-7C3FF31C5EFB}"/>
              </a:ext>
            </a:extLst>
          </p:cNvPr>
          <p:cNvSpPr txBox="1"/>
          <p:nvPr/>
        </p:nvSpPr>
        <p:spPr>
          <a:xfrm>
            <a:off x="5488230" y="0"/>
            <a:ext cx="6703768" cy="307777"/>
          </a:xfrm>
          <a:prstGeom prst="rect">
            <a:avLst/>
          </a:prstGeom>
          <a:noFill/>
        </p:spPr>
        <p:txBody>
          <a:bodyPr wrap="square">
            <a:spAutoFit/>
          </a:bodyPr>
          <a:lstStyle/>
          <a:p>
            <a:r>
              <a:rPr lang="en-AU" sz="1400" b="0" dirty="0">
                <a:solidFill>
                  <a:schemeClr val="bg1"/>
                </a:solidFill>
                <a:effectLst/>
              </a:rPr>
              <a:t>A swimming larvae (bottom) and settled polyp (top). Credit: Raphael </a:t>
            </a:r>
            <a:r>
              <a:rPr lang="en-AU" sz="1400" b="0" dirty="0" err="1">
                <a:solidFill>
                  <a:schemeClr val="bg1"/>
                </a:solidFill>
                <a:effectLst/>
              </a:rPr>
              <a:t>Ritson</a:t>
            </a:r>
            <a:r>
              <a:rPr lang="en-AU" sz="1400" b="0" dirty="0">
                <a:solidFill>
                  <a:schemeClr val="bg1"/>
                </a:solidFill>
                <a:effectLst/>
              </a:rPr>
              <a:t>-Williams.</a:t>
            </a:r>
            <a:endParaRPr lang="en-US" sz="1400" dirty="0">
              <a:solidFill>
                <a:schemeClr val="bg1"/>
              </a:solidFill>
            </a:endParaRPr>
          </a:p>
        </p:txBody>
      </p:sp>
    </p:spTree>
    <p:extLst>
      <p:ext uri="{BB962C8B-B14F-4D97-AF65-F5344CB8AC3E}">
        <p14:creationId xmlns:p14="http://schemas.microsoft.com/office/powerpoint/2010/main" val="179200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rustose coralline algae connectivity | eAtlas">
            <a:extLst>
              <a:ext uri="{FF2B5EF4-FFF2-40B4-BE49-F238E27FC236}">
                <a16:creationId xmlns:a16="http://schemas.microsoft.com/office/drawing/2014/main" id="{DD24FE58-7CCA-BD48-CDBB-F43C72C883D9}"/>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450432" y="0"/>
            <a:ext cx="9741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A580EB-3825-2888-F933-3645AF0A175C}"/>
              </a:ext>
            </a:extLst>
          </p:cNvPr>
          <p:cNvSpPr txBox="1"/>
          <p:nvPr/>
        </p:nvSpPr>
        <p:spPr>
          <a:xfrm>
            <a:off x="493291" y="1991744"/>
            <a:ext cx="1668383" cy="2062103"/>
          </a:xfrm>
          <a:prstGeom prst="rect">
            <a:avLst/>
          </a:prstGeom>
          <a:noFill/>
        </p:spPr>
        <p:txBody>
          <a:bodyPr wrap="square">
            <a:spAutoFit/>
          </a:bodyPr>
          <a:lstStyle/>
          <a:p>
            <a:pPr algn="ctr"/>
            <a:r>
              <a:rPr lang="en-US" sz="3200" b="1" dirty="0"/>
              <a:t>crustose coralline algae (CCA)</a:t>
            </a:r>
            <a:endParaRPr lang="en-US" sz="2400" dirty="0"/>
          </a:p>
        </p:txBody>
      </p:sp>
      <p:pic>
        <p:nvPicPr>
          <p:cNvPr id="29705" name="Picture 9" descr="Smell Icons - Free SVG &amp; PNG Smell Images - Noun Project">
            <a:extLst>
              <a:ext uri="{FF2B5EF4-FFF2-40B4-BE49-F238E27FC236}">
                <a16:creationId xmlns:a16="http://schemas.microsoft.com/office/drawing/2014/main" id="{CCAE9F46-2770-2179-5787-A84EBE12D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482" y="5000625"/>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48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oral Reef Futures Lab (@CoralReefFuture) / X">
            <a:extLst>
              <a:ext uri="{FF2B5EF4-FFF2-40B4-BE49-F238E27FC236}">
                <a16:creationId xmlns:a16="http://schemas.microsoft.com/office/drawing/2014/main" id="{9EE4F2C5-3B4B-AAAB-02AA-F760D785E69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5400000">
            <a:off x="2666998" y="-2667001"/>
            <a:ext cx="6858000" cy="1219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16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CORE">
            <a:extLst>
              <a:ext uri="{FF2B5EF4-FFF2-40B4-BE49-F238E27FC236}">
                <a16:creationId xmlns:a16="http://schemas.microsoft.com/office/drawing/2014/main" id="{E933ED23-B96B-F541-613D-916690188BA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7DA5A5-EB0C-4C9C-A252-901B15FAF61A}"/>
              </a:ext>
            </a:extLst>
          </p:cNvPr>
          <p:cNvSpPr txBox="1"/>
          <p:nvPr/>
        </p:nvSpPr>
        <p:spPr>
          <a:xfrm>
            <a:off x="192506" y="144379"/>
            <a:ext cx="3416968" cy="369332"/>
          </a:xfrm>
          <a:prstGeom prst="rect">
            <a:avLst/>
          </a:prstGeom>
          <a:noFill/>
        </p:spPr>
        <p:txBody>
          <a:bodyPr wrap="square" rtlCol="0">
            <a:spAutoFit/>
          </a:bodyPr>
          <a:lstStyle/>
          <a:p>
            <a:r>
              <a:rPr lang="en-US" dirty="0">
                <a:solidFill>
                  <a:schemeClr val="bg1"/>
                </a:solidFill>
              </a:rPr>
              <a:t>Budding (asexual reproduction)</a:t>
            </a:r>
          </a:p>
        </p:txBody>
      </p:sp>
    </p:spTree>
    <p:extLst>
      <p:ext uri="{BB962C8B-B14F-4D97-AF65-F5344CB8AC3E}">
        <p14:creationId xmlns:p14="http://schemas.microsoft.com/office/powerpoint/2010/main" val="2613030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collage of different types of bacteria&#10;&#10;Description automatically generated">
            <a:extLst>
              <a:ext uri="{FF2B5EF4-FFF2-40B4-BE49-F238E27FC236}">
                <a16:creationId xmlns:a16="http://schemas.microsoft.com/office/drawing/2014/main" id="{B8D70861-A7DB-209D-207D-9EBA1170C493}"/>
              </a:ext>
            </a:extLst>
          </p:cNvPr>
          <p:cNvPicPr>
            <a:picLocks noChangeAspect="1"/>
          </p:cNvPicPr>
          <p:nvPr/>
        </p:nvPicPr>
        <p:blipFill>
          <a:blip r:embed="rId3"/>
          <a:stretch>
            <a:fillRect/>
          </a:stretch>
        </p:blipFill>
        <p:spPr>
          <a:xfrm>
            <a:off x="3777772" y="0"/>
            <a:ext cx="8434280" cy="6857999"/>
          </a:xfrm>
          <a:prstGeom prst="rect">
            <a:avLst/>
          </a:prstGeom>
        </p:spPr>
      </p:pic>
      <p:sp>
        <p:nvSpPr>
          <p:cNvPr id="3" name="TextBox 2">
            <a:extLst>
              <a:ext uri="{FF2B5EF4-FFF2-40B4-BE49-F238E27FC236}">
                <a16:creationId xmlns:a16="http://schemas.microsoft.com/office/drawing/2014/main" id="{9E8FBB0F-CC05-06C2-57C4-2B2F498F6FED}"/>
              </a:ext>
            </a:extLst>
          </p:cNvPr>
          <p:cNvSpPr txBox="1"/>
          <p:nvPr/>
        </p:nvSpPr>
        <p:spPr>
          <a:xfrm>
            <a:off x="189351" y="74234"/>
            <a:ext cx="3588421" cy="6955750"/>
          </a:xfrm>
          <a:prstGeom prst="rect">
            <a:avLst/>
          </a:prstGeom>
          <a:noFill/>
        </p:spPr>
        <p:txBody>
          <a:bodyPr wrap="square">
            <a:spAutoFit/>
          </a:bodyPr>
          <a:lstStyle/>
          <a:p>
            <a:r>
              <a:rPr lang="en-AU" sz="2400" dirty="0">
                <a:solidFill>
                  <a:schemeClr val="bg1"/>
                </a:solidFill>
                <a:effectLst/>
              </a:rPr>
              <a:t>Coral development Stages</a:t>
            </a:r>
          </a:p>
          <a:p>
            <a:r>
              <a:rPr lang="en-AU" sz="1600" dirty="0">
                <a:solidFill>
                  <a:schemeClr val="bg1"/>
                </a:solidFill>
              </a:rPr>
              <a:t>(all driven by chemicals, e.g. enzymes)</a:t>
            </a:r>
          </a:p>
          <a:p>
            <a:endParaRPr lang="en-AU" sz="1000" dirty="0">
              <a:solidFill>
                <a:schemeClr val="bg1"/>
              </a:solidFill>
            </a:endParaRPr>
          </a:p>
          <a:p>
            <a:pPr marL="457200" indent="-457200">
              <a:buAutoNum type="alphaLcParenR"/>
            </a:pPr>
            <a:r>
              <a:rPr lang="en-AU" sz="2400" dirty="0">
                <a:solidFill>
                  <a:schemeClr val="bg1"/>
                </a:solidFill>
              </a:rPr>
              <a:t>R</a:t>
            </a:r>
            <a:r>
              <a:rPr lang="en-AU" sz="2000" dirty="0">
                <a:solidFill>
                  <a:schemeClr val="bg1"/>
                </a:solidFill>
              </a:rPr>
              <a:t>elease</a:t>
            </a:r>
            <a:endParaRPr lang="en-AU" sz="2000" dirty="0">
              <a:solidFill>
                <a:schemeClr val="bg1"/>
              </a:solidFill>
              <a:effectLst/>
            </a:endParaRPr>
          </a:p>
          <a:p>
            <a:pPr marL="457200" indent="-457200">
              <a:buAutoNum type="alphaLcParenR"/>
            </a:pPr>
            <a:r>
              <a:rPr lang="en-AU" sz="2000" dirty="0">
                <a:solidFill>
                  <a:schemeClr val="bg1"/>
                </a:solidFill>
              </a:rPr>
              <a:t>Egg/sperm bundles</a:t>
            </a:r>
          </a:p>
          <a:p>
            <a:pPr marL="457200" indent="-457200">
              <a:buAutoNum type="alphaLcParenR"/>
            </a:pPr>
            <a:r>
              <a:rPr lang="en-AU" sz="2000" dirty="0">
                <a:solidFill>
                  <a:schemeClr val="bg1"/>
                </a:solidFill>
                <a:effectLst/>
              </a:rPr>
              <a:t>Eggs &amp; sperm separating </a:t>
            </a:r>
            <a:r>
              <a:rPr lang="en-AU" dirty="0">
                <a:solidFill>
                  <a:schemeClr val="bg1"/>
                </a:solidFill>
                <a:effectLst/>
              </a:rPr>
              <a:t>(broadcasters)</a:t>
            </a:r>
          </a:p>
          <a:p>
            <a:pPr marL="457200" indent="-457200">
              <a:buAutoNum type="alphaLcParenR"/>
            </a:pPr>
            <a:r>
              <a:rPr lang="en-AU" sz="2000" dirty="0">
                <a:solidFill>
                  <a:schemeClr val="bg1"/>
                </a:solidFill>
                <a:effectLst/>
              </a:rPr>
              <a:t>Unfertilised eggs</a:t>
            </a:r>
          </a:p>
          <a:p>
            <a:pPr marL="457200" indent="-457200">
              <a:buAutoNum type="alphaLcParenR"/>
            </a:pPr>
            <a:r>
              <a:rPr lang="en-AU" sz="2000" dirty="0">
                <a:solidFill>
                  <a:schemeClr val="bg1"/>
                </a:solidFill>
                <a:effectLst/>
              </a:rPr>
              <a:t>Unfertilised eggs</a:t>
            </a:r>
          </a:p>
          <a:p>
            <a:pPr marL="457200" indent="-457200">
              <a:buAutoNum type="alphaLcParenR"/>
            </a:pPr>
            <a:r>
              <a:rPr lang="en-AU" sz="2000" dirty="0">
                <a:solidFill>
                  <a:schemeClr val="bg1"/>
                </a:solidFill>
              </a:rPr>
              <a:t>Fertilised eggs</a:t>
            </a:r>
          </a:p>
          <a:p>
            <a:pPr marL="457200" indent="-457200">
              <a:buAutoNum type="alphaLcParenR"/>
            </a:pPr>
            <a:r>
              <a:rPr lang="en-AU" sz="2000" dirty="0">
                <a:solidFill>
                  <a:schemeClr val="bg1"/>
                </a:solidFill>
              </a:rPr>
              <a:t>3 hours after fertilised</a:t>
            </a:r>
          </a:p>
          <a:p>
            <a:pPr marL="457200" indent="-457200">
              <a:buAutoNum type="alphaLcParenR"/>
            </a:pPr>
            <a:r>
              <a:rPr lang="en-AU" sz="2000" dirty="0">
                <a:solidFill>
                  <a:schemeClr val="bg1"/>
                </a:solidFill>
                <a:effectLst/>
              </a:rPr>
              <a:t>15 hours after fertilised (zooxanthe</a:t>
            </a:r>
            <a:r>
              <a:rPr lang="en-AU" sz="2000" dirty="0">
                <a:solidFill>
                  <a:schemeClr val="bg1"/>
                </a:solidFill>
              </a:rPr>
              <a:t>llae enter) ‘prawn chip’ stage</a:t>
            </a:r>
          </a:p>
          <a:p>
            <a:pPr marL="457200" indent="-457200">
              <a:buAutoNum type="alphaLcParenR"/>
            </a:pPr>
            <a:r>
              <a:rPr lang="en-AU" sz="2000" dirty="0">
                <a:solidFill>
                  <a:schemeClr val="bg1"/>
                </a:solidFill>
                <a:effectLst/>
              </a:rPr>
              <a:t>Gastrula stage</a:t>
            </a:r>
          </a:p>
          <a:p>
            <a:pPr marL="457200" indent="-457200">
              <a:buAutoNum type="alphaLcParenR"/>
            </a:pPr>
            <a:r>
              <a:rPr lang="en-AU" sz="2000" dirty="0">
                <a:solidFill>
                  <a:schemeClr val="bg1"/>
                </a:solidFill>
              </a:rPr>
              <a:t>Beginning to elongate</a:t>
            </a:r>
          </a:p>
          <a:p>
            <a:pPr marL="457200" indent="-457200">
              <a:buAutoNum type="alphaLcParenR"/>
            </a:pPr>
            <a:r>
              <a:rPr lang="en-AU" sz="2000" dirty="0">
                <a:solidFill>
                  <a:schemeClr val="bg1"/>
                </a:solidFill>
                <a:effectLst/>
              </a:rPr>
              <a:t>Fully formed larvae</a:t>
            </a:r>
          </a:p>
          <a:p>
            <a:pPr marL="457200" indent="-457200">
              <a:buAutoNum type="alphaLcParenR"/>
            </a:pPr>
            <a:r>
              <a:rPr lang="en-AU" sz="2000" dirty="0">
                <a:solidFill>
                  <a:schemeClr val="bg1"/>
                </a:solidFill>
              </a:rPr>
              <a:t>Coral chimeras</a:t>
            </a:r>
          </a:p>
          <a:p>
            <a:pPr marL="457200" indent="-457200">
              <a:buAutoNum type="alphaLcParenR"/>
            </a:pPr>
            <a:r>
              <a:rPr lang="en-AU" sz="2000" dirty="0">
                <a:solidFill>
                  <a:schemeClr val="bg1"/>
                </a:solidFill>
                <a:effectLst/>
              </a:rPr>
              <a:t>Fragmentated blastomeres</a:t>
            </a:r>
          </a:p>
          <a:p>
            <a:pPr marL="457200" indent="-457200">
              <a:buAutoNum type="alphaLcParenR"/>
            </a:pPr>
            <a:r>
              <a:rPr lang="en-AU" sz="2000" dirty="0">
                <a:solidFill>
                  <a:schemeClr val="bg1"/>
                </a:solidFill>
              </a:rPr>
              <a:t>‘spat’ single polyps 2 days post-settlement</a:t>
            </a:r>
          </a:p>
          <a:p>
            <a:pPr marL="457200" indent="-457200">
              <a:buAutoNum type="alphaLcParenR"/>
            </a:pPr>
            <a:r>
              <a:rPr lang="en-AU" sz="2000" dirty="0">
                <a:solidFill>
                  <a:schemeClr val="bg1"/>
                </a:solidFill>
                <a:effectLst/>
              </a:rPr>
              <a:t>Several spat</a:t>
            </a:r>
            <a:r>
              <a:rPr lang="en-AU" sz="2000" dirty="0">
                <a:solidFill>
                  <a:schemeClr val="bg1"/>
                </a:solidFill>
              </a:rPr>
              <a:t> 2 days settled</a:t>
            </a:r>
            <a:endParaRPr lang="en-AU" sz="2000" dirty="0">
              <a:solidFill>
                <a:schemeClr val="bg1"/>
              </a:solidFill>
              <a:effectLst/>
            </a:endParaRPr>
          </a:p>
        </p:txBody>
      </p:sp>
    </p:spTree>
    <p:extLst>
      <p:ext uri="{BB962C8B-B14F-4D97-AF65-F5344CB8AC3E}">
        <p14:creationId xmlns:p14="http://schemas.microsoft.com/office/powerpoint/2010/main" val="1192232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697D9-78E2-5830-1BAA-0E5C462B7970}"/>
              </a:ext>
            </a:extLst>
          </p:cNvPr>
          <p:cNvSpPr txBox="1"/>
          <p:nvPr/>
        </p:nvSpPr>
        <p:spPr>
          <a:xfrm>
            <a:off x="2117559" y="2598821"/>
            <a:ext cx="8807114" cy="461665"/>
          </a:xfrm>
          <a:prstGeom prst="rect">
            <a:avLst/>
          </a:prstGeom>
          <a:noFill/>
        </p:spPr>
        <p:txBody>
          <a:bodyPr wrap="square" rtlCol="0">
            <a:spAutoFit/>
          </a:bodyPr>
          <a:lstStyle/>
          <a:p>
            <a:r>
              <a:rPr lang="en-US" sz="2400" dirty="0"/>
              <a:t>Land-based pollutants that effect coral larval recruitment and survival</a:t>
            </a:r>
          </a:p>
        </p:txBody>
      </p:sp>
    </p:spTree>
    <p:extLst>
      <p:ext uri="{BB962C8B-B14F-4D97-AF65-F5344CB8AC3E}">
        <p14:creationId xmlns:p14="http://schemas.microsoft.com/office/powerpoint/2010/main" val="4236603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672296-44BD-52A9-5848-A1E4754E9170}"/>
              </a:ext>
            </a:extLst>
          </p:cNvPr>
          <p:cNvSpPr/>
          <p:nvPr/>
        </p:nvSpPr>
        <p:spPr>
          <a:xfrm>
            <a:off x="0" y="1315453"/>
            <a:ext cx="12192000" cy="5542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4" name="Picture 3" descr="A graph of a graph showing the amount of fertilization&#10;&#10;Description automatically generated with medium confidence">
            <a:extLst>
              <a:ext uri="{FF2B5EF4-FFF2-40B4-BE49-F238E27FC236}">
                <a16:creationId xmlns:a16="http://schemas.microsoft.com/office/drawing/2014/main" id="{2BEEC077-B943-B286-E91E-05361F64E0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98173" y="1552363"/>
            <a:ext cx="6186756" cy="4662936"/>
          </a:xfrm>
          <a:prstGeom prst="rect">
            <a:avLst/>
          </a:prstGeom>
        </p:spPr>
      </p:pic>
      <p:sp>
        <p:nvSpPr>
          <p:cNvPr id="5" name="TextBox 4">
            <a:extLst>
              <a:ext uri="{FF2B5EF4-FFF2-40B4-BE49-F238E27FC236}">
                <a16:creationId xmlns:a16="http://schemas.microsoft.com/office/drawing/2014/main" id="{67127102-F949-F308-E457-28643F8DBA4E}"/>
              </a:ext>
            </a:extLst>
          </p:cNvPr>
          <p:cNvSpPr txBox="1"/>
          <p:nvPr/>
        </p:nvSpPr>
        <p:spPr>
          <a:xfrm>
            <a:off x="978568" y="404609"/>
            <a:ext cx="11004885" cy="461665"/>
          </a:xfrm>
          <a:prstGeom prst="rect">
            <a:avLst/>
          </a:prstGeom>
          <a:noFill/>
        </p:spPr>
        <p:txBody>
          <a:bodyPr wrap="square" rtlCol="0">
            <a:spAutoFit/>
          </a:bodyPr>
          <a:lstStyle/>
          <a:p>
            <a:r>
              <a:rPr lang="en-US" sz="2400" dirty="0"/>
              <a:t>Corals do not </a:t>
            </a:r>
            <a:r>
              <a:rPr lang="en-US" sz="2400" dirty="0" err="1"/>
              <a:t>fertilise</a:t>
            </a:r>
            <a:r>
              <a:rPr lang="en-US" sz="2400" dirty="0"/>
              <a:t> when fungicide MEMC (applied to sugarcane) is &gt;3</a:t>
            </a:r>
            <a:r>
              <a:rPr lang="en-AU" sz="2400" dirty="0"/>
              <a:t> µg l</a:t>
            </a:r>
            <a:r>
              <a:rPr lang="en-AU" sz="2400" baseline="30000" dirty="0"/>
              <a:t>–1</a:t>
            </a:r>
            <a:r>
              <a:rPr lang="en-US" sz="2400" dirty="0"/>
              <a:t> </a:t>
            </a:r>
          </a:p>
        </p:txBody>
      </p:sp>
      <p:sp>
        <p:nvSpPr>
          <p:cNvPr id="6" name="TextBox 5">
            <a:extLst>
              <a:ext uri="{FF2B5EF4-FFF2-40B4-BE49-F238E27FC236}">
                <a16:creationId xmlns:a16="http://schemas.microsoft.com/office/drawing/2014/main" id="{1BA41C4A-BD1D-8B7B-8079-AE848A6E83C5}"/>
              </a:ext>
            </a:extLst>
          </p:cNvPr>
          <p:cNvSpPr txBox="1"/>
          <p:nvPr/>
        </p:nvSpPr>
        <p:spPr>
          <a:xfrm>
            <a:off x="5772150" y="6186497"/>
            <a:ext cx="6012779" cy="523220"/>
          </a:xfrm>
          <a:prstGeom prst="rect">
            <a:avLst/>
          </a:prstGeom>
          <a:noFill/>
        </p:spPr>
        <p:txBody>
          <a:bodyPr wrap="square" rtlCol="0">
            <a:spAutoFit/>
          </a:bodyPr>
          <a:lstStyle/>
          <a:p>
            <a:r>
              <a:rPr lang="en-AU" sz="1400" i="1" dirty="0"/>
              <a:t>Note: </a:t>
            </a:r>
            <a:r>
              <a:rPr lang="en-AU" sz="1400" dirty="0"/>
              <a:t>the Methoxy Ethyl Mercuric Chloride, MEMC, was purchased from </a:t>
            </a:r>
            <a:r>
              <a:rPr lang="en-AU" sz="1400" dirty="0" err="1"/>
              <a:t>Sigmaaldrich</a:t>
            </a:r>
            <a:r>
              <a:rPr lang="en-AU" sz="1400" dirty="0"/>
              <a:t>  (Markey et al., 2007). </a:t>
            </a:r>
          </a:p>
        </p:txBody>
      </p:sp>
      <p:pic>
        <p:nvPicPr>
          <p:cNvPr id="28674" name="Picture 2" descr="Addressing sugarcane planting failures | by Ivanov Igor | Gamaya blog |  Medium">
            <a:extLst>
              <a:ext uri="{FF2B5EF4-FFF2-40B4-BE49-F238E27FC236}">
                <a16:creationId xmlns:a16="http://schemas.microsoft.com/office/drawing/2014/main" id="{AFB27F07-497A-941C-8300-AC6218164BC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 y="1315453"/>
            <a:ext cx="5389627" cy="554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43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C1CBA2E-C9C8-F337-828E-0D485C5B33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1674" y="0"/>
            <a:ext cx="9960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188C45-6CA7-F4D3-E89D-0C9C98219CD5}"/>
              </a:ext>
            </a:extLst>
          </p:cNvPr>
          <p:cNvSpPr txBox="1"/>
          <p:nvPr/>
        </p:nvSpPr>
        <p:spPr>
          <a:xfrm>
            <a:off x="309811" y="2555029"/>
            <a:ext cx="1865260" cy="3046988"/>
          </a:xfrm>
          <a:prstGeom prst="rect">
            <a:avLst/>
          </a:prstGeom>
          <a:noFill/>
        </p:spPr>
        <p:txBody>
          <a:bodyPr wrap="square">
            <a:spAutoFit/>
          </a:bodyPr>
          <a:lstStyle/>
          <a:p>
            <a:r>
              <a:rPr lang="en-AU" sz="2400" i="1" dirty="0">
                <a:effectLst/>
              </a:rPr>
              <a:t>Acropora </a:t>
            </a:r>
            <a:r>
              <a:rPr lang="en-AU" sz="2400" i="1" dirty="0" err="1">
                <a:effectLst/>
              </a:rPr>
              <a:t>millipora</a:t>
            </a:r>
            <a:r>
              <a:rPr lang="en-AU" sz="2400" i="1" dirty="0">
                <a:effectLst/>
              </a:rPr>
              <a:t>  </a:t>
            </a:r>
            <a:r>
              <a:rPr lang="en-AU" sz="2400" dirty="0">
                <a:effectLst/>
              </a:rPr>
              <a:t>larvae do not settle and grow on surfaces covered in sediment </a:t>
            </a:r>
          </a:p>
        </p:txBody>
      </p:sp>
      <p:sp>
        <p:nvSpPr>
          <p:cNvPr id="4" name="Rectangle 3">
            <a:extLst>
              <a:ext uri="{FF2B5EF4-FFF2-40B4-BE49-F238E27FC236}">
                <a16:creationId xmlns:a16="http://schemas.microsoft.com/office/drawing/2014/main" id="{09025964-FC19-172C-AE8C-5838222FFBFB}"/>
              </a:ext>
            </a:extLst>
          </p:cNvPr>
          <p:cNvSpPr/>
          <p:nvPr/>
        </p:nvSpPr>
        <p:spPr>
          <a:xfrm>
            <a:off x="0" y="0"/>
            <a:ext cx="2231674" cy="6577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cropora millepora: Everything You Ever Wanted To Know About This Coral |  Reef Builders | The Reef and Saltwater Aquarium Blog">
            <a:extLst>
              <a:ext uri="{FF2B5EF4-FFF2-40B4-BE49-F238E27FC236}">
                <a16:creationId xmlns:a16="http://schemas.microsoft.com/office/drawing/2014/main" id="{A85E82DA-E7DC-615A-A069-D1B19834E9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84666"/>
            <a:ext cx="2231674" cy="14226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ACC850-8A92-8183-8270-14340D50B88F}"/>
              </a:ext>
            </a:extLst>
          </p:cNvPr>
          <p:cNvSpPr txBox="1"/>
          <p:nvPr/>
        </p:nvSpPr>
        <p:spPr>
          <a:xfrm>
            <a:off x="113205" y="-44207"/>
            <a:ext cx="2005263" cy="369332"/>
          </a:xfrm>
          <a:prstGeom prst="rect">
            <a:avLst/>
          </a:prstGeom>
          <a:noFill/>
        </p:spPr>
        <p:txBody>
          <a:bodyPr wrap="square" rtlCol="0">
            <a:spAutoFit/>
          </a:bodyPr>
          <a:lstStyle/>
          <a:p>
            <a:r>
              <a:rPr lang="en-US" i="1" dirty="0">
                <a:solidFill>
                  <a:schemeClr val="bg1"/>
                </a:solidFill>
              </a:rPr>
              <a:t>Acropora </a:t>
            </a:r>
            <a:r>
              <a:rPr lang="en-US" i="1" dirty="0" err="1">
                <a:solidFill>
                  <a:schemeClr val="bg1"/>
                </a:solidFill>
              </a:rPr>
              <a:t>millepora</a:t>
            </a:r>
            <a:endParaRPr lang="en-US" i="1" dirty="0">
              <a:solidFill>
                <a:schemeClr val="bg1"/>
              </a:solidFill>
            </a:endParaRPr>
          </a:p>
        </p:txBody>
      </p:sp>
    </p:spTree>
    <p:extLst>
      <p:ext uri="{BB962C8B-B14F-4D97-AF65-F5344CB8AC3E}">
        <p14:creationId xmlns:p14="http://schemas.microsoft.com/office/powerpoint/2010/main" val="4265880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8AEF08-5EF0-8A0E-1E14-16FF6C605792}"/>
              </a:ext>
            </a:extLst>
          </p:cNvPr>
          <p:cNvSpPr/>
          <p:nvPr/>
        </p:nvSpPr>
        <p:spPr>
          <a:xfrm>
            <a:off x="6368716" y="0"/>
            <a:ext cx="582328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different types of metamorphosis&#10;&#10;Description automatically generated">
            <a:extLst>
              <a:ext uri="{FF2B5EF4-FFF2-40B4-BE49-F238E27FC236}">
                <a16:creationId xmlns:a16="http://schemas.microsoft.com/office/drawing/2014/main" id="{6E7CE1D5-F138-DCC5-EA78-EF736ED1087D}"/>
              </a:ext>
            </a:extLst>
          </p:cNvPr>
          <p:cNvPicPr>
            <a:picLocks noChangeAspect="1"/>
          </p:cNvPicPr>
          <p:nvPr/>
        </p:nvPicPr>
        <p:blipFill>
          <a:blip r:embed="rId3"/>
          <a:stretch>
            <a:fillRect/>
          </a:stretch>
        </p:blipFill>
        <p:spPr>
          <a:xfrm>
            <a:off x="6922948" y="140238"/>
            <a:ext cx="5060505" cy="6577524"/>
          </a:xfrm>
          <a:prstGeom prst="rect">
            <a:avLst/>
          </a:prstGeom>
        </p:spPr>
      </p:pic>
      <p:sp>
        <p:nvSpPr>
          <p:cNvPr id="6" name="TextBox 5">
            <a:extLst>
              <a:ext uri="{FF2B5EF4-FFF2-40B4-BE49-F238E27FC236}">
                <a16:creationId xmlns:a16="http://schemas.microsoft.com/office/drawing/2014/main" id="{90FD36C5-3EE5-AFFA-51D1-97870F1D328F}"/>
              </a:ext>
            </a:extLst>
          </p:cNvPr>
          <p:cNvSpPr txBox="1"/>
          <p:nvPr/>
        </p:nvSpPr>
        <p:spPr>
          <a:xfrm>
            <a:off x="1475120" y="1515049"/>
            <a:ext cx="3540294" cy="3046988"/>
          </a:xfrm>
          <a:prstGeom prst="rect">
            <a:avLst/>
          </a:prstGeom>
          <a:noFill/>
        </p:spPr>
        <p:txBody>
          <a:bodyPr wrap="square">
            <a:spAutoFit/>
          </a:bodyPr>
          <a:lstStyle/>
          <a:p>
            <a:r>
              <a:rPr lang="en-AU" sz="2400" i="1" dirty="0">
                <a:effectLst/>
              </a:rPr>
              <a:t>Even</a:t>
            </a:r>
            <a:r>
              <a:rPr lang="en-AU" sz="2400" dirty="0">
                <a:effectLst/>
              </a:rPr>
              <a:t> if they </a:t>
            </a:r>
            <a:r>
              <a:rPr lang="en-AU" sz="2400" i="1" dirty="0">
                <a:effectLst/>
              </a:rPr>
              <a:t>do</a:t>
            </a:r>
            <a:r>
              <a:rPr lang="en-AU" sz="2400" dirty="0">
                <a:effectLst/>
              </a:rPr>
              <a:t> settle, </a:t>
            </a:r>
          </a:p>
          <a:p>
            <a:r>
              <a:rPr lang="en-AU" sz="2400" dirty="0"/>
              <a:t>corals</a:t>
            </a:r>
            <a:r>
              <a:rPr lang="en-AU" sz="2400" dirty="0">
                <a:effectLst/>
              </a:rPr>
              <a:t> do not </a:t>
            </a:r>
            <a:r>
              <a:rPr lang="en-AU" sz="3200" b="1" dirty="0">
                <a:effectLst/>
              </a:rPr>
              <a:t>metamorphosise</a:t>
            </a:r>
            <a:r>
              <a:rPr lang="en-AU" sz="2400" dirty="0">
                <a:effectLst/>
              </a:rPr>
              <a:t> into a coral polyp if </a:t>
            </a:r>
            <a:r>
              <a:rPr lang="en-AU" sz="3200" b="1" dirty="0">
                <a:effectLst/>
              </a:rPr>
              <a:t>insecticides </a:t>
            </a:r>
            <a:r>
              <a:rPr lang="en-AU" sz="2400" dirty="0">
                <a:effectLst/>
              </a:rPr>
              <a:t>and fungicides are present in </a:t>
            </a:r>
            <a:r>
              <a:rPr lang="en-AU" sz="3200" b="1" dirty="0">
                <a:effectLst/>
              </a:rPr>
              <a:t>toxic</a:t>
            </a:r>
            <a:r>
              <a:rPr lang="en-AU" sz="2400" dirty="0">
                <a:effectLst/>
              </a:rPr>
              <a:t> concentrations</a:t>
            </a:r>
          </a:p>
        </p:txBody>
      </p:sp>
      <p:sp>
        <p:nvSpPr>
          <p:cNvPr id="8" name="TextBox 7">
            <a:extLst>
              <a:ext uri="{FF2B5EF4-FFF2-40B4-BE49-F238E27FC236}">
                <a16:creationId xmlns:a16="http://schemas.microsoft.com/office/drawing/2014/main" id="{59D4B58E-31AB-E7CD-6BEE-EAEA15652DA0}"/>
              </a:ext>
            </a:extLst>
          </p:cNvPr>
          <p:cNvSpPr txBox="1"/>
          <p:nvPr/>
        </p:nvSpPr>
        <p:spPr>
          <a:xfrm>
            <a:off x="6425643" y="6510882"/>
            <a:ext cx="3320716" cy="276999"/>
          </a:xfrm>
          <a:prstGeom prst="rect">
            <a:avLst/>
          </a:prstGeom>
          <a:noFill/>
        </p:spPr>
        <p:txBody>
          <a:bodyPr wrap="square">
            <a:spAutoFit/>
          </a:bodyPr>
          <a:lstStyle/>
          <a:p>
            <a:r>
              <a:rPr lang="en-AU" sz="1200" dirty="0"/>
              <a:t>(Markey </a:t>
            </a:r>
            <a:r>
              <a:rPr lang="en-AU" sz="1200" i="1" dirty="0"/>
              <a:t>et al., </a:t>
            </a:r>
            <a:r>
              <a:rPr lang="en-AU" sz="1200" dirty="0"/>
              <a:t>2007)</a:t>
            </a:r>
            <a:endParaRPr lang="en-AU" sz="1200" b="1" dirty="0"/>
          </a:p>
        </p:txBody>
      </p:sp>
    </p:spTree>
    <p:extLst>
      <p:ext uri="{BB962C8B-B14F-4D97-AF65-F5344CB8AC3E}">
        <p14:creationId xmlns:p14="http://schemas.microsoft.com/office/powerpoint/2010/main" val="428970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he lower Burdekin River forms an extensive floodplain and delta... |  Download Scientific Diagram">
            <a:extLst>
              <a:ext uri="{FF2B5EF4-FFF2-40B4-BE49-F238E27FC236}">
                <a16:creationId xmlns:a16="http://schemas.microsoft.com/office/drawing/2014/main" id="{E770B340-1E14-048E-8567-D4924EBC9B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42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DF64D4-1CC7-DC8F-74DA-15358C1E0534}"/>
              </a:ext>
            </a:extLst>
          </p:cNvPr>
          <p:cNvSpPr txBox="1"/>
          <p:nvPr/>
        </p:nvSpPr>
        <p:spPr>
          <a:xfrm>
            <a:off x="8251542" y="687608"/>
            <a:ext cx="2992720" cy="2800767"/>
          </a:xfrm>
          <a:prstGeom prst="rect">
            <a:avLst/>
          </a:prstGeom>
          <a:noFill/>
        </p:spPr>
        <p:txBody>
          <a:bodyPr wrap="square">
            <a:spAutoFit/>
          </a:bodyPr>
          <a:lstStyle/>
          <a:p>
            <a:pPr algn="ctr"/>
            <a:endParaRPr lang="en-AU" sz="3200" b="1" dirty="0"/>
          </a:p>
          <a:p>
            <a:pPr algn="ctr"/>
            <a:r>
              <a:rPr lang="en-AU" sz="3200" b="1" dirty="0"/>
              <a:t>Burdekin River</a:t>
            </a:r>
            <a:endParaRPr lang="en-AU" sz="3200" b="1" dirty="0">
              <a:effectLst/>
            </a:endParaRPr>
          </a:p>
          <a:p>
            <a:pPr algn="ctr"/>
            <a:endParaRPr lang="en-AU" sz="3200" b="1" dirty="0">
              <a:effectLst/>
            </a:endParaRPr>
          </a:p>
          <a:p>
            <a:pPr algn="ctr"/>
            <a:r>
              <a:rPr lang="en-AU" sz="3200" b="1" dirty="0">
                <a:effectLst/>
              </a:rPr>
              <a:t>90% </a:t>
            </a:r>
            <a:r>
              <a:rPr lang="en-AU" sz="2400" dirty="0">
                <a:effectLst/>
              </a:rPr>
              <a:t>of the region is used for grazing and agriculture</a:t>
            </a:r>
            <a:endParaRPr lang="en-AU" sz="1600" b="1" dirty="0"/>
          </a:p>
        </p:txBody>
      </p:sp>
      <p:pic>
        <p:nvPicPr>
          <p:cNvPr id="7" name="Picture 6" descr="A map of the region&#10;&#10;Description automatically generated">
            <a:extLst>
              <a:ext uri="{FF2B5EF4-FFF2-40B4-BE49-F238E27FC236}">
                <a16:creationId xmlns:a16="http://schemas.microsoft.com/office/drawing/2014/main" id="{D9B54873-3705-A392-0324-8A03DACFC2BF}"/>
              </a:ext>
            </a:extLst>
          </p:cNvPr>
          <p:cNvPicPr>
            <a:picLocks noChangeAspect="1"/>
          </p:cNvPicPr>
          <p:nvPr/>
        </p:nvPicPr>
        <p:blipFill>
          <a:blip r:embed="rId4"/>
          <a:stretch>
            <a:fillRect/>
          </a:stretch>
        </p:blipFill>
        <p:spPr>
          <a:xfrm>
            <a:off x="8631890" y="4515229"/>
            <a:ext cx="2232025" cy="1964945"/>
          </a:xfrm>
          <a:prstGeom prst="rect">
            <a:avLst/>
          </a:prstGeom>
        </p:spPr>
      </p:pic>
    </p:spTree>
    <p:extLst>
      <p:ext uri="{BB962C8B-B14F-4D97-AF65-F5344CB8AC3E}">
        <p14:creationId xmlns:p14="http://schemas.microsoft.com/office/powerpoint/2010/main" val="218793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08292-B16A-30EA-D961-2EA71B3C90C0}"/>
              </a:ext>
            </a:extLst>
          </p:cNvPr>
          <p:cNvSpPr txBox="1"/>
          <p:nvPr/>
        </p:nvSpPr>
        <p:spPr>
          <a:xfrm>
            <a:off x="1874672" y="2755983"/>
            <a:ext cx="9112416" cy="461665"/>
          </a:xfrm>
          <a:prstGeom prst="rect">
            <a:avLst/>
          </a:prstGeom>
          <a:noFill/>
        </p:spPr>
        <p:txBody>
          <a:bodyPr wrap="square" rtlCol="0">
            <a:spAutoFit/>
          </a:bodyPr>
          <a:lstStyle/>
          <a:p>
            <a:r>
              <a:rPr lang="en-US" sz="2400" dirty="0"/>
              <a:t>…and that’s only for corals. What about all the other species larvae?!</a:t>
            </a:r>
          </a:p>
        </p:txBody>
      </p:sp>
    </p:spTree>
    <p:extLst>
      <p:ext uri="{BB962C8B-B14F-4D97-AF65-F5344CB8AC3E}">
        <p14:creationId xmlns:p14="http://schemas.microsoft.com/office/powerpoint/2010/main" val="3116680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F9D211-E0D4-756B-D875-29F60FE89058}"/>
              </a:ext>
            </a:extLst>
          </p:cNvPr>
          <p:cNvSpPr txBox="1"/>
          <p:nvPr/>
        </p:nvSpPr>
        <p:spPr>
          <a:xfrm>
            <a:off x="1158153" y="348037"/>
            <a:ext cx="10543310" cy="738664"/>
          </a:xfrm>
          <a:prstGeom prst="rect">
            <a:avLst/>
          </a:prstGeom>
          <a:noFill/>
        </p:spPr>
        <p:txBody>
          <a:bodyPr wrap="square">
            <a:spAutoFit/>
          </a:bodyPr>
          <a:lstStyle/>
          <a:p>
            <a:pPr algn="ctr"/>
            <a:r>
              <a:rPr lang="en-US" sz="2400" dirty="0">
                <a:cs typeface="Arial Narrow" panose="020B0604020202020204" pitchFamily="34" charset="0"/>
              </a:rPr>
              <a:t>Chemicals like MEMC have been very popular in Australia </a:t>
            </a:r>
          </a:p>
          <a:p>
            <a:pPr algn="ctr"/>
            <a:r>
              <a:rPr lang="en-US" dirty="0">
                <a:cs typeface="Arial Narrow" panose="020B0604020202020204" pitchFamily="34" charset="0"/>
              </a:rPr>
              <a:t>(MEMC was only recently banned in Australia)</a:t>
            </a:r>
            <a:endParaRPr lang="en-US" sz="2400" dirty="0">
              <a:cs typeface="Arial Narrow" panose="020B0604020202020204" pitchFamily="34" charset="0"/>
            </a:endParaRPr>
          </a:p>
        </p:txBody>
      </p:sp>
      <p:sp>
        <p:nvSpPr>
          <p:cNvPr id="21" name="Rectangle 20">
            <a:extLst>
              <a:ext uri="{FF2B5EF4-FFF2-40B4-BE49-F238E27FC236}">
                <a16:creationId xmlns:a16="http://schemas.microsoft.com/office/drawing/2014/main" id="{FB835F31-7402-3B74-1958-8F2156B2518B}"/>
              </a:ext>
            </a:extLst>
          </p:cNvPr>
          <p:cNvSpPr/>
          <p:nvPr/>
        </p:nvSpPr>
        <p:spPr>
          <a:xfrm>
            <a:off x="0" y="1431045"/>
            <a:ext cx="12192000" cy="542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map of australia with blue and green areas&#10;&#10;Description automatically generated">
            <a:extLst>
              <a:ext uri="{FF2B5EF4-FFF2-40B4-BE49-F238E27FC236}">
                <a16:creationId xmlns:a16="http://schemas.microsoft.com/office/drawing/2014/main" id="{E514710A-D84F-EBEB-0282-601B14C54E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58013" y="1610657"/>
            <a:ext cx="4743450" cy="4228070"/>
          </a:xfrm>
          <a:prstGeom prst="rect">
            <a:avLst/>
          </a:prstGeom>
        </p:spPr>
      </p:pic>
      <p:pic>
        <p:nvPicPr>
          <p:cNvPr id="23" name="Picture 22" descr="A table with text on it&#10;&#10;Description automatically generated">
            <a:extLst>
              <a:ext uri="{FF2B5EF4-FFF2-40B4-BE49-F238E27FC236}">
                <a16:creationId xmlns:a16="http://schemas.microsoft.com/office/drawing/2014/main" id="{E1C0D557-6D9E-98E3-A53A-5A24AEC941AB}"/>
              </a:ext>
            </a:extLst>
          </p:cNvPr>
          <p:cNvPicPr>
            <a:picLocks noChangeAspect="1"/>
          </p:cNvPicPr>
          <p:nvPr/>
        </p:nvPicPr>
        <p:blipFill>
          <a:blip r:embed="rId4"/>
          <a:stretch>
            <a:fillRect/>
          </a:stretch>
        </p:blipFill>
        <p:spPr>
          <a:xfrm>
            <a:off x="655711" y="1645266"/>
            <a:ext cx="5292435" cy="3260665"/>
          </a:xfrm>
          <a:prstGeom prst="rect">
            <a:avLst/>
          </a:prstGeom>
          <a:ln>
            <a:solidFill>
              <a:schemeClr val="tx1"/>
            </a:solidFill>
          </a:ln>
        </p:spPr>
      </p:pic>
      <p:sp>
        <p:nvSpPr>
          <p:cNvPr id="24" name="TextBox 23">
            <a:extLst>
              <a:ext uri="{FF2B5EF4-FFF2-40B4-BE49-F238E27FC236}">
                <a16:creationId xmlns:a16="http://schemas.microsoft.com/office/drawing/2014/main" id="{CBA7ABC5-522C-5BA0-6E91-8F74297F8B48}"/>
              </a:ext>
            </a:extLst>
          </p:cNvPr>
          <p:cNvSpPr txBox="1"/>
          <p:nvPr/>
        </p:nvSpPr>
        <p:spPr>
          <a:xfrm>
            <a:off x="655710" y="4993817"/>
            <a:ext cx="5292435" cy="1600438"/>
          </a:xfrm>
          <a:prstGeom prst="rect">
            <a:avLst/>
          </a:prstGeom>
          <a:noFill/>
        </p:spPr>
        <p:txBody>
          <a:bodyPr wrap="square">
            <a:spAutoFit/>
          </a:bodyPr>
          <a:lstStyle/>
          <a:p>
            <a:r>
              <a:rPr lang="en-AU" sz="1400" dirty="0"/>
              <a:t>Table 1: List of major agricultural and/or pesticide producer countries and actions taken to phase out the use of mercury pesticides. Accession, acceptance, or ratification has the same legal effect, where parties follow legal obligations under international law. </a:t>
            </a:r>
          </a:p>
          <a:p>
            <a:r>
              <a:rPr lang="en-AU" sz="1400" baseline="30000" dirty="0" err="1"/>
              <a:t>b</a:t>
            </a:r>
            <a:r>
              <a:rPr lang="en-AU" sz="1400" dirty="0" err="1"/>
              <a:t>Australia</a:t>
            </a:r>
            <a:r>
              <a:rPr lang="en-AU" sz="1400" dirty="0"/>
              <a:t> cancelled the use of the last mercury pesticide product registered in the country in 2020. Existing supplies could be sold to, and used by, sugarcane farmers until May 2021 (Schneider, 2021). </a:t>
            </a:r>
            <a:endParaRPr lang="en-US" sz="1400" dirty="0"/>
          </a:p>
        </p:txBody>
      </p:sp>
      <p:sp>
        <p:nvSpPr>
          <p:cNvPr id="25" name="TextBox 24">
            <a:extLst>
              <a:ext uri="{FF2B5EF4-FFF2-40B4-BE49-F238E27FC236}">
                <a16:creationId xmlns:a16="http://schemas.microsoft.com/office/drawing/2014/main" id="{EC8FBBBA-F532-AE9E-A4A2-E1CC13AD36E0}"/>
              </a:ext>
            </a:extLst>
          </p:cNvPr>
          <p:cNvSpPr txBox="1"/>
          <p:nvPr/>
        </p:nvSpPr>
        <p:spPr>
          <a:xfrm>
            <a:off x="6958013" y="5838727"/>
            <a:ext cx="4743450" cy="738664"/>
          </a:xfrm>
          <a:prstGeom prst="rect">
            <a:avLst/>
          </a:prstGeom>
          <a:noFill/>
        </p:spPr>
        <p:txBody>
          <a:bodyPr wrap="square">
            <a:spAutoFit/>
          </a:bodyPr>
          <a:lstStyle/>
          <a:p>
            <a:r>
              <a:rPr lang="en-AU" sz="1400" dirty="0"/>
              <a:t>Figure 1: Rivers (dark blue) that could potentially drain mercury from sugarcane farms (green) to the reef (orange). (Schneider, 2021). </a:t>
            </a:r>
            <a:endParaRPr lang="en-US" sz="1400" dirty="0"/>
          </a:p>
        </p:txBody>
      </p:sp>
    </p:spTree>
    <p:extLst>
      <p:ext uri="{BB962C8B-B14F-4D97-AF65-F5344CB8AC3E}">
        <p14:creationId xmlns:p14="http://schemas.microsoft.com/office/powerpoint/2010/main" val="2513463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1156E68-D3A2-687F-3AF8-E48E971581DA}"/>
              </a:ext>
            </a:extLst>
          </p:cNvPr>
          <p:cNvSpPr/>
          <p:nvPr/>
        </p:nvSpPr>
        <p:spPr>
          <a:xfrm>
            <a:off x="3808186" y="1"/>
            <a:ext cx="838381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85A45B0-D34C-8B5E-6855-7D1E5E82CBD0}"/>
              </a:ext>
            </a:extLst>
          </p:cNvPr>
          <p:cNvSpPr txBox="1"/>
          <p:nvPr/>
        </p:nvSpPr>
        <p:spPr>
          <a:xfrm>
            <a:off x="4122512" y="6197381"/>
            <a:ext cx="8140173" cy="369332"/>
          </a:xfrm>
          <a:prstGeom prst="rect">
            <a:avLst/>
          </a:prstGeom>
          <a:noFill/>
        </p:spPr>
        <p:txBody>
          <a:bodyPr wrap="square">
            <a:spAutoFit/>
          </a:bodyPr>
          <a:lstStyle/>
          <a:p>
            <a:r>
              <a:rPr lang="en-AU" dirty="0"/>
              <a:t>Conceptual model for pollutant pathways in marine systems (van Dam </a:t>
            </a:r>
            <a:r>
              <a:rPr lang="en-AU" i="1" dirty="0"/>
              <a:t>et al., </a:t>
            </a:r>
            <a:r>
              <a:rPr lang="en-AU" dirty="0"/>
              <a:t>2011) </a:t>
            </a:r>
            <a:endParaRPr lang="en-US" dirty="0"/>
          </a:p>
        </p:txBody>
      </p:sp>
      <p:pic>
        <p:nvPicPr>
          <p:cNvPr id="25" name="Picture 24" descr="A diagram of a diagram&#10;&#10;Description automatically generated with medium confidence">
            <a:extLst>
              <a:ext uri="{FF2B5EF4-FFF2-40B4-BE49-F238E27FC236}">
                <a16:creationId xmlns:a16="http://schemas.microsoft.com/office/drawing/2014/main" id="{224D02B2-4FE9-74E6-706D-A5BEF4255952}"/>
              </a:ext>
            </a:extLst>
          </p:cNvPr>
          <p:cNvPicPr>
            <a:picLocks noChangeAspect="1"/>
          </p:cNvPicPr>
          <p:nvPr/>
        </p:nvPicPr>
        <p:blipFill>
          <a:blip r:embed="rId3"/>
          <a:stretch>
            <a:fillRect/>
          </a:stretch>
        </p:blipFill>
        <p:spPr>
          <a:xfrm>
            <a:off x="4122511" y="728663"/>
            <a:ext cx="7950201" cy="4192488"/>
          </a:xfrm>
          <a:prstGeom prst="rect">
            <a:avLst/>
          </a:prstGeom>
        </p:spPr>
      </p:pic>
      <p:sp>
        <p:nvSpPr>
          <p:cNvPr id="26" name="TextBox 25">
            <a:extLst>
              <a:ext uri="{FF2B5EF4-FFF2-40B4-BE49-F238E27FC236}">
                <a16:creationId xmlns:a16="http://schemas.microsoft.com/office/drawing/2014/main" id="{811226D9-CE86-5B6D-1CFA-06D7CDD1B5B2}"/>
              </a:ext>
            </a:extLst>
          </p:cNvPr>
          <p:cNvSpPr txBox="1"/>
          <p:nvPr/>
        </p:nvSpPr>
        <p:spPr>
          <a:xfrm>
            <a:off x="553642" y="2416552"/>
            <a:ext cx="2603896" cy="1200329"/>
          </a:xfrm>
          <a:prstGeom prst="rect">
            <a:avLst/>
          </a:prstGeom>
          <a:noFill/>
        </p:spPr>
        <p:txBody>
          <a:bodyPr wrap="square">
            <a:spAutoFit/>
          </a:bodyPr>
          <a:lstStyle/>
          <a:p>
            <a:pPr algn="ctr"/>
            <a:r>
              <a:rPr lang="en-AU" sz="2400" dirty="0">
                <a:effectLst/>
              </a:rPr>
              <a:t>The pollutants are mainly </a:t>
            </a:r>
            <a:r>
              <a:rPr lang="en-AU" sz="2400" dirty="0"/>
              <a:t>coming from the land</a:t>
            </a:r>
            <a:endParaRPr lang="en-AU" sz="2400" dirty="0">
              <a:effectLst/>
            </a:endParaRPr>
          </a:p>
        </p:txBody>
      </p:sp>
    </p:spTree>
    <p:extLst>
      <p:ext uri="{BB962C8B-B14F-4D97-AF65-F5344CB8AC3E}">
        <p14:creationId xmlns:p14="http://schemas.microsoft.com/office/powerpoint/2010/main" val="2666948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CD454-CCF4-FDC3-FC74-51041415A5AE}"/>
              </a:ext>
            </a:extLst>
          </p:cNvPr>
          <p:cNvSpPr txBox="1"/>
          <p:nvPr/>
        </p:nvSpPr>
        <p:spPr>
          <a:xfrm>
            <a:off x="1651749" y="642315"/>
            <a:ext cx="9256722" cy="523220"/>
          </a:xfrm>
          <a:prstGeom prst="rect">
            <a:avLst/>
          </a:prstGeom>
          <a:noFill/>
        </p:spPr>
        <p:txBody>
          <a:bodyPr wrap="square">
            <a:spAutoFit/>
          </a:bodyPr>
          <a:lstStyle/>
          <a:p>
            <a:r>
              <a:rPr lang="en-AU" sz="2800" dirty="0">
                <a:solidFill>
                  <a:srgbClr val="333333"/>
                </a:solidFill>
                <a:effectLst/>
              </a:rPr>
              <a:t>How the pollutants reach          or do not reach       the ocean:</a:t>
            </a:r>
          </a:p>
        </p:txBody>
      </p:sp>
      <p:sp>
        <p:nvSpPr>
          <p:cNvPr id="4" name="TextBox 3">
            <a:extLst>
              <a:ext uri="{FF2B5EF4-FFF2-40B4-BE49-F238E27FC236}">
                <a16:creationId xmlns:a16="http://schemas.microsoft.com/office/drawing/2014/main" id="{F0CBB034-FC9C-AECE-8915-21F18095F3AF}"/>
              </a:ext>
            </a:extLst>
          </p:cNvPr>
          <p:cNvSpPr txBox="1"/>
          <p:nvPr/>
        </p:nvSpPr>
        <p:spPr>
          <a:xfrm>
            <a:off x="4527188" y="5763191"/>
            <a:ext cx="3404323" cy="461665"/>
          </a:xfrm>
          <a:prstGeom prst="rect">
            <a:avLst/>
          </a:prstGeom>
          <a:noFill/>
        </p:spPr>
        <p:txBody>
          <a:bodyPr wrap="square">
            <a:spAutoFit/>
          </a:bodyPr>
          <a:lstStyle/>
          <a:p>
            <a:pPr algn="ctr"/>
            <a:r>
              <a:rPr lang="en-US" sz="2400" dirty="0">
                <a:cs typeface="Arial Narrow" panose="020B0604020202020204" pitchFamily="34" charset="0"/>
              </a:rPr>
              <a:t>Contaminant retention</a:t>
            </a:r>
          </a:p>
        </p:txBody>
      </p:sp>
      <p:sp>
        <p:nvSpPr>
          <p:cNvPr id="5" name="TextBox 4">
            <a:extLst>
              <a:ext uri="{FF2B5EF4-FFF2-40B4-BE49-F238E27FC236}">
                <a16:creationId xmlns:a16="http://schemas.microsoft.com/office/drawing/2014/main" id="{A405862D-6AA1-4A08-7B95-B5969A15DCC6}"/>
              </a:ext>
            </a:extLst>
          </p:cNvPr>
          <p:cNvSpPr txBox="1"/>
          <p:nvPr/>
        </p:nvSpPr>
        <p:spPr>
          <a:xfrm>
            <a:off x="619990" y="5763191"/>
            <a:ext cx="3404323" cy="461665"/>
          </a:xfrm>
          <a:prstGeom prst="rect">
            <a:avLst/>
          </a:prstGeom>
          <a:noFill/>
        </p:spPr>
        <p:txBody>
          <a:bodyPr wrap="square">
            <a:spAutoFit/>
          </a:bodyPr>
          <a:lstStyle/>
          <a:p>
            <a:pPr algn="ctr"/>
            <a:r>
              <a:rPr lang="en-US" sz="2400" dirty="0">
                <a:cs typeface="Arial Narrow" panose="020B0604020202020204" pitchFamily="34" charset="0"/>
              </a:rPr>
              <a:t>Freshwater regulation</a:t>
            </a:r>
          </a:p>
        </p:txBody>
      </p:sp>
      <p:sp>
        <p:nvSpPr>
          <p:cNvPr id="6" name="TextBox 5">
            <a:extLst>
              <a:ext uri="{FF2B5EF4-FFF2-40B4-BE49-F238E27FC236}">
                <a16:creationId xmlns:a16="http://schemas.microsoft.com/office/drawing/2014/main" id="{FAF2290F-4736-0B96-9622-3315EBC53E07}"/>
              </a:ext>
            </a:extLst>
          </p:cNvPr>
          <p:cNvSpPr txBox="1"/>
          <p:nvPr/>
        </p:nvSpPr>
        <p:spPr>
          <a:xfrm>
            <a:off x="8167687" y="5763191"/>
            <a:ext cx="3404323" cy="830997"/>
          </a:xfrm>
          <a:prstGeom prst="rect">
            <a:avLst/>
          </a:prstGeom>
          <a:noFill/>
        </p:spPr>
        <p:txBody>
          <a:bodyPr wrap="square">
            <a:spAutoFit/>
          </a:bodyPr>
          <a:lstStyle/>
          <a:p>
            <a:pPr algn="ctr"/>
            <a:r>
              <a:rPr lang="en-US" sz="2400" dirty="0">
                <a:cs typeface="Arial Narrow" panose="020B0604020202020204" pitchFamily="34" charset="0"/>
              </a:rPr>
              <a:t>Land-sea biological exchange</a:t>
            </a:r>
          </a:p>
        </p:txBody>
      </p:sp>
      <p:pic>
        <p:nvPicPr>
          <p:cNvPr id="52226" name="Picture 2" descr="Rainfall is on the rise in northwest Australia | Pursuit by The University  of Melbourne">
            <a:extLst>
              <a:ext uri="{FF2B5EF4-FFF2-40B4-BE49-F238E27FC236}">
                <a16:creationId xmlns:a16="http://schemas.microsoft.com/office/drawing/2014/main" id="{9F9E7EC3-E44A-04AF-7B1F-1CE4FF8E943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47676" y="2010784"/>
            <a:ext cx="3844201" cy="3589916"/>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Land | Free Full-Text | The Historical Development of Constructed Wetlands  for Wastewater Treatment">
            <a:extLst>
              <a:ext uri="{FF2B5EF4-FFF2-40B4-BE49-F238E27FC236}">
                <a16:creationId xmlns:a16="http://schemas.microsoft.com/office/drawing/2014/main" id="{FCBAD654-4F0D-9A79-1F3C-3E186760B2E4}"/>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27188" y="2012103"/>
            <a:ext cx="3605318" cy="35899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B45DE1-2A8B-0ADB-55A3-30084F3CC165}"/>
              </a:ext>
            </a:extLst>
          </p:cNvPr>
          <p:cNvSpPr txBox="1"/>
          <p:nvPr/>
        </p:nvSpPr>
        <p:spPr>
          <a:xfrm>
            <a:off x="6229349" y="4914257"/>
            <a:ext cx="1671637" cy="646331"/>
          </a:xfrm>
          <a:prstGeom prst="rect">
            <a:avLst/>
          </a:prstGeom>
          <a:noFill/>
        </p:spPr>
        <p:txBody>
          <a:bodyPr wrap="square" rtlCol="0">
            <a:spAutoFit/>
          </a:bodyPr>
          <a:lstStyle/>
          <a:p>
            <a:pPr algn="r"/>
            <a:r>
              <a:rPr lang="en-US" dirty="0">
                <a:solidFill>
                  <a:schemeClr val="bg1"/>
                </a:solidFill>
                <a:highlight>
                  <a:srgbClr val="000000"/>
                </a:highlight>
              </a:rPr>
              <a:t>Constructed wetlands</a:t>
            </a:r>
          </a:p>
        </p:txBody>
      </p:sp>
      <p:sp>
        <p:nvSpPr>
          <p:cNvPr id="8" name="TextBox 7">
            <a:extLst>
              <a:ext uri="{FF2B5EF4-FFF2-40B4-BE49-F238E27FC236}">
                <a16:creationId xmlns:a16="http://schemas.microsoft.com/office/drawing/2014/main" id="{F3451455-97C6-D4E2-9969-88DCD632E1C1}"/>
              </a:ext>
            </a:extLst>
          </p:cNvPr>
          <p:cNvSpPr txBox="1"/>
          <p:nvPr/>
        </p:nvSpPr>
        <p:spPr>
          <a:xfrm>
            <a:off x="1651749" y="5052757"/>
            <a:ext cx="1671637" cy="369332"/>
          </a:xfrm>
          <a:prstGeom prst="rect">
            <a:avLst/>
          </a:prstGeom>
          <a:noFill/>
        </p:spPr>
        <p:txBody>
          <a:bodyPr wrap="square" rtlCol="0">
            <a:spAutoFit/>
          </a:bodyPr>
          <a:lstStyle/>
          <a:p>
            <a:pPr algn="ctr"/>
            <a:r>
              <a:rPr lang="en-US" dirty="0">
                <a:solidFill>
                  <a:schemeClr val="bg1"/>
                </a:solidFill>
                <a:highlight>
                  <a:srgbClr val="000000"/>
                </a:highlight>
              </a:rPr>
              <a:t>Rainfall runoff</a:t>
            </a:r>
          </a:p>
        </p:txBody>
      </p:sp>
      <p:pic>
        <p:nvPicPr>
          <p:cNvPr id="52234" name="Picture 10" descr="Mangroves Are Powerful Coastal Guardians | Sarasota Magazine">
            <a:extLst>
              <a:ext uri="{FF2B5EF4-FFF2-40B4-BE49-F238E27FC236}">
                <a16:creationId xmlns:a16="http://schemas.microsoft.com/office/drawing/2014/main" id="{18715E2F-18BD-DFBD-6C43-54FA488DBBB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314099" y="2010784"/>
            <a:ext cx="3522755" cy="35899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36F741-E591-2D1F-1A38-26B2712566B0}"/>
              </a:ext>
            </a:extLst>
          </p:cNvPr>
          <p:cNvSpPr txBox="1"/>
          <p:nvPr/>
        </p:nvSpPr>
        <p:spPr>
          <a:xfrm>
            <a:off x="10034196" y="4812412"/>
            <a:ext cx="1671637" cy="646331"/>
          </a:xfrm>
          <a:prstGeom prst="rect">
            <a:avLst/>
          </a:prstGeom>
          <a:noFill/>
        </p:spPr>
        <p:txBody>
          <a:bodyPr wrap="square" rtlCol="0">
            <a:spAutoFit/>
          </a:bodyPr>
          <a:lstStyle/>
          <a:p>
            <a:pPr algn="r"/>
            <a:r>
              <a:rPr lang="en-US" dirty="0">
                <a:solidFill>
                  <a:schemeClr val="bg1"/>
                </a:solidFill>
                <a:highlight>
                  <a:srgbClr val="000000"/>
                </a:highlight>
              </a:rPr>
              <a:t>Mangrove filters</a:t>
            </a:r>
          </a:p>
        </p:txBody>
      </p:sp>
      <p:sp>
        <p:nvSpPr>
          <p:cNvPr id="2" name="Rectangle 1">
            <a:extLst>
              <a:ext uri="{FF2B5EF4-FFF2-40B4-BE49-F238E27FC236}">
                <a16:creationId xmlns:a16="http://schemas.microsoft.com/office/drawing/2014/main" id="{0C74C4DF-5120-D3D6-7610-B8C8778A7458}"/>
              </a:ext>
            </a:extLst>
          </p:cNvPr>
          <p:cNvSpPr/>
          <p:nvPr/>
        </p:nvSpPr>
        <p:spPr>
          <a:xfrm>
            <a:off x="7363161" y="2010784"/>
            <a:ext cx="769345" cy="8467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Red light, danger, traffic lights, control, road signs, semaphore, stop  signal icon - Download on Iconfinder">
            <a:extLst>
              <a:ext uri="{FF2B5EF4-FFF2-40B4-BE49-F238E27FC236}">
                <a16:creationId xmlns:a16="http://schemas.microsoft.com/office/drawing/2014/main" id="{812C48A5-066E-F785-7E01-3AC9ED65006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449838" y="2144901"/>
            <a:ext cx="595989" cy="5959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CB91591-D7AC-7963-1459-96E762B0D5F9}"/>
              </a:ext>
            </a:extLst>
          </p:cNvPr>
          <p:cNvSpPr/>
          <p:nvPr/>
        </p:nvSpPr>
        <p:spPr>
          <a:xfrm>
            <a:off x="11067509" y="2010784"/>
            <a:ext cx="769345" cy="8467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d light, danger, traffic lights, control, road signs, semaphore, stop  signal icon - Download on Iconfinder">
            <a:extLst>
              <a:ext uri="{FF2B5EF4-FFF2-40B4-BE49-F238E27FC236}">
                <a16:creationId xmlns:a16="http://schemas.microsoft.com/office/drawing/2014/main" id="{E80B0289-5D5F-A391-9B2C-C9A2478AD6E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154186" y="2144901"/>
            <a:ext cx="595989" cy="595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347D632-D231-7FF3-CD15-2C7A521546ED}"/>
              </a:ext>
            </a:extLst>
          </p:cNvPr>
          <p:cNvSpPr/>
          <p:nvPr/>
        </p:nvSpPr>
        <p:spPr>
          <a:xfrm>
            <a:off x="3510193" y="2019537"/>
            <a:ext cx="769345" cy="8467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descr="Green light, go, traffic lights, control, enable signal, road signs,  semaphore icon - Download on Iconfinder">
            <a:extLst>
              <a:ext uri="{FF2B5EF4-FFF2-40B4-BE49-F238E27FC236}">
                <a16:creationId xmlns:a16="http://schemas.microsoft.com/office/drawing/2014/main" id="{742464E9-0B26-0883-E832-52B698F3515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560630" y="2144901"/>
            <a:ext cx="671294" cy="6712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reen light, go, traffic lights, control, enable signal, road signs,  semaphore icon - Download on Iconfinder">
            <a:extLst>
              <a:ext uri="{FF2B5EF4-FFF2-40B4-BE49-F238E27FC236}">
                <a16:creationId xmlns:a16="http://schemas.microsoft.com/office/drawing/2014/main" id="{572B8532-23FA-4BE8-787C-DE048A1AD54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416997" y="568278"/>
            <a:ext cx="671294" cy="6712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d light, danger, traffic lights, control, road signs, semaphore, stop  signal icon - Download on Iconfinder">
            <a:extLst>
              <a:ext uri="{FF2B5EF4-FFF2-40B4-BE49-F238E27FC236}">
                <a16:creationId xmlns:a16="http://schemas.microsoft.com/office/drawing/2014/main" id="{B37AE32E-DA71-27E5-9259-4AF19D15D75B}"/>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399827" y="622038"/>
            <a:ext cx="595989" cy="59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642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EE4FA9-C8FB-A0B9-50FF-0265A2053588}"/>
              </a:ext>
            </a:extLst>
          </p:cNvPr>
          <p:cNvSpPr/>
          <p:nvPr/>
        </p:nvSpPr>
        <p:spPr>
          <a:xfrm>
            <a:off x="3990474" y="0"/>
            <a:ext cx="820152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able with text on it&#10;&#10;Description automatically generated">
            <a:extLst>
              <a:ext uri="{FF2B5EF4-FFF2-40B4-BE49-F238E27FC236}">
                <a16:creationId xmlns:a16="http://schemas.microsoft.com/office/drawing/2014/main" id="{CCA1E5B0-63F9-D67B-DD17-E0239F567C47}"/>
              </a:ext>
            </a:extLst>
          </p:cNvPr>
          <p:cNvPicPr>
            <a:picLocks noChangeAspect="1"/>
          </p:cNvPicPr>
          <p:nvPr/>
        </p:nvPicPr>
        <p:blipFill>
          <a:blip r:embed="rId3"/>
          <a:stretch>
            <a:fillRect/>
          </a:stretch>
        </p:blipFill>
        <p:spPr>
          <a:xfrm>
            <a:off x="3990474" y="174698"/>
            <a:ext cx="8201526" cy="6508603"/>
          </a:xfrm>
          <a:prstGeom prst="rect">
            <a:avLst/>
          </a:prstGeom>
        </p:spPr>
      </p:pic>
      <p:sp>
        <p:nvSpPr>
          <p:cNvPr id="7" name="TextBox 6">
            <a:extLst>
              <a:ext uri="{FF2B5EF4-FFF2-40B4-BE49-F238E27FC236}">
                <a16:creationId xmlns:a16="http://schemas.microsoft.com/office/drawing/2014/main" id="{57E15CDA-6505-5C41-0CDB-FA88263E8764}"/>
              </a:ext>
            </a:extLst>
          </p:cNvPr>
          <p:cNvSpPr txBox="1"/>
          <p:nvPr/>
        </p:nvSpPr>
        <p:spPr>
          <a:xfrm>
            <a:off x="470230" y="2474892"/>
            <a:ext cx="3343781" cy="2215991"/>
          </a:xfrm>
          <a:prstGeom prst="rect">
            <a:avLst/>
          </a:prstGeom>
          <a:noFill/>
        </p:spPr>
        <p:txBody>
          <a:bodyPr wrap="square">
            <a:spAutoFit/>
          </a:bodyPr>
          <a:lstStyle/>
          <a:p>
            <a:r>
              <a:rPr lang="en-AU" sz="2800" dirty="0"/>
              <a:t>main c</a:t>
            </a:r>
            <a:r>
              <a:rPr lang="en-AU" sz="2800" dirty="0">
                <a:effectLst/>
              </a:rPr>
              <a:t>ontaminants of concern and why</a:t>
            </a:r>
          </a:p>
          <a:p>
            <a:endParaRPr lang="en-AU" sz="2800" dirty="0"/>
          </a:p>
          <a:p>
            <a:r>
              <a:rPr lang="en-AU" i="1" dirty="0"/>
              <a:t>Note: </a:t>
            </a:r>
            <a:r>
              <a:rPr lang="en-AU" dirty="0">
                <a:effectLst/>
              </a:rPr>
              <a:t>banned substance</a:t>
            </a:r>
            <a:r>
              <a:rPr lang="en-AU" dirty="0"/>
              <a:t>s such as DDT still linger in the environment</a:t>
            </a:r>
            <a:endParaRPr lang="en-AU" dirty="0">
              <a:effectLst/>
            </a:endParaRPr>
          </a:p>
        </p:txBody>
      </p:sp>
    </p:spTree>
    <p:extLst>
      <p:ext uri="{BB962C8B-B14F-4D97-AF65-F5344CB8AC3E}">
        <p14:creationId xmlns:p14="http://schemas.microsoft.com/office/powerpoint/2010/main" val="3447471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295FA-989F-886A-5E52-69440AD5984F}"/>
              </a:ext>
            </a:extLst>
          </p:cNvPr>
          <p:cNvSpPr/>
          <p:nvPr/>
        </p:nvSpPr>
        <p:spPr>
          <a:xfrm>
            <a:off x="0" y="1057275"/>
            <a:ext cx="12192000" cy="5800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blue rectangular bars&#10;&#10;Description automatically generated with medium confidence">
            <a:extLst>
              <a:ext uri="{FF2B5EF4-FFF2-40B4-BE49-F238E27FC236}">
                <a16:creationId xmlns:a16="http://schemas.microsoft.com/office/drawing/2014/main" id="{C7CC3CDC-0DFC-8ECB-1EEF-A21C6D145C03}"/>
              </a:ext>
            </a:extLst>
          </p:cNvPr>
          <p:cNvPicPr>
            <a:picLocks noChangeAspect="1"/>
          </p:cNvPicPr>
          <p:nvPr/>
        </p:nvPicPr>
        <p:blipFill>
          <a:blip r:embed="rId2"/>
          <a:stretch>
            <a:fillRect/>
          </a:stretch>
        </p:blipFill>
        <p:spPr>
          <a:xfrm>
            <a:off x="2281237" y="2060704"/>
            <a:ext cx="7319963" cy="4440933"/>
          </a:xfrm>
          <a:prstGeom prst="rect">
            <a:avLst/>
          </a:prstGeom>
        </p:spPr>
      </p:pic>
      <p:sp>
        <p:nvSpPr>
          <p:cNvPr id="6" name="TextBox 5">
            <a:extLst>
              <a:ext uri="{FF2B5EF4-FFF2-40B4-BE49-F238E27FC236}">
                <a16:creationId xmlns:a16="http://schemas.microsoft.com/office/drawing/2014/main" id="{4F018C06-E211-5254-7F4D-9CB74FA1370E}"/>
              </a:ext>
            </a:extLst>
          </p:cNvPr>
          <p:cNvSpPr txBox="1"/>
          <p:nvPr/>
        </p:nvSpPr>
        <p:spPr>
          <a:xfrm>
            <a:off x="2224085" y="6354326"/>
            <a:ext cx="9266960" cy="307777"/>
          </a:xfrm>
          <a:prstGeom prst="rect">
            <a:avLst/>
          </a:prstGeom>
          <a:noFill/>
        </p:spPr>
        <p:txBody>
          <a:bodyPr wrap="square">
            <a:spAutoFit/>
          </a:bodyPr>
          <a:lstStyle/>
          <a:p>
            <a:r>
              <a:rPr lang="en-US" sz="1400" i="1" dirty="0">
                <a:cs typeface="Arial Narrow" panose="020B0604020202020204" pitchFamily="34" charset="0"/>
              </a:rPr>
              <a:t>Note: </a:t>
            </a:r>
            <a:r>
              <a:rPr lang="en-US" sz="1400" dirty="0">
                <a:cs typeface="Arial Narrow" panose="020B0604020202020204" pitchFamily="34" charset="0"/>
              </a:rPr>
              <a:t>EC50 is the concentration where 50% of a population responds to a pre-determined ‘</a:t>
            </a:r>
            <a:r>
              <a:rPr lang="en-US" sz="1400" i="1" dirty="0">
                <a:cs typeface="Arial Narrow" panose="020B0604020202020204" pitchFamily="34" charset="0"/>
              </a:rPr>
              <a:t>end point</a:t>
            </a:r>
            <a:r>
              <a:rPr lang="en-US" sz="1400" dirty="0">
                <a:cs typeface="Arial Narrow" panose="020B0604020202020204" pitchFamily="34" charset="0"/>
              </a:rPr>
              <a:t>’ e.g. coral bleaching  </a:t>
            </a:r>
          </a:p>
        </p:txBody>
      </p:sp>
      <p:sp>
        <p:nvSpPr>
          <p:cNvPr id="7" name="Left Arrow 6">
            <a:extLst>
              <a:ext uri="{FF2B5EF4-FFF2-40B4-BE49-F238E27FC236}">
                <a16:creationId xmlns:a16="http://schemas.microsoft.com/office/drawing/2014/main" id="{97A8A765-2D38-7BC6-E937-976DBAADC5DE}"/>
              </a:ext>
            </a:extLst>
          </p:cNvPr>
          <p:cNvSpPr/>
          <p:nvPr/>
        </p:nvSpPr>
        <p:spPr>
          <a:xfrm>
            <a:off x="3429000" y="1300163"/>
            <a:ext cx="5600700" cy="6000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Increasing toxicity</a:t>
            </a:r>
          </a:p>
        </p:txBody>
      </p:sp>
      <p:sp>
        <p:nvSpPr>
          <p:cNvPr id="8" name="TextBox 7">
            <a:extLst>
              <a:ext uri="{FF2B5EF4-FFF2-40B4-BE49-F238E27FC236}">
                <a16:creationId xmlns:a16="http://schemas.microsoft.com/office/drawing/2014/main" id="{0AD08FB7-1464-A746-145B-CEF32B0CDAC9}"/>
              </a:ext>
            </a:extLst>
          </p:cNvPr>
          <p:cNvSpPr txBox="1"/>
          <p:nvPr/>
        </p:nvSpPr>
        <p:spPr>
          <a:xfrm>
            <a:off x="1466847" y="306378"/>
            <a:ext cx="10024198" cy="461665"/>
          </a:xfrm>
          <a:prstGeom prst="rect">
            <a:avLst/>
          </a:prstGeom>
          <a:noFill/>
        </p:spPr>
        <p:txBody>
          <a:bodyPr wrap="square">
            <a:spAutoFit/>
          </a:bodyPr>
          <a:lstStyle/>
          <a:p>
            <a:pPr algn="ctr"/>
            <a:r>
              <a:rPr lang="en-US" sz="2400" dirty="0">
                <a:cs typeface="Arial Narrow" panose="020B0604020202020204" pitchFamily="34" charset="0"/>
              </a:rPr>
              <a:t>The greater the toxicity, the smaller amount needed to cause a negative effect</a:t>
            </a:r>
          </a:p>
        </p:txBody>
      </p:sp>
      <p:sp>
        <p:nvSpPr>
          <p:cNvPr id="9" name="TextBox 8">
            <a:extLst>
              <a:ext uri="{FF2B5EF4-FFF2-40B4-BE49-F238E27FC236}">
                <a16:creationId xmlns:a16="http://schemas.microsoft.com/office/drawing/2014/main" id="{3006555F-A3AC-EDEC-6863-03AF4AB190EE}"/>
              </a:ext>
            </a:extLst>
          </p:cNvPr>
          <p:cNvSpPr txBox="1"/>
          <p:nvPr/>
        </p:nvSpPr>
        <p:spPr>
          <a:xfrm>
            <a:off x="631769" y="3238019"/>
            <a:ext cx="1592316" cy="646331"/>
          </a:xfrm>
          <a:prstGeom prst="rect">
            <a:avLst/>
          </a:prstGeom>
          <a:noFill/>
        </p:spPr>
        <p:txBody>
          <a:bodyPr wrap="square" rtlCol="0">
            <a:spAutoFit/>
          </a:bodyPr>
          <a:lstStyle/>
          <a:p>
            <a:r>
              <a:rPr lang="en-US" dirty="0"/>
              <a:t>Dose when 50% bleached</a:t>
            </a:r>
          </a:p>
        </p:txBody>
      </p:sp>
    </p:spTree>
    <p:extLst>
      <p:ext uri="{BB962C8B-B14F-4D97-AF65-F5344CB8AC3E}">
        <p14:creationId xmlns:p14="http://schemas.microsoft.com/office/powerpoint/2010/main" val="3730030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F9D211-E0D4-756B-D875-29F60FE89058}"/>
              </a:ext>
            </a:extLst>
          </p:cNvPr>
          <p:cNvSpPr txBox="1"/>
          <p:nvPr/>
        </p:nvSpPr>
        <p:spPr>
          <a:xfrm>
            <a:off x="734290" y="1853957"/>
            <a:ext cx="3404323" cy="3662541"/>
          </a:xfrm>
          <a:prstGeom prst="rect">
            <a:avLst/>
          </a:prstGeom>
          <a:noFill/>
        </p:spPr>
        <p:txBody>
          <a:bodyPr wrap="square">
            <a:spAutoFit/>
          </a:bodyPr>
          <a:lstStyle/>
          <a:p>
            <a:pPr algn="ctr"/>
            <a:r>
              <a:rPr lang="en-US" sz="2400" dirty="0">
                <a:cs typeface="Arial Narrow" panose="020B0604020202020204" pitchFamily="34" charset="0"/>
              </a:rPr>
              <a:t>Their </a:t>
            </a:r>
            <a:r>
              <a:rPr lang="en-US" sz="3200" b="1" dirty="0">
                <a:cs typeface="Arial Narrow" panose="020B0604020202020204" pitchFamily="34" charset="0"/>
              </a:rPr>
              <a:t>toxicity</a:t>
            </a:r>
            <a:r>
              <a:rPr lang="en-US" sz="2400" dirty="0">
                <a:cs typeface="Arial Narrow" panose="020B0604020202020204" pitchFamily="34" charset="0"/>
              </a:rPr>
              <a:t> is why they were so </a:t>
            </a:r>
            <a:r>
              <a:rPr lang="en-US" sz="3200" b="1" dirty="0">
                <a:cs typeface="Arial Narrow" panose="020B0604020202020204" pitchFamily="34" charset="0"/>
              </a:rPr>
              <a:t>popular</a:t>
            </a:r>
            <a:r>
              <a:rPr lang="en-US" sz="2400" dirty="0">
                <a:cs typeface="Arial Narrow" panose="020B0604020202020204" pitchFamily="34" charset="0"/>
              </a:rPr>
              <a:t> in the first place </a:t>
            </a:r>
          </a:p>
          <a:p>
            <a:pPr algn="ctr"/>
            <a:endParaRPr lang="en-US" sz="2400" dirty="0">
              <a:cs typeface="Arial Narrow" panose="020B0604020202020204" pitchFamily="34" charset="0"/>
            </a:endParaRPr>
          </a:p>
          <a:p>
            <a:pPr algn="ctr"/>
            <a:r>
              <a:rPr lang="en-US" sz="2400" dirty="0">
                <a:cs typeface="Arial Narrow" panose="020B0604020202020204" pitchFamily="34" charset="0"/>
              </a:rPr>
              <a:t>They worked!</a:t>
            </a:r>
          </a:p>
          <a:p>
            <a:pPr algn="ctr"/>
            <a:endParaRPr lang="en-US" sz="2400" dirty="0">
              <a:cs typeface="Arial Narrow" panose="020B0604020202020204" pitchFamily="34" charset="0"/>
            </a:endParaRPr>
          </a:p>
          <a:p>
            <a:pPr algn="ctr"/>
            <a:r>
              <a:rPr lang="en-US" sz="2400" i="1" dirty="0">
                <a:cs typeface="Arial Narrow" panose="020B0604020202020204" pitchFamily="34" charset="0"/>
              </a:rPr>
              <a:t>A little too well….</a:t>
            </a:r>
          </a:p>
          <a:p>
            <a:pPr algn="ctr"/>
            <a:endParaRPr lang="en-US" sz="2400" dirty="0">
              <a:cs typeface="Arial Narrow" panose="020B0604020202020204" pitchFamily="34" charset="0"/>
            </a:endParaRPr>
          </a:p>
          <a:p>
            <a:pPr algn="ctr"/>
            <a:r>
              <a:rPr lang="en-US" sz="2400" dirty="0">
                <a:cs typeface="Arial Narrow" panose="020B0604020202020204" pitchFamily="34" charset="0"/>
              </a:rPr>
              <a:t>(killing other stuff too)</a:t>
            </a:r>
          </a:p>
        </p:txBody>
      </p:sp>
      <p:pic>
        <p:nvPicPr>
          <p:cNvPr id="48130" name="Picture 2">
            <a:extLst>
              <a:ext uri="{FF2B5EF4-FFF2-40B4-BE49-F238E27FC236}">
                <a16:creationId xmlns:a16="http://schemas.microsoft.com/office/drawing/2014/main" id="{1C0BA928-77C3-FAFF-CCEC-EC7BD5047E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3013" y="0"/>
            <a:ext cx="7138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2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39B31-CD9D-E175-7A5B-EBF09605FAF8}"/>
              </a:ext>
            </a:extLst>
          </p:cNvPr>
          <p:cNvSpPr txBox="1"/>
          <p:nvPr/>
        </p:nvSpPr>
        <p:spPr>
          <a:xfrm>
            <a:off x="171304" y="1582241"/>
            <a:ext cx="3404323" cy="4154984"/>
          </a:xfrm>
          <a:prstGeom prst="rect">
            <a:avLst/>
          </a:prstGeom>
          <a:noFill/>
        </p:spPr>
        <p:txBody>
          <a:bodyPr wrap="square">
            <a:spAutoFit/>
          </a:bodyPr>
          <a:lstStyle/>
          <a:p>
            <a:pPr algn="ctr"/>
            <a:r>
              <a:rPr lang="en-US" sz="2400" dirty="0">
                <a:cs typeface="Arial Narrow" panose="020B0604020202020204" pitchFamily="34" charset="0"/>
              </a:rPr>
              <a:t>Plus, it hangs around….</a:t>
            </a:r>
          </a:p>
          <a:p>
            <a:pPr algn="ctr"/>
            <a:endParaRPr lang="en-US" sz="2400" dirty="0">
              <a:cs typeface="Arial Narrow" panose="020B0604020202020204" pitchFamily="34" charset="0"/>
            </a:endParaRPr>
          </a:p>
          <a:p>
            <a:pPr algn="ctr"/>
            <a:r>
              <a:rPr lang="en-US" sz="2400" dirty="0">
                <a:cs typeface="Arial Narrow" panose="020B0604020202020204" pitchFamily="34" charset="0"/>
              </a:rPr>
              <a:t>E.g. Persistent Organic Pollutants (POPs)</a:t>
            </a:r>
          </a:p>
          <a:p>
            <a:pPr algn="ctr"/>
            <a:r>
              <a:rPr lang="en-US" sz="2400" dirty="0">
                <a:cs typeface="Arial Narrow" panose="020B0604020202020204" pitchFamily="34" charset="0"/>
              </a:rPr>
              <a:t>resist degradation.</a:t>
            </a:r>
          </a:p>
          <a:p>
            <a:pPr algn="ctr"/>
            <a:endParaRPr lang="en-US" sz="2400" dirty="0">
              <a:cs typeface="Arial Narrow" panose="020B0604020202020204" pitchFamily="34" charset="0"/>
            </a:endParaRPr>
          </a:p>
          <a:p>
            <a:pPr algn="ctr"/>
            <a:r>
              <a:rPr lang="en-US" sz="2400" dirty="0">
                <a:cs typeface="Arial Narrow" panose="020B0604020202020204" pitchFamily="34" charset="0"/>
              </a:rPr>
              <a:t>They are still toxic, </a:t>
            </a:r>
          </a:p>
          <a:p>
            <a:pPr algn="ctr"/>
            <a:endParaRPr lang="en-US" sz="2400" dirty="0">
              <a:cs typeface="Arial Narrow" panose="020B0604020202020204" pitchFamily="34" charset="0"/>
            </a:endParaRPr>
          </a:p>
          <a:p>
            <a:pPr algn="ctr"/>
            <a:r>
              <a:rPr lang="en-US" sz="2400" dirty="0">
                <a:cs typeface="Arial Narrow" panose="020B0604020202020204" pitchFamily="34" charset="0"/>
              </a:rPr>
              <a:t>and now concentrated in wildlife via </a:t>
            </a:r>
            <a:r>
              <a:rPr lang="en-US" sz="2400" i="1" dirty="0">
                <a:cs typeface="Arial Narrow" panose="020B0604020202020204" pitchFamily="34" charset="0"/>
              </a:rPr>
              <a:t>bioaccumulation</a:t>
            </a:r>
            <a:r>
              <a:rPr lang="en-US" sz="2400" dirty="0">
                <a:cs typeface="Arial Narrow" panose="020B0604020202020204" pitchFamily="34" charset="0"/>
              </a:rPr>
              <a:t>.  </a:t>
            </a:r>
          </a:p>
        </p:txBody>
      </p:sp>
      <p:sp>
        <p:nvSpPr>
          <p:cNvPr id="3" name="Rectangle 2">
            <a:extLst>
              <a:ext uri="{FF2B5EF4-FFF2-40B4-BE49-F238E27FC236}">
                <a16:creationId xmlns:a16="http://schemas.microsoft.com/office/drawing/2014/main" id="{4E83A2F1-8781-0FE0-1DFE-2F0959D92847}"/>
              </a:ext>
            </a:extLst>
          </p:cNvPr>
          <p:cNvSpPr/>
          <p:nvPr/>
        </p:nvSpPr>
        <p:spPr>
          <a:xfrm>
            <a:off x="3579380" y="0"/>
            <a:ext cx="86051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howing the principle of Bioaccumulation of DDT [57] HOW THE POLLUTANT CAN BE MEASURED De la Cal et al., [55] analysed Total Organic carbon of sediments samples for DDT contaminations as well as fish tissues were also analysed. The analyses obtained from the fish tissues can be termed as the fish uptake. The values obtained in the contaminated area are always compared to the values of fishes or sediments from uncontaminated lakes. The sediments are analysed because POPs are known to bind well to soil and sediments. Among the biomarkers used to study the effects of animal exposure to environmental contaminants, histological changes are particularly effective for their morphological responses affect all levels of biological organization [56]. A single toxicity test can be carried out such as that of the Zebra mussels in Lake Maggiore in which the reproductive biology of Zebra Mussels are known to be altered by DDT [51]. ">
            <a:extLst>
              <a:ext uri="{FF2B5EF4-FFF2-40B4-BE49-F238E27FC236}">
                <a16:creationId xmlns:a16="http://schemas.microsoft.com/office/drawing/2014/main" id="{ED55F1FE-D854-3E3D-8112-763B241563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586886" y="0"/>
            <a:ext cx="8597610" cy="5737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9E0456-522B-AE04-7A23-23C633FA0EA6}"/>
              </a:ext>
            </a:extLst>
          </p:cNvPr>
          <p:cNvSpPr txBox="1"/>
          <p:nvPr/>
        </p:nvSpPr>
        <p:spPr>
          <a:xfrm>
            <a:off x="4381499" y="6112946"/>
            <a:ext cx="7000875" cy="369332"/>
          </a:xfrm>
          <a:prstGeom prst="rect">
            <a:avLst/>
          </a:prstGeom>
          <a:noFill/>
        </p:spPr>
        <p:txBody>
          <a:bodyPr wrap="square" rtlCol="0">
            <a:spAutoFit/>
          </a:bodyPr>
          <a:lstStyle/>
          <a:p>
            <a:r>
              <a:rPr lang="en-US" dirty="0"/>
              <a:t>Fig. 1: </a:t>
            </a:r>
            <a:r>
              <a:rPr lang="en-AU" b="0" i="0" dirty="0">
                <a:solidFill>
                  <a:srgbClr val="111111"/>
                </a:solidFill>
                <a:effectLst/>
                <a:latin typeface="Roboto" panose="02000000000000000000" pitchFamily="2" charset="0"/>
              </a:rPr>
              <a:t>Bioaccumulation of Persistent Organic Pollutant, DDT</a:t>
            </a:r>
          </a:p>
        </p:txBody>
      </p:sp>
    </p:spTree>
    <p:extLst>
      <p:ext uri="{BB962C8B-B14F-4D97-AF65-F5344CB8AC3E}">
        <p14:creationId xmlns:p14="http://schemas.microsoft.com/office/powerpoint/2010/main" val="4135597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C99791-DC53-F2A3-D768-5CF889C11C5C}"/>
              </a:ext>
            </a:extLst>
          </p:cNvPr>
          <p:cNvSpPr txBox="1"/>
          <p:nvPr/>
        </p:nvSpPr>
        <p:spPr>
          <a:xfrm>
            <a:off x="628649" y="305068"/>
            <a:ext cx="5186364" cy="6432530"/>
          </a:xfrm>
          <a:prstGeom prst="rect">
            <a:avLst/>
          </a:prstGeom>
          <a:noFill/>
        </p:spPr>
        <p:txBody>
          <a:bodyPr wrap="square" rtlCol="0">
            <a:spAutoFit/>
          </a:bodyPr>
          <a:lstStyle/>
          <a:p>
            <a:r>
              <a:rPr lang="en-US" sz="2400" dirty="0"/>
              <a:t>The "</a:t>
            </a:r>
            <a:r>
              <a:rPr lang="en-US" sz="3200" b="1" dirty="0"/>
              <a:t>dirty dozen</a:t>
            </a:r>
            <a:r>
              <a:rPr lang="en-US" sz="2400" dirty="0"/>
              <a:t>" POPs include:</a:t>
            </a:r>
          </a:p>
          <a:p>
            <a:endParaRPr lang="en-US" sz="2000" dirty="0"/>
          </a:p>
          <a:p>
            <a:pPr marL="457200" indent="-457200">
              <a:buFont typeface="+mj-lt"/>
              <a:buAutoNum type="arabicParenR"/>
            </a:pPr>
            <a:r>
              <a:rPr lang="en-US" sz="2400" dirty="0"/>
              <a:t>Aldrin (insecticide)</a:t>
            </a:r>
          </a:p>
          <a:p>
            <a:pPr marL="457200" indent="-457200">
              <a:buFont typeface="+mj-lt"/>
              <a:buAutoNum type="arabicParenR"/>
            </a:pPr>
            <a:r>
              <a:rPr lang="en-US" sz="2400" dirty="0"/>
              <a:t>Chlordane (insecticide)</a:t>
            </a:r>
          </a:p>
          <a:p>
            <a:pPr marL="457200" indent="-457200">
              <a:buFont typeface="+mj-lt"/>
              <a:buAutoNum type="arabicParenR"/>
            </a:pPr>
            <a:r>
              <a:rPr lang="en-US" sz="2400" dirty="0"/>
              <a:t>Dieldrin (pesticide)</a:t>
            </a:r>
          </a:p>
          <a:p>
            <a:pPr marL="457200" indent="-457200">
              <a:buFont typeface="+mj-lt"/>
              <a:buAutoNum type="arabicParenR"/>
            </a:pPr>
            <a:r>
              <a:rPr lang="en-US" sz="2400" dirty="0"/>
              <a:t>Endrin (insecticide)</a:t>
            </a:r>
          </a:p>
          <a:p>
            <a:pPr marL="457200" indent="-457200">
              <a:buFont typeface="+mj-lt"/>
              <a:buAutoNum type="arabicParenR"/>
            </a:pPr>
            <a:r>
              <a:rPr lang="en-US" sz="2400" dirty="0"/>
              <a:t>Heptachlor (pesticide)</a:t>
            </a:r>
          </a:p>
          <a:p>
            <a:pPr marL="457200" indent="-457200">
              <a:buFont typeface="+mj-lt"/>
              <a:buAutoNum type="arabicParenR"/>
            </a:pPr>
            <a:r>
              <a:rPr lang="en-US" sz="2400" dirty="0"/>
              <a:t>HCB (fungicide)</a:t>
            </a:r>
          </a:p>
          <a:p>
            <a:pPr marL="457200" indent="-457200">
              <a:buFont typeface="+mj-lt"/>
              <a:buAutoNum type="arabicParenR"/>
            </a:pPr>
            <a:r>
              <a:rPr lang="en-US" sz="2400" dirty="0" err="1"/>
              <a:t>Mirex</a:t>
            </a:r>
            <a:r>
              <a:rPr lang="en-US" sz="2400" dirty="0"/>
              <a:t> (insecticide)</a:t>
            </a:r>
          </a:p>
          <a:p>
            <a:pPr marL="457200" indent="-457200">
              <a:buFont typeface="+mj-lt"/>
              <a:buAutoNum type="arabicParenR"/>
            </a:pPr>
            <a:r>
              <a:rPr lang="en-US" sz="2400" dirty="0"/>
              <a:t>Toxaphene (insecticide)</a:t>
            </a:r>
          </a:p>
          <a:p>
            <a:pPr marL="457200" indent="-457200">
              <a:buFont typeface="+mj-lt"/>
              <a:buAutoNum type="arabicParenR"/>
            </a:pPr>
            <a:r>
              <a:rPr lang="en-US" sz="2400" dirty="0"/>
              <a:t>Polychlorinated biphenyls or PCBs (industry and consumer products) </a:t>
            </a:r>
          </a:p>
          <a:p>
            <a:pPr marL="457200" indent="-457200">
              <a:buFont typeface="+mj-lt"/>
              <a:buAutoNum type="arabicParenR"/>
            </a:pPr>
            <a:r>
              <a:rPr lang="en-US" sz="2400" dirty="0"/>
              <a:t>DDT (insecticide)</a:t>
            </a:r>
          </a:p>
          <a:p>
            <a:pPr marL="457200" indent="-457200">
              <a:buFont typeface="+mj-lt"/>
              <a:buAutoNum type="arabicParenR"/>
            </a:pPr>
            <a:r>
              <a:rPr lang="en-US" sz="2400" dirty="0"/>
              <a:t>Dioxins and </a:t>
            </a:r>
          </a:p>
          <a:p>
            <a:pPr marL="457200" indent="-457200">
              <a:buFont typeface="+mj-lt"/>
              <a:buAutoNum type="arabicParenR"/>
            </a:pPr>
            <a:r>
              <a:rPr lang="en-US" sz="2400" dirty="0"/>
              <a:t>polychlorinated dibenzofurans (byproducts of high temp. processes)</a:t>
            </a:r>
          </a:p>
        </p:txBody>
      </p:sp>
      <p:pic>
        <p:nvPicPr>
          <p:cNvPr id="51202" name="Picture 2" descr="undefined">
            <a:extLst>
              <a:ext uri="{FF2B5EF4-FFF2-40B4-BE49-F238E27FC236}">
                <a16:creationId xmlns:a16="http://schemas.microsoft.com/office/drawing/2014/main" id="{06855BE5-D668-6303-578E-AF77CF32B5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35750" y="0"/>
            <a:ext cx="555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67BCCC-ACCF-EC39-DCDF-E9152BC8057A}"/>
              </a:ext>
            </a:extLst>
          </p:cNvPr>
          <p:cNvSpPr txBox="1"/>
          <p:nvPr/>
        </p:nvSpPr>
        <p:spPr>
          <a:xfrm>
            <a:off x="7115176" y="5643562"/>
            <a:ext cx="4800600" cy="923330"/>
          </a:xfrm>
          <a:prstGeom prst="rect">
            <a:avLst/>
          </a:prstGeom>
          <a:noFill/>
        </p:spPr>
        <p:txBody>
          <a:bodyPr wrap="square" rtlCol="0">
            <a:spAutoFit/>
          </a:bodyPr>
          <a:lstStyle/>
          <a:p>
            <a:pPr algn="ctr"/>
            <a:r>
              <a:rPr lang="en-AU" b="0" i="0" dirty="0">
                <a:solidFill>
                  <a:schemeClr val="bg1"/>
                </a:solidFill>
                <a:effectLst/>
                <a:highlight>
                  <a:srgbClr val="000000"/>
                </a:highlight>
                <a:latin typeface="Arial" panose="020B0604020202020204" pitchFamily="34" charset="0"/>
              </a:rPr>
              <a:t>A U.S. soldier is demonstrating DDT hand-spraying equipment. DDT was used to control the spread of typhus-</a:t>
            </a:r>
            <a:r>
              <a:rPr lang="en-AU" dirty="0">
                <a:solidFill>
                  <a:schemeClr val="bg1"/>
                </a:solidFill>
                <a:highlight>
                  <a:srgbClr val="000000"/>
                </a:highlight>
                <a:latin typeface="Arial" panose="020B0604020202020204" pitchFamily="34" charset="0"/>
              </a:rPr>
              <a:t>ca</a:t>
            </a:r>
            <a:r>
              <a:rPr lang="en-AU" b="0" i="0" dirty="0">
                <a:solidFill>
                  <a:schemeClr val="bg1"/>
                </a:solidFill>
                <a:effectLst/>
                <a:highlight>
                  <a:srgbClr val="000000"/>
                </a:highlight>
                <a:latin typeface="Arial" panose="020B0604020202020204" pitchFamily="34" charset="0"/>
              </a:rPr>
              <a:t>rrying lice.</a:t>
            </a:r>
            <a:endParaRPr lang="en-US" dirty="0">
              <a:solidFill>
                <a:schemeClr val="bg1"/>
              </a:solidFill>
              <a:highlight>
                <a:srgbClr val="000000"/>
              </a:highlight>
            </a:endParaRPr>
          </a:p>
        </p:txBody>
      </p:sp>
    </p:spTree>
    <p:extLst>
      <p:ext uri="{BB962C8B-B14F-4D97-AF65-F5344CB8AC3E}">
        <p14:creationId xmlns:p14="http://schemas.microsoft.com/office/powerpoint/2010/main" val="897009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E1508-497E-2ACC-1BE7-0ED7171742D9}"/>
              </a:ext>
            </a:extLst>
          </p:cNvPr>
          <p:cNvSpPr txBox="1"/>
          <p:nvPr/>
        </p:nvSpPr>
        <p:spPr>
          <a:xfrm>
            <a:off x="1212273" y="2967335"/>
            <a:ext cx="10155382" cy="461665"/>
          </a:xfrm>
          <a:prstGeom prst="rect">
            <a:avLst/>
          </a:prstGeom>
          <a:noFill/>
        </p:spPr>
        <p:txBody>
          <a:bodyPr wrap="square">
            <a:spAutoFit/>
          </a:bodyPr>
          <a:lstStyle/>
          <a:p>
            <a:pPr algn="ctr"/>
            <a:r>
              <a:rPr lang="en-US" sz="2400" dirty="0">
                <a:cs typeface="Arial Narrow" panose="020B0604020202020204" pitchFamily="34" charset="0"/>
              </a:rPr>
              <a:t>How do we find out how much exposure to a chemical is considered ‘un</a:t>
            </a:r>
            <a:r>
              <a:rPr lang="en-US" sz="2400" i="1" dirty="0">
                <a:cs typeface="Arial Narrow" panose="020B0604020202020204" pitchFamily="34" charset="0"/>
              </a:rPr>
              <a:t>safe</a:t>
            </a:r>
            <a:r>
              <a:rPr lang="en-US" sz="2400" dirty="0">
                <a:cs typeface="Arial Narrow" panose="020B0604020202020204" pitchFamily="34" charset="0"/>
              </a:rPr>
              <a:t>’?</a:t>
            </a:r>
          </a:p>
        </p:txBody>
      </p:sp>
    </p:spTree>
    <p:extLst>
      <p:ext uri="{BB962C8B-B14F-4D97-AF65-F5344CB8AC3E}">
        <p14:creationId xmlns:p14="http://schemas.microsoft.com/office/powerpoint/2010/main" val="199929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NASA Ocean Color">
            <a:extLst>
              <a:ext uri="{FF2B5EF4-FFF2-40B4-BE49-F238E27FC236}">
                <a16:creationId xmlns:a16="http://schemas.microsoft.com/office/drawing/2014/main" id="{76236169-7683-0A4B-EC14-6E8F7150E3A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819459-F1C8-55CB-CAF4-AB70812BEB7E}"/>
              </a:ext>
            </a:extLst>
          </p:cNvPr>
          <p:cNvSpPr txBox="1"/>
          <p:nvPr/>
        </p:nvSpPr>
        <p:spPr>
          <a:xfrm>
            <a:off x="171452" y="0"/>
            <a:ext cx="2528886" cy="369332"/>
          </a:xfrm>
          <a:prstGeom prst="rect">
            <a:avLst/>
          </a:prstGeom>
          <a:noFill/>
        </p:spPr>
        <p:txBody>
          <a:bodyPr wrap="square" rtlCol="0">
            <a:spAutoFit/>
          </a:bodyPr>
          <a:lstStyle/>
          <a:p>
            <a:r>
              <a:rPr lang="en-US" dirty="0">
                <a:solidFill>
                  <a:schemeClr val="bg1"/>
                </a:solidFill>
              </a:rPr>
              <a:t>Burdekin River in flood</a:t>
            </a:r>
          </a:p>
        </p:txBody>
      </p:sp>
      <p:sp>
        <p:nvSpPr>
          <p:cNvPr id="3" name="TextBox 2">
            <a:extLst>
              <a:ext uri="{FF2B5EF4-FFF2-40B4-BE49-F238E27FC236}">
                <a16:creationId xmlns:a16="http://schemas.microsoft.com/office/drawing/2014/main" id="{57E4DFDF-79E2-91CB-2917-77A651B3D92B}"/>
              </a:ext>
            </a:extLst>
          </p:cNvPr>
          <p:cNvSpPr txBox="1"/>
          <p:nvPr/>
        </p:nvSpPr>
        <p:spPr>
          <a:xfrm>
            <a:off x="4467227" y="3059668"/>
            <a:ext cx="633411" cy="369332"/>
          </a:xfrm>
          <a:prstGeom prst="rect">
            <a:avLst/>
          </a:prstGeom>
          <a:noFill/>
        </p:spPr>
        <p:txBody>
          <a:bodyPr wrap="square" rtlCol="0">
            <a:spAutoFit/>
          </a:bodyPr>
          <a:lstStyle/>
          <a:p>
            <a:r>
              <a:rPr lang="en-US" dirty="0">
                <a:solidFill>
                  <a:schemeClr val="bg1"/>
                </a:solidFill>
              </a:rPr>
              <a:t>Ayr</a:t>
            </a:r>
          </a:p>
        </p:txBody>
      </p:sp>
    </p:spTree>
    <p:extLst>
      <p:ext uri="{BB962C8B-B14F-4D97-AF65-F5344CB8AC3E}">
        <p14:creationId xmlns:p14="http://schemas.microsoft.com/office/powerpoint/2010/main" val="2927570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E1508-497E-2ACC-1BE7-0ED7171742D9}"/>
              </a:ext>
            </a:extLst>
          </p:cNvPr>
          <p:cNvSpPr txBox="1"/>
          <p:nvPr/>
        </p:nvSpPr>
        <p:spPr>
          <a:xfrm>
            <a:off x="845127" y="188148"/>
            <a:ext cx="10820401" cy="1600438"/>
          </a:xfrm>
          <a:prstGeom prst="rect">
            <a:avLst/>
          </a:prstGeom>
          <a:noFill/>
        </p:spPr>
        <p:txBody>
          <a:bodyPr wrap="square">
            <a:spAutoFit/>
          </a:bodyPr>
          <a:lstStyle/>
          <a:p>
            <a:pPr algn="ctr"/>
            <a:r>
              <a:rPr lang="en-US" sz="2400" dirty="0">
                <a:cs typeface="Arial Narrow" panose="020B0604020202020204" pitchFamily="34" charset="0"/>
              </a:rPr>
              <a:t>eco</a:t>
            </a:r>
            <a:r>
              <a:rPr lang="en-US" sz="3200" b="1" dirty="0">
                <a:cs typeface="Arial Narrow" panose="020B0604020202020204" pitchFamily="34" charset="0"/>
              </a:rPr>
              <a:t>toxic</a:t>
            </a:r>
            <a:r>
              <a:rPr lang="en-US" sz="2400" b="1" dirty="0">
                <a:cs typeface="Arial Narrow" panose="020B0604020202020204" pitchFamily="34" charset="0"/>
              </a:rPr>
              <a:t>ology</a:t>
            </a:r>
            <a:r>
              <a:rPr lang="en-US" sz="2400" dirty="0">
                <a:cs typeface="Arial Narrow" panose="020B0604020202020204" pitchFamily="34" charset="0"/>
              </a:rPr>
              <a:t> tests expose biological life (cells, individuals, populations, communities) to harmful chemicals (on purpose, in a lab).</a:t>
            </a:r>
          </a:p>
          <a:p>
            <a:pPr algn="ctr"/>
            <a:endParaRPr lang="en-US" sz="1600" dirty="0">
              <a:cs typeface="Arial Narrow" panose="020B0604020202020204" pitchFamily="34" charset="0"/>
            </a:endParaRPr>
          </a:p>
          <a:p>
            <a:pPr algn="ctr"/>
            <a:r>
              <a:rPr lang="en-US" sz="2400" dirty="0">
                <a:cs typeface="Arial Narrow" panose="020B0604020202020204" pitchFamily="34" charset="0"/>
              </a:rPr>
              <a:t>They measure how much chemical is needed to cause (or not cause) an effect.</a:t>
            </a:r>
          </a:p>
        </p:txBody>
      </p:sp>
      <p:pic>
        <p:nvPicPr>
          <p:cNvPr id="5122" name="Picture 2" descr="Testing: Ecotoxicology">
            <a:extLst>
              <a:ext uri="{FF2B5EF4-FFF2-40B4-BE49-F238E27FC236}">
                <a16:creationId xmlns:a16="http://schemas.microsoft.com/office/drawing/2014/main" id="{EE3BC1B5-B148-E450-93D3-0F0DD492E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19031"/>
            <a:ext cx="12192000" cy="493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66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ECD 210: Fish, Early-life Stage Toxicity Test - Situ Biosciences">
            <a:extLst>
              <a:ext uri="{FF2B5EF4-FFF2-40B4-BE49-F238E27FC236}">
                <a16:creationId xmlns:a16="http://schemas.microsoft.com/office/drawing/2014/main" id="{4839103F-FF40-3C52-147F-C8F19BB62F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12818" y="949036"/>
            <a:ext cx="7439891" cy="4959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3B7354-49FA-60CC-755C-AFD21EAD7045}"/>
              </a:ext>
            </a:extLst>
          </p:cNvPr>
          <p:cNvSpPr txBox="1"/>
          <p:nvPr/>
        </p:nvSpPr>
        <p:spPr>
          <a:xfrm>
            <a:off x="2784763" y="6015243"/>
            <a:ext cx="6096000" cy="369332"/>
          </a:xfrm>
          <a:prstGeom prst="rect">
            <a:avLst/>
          </a:prstGeom>
          <a:noFill/>
        </p:spPr>
        <p:txBody>
          <a:bodyPr wrap="square">
            <a:spAutoFit/>
          </a:bodyPr>
          <a:lstStyle/>
          <a:p>
            <a:pPr algn="ctr"/>
            <a:r>
              <a:rPr lang="en-AU" b="1" i="0" dirty="0">
                <a:solidFill>
                  <a:srgbClr val="020202"/>
                </a:solidFill>
                <a:effectLst/>
                <a:latin typeface="MuseoSans_500"/>
              </a:rPr>
              <a:t>Fish, Early-life Stage Toxicity Test</a:t>
            </a:r>
            <a:endParaRPr lang="en-US" dirty="0"/>
          </a:p>
        </p:txBody>
      </p:sp>
    </p:spTree>
    <p:extLst>
      <p:ext uri="{BB962C8B-B14F-4D97-AF65-F5344CB8AC3E}">
        <p14:creationId xmlns:p14="http://schemas.microsoft.com/office/powerpoint/2010/main" val="1732165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D2F2CD-A562-9B75-3409-53633E9BA14A}"/>
              </a:ext>
            </a:extLst>
          </p:cNvPr>
          <p:cNvSpPr txBox="1"/>
          <p:nvPr/>
        </p:nvSpPr>
        <p:spPr>
          <a:xfrm>
            <a:off x="339149" y="649069"/>
            <a:ext cx="3775362" cy="923330"/>
          </a:xfrm>
          <a:prstGeom prst="rect">
            <a:avLst/>
          </a:prstGeom>
          <a:noFill/>
        </p:spPr>
        <p:txBody>
          <a:bodyPr wrap="square">
            <a:spAutoFit/>
          </a:bodyPr>
          <a:lstStyle/>
          <a:p>
            <a:r>
              <a:rPr lang="en-AU" b="1" i="0" dirty="0">
                <a:effectLst/>
              </a:rPr>
              <a:t>LD50 (Lethal Dose 50%)</a:t>
            </a:r>
            <a:r>
              <a:rPr lang="en-AU" b="0" i="0" dirty="0">
                <a:effectLst/>
              </a:rPr>
              <a:t> is the dose at which 50% of the animals will be expected to die.</a:t>
            </a:r>
            <a:endParaRPr lang="en-US" dirty="0"/>
          </a:p>
        </p:txBody>
      </p:sp>
      <p:sp>
        <p:nvSpPr>
          <p:cNvPr id="8" name="TextBox 7">
            <a:extLst>
              <a:ext uri="{FF2B5EF4-FFF2-40B4-BE49-F238E27FC236}">
                <a16:creationId xmlns:a16="http://schemas.microsoft.com/office/drawing/2014/main" id="{C33AA101-4781-1453-0C23-63D637DBFFA8}"/>
              </a:ext>
            </a:extLst>
          </p:cNvPr>
          <p:cNvSpPr txBox="1"/>
          <p:nvPr/>
        </p:nvSpPr>
        <p:spPr>
          <a:xfrm>
            <a:off x="339148" y="2066024"/>
            <a:ext cx="3775363" cy="2031325"/>
          </a:xfrm>
          <a:prstGeom prst="rect">
            <a:avLst/>
          </a:prstGeom>
          <a:noFill/>
        </p:spPr>
        <p:txBody>
          <a:bodyPr wrap="square">
            <a:spAutoFit/>
          </a:bodyPr>
          <a:lstStyle/>
          <a:p>
            <a:r>
              <a:rPr lang="en-AU" b="1" i="0" dirty="0">
                <a:effectLst/>
              </a:rPr>
              <a:t>No Observed Adverse Effect Level (NOAEL) </a:t>
            </a:r>
            <a:r>
              <a:rPr lang="en-AU" i="0" dirty="0">
                <a:effectLst/>
              </a:rPr>
              <a:t>is the highest exposure level at which there are no adverse effects on the exposed population; some effects may be produced at this level, but they are not considered </a:t>
            </a:r>
            <a:r>
              <a:rPr lang="en-AU" i="1" dirty="0">
                <a:effectLst/>
              </a:rPr>
              <a:t>adverse</a:t>
            </a:r>
            <a:r>
              <a:rPr lang="en-AU" i="0" dirty="0">
                <a:effectLst/>
              </a:rPr>
              <a:t> effects.</a:t>
            </a:r>
          </a:p>
        </p:txBody>
      </p:sp>
      <p:sp>
        <p:nvSpPr>
          <p:cNvPr id="9" name="TextBox 8">
            <a:extLst>
              <a:ext uri="{FF2B5EF4-FFF2-40B4-BE49-F238E27FC236}">
                <a16:creationId xmlns:a16="http://schemas.microsoft.com/office/drawing/2014/main" id="{7E330675-9CFA-09A7-23F2-5C44213F1235}"/>
              </a:ext>
            </a:extLst>
          </p:cNvPr>
          <p:cNvSpPr txBox="1"/>
          <p:nvPr/>
        </p:nvSpPr>
        <p:spPr>
          <a:xfrm>
            <a:off x="339148" y="4590974"/>
            <a:ext cx="3650673" cy="1477328"/>
          </a:xfrm>
          <a:prstGeom prst="rect">
            <a:avLst/>
          </a:prstGeom>
          <a:noFill/>
        </p:spPr>
        <p:txBody>
          <a:bodyPr wrap="square">
            <a:spAutoFit/>
          </a:bodyPr>
          <a:lstStyle/>
          <a:p>
            <a:r>
              <a:rPr lang="en-AU" b="1" i="0" dirty="0">
                <a:effectLst/>
              </a:rPr>
              <a:t>Lowest Observed Adverse Effect Level (LOAEL) </a:t>
            </a:r>
            <a:r>
              <a:rPr lang="en-AU" i="0" dirty="0">
                <a:effectLst/>
              </a:rPr>
              <a:t>is the lowest exposure level at which adverse effects are first observed on the exposed population.</a:t>
            </a:r>
          </a:p>
        </p:txBody>
      </p:sp>
      <p:sp>
        <p:nvSpPr>
          <p:cNvPr id="12" name="Rectangle 11">
            <a:extLst>
              <a:ext uri="{FF2B5EF4-FFF2-40B4-BE49-F238E27FC236}">
                <a16:creationId xmlns:a16="http://schemas.microsoft.com/office/drawing/2014/main" id="{6D2D3042-91D0-B818-705F-C4D03C568B3B}"/>
              </a:ext>
            </a:extLst>
          </p:cNvPr>
          <p:cNvSpPr/>
          <p:nvPr/>
        </p:nvSpPr>
        <p:spPr>
          <a:xfrm>
            <a:off x="4253345" y="374072"/>
            <a:ext cx="79386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diagram of a line graph&#10;&#10;Description automatically generated">
            <a:extLst>
              <a:ext uri="{FF2B5EF4-FFF2-40B4-BE49-F238E27FC236}">
                <a16:creationId xmlns:a16="http://schemas.microsoft.com/office/drawing/2014/main" id="{425AA792-44D4-C990-4CCF-F670244D26E7}"/>
              </a:ext>
            </a:extLst>
          </p:cNvPr>
          <p:cNvPicPr>
            <a:picLocks noChangeAspect="1"/>
          </p:cNvPicPr>
          <p:nvPr/>
        </p:nvPicPr>
        <p:blipFill>
          <a:blip r:embed="rId3"/>
          <a:stretch>
            <a:fillRect/>
          </a:stretch>
        </p:blipFill>
        <p:spPr>
          <a:xfrm>
            <a:off x="4641560" y="1318502"/>
            <a:ext cx="6934200" cy="4749800"/>
          </a:xfrm>
          <a:prstGeom prst="rect">
            <a:avLst/>
          </a:prstGeom>
        </p:spPr>
      </p:pic>
    </p:spTree>
    <p:extLst>
      <p:ext uri="{BB962C8B-B14F-4D97-AF65-F5344CB8AC3E}">
        <p14:creationId xmlns:p14="http://schemas.microsoft.com/office/powerpoint/2010/main" val="303878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3E390-A9AE-5470-CC02-3070B8705120}"/>
              </a:ext>
            </a:extLst>
          </p:cNvPr>
          <p:cNvSpPr txBox="1"/>
          <p:nvPr/>
        </p:nvSpPr>
        <p:spPr>
          <a:xfrm>
            <a:off x="7081620" y="1105287"/>
            <a:ext cx="3404323" cy="4647426"/>
          </a:xfrm>
          <a:prstGeom prst="rect">
            <a:avLst/>
          </a:prstGeom>
          <a:noFill/>
        </p:spPr>
        <p:txBody>
          <a:bodyPr wrap="square">
            <a:spAutoFit/>
          </a:bodyPr>
          <a:lstStyle/>
          <a:p>
            <a:pPr algn="ctr"/>
            <a:r>
              <a:rPr lang="en-US" sz="2400" dirty="0">
                <a:cs typeface="Arial Narrow" panose="020B0604020202020204" pitchFamily="34" charset="0"/>
              </a:rPr>
              <a:t>It is important that NO year 11 or 12 student experiment is an eco</a:t>
            </a:r>
            <a:r>
              <a:rPr lang="en-US" sz="3200" b="1" dirty="0">
                <a:cs typeface="Arial Narrow" panose="020B0604020202020204" pitchFamily="34" charset="0"/>
              </a:rPr>
              <a:t>toxic</a:t>
            </a:r>
            <a:r>
              <a:rPr lang="en-US" sz="2400" dirty="0">
                <a:cs typeface="Arial Narrow" panose="020B0604020202020204" pitchFamily="34" charset="0"/>
              </a:rPr>
              <a:t>ology experiment. </a:t>
            </a:r>
          </a:p>
          <a:p>
            <a:pPr algn="ctr"/>
            <a:endParaRPr lang="en-US" sz="2400" dirty="0">
              <a:cs typeface="Arial Narrow" panose="020B0604020202020204" pitchFamily="34" charset="0"/>
            </a:endParaRPr>
          </a:p>
          <a:p>
            <a:pPr algn="ctr"/>
            <a:r>
              <a:rPr lang="en-US" sz="2400" dirty="0">
                <a:cs typeface="Arial Narrow" panose="020B0604020202020204" pitchFamily="34" charset="0"/>
              </a:rPr>
              <a:t>QCAA does not endorse any activity or assessment item that harms other life forms.</a:t>
            </a:r>
          </a:p>
          <a:p>
            <a:pPr algn="ctr"/>
            <a:endParaRPr lang="en-US" sz="2400" dirty="0">
              <a:cs typeface="Arial Narrow" panose="020B0604020202020204" pitchFamily="34" charset="0"/>
            </a:endParaRPr>
          </a:p>
          <a:p>
            <a:pPr algn="ctr"/>
            <a:r>
              <a:rPr lang="en-US" sz="2400" dirty="0">
                <a:cs typeface="Arial Narrow" panose="020B0604020202020204" pitchFamily="34" charset="0"/>
              </a:rPr>
              <a:t>You will be penalized.  </a:t>
            </a:r>
          </a:p>
        </p:txBody>
      </p:sp>
      <p:sp>
        <p:nvSpPr>
          <p:cNvPr id="3" name="Multiply 2">
            <a:extLst>
              <a:ext uri="{FF2B5EF4-FFF2-40B4-BE49-F238E27FC236}">
                <a16:creationId xmlns:a16="http://schemas.microsoft.com/office/drawing/2014/main" id="{A40740EF-1196-E816-1700-F53AB1E01EF1}"/>
              </a:ext>
            </a:extLst>
          </p:cNvPr>
          <p:cNvSpPr/>
          <p:nvPr/>
        </p:nvSpPr>
        <p:spPr>
          <a:xfrm>
            <a:off x="-235526" y="-22320"/>
            <a:ext cx="7620000" cy="69026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18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3E390-A9AE-5470-CC02-3070B8705120}"/>
              </a:ext>
            </a:extLst>
          </p:cNvPr>
          <p:cNvSpPr txBox="1"/>
          <p:nvPr/>
        </p:nvSpPr>
        <p:spPr>
          <a:xfrm>
            <a:off x="1717963" y="2079662"/>
            <a:ext cx="3404323" cy="2800767"/>
          </a:xfrm>
          <a:prstGeom prst="rect">
            <a:avLst/>
          </a:prstGeom>
          <a:noFill/>
        </p:spPr>
        <p:txBody>
          <a:bodyPr wrap="square">
            <a:spAutoFit/>
          </a:bodyPr>
          <a:lstStyle/>
          <a:p>
            <a:pPr algn="ctr"/>
            <a:r>
              <a:rPr lang="en-US" sz="2400" dirty="0">
                <a:cs typeface="Arial Narrow" panose="020B0604020202020204" pitchFamily="34" charset="0"/>
              </a:rPr>
              <a:t>eco</a:t>
            </a:r>
            <a:r>
              <a:rPr lang="en-US" sz="3200" b="1" dirty="0">
                <a:cs typeface="Arial Narrow" panose="020B0604020202020204" pitchFamily="34" charset="0"/>
              </a:rPr>
              <a:t>toxic</a:t>
            </a:r>
            <a:r>
              <a:rPr lang="en-US" sz="2400" dirty="0">
                <a:cs typeface="Arial Narrow" panose="020B0604020202020204" pitchFamily="34" charset="0"/>
              </a:rPr>
              <a:t>ology experiment results are used to inform the ANZECC-ARMCANZ 2000 water quality guidelines </a:t>
            </a:r>
          </a:p>
          <a:p>
            <a:pPr algn="ctr"/>
            <a:endParaRPr lang="en-US" sz="2400" dirty="0">
              <a:cs typeface="Arial Narrow" panose="020B0604020202020204" pitchFamily="34" charset="0"/>
            </a:endParaRPr>
          </a:p>
          <a:p>
            <a:pPr algn="ctr"/>
            <a:endParaRPr lang="en-US" sz="2400" dirty="0">
              <a:cs typeface="Arial Narrow" panose="020B0604020202020204" pitchFamily="34" charset="0"/>
            </a:endParaRPr>
          </a:p>
        </p:txBody>
      </p:sp>
      <p:pic>
        <p:nvPicPr>
          <p:cNvPr id="4" name="Picture 3" descr="A white cover with black text&#10;&#10;Description automatically generated">
            <a:extLst>
              <a:ext uri="{FF2B5EF4-FFF2-40B4-BE49-F238E27FC236}">
                <a16:creationId xmlns:a16="http://schemas.microsoft.com/office/drawing/2014/main" id="{C7790DA1-F94F-A06B-C2B5-993D066E0B14}"/>
              </a:ext>
            </a:extLst>
          </p:cNvPr>
          <p:cNvPicPr>
            <a:picLocks noChangeAspect="1"/>
          </p:cNvPicPr>
          <p:nvPr/>
        </p:nvPicPr>
        <p:blipFill>
          <a:blip r:embed="rId3"/>
          <a:stretch>
            <a:fillRect/>
          </a:stretch>
        </p:blipFill>
        <p:spPr>
          <a:xfrm>
            <a:off x="7315200" y="0"/>
            <a:ext cx="4876800" cy="6840354"/>
          </a:xfrm>
          <a:prstGeom prst="rect">
            <a:avLst/>
          </a:prstGeom>
        </p:spPr>
      </p:pic>
    </p:spTree>
    <p:extLst>
      <p:ext uri="{BB962C8B-B14F-4D97-AF65-F5344CB8AC3E}">
        <p14:creationId xmlns:p14="http://schemas.microsoft.com/office/powerpoint/2010/main" val="108330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B0D7D3-1DFA-BE60-B358-68F9EFDEBD18}"/>
              </a:ext>
            </a:extLst>
          </p:cNvPr>
          <p:cNvSpPr txBox="1"/>
          <p:nvPr/>
        </p:nvSpPr>
        <p:spPr>
          <a:xfrm>
            <a:off x="1662547" y="2399529"/>
            <a:ext cx="3180972" cy="156966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a:cs typeface="Arial Narrow" panose="020B0604020202020204" pitchFamily="34" charset="0"/>
              </a:rPr>
              <a:t>Then we know how much of a chemical in the sediment, air or water is safe or not</a:t>
            </a:r>
          </a:p>
        </p:txBody>
      </p:sp>
      <p:pic>
        <p:nvPicPr>
          <p:cNvPr id="4" name="Picture 3" descr="A table of information with numbers and text&#10;&#10;Description automatically generated with medium confidence">
            <a:extLst>
              <a:ext uri="{FF2B5EF4-FFF2-40B4-BE49-F238E27FC236}">
                <a16:creationId xmlns:a16="http://schemas.microsoft.com/office/drawing/2014/main" id="{78C18E89-6DE1-CE86-865C-C9B2BCF78CB4}"/>
              </a:ext>
            </a:extLst>
          </p:cNvPr>
          <p:cNvPicPr>
            <a:picLocks noChangeAspect="1"/>
          </p:cNvPicPr>
          <p:nvPr/>
        </p:nvPicPr>
        <p:blipFill>
          <a:blip r:embed="rId3"/>
          <a:stretch>
            <a:fillRect/>
          </a:stretch>
        </p:blipFill>
        <p:spPr>
          <a:xfrm>
            <a:off x="7112955" y="0"/>
            <a:ext cx="5079046" cy="6858000"/>
          </a:xfrm>
          <a:prstGeom prst="rect">
            <a:avLst/>
          </a:prstGeom>
        </p:spPr>
      </p:pic>
    </p:spTree>
    <p:extLst>
      <p:ext uri="{BB962C8B-B14F-4D97-AF65-F5344CB8AC3E}">
        <p14:creationId xmlns:p14="http://schemas.microsoft.com/office/powerpoint/2010/main" val="344537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nd Based Sources of Pollution - Southeast Florida Coral Reef Initiative">
            <a:extLst>
              <a:ext uri="{FF2B5EF4-FFF2-40B4-BE49-F238E27FC236}">
                <a16:creationId xmlns:a16="http://schemas.microsoft.com/office/drawing/2014/main" id="{E6885649-E1FD-5317-9E8F-435AF098CC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5E466B-358D-F035-EEEF-09060092A6F0}"/>
              </a:ext>
            </a:extLst>
          </p:cNvPr>
          <p:cNvSpPr txBox="1"/>
          <p:nvPr/>
        </p:nvSpPr>
        <p:spPr>
          <a:xfrm>
            <a:off x="7329055" y="4770604"/>
            <a:ext cx="4696689" cy="132343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a:solidFill>
                  <a:schemeClr val="bg1"/>
                </a:solidFill>
                <a:cs typeface="Arial Narrow" panose="020B0604020202020204" pitchFamily="34" charset="0"/>
              </a:rPr>
              <a:t>…and </a:t>
            </a:r>
            <a:r>
              <a:rPr lang="en-US" sz="3200" b="1" dirty="0">
                <a:solidFill>
                  <a:schemeClr val="bg1"/>
                </a:solidFill>
                <a:cs typeface="Arial Narrow" panose="020B0604020202020204" pitchFamily="34" charset="0"/>
              </a:rPr>
              <a:t>evaluate </a:t>
            </a:r>
            <a:r>
              <a:rPr lang="en-US" sz="2400" dirty="0">
                <a:solidFill>
                  <a:schemeClr val="bg1"/>
                </a:solidFill>
                <a:cs typeface="Arial Narrow" panose="020B0604020202020204" pitchFamily="34" charset="0"/>
              </a:rPr>
              <a:t>the </a:t>
            </a:r>
            <a:r>
              <a:rPr lang="en-US" sz="3200" b="1" dirty="0">
                <a:solidFill>
                  <a:schemeClr val="bg1"/>
                </a:solidFill>
                <a:cs typeface="Arial Narrow" panose="020B0604020202020204" pitchFamily="34" charset="0"/>
              </a:rPr>
              <a:t>impacts </a:t>
            </a:r>
            <a:r>
              <a:rPr lang="en-US" sz="2400" dirty="0">
                <a:solidFill>
                  <a:schemeClr val="bg1"/>
                </a:solidFill>
                <a:cs typeface="Arial Narrow" panose="020B0604020202020204" pitchFamily="34" charset="0"/>
              </a:rPr>
              <a:t>of land-based management practices on marine conservation strategies</a:t>
            </a:r>
          </a:p>
        </p:txBody>
      </p:sp>
    </p:spTree>
    <p:extLst>
      <p:ext uri="{BB962C8B-B14F-4D97-AF65-F5344CB8AC3E}">
        <p14:creationId xmlns:p14="http://schemas.microsoft.com/office/powerpoint/2010/main" val="2825743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2B171B-BE15-D751-CCBB-354002621478}"/>
              </a:ext>
            </a:extLst>
          </p:cNvPr>
          <p:cNvSpPr txBox="1"/>
          <p:nvPr/>
        </p:nvSpPr>
        <p:spPr>
          <a:xfrm>
            <a:off x="193098" y="827627"/>
            <a:ext cx="1592840" cy="3416320"/>
          </a:xfrm>
          <a:prstGeom prst="rect">
            <a:avLst/>
          </a:prstGeom>
          <a:noFill/>
        </p:spPr>
        <p:txBody>
          <a:bodyPr wrap="square">
            <a:spAutoFit/>
          </a:bodyPr>
          <a:lstStyle/>
          <a:p>
            <a:pPr algn="ctr"/>
            <a:r>
              <a:rPr lang="en-AU" sz="2400" dirty="0"/>
              <a:t>“</a:t>
            </a:r>
            <a:r>
              <a:rPr lang="en-AU" sz="2400" i="1" dirty="0"/>
              <a:t>M</a:t>
            </a:r>
            <a:r>
              <a:rPr lang="en-AU" sz="2400" i="1" dirty="0">
                <a:effectLst/>
              </a:rPr>
              <a:t>arine regulations that do not integrate land-based controls can be prone to failure</a:t>
            </a:r>
            <a:r>
              <a:rPr lang="en-AU" sz="2400" dirty="0">
                <a:effectLst/>
              </a:rPr>
              <a:t>”. </a:t>
            </a:r>
            <a:endParaRPr lang="en-AU" sz="2400" dirty="0"/>
          </a:p>
        </p:txBody>
      </p:sp>
      <p:sp>
        <p:nvSpPr>
          <p:cNvPr id="9" name="TextBox 8">
            <a:extLst>
              <a:ext uri="{FF2B5EF4-FFF2-40B4-BE49-F238E27FC236}">
                <a16:creationId xmlns:a16="http://schemas.microsoft.com/office/drawing/2014/main" id="{4732645B-E9ED-0354-D910-1991D769A1BC}"/>
              </a:ext>
            </a:extLst>
          </p:cNvPr>
          <p:cNvSpPr txBox="1"/>
          <p:nvPr/>
        </p:nvSpPr>
        <p:spPr>
          <a:xfrm>
            <a:off x="193099" y="5115973"/>
            <a:ext cx="1427884" cy="1477328"/>
          </a:xfrm>
          <a:prstGeom prst="rect">
            <a:avLst/>
          </a:prstGeom>
          <a:noFill/>
        </p:spPr>
        <p:txBody>
          <a:bodyPr wrap="square">
            <a:spAutoFit/>
          </a:bodyPr>
          <a:lstStyle/>
          <a:p>
            <a:r>
              <a:rPr lang="en-AU" sz="1000" i="1" dirty="0">
                <a:effectLst/>
                <a:latin typeface="HelveticaNeueLTStd"/>
              </a:rPr>
              <a:t>Carlson RR, Foo SA and Asner GP (2019) Land Use Impacts on Coral Reef Health: A Ridge-to-Reef Perspective. Front. Mar. Sci. 6:562. </a:t>
            </a:r>
            <a:r>
              <a:rPr lang="en-AU" sz="1000" i="1" dirty="0" err="1">
                <a:effectLst/>
                <a:latin typeface="HelveticaNeueLTStd"/>
              </a:rPr>
              <a:t>doi</a:t>
            </a:r>
            <a:r>
              <a:rPr lang="en-AU" sz="1000" i="1" dirty="0">
                <a:effectLst/>
                <a:latin typeface="HelveticaNeueLTStd"/>
              </a:rPr>
              <a:t>: 10.3389/fmars.2019.00562 </a:t>
            </a:r>
            <a:endParaRPr lang="en-AU" sz="2400" dirty="0"/>
          </a:p>
        </p:txBody>
      </p:sp>
      <p:pic>
        <p:nvPicPr>
          <p:cNvPr id="2" name="Picture 2" descr="Types of chemical pollutants">
            <a:extLst>
              <a:ext uri="{FF2B5EF4-FFF2-40B4-BE49-F238E27FC236}">
                <a16:creationId xmlns:a16="http://schemas.microsoft.com/office/drawing/2014/main" id="{D6A66AC3-AA36-F3C8-8CA8-89B43F1DB0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0237" y="0"/>
            <a:ext cx="10291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826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D1B1949-A1CE-DA15-FD37-0EF3773A38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0291"/>
            <a:ext cx="6115813" cy="33976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21F660-5F60-4887-3D3E-62EBBE37D65F}"/>
              </a:ext>
            </a:extLst>
          </p:cNvPr>
          <p:cNvSpPr txBox="1"/>
          <p:nvPr/>
        </p:nvSpPr>
        <p:spPr>
          <a:xfrm>
            <a:off x="927286" y="683704"/>
            <a:ext cx="10377053"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b="1" dirty="0">
                <a:cs typeface="Arial Narrow" panose="020B0604020202020204" pitchFamily="34" charset="0"/>
              </a:rPr>
              <a:t>Would you like to be an ecotoxicologist?</a:t>
            </a:r>
          </a:p>
        </p:txBody>
      </p:sp>
      <p:sp>
        <p:nvSpPr>
          <p:cNvPr id="4" name="TextBox 3">
            <a:extLst>
              <a:ext uri="{FF2B5EF4-FFF2-40B4-BE49-F238E27FC236}">
                <a16:creationId xmlns:a16="http://schemas.microsoft.com/office/drawing/2014/main" id="{19028083-5F1C-EA9B-BAB5-7AF8E2630B9C}"/>
              </a:ext>
            </a:extLst>
          </p:cNvPr>
          <p:cNvSpPr txBox="1"/>
          <p:nvPr/>
        </p:nvSpPr>
        <p:spPr>
          <a:xfrm>
            <a:off x="58881" y="5651500"/>
            <a:ext cx="5516188" cy="923330"/>
          </a:xfrm>
          <a:prstGeom prst="rect">
            <a:avLst/>
          </a:prstGeom>
          <a:noFill/>
        </p:spPr>
        <p:txBody>
          <a:bodyPr wrap="square">
            <a:spAutoFit/>
          </a:bodyPr>
          <a:lstStyle/>
          <a:p>
            <a:r>
              <a:rPr lang="en-AU" b="0" i="0" dirty="0">
                <a:solidFill>
                  <a:srgbClr val="212121"/>
                </a:solidFill>
                <a:effectLst/>
                <a:latin typeface="Arial" panose="020B0604020202020204" pitchFamily="34" charset="0"/>
              </a:rPr>
              <a:t>Above: Ecotoxicologist Cecilia Berg feeds the frogs in her lab, one of few laboratories worldwide that performs life-cycle testing of chemicals on frogs.</a:t>
            </a:r>
            <a:endParaRPr lang="en-US" dirty="0"/>
          </a:p>
        </p:txBody>
      </p:sp>
      <p:pic>
        <p:nvPicPr>
          <p:cNvPr id="6" name="Picture 5" descr="A screenshot of a video&#10;&#10;Description automatically generated">
            <a:extLst>
              <a:ext uri="{FF2B5EF4-FFF2-40B4-BE49-F238E27FC236}">
                <a16:creationId xmlns:a16="http://schemas.microsoft.com/office/drawing/2014/main" id="{911D0DBE-E5EB-CCAC-23D6-96BBEBC54E9B}"/>
              </a:ext>
            </a:extLst>
          </p:cNvPr>
          <p:cNvPicPr>
            <a:picLocks noChangeAspect="1"/>
          </p:cNvPicPr>
          <p:nvPr/>
        </p:nvPicPr>
        <p:blipFill>
          <a:blip r:embed="rId4"/>
          <a:stretch>
            <a:fillRect/>
          </a:stretch>
        </p:blipFill>
        <p:spPr>
          <a:xfrm>
            <a:off x="6213763" y="2130291"/>
            <a:ext cx="5598804" cy="3397674"/>
          </a:xfrm>
          <a:prstGeom prst="rect">
            <a:avLst/>
          </a:prstGeom>
        </p:spPr>
      </p:pic>
      <p:sp>
        <p:nvSpPr>
          <p:cNvPr id="7" name="TextBox 6">
            <a:extLst>
              <a:ext uri="{FF2B5EF4-FFF2-40B4-BE49-F238E27FC236}">
                <a16:creationId xmlns:a16="http://schemas.microsoft.com/office/drawing/2014/main" id="{A3AF9E2F-9226-FD01-0472-6E251D7FF497}"/>
              </a:ext>
            </a:extLst>
          </p:cNvPr>
          <p:cNvSpPr txBox="1"/>
          <p:nvPr/>
        </p:nvSpPr>
        <p:spPr>
          <a:xfrm>
            <a:off x="6213763" y="5928499"/>
            <a:ext cx="5598804" cy="646331"/>
          </a:xfrm>
          <a:prstGeom prst="rect">
            <a:avLst/>
          </a:prstGeom>
          <a:noFill/>
        </p:spPr>
        <p:txBody>
          <a:bodyPr wrap="square">
            <a:spAutoFit/>
          </a:bodyPr>
          <a:lstStyle/>
          <a:p>
            <a:r>
              <a:rPr lang="en-AU" b="0" i="0" dirty="0">
                <a:solidFill>
                  <a:srgbClr val="212121"/>
                </a:solidFill>
                <a:effectLst/>
                <a:latin typeface="Arial" panose="020B0604020202020204" pitchFamily="34" charset="0"/>
              </a:rPr>
              <a:t>Play video: https://</a:t>
            </a:r>
            <a:r>
              <a:rPr lang="en-AU" b="0" i="0" dirty="0" err="1">
                <a:solidFill>
                  <a:srgbClr val="212121"/>
                </a:solidFill>
                <a:effectLst/>
                <a:latin typeface="Arial" panose="020B0604020202020204" pitchFamily="34" charset="0"/>
              </a:rPr>
              <a:t>www.youtube.com</a:t>
            </a:r>
            <a:r>
              <a:rPr lang="en-AU" b="0" i="0" dirty="0">
                <a:solidFill>
                  <a:srgbClr val="212121"/>
                </a:solidFill>
                <a:effectLst/>
                <a:latin typeface="Arial" panose="020B0604020202020204" pitchFamily="34" charset="0"/>
              </a:rPr>
              <a:t>/</a:t>
            </a:r>
            <a:r>
              <a:rPr lang="en-AU" b="0" i="0" dirty="0" err="1">
                <a:solidFill>
                  <a:srgbClr val="212121"/>
                </a:solidFill>
                <a:effectLst/>
                <a:latin typeface="Arial" panose="020B0604020202020204" pitchFamily="34" charset="0"/>
              </a:rPr>
              <a:t>watch?v</a:t>
            </a:r>
            <a:r>
              <a:rPr lang="en-AU" b="0" i="0" dirty="0">
                <a:solidFill>
                  <a:srgbClr val="212121"/>
                </a:solidFill>
                <a:effectLst/>
                <a:latin typeface="Arial" panose="020B0604020202020204" pitchFamily="34" charset="0"/>
              </a:rPr>
              <a:t>=MX2PGhl64nc</a:t>
            </a:r>
            <a:endParaRPr lang="en-US" dirty="0"/>
          </a:p>
        </p:txBody>
      </p:sp>
    </p:spTree>
    <p:extLst>
      <p:ext uri="{BB962C8B-B14F-4D97-AF65-F5344CB8AC3E}">
        <p14:creationId xmlns:p14="http://schemas.microsoft.com/office/powerpoint/2010/main" val="3786075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Chemical Pollution&quot; Images – Browse 668 Stock Photos, Vectors, and Video |  Adobe Stock">
            <a:extLst>
              <a:ext uri="{FF2B5EF4-FFF2-40B4-BE49-F238E27FC236}">
                <a16:creationId xmlns:a16="http://schemas.microsoft.com/office/drawing/2014/main" id="{5CF384EC-14F1-594E-F8D4-7325120E094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524" y="0"/>
            <a:ext cx="12201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053F12-EC3F-E2AC-B857-590202BE9D1E}"/>
              </a:ext>
            </a:extLst>
          </p:cNvPr>
          <p:cNvSpPr txBox="1"/>
          <p:nvPr/>
        </p:nvSpPr>
        <p:spPr>
          <a:xfrm>
            <a:off x="391704" y="458956"/>
            <a:ext cx="3580222"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err="1">
                <a:solidFill>
                  <a:schemeClr val="bg1"/>
                </a:solidFill>
                <a:cs typeface="Arial Narrow" panose="020B0604020202020204" pitchFamily="34" charset="0"/>
              </a:rPr>
              <a:t>Recognise</a:t>
            </a:r>
            <a:r>
              <a:rPr lang="en-US" sz="2000" dirty="0">
                <a:solidFill>
                  <a:schemeClr val="bg1"/>
                </a:solidFill>
                <a:cs typeface="Arial Narrow" panose="020B0604020202020204" pitchFamily="34" charset="0"/>
              </a:rPr>
              <a:t> that the effectiveness of land-based management practices has a direct impact on the health of marine ecosystems. Scientific monitoring of these practices can be used to develop and evaluate projected impacts on marine conservation strategies</a:t>
            </a:r>
          </a:p>
          <a:p>
            <a:pPr marR="0" lvl="0" algn="l" defTabSz="914400" rtl="0" eaLnBrk="1" fontAlgn="auto" latinLnBrk="0" hangingPunct="1">
              <a:lnSpc>
                <a:spcPct val="100000"/>
              </a:lnSpc>
              <a:spcBef>
                <a:spcPts val="0"/>
              </a:spcBef>
              <a:spcAft>
                <a:spcPts val="0"/>
              </a:spcAft>
              <a:buClrTx/>
              <a:buSzTx/>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’27. </a:t>
            </a:r>
            <a:r>
              <a:rPr lang="en-US" sz="2000" i="1" dirty="0">
                <a:solidFill>
                  <a:schemeClr val="bg1"/>
                </a:solidFill>
                <a:cs typeface="Arial Narrow" panose="020B0604020202020204" pitchFamily="34" charset="0"/>
              </a:rPr>
              <a:t>Roads to Reefs</a:t>
            </a: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black and white document with text&#10;&#10;Description automatically generated">
            <a:extLst>
              <a:ext uri="{FF2B5EF4-FFF2-40B4-BE49-F238E27FC236}">
                <a16:creationId xmlns:a16="http://schemas.microsoft.com/office/drawing/2014/main" id="{47D6C484-EB57-CEB2-66BD-2B1932F08451}"/>
              </a:ext>
            </a:extLst>
          </p:cNvPr>
          <p:cNvPicPr>
            <a:picLocks noChangeAspect="1"/>
          </p:cNvPicPr>
          <p:nvPr/>
        </p:nvPicPr>
        <p:blipFill>
          <a:blip r:embed="rId4"/>
          <a:stretch>
            <a:fillRect/>
          </a:stretch>
        </p:blipFill>
        <p:spPr>
          <a:xfrm>
            <a:off x="7403065" y="509473"/>
            <a:ext cx="4397231" cy="5839053"/>
          </a:xfrm>
          <a:prstGeom prst="rect">
            <a:avLst/>
          </a:prstGeom>
        </p:spPr>
      </p:pic>
    </p:spTree>
    <p:extLst>
      <p:ext uri="{BB962C8B-B14F-4D97-AF65-F5344CB8AC3E}">
        <p14:creationId xmlns:p14="http://schemas.microsoft.com/office/powerpoint/2010/main" val="190450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16FF08-B228-7F47-F3FF-E2281BCA9083}"/>
              </a:ext>
            </a:extLst>
          </p:cNvPr>
          <p:cNvSpPr txBox="1"/>
          <p:nvPr/>
        </p:nvSpPr>
        <p:spPr>
          <a:xfrm>
            <a:off x="4833937" y="1139339"/>
            <a:ext cx="2524126" cy="3170099"/>
          </a:xfrm>
          <a:prstGeom prst="rect">
            <a:avLst/>
          </a:prstGeom>
          <a:noFill/>
        </p:spPr>
        <p:txBody>
          <a:bodyPr wrap="square">
            <a:spAutoFit/>
          </a:bodyPr>
          <a:lstStyle/>
          <a:p>
            <a:pPr algn="ctr"/>
            <a:r>
              <a:rPr lang="en-AU" sz="2400" b="0" i="0" dirty="0">
                <a:solidFill>
                  <a:srgbClr val="1F1F1F"/>
                </a:solidFill>
                <a:effectLst/>
              </a:rPr>
              <a:t>The Great Barrier Reef</a:t>
            </a:r>
            <a:r>
              <a:rPr lang="en-AU" sz="2400" dirty="0">
                <a:solidFill>
                  <a:srgbClr val="1F1F1F"/>
                </a:solidFill>
              </a:rPr>
              <a:t> </a:t>
            </a:r>
            <a:r>
              <a:rPr lang="en-AU" sz="2400" b="0" i="0" dirty="0">
                <a:solidFill>
                  <a:srgbClr val="1F1F1F"/>
                </a:solidFill>
                <a:effectLst/>
              </a:rPr>
              <a:t>receives water from </a:t>
            </a:r>
            <a:r>
              <a:rPr lang="en-AU" sz="2800" b="1" i="0" dirty="0">
                <a:solidFill>
                  <a:srgbClr val="1F1F1F"/>
                </a:solidFill>
                <a:effectLst/>
              </a:rPr>
              <a:t>35</a:t>
            </a:r>
            <a:r>
              <a:rPr lang="en-AU" sz="2800" i="0" dirty="0">
                <a:solidFill>
                  <a:srgbClr val="1F1F1F"/>
                </a:solidFill>
                <a:effectLst/>
              </a:rPr>
              <a:t> </a:t>
            </a:r>
            <a:r>
              <a:rPr lang="en-AU" sz="2400" b="1" i="0" dirty="0">
                <a:solidFill>
                  <a:srgbClr val="1F1F1F"/>
                </a:solidFill>
                <a:effectLst/>
              </a:rPr>
              <a:t>basins</a:t>
            </a:r>
            <a:r>
              <a:rPr lang="en-AU" sz="2400" i="0" dirty="0">
                <a:solidFill>
                  <a:srgbClr val="1F1F1F"/>
                </a:solidFill>
                <a:effectLst/>
              </a:rPr>
              <a:t> </a:t>
            </a:r>
            <a:r>
              <a:rPr lang="en-AU" sz="2400" b="0" i="0" dirty="0">
                <a:solidFill>
                  <a:srgbClr val="1F1F1F"/>
                </a:solidFill>
                <a:effectLst/>
              </a:rPr>
              <a:t>that drain approximately </a:t>
            </a:r>
            <a:r>
              <a:rPr lang="en-AU" sz="2800" b="1" i="0" dirty="0">
                <a:solidFill>
                  <a:srgbClr val="1F1F1F"/>
                </a:solidFill>
                <a:effectLst/>
              </a:rPr>
              <a:t>440,000 km</a:t>
            </a:r>
            <a:r>
              <a:rPr lang="en-AU" sz="2800" b="1" i="0" baseline="30000" dirty="0">
                <a:solidFill>
                  <a:srgbClr val="1F1F1F"/>
                </a:solidFill>
                <a:effectLst/>
              </a:rPr>
              <a:t>2</a:t>
            </a:r>
            <a:r>
              <a:rPr lang="en-AU" sz="2800" b="1" i="0" dirty="0">
                <a:solidFill>
                  <a:srgbClr val="1F1F1F"/>
                </a:solidFill>
                <a:effectLst/>
              </a:rPr>
              <a:t> </a:t>
            </a:r>
          </a:p>
          <a:p>
            <a:pPr algn="ctr"/>
            <a:r>
              <a:rPr lang="en-AU" sz="2400" b="0" i="0" dirty="0">
                <a:solidFill>
                  <a:srgbClr val="1F1F1F"/>
                </a:solidFill>
                <a:effectLst/>
              </a:rPr>
              <a:t>of agricultural land. </a:t>
            </a:r>
            <a:endParaRPr lang="en-US" sz="2400" dirty="0"/>
          </a:p>
        </p:txBody>
      </p:sp>
      <p:pic>
        <p:nvPicPr>
          <p:cNvPr id="38914" name="Picture 2">
            <a:extLst>
              <a:ext uri="{FF2B5EF4-FFF2-40B4-BE49-F238E27FC236}">
                <a16:creationId xmlns:a16="http://schemas.microsoft.com/office/drawing/2014/main" id="{53B5A4CC-EDBE-AB5E-BB2B-BF9C15EAAE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4833937" cy="687907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7FC69304-BC01-5F0E-897E-E09B06FE3D9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358063" y="-1"/>
            <a:ext cx="4833937" cy="687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83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Green Solutions celebrates massive month – Bundaberg Now">
            <a:extLst>
              <a:ext uri="{FF2B5EF4-FFF2-40B4-BE49-F238E27FC236}">
                <a16:creationId xmlns:a16="http://schemas.microsoft.com/office/drawing/2014/main" id="{FC0B33F5-2B4A-12AF-3AAD-7A6402CE860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E5E221-F0CE-72F4-6A57-D93CD5E2EC38}"/>
              </a:ext>
            </a:extLst>
          </p:cNvPr>
          <p:cNvSpPr txBox="1"/>
          <p:nvPr/>
        </p:nvSpPr>
        <p:spPr>
          <a:xfrm>
            <a:off x="171452" y="0"/>
            <a:ext cx="2057400" cy="369332"/>
          </a:xfrm>
          <a:prstGeom prst="rect">
            <a:avLst/>
          </a:prstGeom>
          <a:noFill/>
        </p:spPr>
        <p:txBody>
          <a:bodyPr wrap="square" rtlCol="0">
            <a:spAutoFit/>
          </a:bodyPr>
          <a:lstStyle/>
          <a:p>
            <a:r>
              <a:rPr lang="en-US" dirty="0"/>
              <a:t>Bundaberg</a:t>
            </a:r>
          </a:p>
        </p:txBody>
      </p:sp>
    </p:spTree>
    <p:extLst>
      <p:ext uri="{BB962C8B-B14F-4D97-AF65-F5344CB8AC3E}">
        <p14:creationId xmlns:p14="http://schemas.microsoft.com/office/powerpoint/2010/main" val="50918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hy should you consider raising your cows on pasture">
            <a:extLst>
              <a:ext uri="{FF2B5EF4-FFF2-40B4-BE49-F238E27FC236}">
                <a16:creationId xmlns:a16="http://schemas.microsoft.com/office/drawing/2014/main" id="{767CCE8E-EA77-A4E8-17A4-CEA9867D4FB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08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20456998-1924-E7C9-C2B0-C39AB3ABF2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27F538-D4B2-672C-43BA-9C77724AA4FB}"/>
              </a:ext>
            </a:extLst>
          </p:cNvPr>
          <p:cNvSpPr txBox="1"/>
          <p:nvPr/>
        </p:nvSpPr>
        <p:spPr>
          <a:xfrm>
            <a:off x="260131" y="6306235"/>
            <a:ext cx="8663152" cy="369332"/>
          </a:xfrm>
          <a:prstGeom prst="rect">
            <a:avLst/>
          </a:prstGeom>
          <a:noFill/>
        </p:spPr>
        <p:txBody>
          <a:bodyPr wrap="square">
            <a:spAutoFit/>
          </a:bodyPr>
          <a:lstStyle/>
          <a:p>
            <a:r>
              <a:rPr lang="en-AU" b="0" i="0" dirty="0">
                <a:solidFill>
                  <a:schemeClr val="bg1"/>
                </a:solidFill>
                <a:effectLst/>
                <a:latin typeface="system-ui"/>
              </a:rPr>
              <a:t>Image: Blueys Photography</a:t>
            </a:r>
            <a:endParaRPr lang="en-US" dirty="0">
              <a:solidFill>
                <a:schemeClr val="bg1"/>
              </a:solidFill>
            </a:endParaRPr>
          </a:p>
        </p:txBody>
      </p:sp>
    </p:spTree>
    <p:extLst>
      <p:ext uri="{BB962C8B-B14F-4D97-AF65-F5344CB8AC3E}">
        <p14:creationId xmlns:p14="http://schemas.microsoft.com/office/powerpoint/2010/main" val="20989345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5593</TotalTime>
  <Words>4176</Words>
  <Application>Microsoft Macintosh PowerPoint</Application>
  <PresentationFormat>Widescreen</PresentationFormat>
  <Paragraphs>329</Paragraphs>
  <Slides>59</Slides>
  <Notes>51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59</vt:i4>
      </vt:variant>
    </vt:vector>
  </HeadingPairs>
  <TitlesOfParts>
    <vt:vector size="80" baseType="lpstr">
      <vt:lpstr>Arial</vt:lpstr>
      <vt:lpstr>Arial Narrow</vt:lpstr>
      <vt:lpstr>Calibri</vt:lpstr>
      <vt:lpstr>Calibri Light</vt:lpstr>
      <vt:lpstr>ElsevierGulliver</vt:lpstr>
      <vt:lpstr>ElsevierSans</vt:lpstr>
      <vt:lpstr>GuardianTextSans</vt:lpstr>
      <vt:lpstr>Helvetica</vt:lpstr>
      <vt:lpstr>Helvetica Neue</vt:lpstr>
      <vt:lpstr>HelveticaNeueLTStd</vt:lpstr>
      <vt:lpstr>inherit</vt:lpstr>
      <vt:lpstr>Montserrat</vt:lpstr>
      <vt:lpstr>Montserrat</vt:lpstr>
      <vt:lpstr>MuseoSans</vt:lpstr>
      <vt:lpstr>MuseoSans_500</vt:lpstr>
      <vt:lpstr>Open Sans</vt:lpstr>
      <vt:lpstr>PT Serif</vt:lpstr>
      <vt:lpstr>Roboto</vt:lpstr>
      <vt:lpstr>Roboto Regular</vt:lpstr>
      <vt:lpstr>system-ui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950</cp:revision>
  <dcterms:created xsi:type="dcterms:W3CDTF">2023-09-23T08:38:28Z</dcterms:created>
  <dcterms:modified xsi:type="dcterms:W3CDTF">2024-04-10T23:45:56Z</dcterms:modified>
</cp:coreProperties>
</file>