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1"/>
  </p:notesMasterIdLst>
  <p:sldIdLst>
    <p:sldId id="304" r:id="rId2"/>
    <p:sldId id="305" r:id="rId3"/>
    <p:sldId id="319" r:id="rId4"/>
    <p:sldId id="318" r:id="rId5"/>
    <p:sldId id="328" r:id="rId6"/>
    <p:sldId id="320" r:id="rId7"/>
    <p:sldId id="322" r:id="rId8"/>
    <p:sldId id="323" r:id="rId9"/>
    <p:sldId id="306" r:id="rId10"/>
    <p:sldId id="307" r:id="rId11"/>
    <p:sldId id="308" r:id="rId12"/>
    <p:sldId id="309" r:id="rId13"/>
    <p:sldId id="330" r:id="rId14"/>
    <p:sldId id="331" r:id="rId15"/>
    <p:sldId id="332" r:id="rId16"/>
    <p:sldId id="335" r:id="rId17"/>
    <p:sldId id="337" r:id="rId18"/>
    <p:sldId id="336" r:id="rId19"/>
    <p:sldId id="376" r:id="rId20"/>
    <p:sldId id="385" r:id="rId21"/>
    <p:sldId id="387" r:id="rId22"/>
    <p:sldId id="377" r:id="rId23"/>
    <p:sldId id="386" r:id="rId24"/>
    <p:sldId id="344" r:id="rId25"/>
    <p:sldId id="379" r:id="rId26"/>
    <p:sldId id="381" r:id="rId27"/>
    <p:sldId id="338" r:id="rId28"/>
    <p:sldId id="380" r:id="rId29"/>
    <p:sldId id="340" r:id="rId30"/>
    <p:sldId id="339" r:id="rId31"/>
    <p:sldId id="382" r:id="rId32"/>
    <p:sldId id="342" r:id="rId33"/>
    <p:sldId id="324" r:id="rId34"/>
    <p:sldId id="341" r:id="rId35"/>
    <p:sldId id="325" r:id="rId36"/>
    <p:sldId id="350" r:id="rId37"/>
    <p:sldId id="358" r:id="rId38"/>
    <p:sldId id="359" r:id="rId39"/>
    <p:sldId id="360" r:id="rId40"/>
    <p:sldId id="361" r:id="rId41"/>
    <p:sldId id="362" r:id="rId42"/>
    <p:sldId id="363" r:id="rId43"/>
    <p:sldId id="315" r:id="rId44"/>
    <p:sldId id="314" r:id="rId45"/>
    <p:sldId id="326" r:id="rId46"/>
    <p:sldId id="349" r:id="rId47"/>
    <p:sldId id="355" r:id="rId48"/>
    <p:sldId id="313" r:id="rId49"/>
    <p:sldId id="321" r:id="rId50"/>
    <p:sldId id="347" r:id="rId51"/>
    <p:sldId id="348" r:id="rId52"/>
    <p:sldId id="364" r:id="rId53"/>
    <p:sldId id="312" r:id="rId54"/>
    <p:sldId id="311" r:id="rId55"/>
    <p:sldId id="367" r:id="rId56"/>
    <p:sldId id="366" r:id="rId57"/>
    <p:sldId id="354" r:id="rId58"/>
    <p:sldId id="357" r:id="rId59"/>
    <p:sldId id="352" r:id="rId60"/>
    <p:sldId id="353" r:id="rId61"/>
    <p:sldId id="327" r:id="rId62"/>
    <p:sldId id="365" r:id="rId63"/>
    <p:sldId id="369" r:id="rId64"/>
    <p:sldId id="370" r:id="rId65"/>
    <p:sldId id="368" r:id="rId66"/>
    <p:sldId id="371" r:id="rId67"/>
    <p:sldId id="356" r:id="rId68"/>
    <p:sldId id="374" r:id="rId69"/>
    <p:sldId id="389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3"/>
    <p:restoredTop sz="90269"/>
  </p:normalViewPr>
  <p:slideViewPr>
    <p:cSldViewPr snapToGrid="0">
      <p:cViewPr varScale="1">
        <p:scale>
          <a:sx n="95" d="100"/>
          <a:sy n="95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www.environment.nsw.gov.au</a:t>
            </a:r>
            <a:r>
              <a:rPr lang="en-US" dirty="0"/>
              <a:t>/research-and-publications/your-research/citizen-science/get-involved/</a:t>
            </a:r>
            <a:r>
              <a:rPr lang="en-US" dirty="0" err="1"/>
              <a:t>coastsnap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79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www.environment.nsw.gov.au</a:t>
            </a:r>
            <a:r>
              <a:rPr lang="en-US" dirty="0"/>
              <a:t>/research-and-publications/your-research/citizen-science/get-involved/</a:t>
            </a:r>
            <a:r>
              <a:rPr lang="en-US" dirty="0" err="1"/>
              <a:t>coastsnap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65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www.usc.edu.au</a:t>
            </a:r>
            <a:r>
              <a:rPr lang="en-US" dirty="0"/>
              <a:t>/about/structure/schools/school-of-science-technology-and-engineering/project-manta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75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81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44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11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45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Aussie Offroad 4x4 Accessories </a:t>
            </a:r>
            <a:r>
              <a:rPr lang="en-US" dirty="0" err="1"/>
              <a:t>facebook</a:t>
            </a:r>
            <a:r>
              <a:rPr lang="en-US" dirty="0"/>
              <a:t> page post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6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www.reddit.com</a:t>
            </a:r>
            <a:r>
              <a:rPr lang="en-US" dirty="0"/>
              <a:t>/r/Surveying/comments/9g4jnx/surveyed_this_beach_23_times_over_15_yrs_to/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Gail Riches at </a:t>
            </a:r>
            <a:r>
              <a:rPr lang="en-US" dirty="0" err="1"/>
              <a:t>EarthWatch</a:t>
            </a:r>
            <a:r>
              <a:rPr lang="en-US" dirty="0"/>
              <a:t>/</a:t>
            </a:r>
            <a:r>
              <a:rPr lang="en-US" dirty="0" err="1"/>
              <a:t>MangroveWatch</a:t>
            </a:r>
            <a:r>
              <a:rPr lang="en-US" dirty="0"/>
              <a:t> PD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3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www.aims.gov.au</a:t>
            </a:r>
            <a:r>
              <a:rPr lang="en-US" dirty="0"/>
              <a:t>/information-</a:t>
            </a:r>
            <a:r>
              <a:rPr lang="en-US" dirty="0" err="1"/>
              <a:t>centre</a:t>
            </a:r>
            <a:r>
              <a:rPr lang="en-US" dirty="0"/>
              <a:t>/news-and-stories/reef-recovery-window-after-decade-disturbances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1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www.couriermail.com.au</a:t>
            </a:r>
            <a:r>
              <a:rPr lang="en-US" dirty="0"/>
              <a:t>/subscribe/news/1/?</a:t>
            </a:r>
            <a:r>
              <a:rPr lang="en-US" dirty="0" err="1"/>
              <a:t>sourceCode</a:t>
            </a:r>
            <a:r>
              <a:rPr lang="en-US" dirty="0"/>
              <a:t>=CMWEB_WRE170_a_GGL&amp;dest=https%3A%2F%2Fwww.couriermail.com.au%2Fnews%2Fqueensland%2Fsunshine-coast%2Fsatellite-images-how-the-coast-has-changed-over-time%2Fnews-story%2Fccea1c65a7be805206e981e8d050e726&amp;memtype=</a:t>
            </a:r>
            <a:r>
              <a:rPr lang="en-US" dirty="0" err="1"/>
              <a:t>anonymous&amp;mode</a:t>
            </a:r>
            <a:r>
              <a:rPr lang="en-US" dirty="0"/>
              <a:t>=premium&amp;v21=HIGH-Segment-1-SCORE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60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onlinelibrary.wiley.com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/full/10.1111/faf.12425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i="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Electronic monitoring in fisheries: Lessons from global experiences and future opportunities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2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www.sunshinecoastnews.com.au</a:t>
            </a:r>
            <a:r>
              <a:rPr lang="en-US" dirty="0"/>
              <a:t>/2023/09/01/in-photos-passion-for-photography-soars-to-new-heights/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4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AC8C7ADC-FB9C-999F-1F27-351DAC21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3C234-A796-9B8B-8BD5-053DD6992AF5}"/>
              </a:ext>
            </a:extLst>
          </p:cNvPr>
          <p:cNvSpPr txBox="1"/>
          <p:nvPr/>
        </p:nvSpPr>
        <p:spPr>
          <a:xfrm>
            <a:off x="218521" y="304608"/>
            <a:ext cx="27463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  <a:t>Consider that the use of data can inform the selection of coastal management strategies that may have beneficial, and/or harmful and/or unintended consequences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’29.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Power in data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3046D-4074-C8AA-9468-81B360667EC1}"/>
              </a:ext>
            </a:extLst>
          </p:cNvPr>
          <p:cNvSpPr txBox="1"/>
          <p:nvPr/>
        </p:nvSpPr>
        <p:spPr>
          <a:xfrm>
            <a:off x="218521" y="6443748"/>
            <a:ext cx="328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© </a:t>
            </a:r>
            <a:r>
              <a:rPr lang="en-US" dirty="0" err="1"/>
              <a:t>Bluey’s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22594D-8064-8543-1354-C8118030F8B6}"/>
              </a:ext>
            </a:extLst>
          </p:cNvPr>
          <p:cNvSpPr txBox="1"/>
          <p:nvPr/>
        </p:nvSpPr>
        <p:spPr>
          <a:xfrm>
            <a:off x="654270" y="406707"/>
            <a:ext cx="109806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333333"/>
                </a:solidFill>
              </a:rPr>
              <a:t>Coastal management decisions and strategies are often a compromise. Governments take into consideration the wants and needs of stakeholder groups (including investors) to decide who can build what and where, and what is allowed or not allowed. </a:t>
            </a:r>
          </a:p>
        </p:txBody>
      </p:sp>
      <p:pic>
        <p:nvPicPr>
          <p:cNvPr id="4098" name="Picture 2" descr="May be an image of 7 people and hat">
            <a:extLst>
              <a:ext uri="{FF2B5EF4-FFF2-40B4-BE49-F238E27FC236}">
                <a16:creationId xmlns:a16="http://schemas.microsoft.com/office/drawing/2014/main" id="{0F9E1F3C-A051-4B13-A93B-23E42D5F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49517"/>
            <a:ext cx="6411311" cy="480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ay be an image of 11 people and text">
            <a:extLst>
              <a:ext uri="{FF2B5EF4-FFF2-40B4-BE49-F238E27FC236}">
                <a16:creationId xmlns:a16="http://schemas.microsoft.com/office/drawing/2014/main" id="{009CCD32-6BFF-EC7F-545E-8F62E9A36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1310" y="2057400"/>
            <a:ext cx="5780689" cy="48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DF7B0CD-9EA0-A4EC-AF93-434133F30C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4331" y="6051810"/>
            <a:ext cx="3026978" cy="798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485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22594D-8064-8543-1354-C8118030F8B6}"/>
              </a:ext>
            </a:extLst>
          </p:cNvPr>
          <p:cNvSpPr txBox="1"/>
          <p:nvPr/>
        </p:nvSpPr>
        <p:spPr>
          <a:xfrm>
            <a:off x="654270" y="797510"/>
            <a:ext cx="363395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rgbClr val="333333"/>
                </a:solidFill>
              </a:rPr>
              <a:t>Decisions like these can be politically motivated and heavily influenced by media, particularly when there is no scientific data available to give decision-makers any clear direction of the consequences of their decisions. For example, a decision-maker may be convinced something is a good idea, but it ends up being a bad idea.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58A89BA-DD71-2037-DD84-1DA233383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234152" y="-1"/>
            <a:ext cx="695784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18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22594D-8064-8543-1354-C8118030F8B6}"/>
              </a:ext>
            </a:extLst>
          </p:cNvPr>
          <p:cNvSpPr txBox="1"/>
          <p:nvPr/>
        </p:nvSpPr>
        <p:spPr>
          <a:xfrm>
            <a:off x="0" y="2274838"/>
            <a:ext cx="19312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The use of data can </a:t>
            </a:r>
            <a:r>
              <a:rPr lang="en-AU" sz="2400" i="1" dirty="0">
                <a:solidFill>
                  <a:schemeClr val="bg1"/>
                </a:solidFill>
              </a:rPr>
              <a:t>inform </a:t>
            </a:r>
            <a:r>
              <a:rPr lang="en-AU" sz="2400" dirty="0">
                <a:solidFill>
                  <a:schemeClr val="bg1"/>
                </a:solidFill>
              </a:rPr>
              <a:t>the decision-making process. </a:t>
            </a:r>
          </a:p>
        </p:txBody>
      </p:sp>
      <p:pic>
        <p:nvPicPr>
          <p:cNvPr id="6146" name="Picture 2" descr="An introduction to data modeling | TechRepublic">
            <a:extLst>
              <a:ext uri="{FF2B5EF4-FFF2-40B4-BE49-F238E27FC236}">
                <a16:creationId xmlns:a16="http://schemas.microsoft.com/office/drawing/2014/main" id="{981B327C-3F52-2A72-8FEB-18C33DC9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02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Quantitative vs. Qualitative Data | Following Data">
            <a:extLst>
              <a:ext uri="{FF2B5EF4-FFF2-40B4-BE49-F238E27FC236}">
                <a16:creationId xmlns:a16="http://schemas.microsoft.com/office/drawing/2014/main" id="{DB9669F2-7FD5-95B8-2045-220AB92B8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56034" y="0"/>
            <a:ext cx="4561490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D560C6-CF03-31C4-18E8-56F38E6948C5}"/>
              </a:ext>
            </a:extLst>
          </p:cNvPr>
          <p:cNvSpPr txBox="1"/>
          <p:nvPr/>
        </p:nvSpPr>
        <p:spPr>
          <a:xfrm>
            <a:off x="168167" y="2572603"/>
            <a:ext cx="26538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/>
              <a:t>What is </a:t>
            </a:r>
            <a:r>
              <a:rPr lang="en-AU" sz="3200" b="1" dirty="0"/>
              <a:t>data </a:t>
            </a:r>
            <a:r>
              <a:rPr lang="en-AU" sz="2400" dirty="0"/>
              <a:t>exactly?</a:t>
            </a:r>
            <a:endParaRPr lang="en-AU" sz="2400" b="1" dirty="0"/>
          </a:p>
        </p:txBody>
      </p:sp>
      <p:pic>
        <p:nvPicPr>
          <p:cNvPr id="3" name="Picture 2" descr="Quantitative vs. Qualitative Data | Following Data">
            <a:extLst>
              <a:ext uri="{FF2B5EF4-FFF2-40B4-BE49-F238E27FC236}">
                <a16:creationId xmlns:a16="http://schemas.microsoft.com/office/drawing/2014/main" id="{4957E35D-BA2D-BB26-811C-EDBABC07A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7524" y="0"/>
            <a:ext cx="4674476" cy="683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4242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xamples of Qualitative Data — Delve">
            <a:extLst>
              <a:ext uri="{FF2B5EF4-FFF2-40B4-BE49-F238E27FC236}">
                <a16:creationId xmlns:a16="http://schemas.microsoft.com/office/drawing/2014/main" id="{8ECFBC60-8EDC-FD1D-1CBB-51BB71EDD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396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Qualitative vs Quantitative Data: Analysis, Definitions, Examples">
            <a:extLst>
              <a:ext uri="{FF2B5EF4-FFF2-40B4-BE49-F238E27FC236}">
                <a16:creationId xmlns:a16="http://schemas.microsoft.com/office/drawing/2014/main" id="{39CE350F-A485-BCA0-BBD6-84574AE0D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1027"/>
            <a:ext cx="12192000" cy="651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303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ypes of Data in Statistics (4 Types - Nominal, Ordinal, Discrete,  Continuous)">
            <a:extLst>
              <a:ext uri="{FF2B5EF4-FFF2-40B4-BE49-F238E27FC236}">
                <a16:creationId xmlns:a16="http://schemas.microsoft.com/office/drawing/2014/main" id="{8B4D1D98-FF01-1A47-F67A-DAD3A397A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00" y="839628"/>
            <a:ext cx="11457399" cy="51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499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9.1 Types of data – Foundations of Biomedical Science: Quantitative  Literacy: Theory and Problems">
            <a:extLst>
              <a:ext uri="{FF2B5EF4-FFF2-40B4-BE49-F238E27FC236}">
                <a16:creationId xmlns:a16="http://schemas.microsoft.com/office/drawing/2014/main" id="{C24396A1-65E5-4533-1B65-5140D53F3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620077"/>
            <a:ext cx="10972800" cy="561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23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What is data in statistics? - Pharmacy Gyan">
            <a:extLst>
              <a:ext uri="{FF2B5EF4-FFF2-40B4-BE49-F238E27FC236}">
                <a16:creationId xmlns:a16="http://schemas.microsoft.com/office/drawing/2014/main" id="{4DE4C038-5592-381E-7E4B-9861FF7DC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21"/>
          <a:stretch/>
        </p:blipFill>
        <p:spPr bwMode="auto">
          <a:xfrm>
            <a:off x="816894" y="662617"/>
            <a:ext cx="10865355" cy="553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89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467EAC-79EE-527C-7C8F-714E43571C76}"/>
              </a:ext>
            </a:extLst>
          </p:cNvPr>
          <p:cNvSpPr txBox="1"/>
          <p:nvPr/>
        </p:nvSpPr>
        <p:spPr>
          <a:xfrm>
            <a:off x="318655" y="2537845"/>
            <a:ext cx="260465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333333"/>
                </a:solidFill>
              </a:rPr>
              <a:t>Data can be collected from</a:t>
            </a:r>
          </a:p>
          <a:p>
            <a:pPr algn="ctr"/>
            <a:endParaRPr lang="en-AU" sz="2400" dirty="0">
              <a:solidFill>
                <a:srgbClr val="333333"/>
              </a:solidFill>
            </a:endParaRPr>
          </a:p>
          <a:p>
            <a:pPr algn="ctr"/>
            <a:r>
              <a:rPr lang="en-AU" sz="3200" b="1" dirty="0">
                <a:solidFill>
                  <a:srgbClr val="333333"/>
                </a:solidFill>
              </a:rPr>
              <a:t>field studies</a:t>
            </a:r>
          </a:p>
        </p:txBody>
      </p:sp>
      <p:pic>
        <p:nvPicPr>
          <p:cNvPr id="1026" name="Picture 2" descr="Surveyed this beach 23 times over 1.5 yrs to assess geomorphologic change.  Moss Landing, CA. : r/Surveying">
            <a:extLst>
              <a:ext uri="{FF2B5EF4-FFF2-40B4-BE49-F238E27FC236}">
                <a16:creationId xmlns:a16="http://schemas.microsoft.com/office/drawing/2014/main" id="{71F66332-12FC-7F55-233E-AC4BD8926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046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22594D-8064-8543-1354-C8118030F8B6}"/>
              </a:ext>
            </a:extLst>
          </p:cNvPr>
          <p:cNvSpPr txBox="1"/>
          <p:nvPr/>
        </p:nvSpPr>
        <p:spPr>
          <a:xfrm>
            <a:off x="3045373" y="260700"/>
            <a:ext cx="61012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chemeClr val="bg1"/>
                </a:solidFill>
              </a:rPr>
              <a:t>Most of the population lives near the coast </a:t>
            </a:r>
          </a:p>
        </p:txBody>
      </p:sp>
      <p:pic>
        <p:nvPicPr>
          <p:cNvPr id="1026" name="Picture 2" descr="Light pollution: saving the view of the stars - Australian Geographic">
            <a:extLst>
              <a:ext uri="{FF2B5EF4-FFF2-40B4-BE49-F238E27FC236}">
                <a16:creationId xmlns:a16="http://schemas.microsoft.com/office/drawing/2014/main" id="{BB351813-A1E4-8A38-C40A-B6D37FBA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0" y="1120884"/>
            <a:ext cx="7874000" cy="54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AB95A6-AF95-EC1F-0543-225304642EF3}"/>
              </a:ext>
            </a:extLst>
          </p:cNvPr>
          <p:cNvSpPr txBox="1"/>
          <p:nvPr/>
        </p:nvSpPr>
        <p:spPr>
          <a:xfrm>
            <a:off x="110359" y="6458800"/>
            <a:ext cx="4619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Image: Australian Geographic</a:t>
            </a:r>
          </a:p>
        </p:txBody>
      </p:sp>
    </p:spTree>
    <p:extLst>
      <p:ext uri="{BB962C8B-B14F-4D97-AF65-F5344CB8AC3E}">
        <p14:creationId xmlns:p14="http://schemas.microsoft.com/office/powerpoint/2010/main" val="2027245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B185583C-D643-4B22-7385-E57123D5A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05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ef in recovery window after decade of disturbances | AIMS">
            <a:extLst>
              <a:ext uri="{FF2B5EF4-FFF2-40B4-BE49-F238E27FC236}">
                <a16:creationId xmlns:a16="http://schemas.microsoft.com/office/drawing/2014/main" id="{D7F294A9-23D9-8E75-30F0-F6A731DF6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401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TELLITE IMAGES: How the Coast has changed over time | The Courier Mail">
            <a:extLst>
              <a:ext uri="{FF2B5EF4-FFF2-40B4-BE49-F238E27FC236}">
                <a16:creationId xmlns:a16="http://schemas.microsoft.com/office/drawing/2014/main" id="{75B98FB5-2A67-99BA-435B-FD699AD90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8182" y="0"/>
            <a:ext cx="101138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CD42BD-8603-6F23-824F-FF1932638365}"/>
              </a:ext>
            </a:extLst>
          </p:cNvPr>
          <p:cNvSpPr txBox="1"/>
          <p:nvPr/>
        </p:nvSpPr>
        <p:spPr>
          <a:xfrm>
            <a:off x="0" y="2787226"/>
            <a:ext cx="20781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dirty="0"/>
              <a:t>Satellite images</a:t>
            </a:r>
          </a:p>
        </p:txBody>
      </p:sp>
    </p:spTree>
    <p:extLst>
      <p:ext uri="{BB962C8B-B14F-4D97-AF65-F5344CB8AC3E}">
        <p14:creationId xmlns:p14="http://schemas.microsoft.com/office/powerpoint/2010/main" val="2369893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25B77-5309-59E9-8332-4A58C456BB4F}"/>
              </a:ext>
            </a:extLst>
          </p:cNvPr>
          <p:cNvSpPr txBox="1"/>
          <p:nvPr/>
        </p:nvSpPr>
        <p:spPr>
          <a:xfrm>
            <a:off x="1773382" y="2892716"/>
            <a:ext cx="2078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dirty="0"/>
              <a:t>Surveys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5127E2-6F3F-7043-2AAD-308C8800B722}"/>
              </a:ext>
            </a:extLst>
          </p:cNvPr>
          <p:cNvSpPr/>
          <p:nvPr/>
        </p:nvSpPr>
        <p:spPr>
          <a:xfrm>
            <a:off x="5611091" y="0"/>
            <a:ext cx="658090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No photo description available.">
            <a:extLst>
              <a:ext uri="{FF2B5EF4-FFF2-40B4-BE49-F238E27FC236}">
                <a16:creationId xmlns:a16="http://schemas.microsoft.com/office/drawing/2014/main" id="{9E7088A5-6517-1FCF-7A2B-217314F2F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5945" y="274475"/>
            <a:ext cx="5719388" cy="526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782E3A-8D13-766D-D895-DB049256031C}"/>
              </a:ext>
            </a:extLst>
          </p:cNvPr>
          <p:cNvSpPr txBox="1"/>
          <p:nvPr/>
        </p:nvSpPr>
        <p:spPr>
          <a:xfrm>
            <a:off x="6005945" y="5597205"/>
            <a:ext cx="5791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b="0" i="0" dirty="0">
                <a:solidFill>
                  <a:srgbClr val="050505"/>
                </a:solidFill>
                <a:effectLst/>
                <a:latin typeface="system-ui"/>
              </a:rPr>
              <a:t>According to the Queensland Recreational Fishing Survey, approximately 642,000 Queenslanders, or 15.1% of the population aged 5 or more, are recreational fishers (Fisheries Qld,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991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xplainer: Electronic Monitoring on fishing boats">
            <a:extLst>
              <a:ext uri="{FF2B5EF4-FFF2-40B4-BE49-F238E27FC236}">
                <a16:creationId xmlns:a16="http://schemas.microsoft.com/office/drawing/2014/main" id="{EAD86248-2DAB-FEF2-EB96-43C21F5C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7937" y="0"/>
            <a:ext cx="4564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955382-7A0C-2A02-5AA3-159FC1EFB6A2}"/>
              </a:ext>
            </a:extLst>
          </p:cNvPr>
          <p:cNvSpPr txBox="1"/>
          <p:nvPr/>
        </p:nvSpPr>
        <p:spPr>
          <a:xfrm>
            <a:off x="2669149" y="2220668"/>
            <a:ext cx="2078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i="1" dirty="0"/>
              <a:t>in situ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7CCD93-0CF3-87FC-C71E-2E8716BD746F}"/>
              </a:ext>
            </a:extLst>
          </p:cNvPr>
          <p:cNvSpPr/>
          <p:nvPr/>
        </p:nvSpPr>
        <p:spPr>
          <a:xfrm>
            <a:off x="0" y="4433455"/>
            <a:ext cx="7627937" cy="242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Electronic system remotely monitors fishing boat catches">
            <a:extLst>
              <a:ext uri="{FF2B5EF4-FFF2-40B4-BE49-F238E27FC236}">
                <a16:creationId xmlns:a16="http://schemas.microsoft.com/office/drawing/2014/main" id="{B1559879-D31F-6C02-458B-A4613784F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0909" y="4637332"/>
            <a:ext cx="3992337" cy="209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377B4-83F3-9CFE-E9C9-7C1469B56D45}"/>
              </a:ext>
            </a:extLst>
          </p:cNvPr>
          <p:cNvSpPr txBox="1"/>
          <p:nvPr/>
        </p:nvSpPr>
        <p:spPr>
          <a:xfrm>
            <a:off x="69272" y="5119852"/>
            <a:ext cx="3638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333333"/>
                </a:solidFill>
              </a:rPr>
              <a:t>E.g. Electronic monitoring </a:t>
            </a:r>
          </a:p>
          <a:p>
            <a:pPr algn="ctr"/>
            <a:r>
              <a:rPr lang="en-AU" sz="2400" dirty="0">
                <a:solidFill>
                  <a:srgbClr val="333333"/>
                </a:solidFill>
              </a:rPr>
              <a:t>(“e-monitoring”)</a:t>
            </a:r>
          </a:p>
          <a:p>
            <a:pPr algn="ctr"/>
            <a:r>
              <a:rPr lang="en-AU" sz="2400" dirty="0">
                <a:solidFill>
                  <a:srgbClr val="333333"/>
                </a:solidFill>
              </a:rPr>
              <a:t>on fishing vessels</a:t>
            </a:r>
          </a:p>
        </p:txBody>
      </p:sp>
    </p:spTree>
    <p:extLst>
      <p:ext uri="{BB962C8B-B14F-4D97-AF65-F5344CB8AC3E}">
        <p14:creationId xmlns:p14="http://schemas.microsoft.com/office/powerpoint/2010/main" val="628958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467EAC-79EE-527C-7C8F-714E43571C76}"/>
              </a:ext>
            </a:extLst>
          </p:cNvPr>
          <p:cNvSpPr txBox="1"/>
          <p:nvPr/>
        </p:nvSpPr>
        <p:spPr>
          <a:xfrm>
            <a:off x="836051" y="2967335"/>
            <a:ext cx="343115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333333"/>
                </a:solidFill>
              </a:rPr>
              <a:t>Aerial photographs</a:t>
            </a:r>
          </a:p>
          <a:p>
            <a:pPr algn="ctr"/>
            <a:endParaRPr lang="en-AU" sz="3200" b="1" dirty="0">
              <a:solidFill>
                <a:srgbClr val="333333"/>
              </a:solidFill>
            </a:endParaRPr>
          </a:p>
          <a:p>
            <a:pPr algn="ctr"/>
            <a:r>
              <a:rPr lang="en-AU" sz="2400" dirty="0">
                <a:solidFill>
                  <a:srgbClr val="333333"/>
                </a:solidFill>
              </a:rPr>
              <a:t>and more…</a:t>
            </a:r>
          </a:p>
        </p:txBody>
      </p:sp>
      <p:pic>
        <p:nvPicPr>
          <p:cNvPr id="3074" name="Picture 2" descr="IN PHOTOS: Meet the man behind Bluey's Photography">
            <a:extLst>
              <a:ext uri="{FF2B5EF4-FFF2-40B4-BE49-F238E27FC236}">
                <a16:creationId xmlns:a16="http://schemas.microsoft.com/office/drawing/2014/main" id="{6F959D3D-AEB0-3F68-7546-F7ED8B6E0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2945" y="0"/>
            <a:ext cx="7329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CC59A-4712-11F5-5621-AB21D3BE5311}"/>
              </a:ext>
            </a:extLst>
          </p:cNvPr>
          <p:cNvSpPr txBox="1"/>
          <p:nvPr/>
        </p:nvSpPr>
        <p:spPr>
          <a:xfrm>
            <a:off x="8527472" y="138545"/>
            <a:ext cx="3754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Doug Bazley</a:t>
            </a:r>
            <a:r>
              <a:rPr lang="en-US" dirty="0"/>
              <a:t> of </a:t>
            </a:r>
            <a:r>
              <a:rPr lang="en-US" dirty="0" err="1"/>
              <a:t>Bluey’s</a:t>
            </a:r>
            <a:r>
              <a:rPr lang="en-US" dirty="0"/>
              <a:t> photography</a:t>
            </a:r>
          </a:p>
          <a:p>
            <a:r>
              <a:rPr lang="en-US" dirty="0"/>
              <a:t>(whose photos feature in this ppt)</a:t>
            </a:r>
          </a:p>
        </p:txBody>
      </p:sp>
    </p:spTree>
    <p:extLst>
      <p:ext uri="{BB962C8B-B14F-4D97-AF65-F5344CB8AC3E}">
        <p14:creationId xmlns:p14="http://schemas.microsoft.com/office/powerpoint/2010/main" val="780056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401A56-3885-7248-A3BA-59312E3A03F8}"/>
              </a:ext>
            </a:extLst>
          </p:cNvPr>
          <p:cNvSpPr txBox="1"/>
          <p:nvPr/>
        </p:nvSpPr>
        <p:spPr>
          <a:xfrm>
            <a:off x="1360133" y="2842690"/>
            <a:ext cx="99867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333333"/>
                </a:solidFill>
              </a:rPr>
              <a:t> Data is used to inform coastal management strategies… </a:t>
            </a:r>
          </a:p>
        </p:txBody>
      </p:sp>
    </p:spTree>
    <p:extLst>
      <p:ext uri="{BB962C8B-B14F-4D97-AF65-F5344CB8AC3E}">
        <p14:creationId xmlns:p14="http://schemas.microsoft.com/office/powerpoint/2010/main" val="344428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oastSnap beach monitoring | NSW National Parks">
            <a:extLst>
              <a:ext uri="{FF2B5EF4-FFF2-40B4-BE49-F238E27FC236}">
                <a16:creationId xmlns:a16="http://schemas.microsoft.com/office/drawing/2014/main" id="{69AE034F-DD1B-9D69-3B10-5E3DF3259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6462" y="-1"/>
            <a:ext cx="1225804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oastSnap">
            <a:extLst>
              <a:ext uri="{FF2B5EF4-FFF2-40B4-BE49-F238E27FC236}">
                <a16:creationId xmlns:a16="http://schemas.microsoft.com/office/drawing/2014/main" id="{60149049-8659-AD12-544B-566BE951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29" y="35452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0068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astSnap – know your beach | NSW Environment and Heritage">
            <a:extLst>
              <a:ext uri="{FF2B5EF4-FFF2-40B4-BE49-F238E27FC236}">
                <a16:creationId xmlns:a16="http://schemas.microsoft.com/office/drawing/2014/main" id="{18962197-B5E1-3720-CC2B-9EE3AB0A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9737" y="0"/>
            <a:ext cx="7942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9C0098-4D72-D6DA-8673-D280EEC44D26}"/>
              </a:ext>
            </a:extLst>
          </p:cNvPr>
          <p:cNvSpPr txBox="1"/>
          <p:nvPr/>
        </p:nvSpPr>
        <p:spPr>
          <a:xfrm>
            <a:off x="914400" y="2288417"/>
            <a:ext cx="27570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 err="1">
                <a:solidFill>
                  <a:srgbClr val="002664"/>
                </a:solidFill>
                <a:latin typeface="Roboto Condensed" panose="02000000000000000000" pitchFamily="2" charset="0"/>
              </a:rPr>
              <a:t>CoastSnap</a:t>
            </a:r>
            <a:endParaRPr lang="en-AU" dirty="0">
              <a:solidFill>
                <a:srgbClr val="002664"/>
              </a:solidFill>
              <a:latin typeface="Roboto Condensed" panose="02000000000000000000" pitchFamily="2" charset="0"/>
            </a:endParaRPr>
          </a:p>
          <a:p>
            <a:r>
              <a:rPr lang="en-AU" b="0" i="0" dirty="0">
                <a:solidFill>
                  <a:srgbClr val="002664"/>
                </a:solidFill>
                <a:effectLst/>
                <a:latin typeface="Roboto Condensed" panose="02000000000000000000" pitchFamily="2" charset="0"/>
              </a:rPr>
              <a:t>“</a:t>
            </a:r>
            <a:r>
              <a:rPr lang="en-AU" b="0" i="1" dirty="0">
                <a:solidFill>
                  <a:srgbClr val="002664"/>
                </a:solidFill>
                <a:effectLst/>
                <a:latin typeface="Roboto Condensed" panose="02000000000000000000" pitchFamily="2" charset="0"/>
              </a:rPr>
              <a:t>Use your smartphone to measure beach change and help us understand and manage our dynamic coast</a:t>
            </a:r>
            <a:r>
              <a:rPr lang="en-AU" b="0" i="0" dirty="0">
                <a:solidFill>
                  <a:srgbClr val="002664"/>
                </a:solidFill>
                <a:effectLst/>
                <a:latin typeface="Roboto Condensed" panose="02000000000000000000" pitchFamily="2" charset="0"/>
              </a:rPr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786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ontent —ECOVR">
            <a:extLst>
              <a:ext uri="{FF2B5EF4-FFF2-40B4-BE49-F238E27FC236}">
                <a16:creationId xmlns:a16="http://schemas.microsoft.com/office/drawing/2014/main" id="{7FBE7813-E742-0A41-3228-4BBFF3CF55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96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725A50-8BAF-DF4F-B72E-F05C1E1EE8D5}"/>
              </a:ext>
            </a:extLst>
          </p:cNvPr>
          <p:cNvSpPr/>
          <p:nvPr/>
        </p:nvSpPr>
        <p:spPr>
          <a:xfrm>
            <a:off x="3342290" y="157655"/>
            <a:ext cx="3925613" cy="44143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64" name="Picture 4" descr="Project Manta - The manta rays of Australia">
            <a:extLst>
              <a:ext uri="{FF2B5EF4-FFF2-40B4-BE49-F238E27FC236}">
                <a16:creationId xmlns:a16="http://schemas.microsoft.com/office/drawing/2014/main" id="{47CB0496-BA3A-6756-254C-99C0D0D1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7944" y="157655"/>
            <a:ext cx="1663699" cy="232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707AE9-A270-E348-1C35-BB20FF723820}"/>
              </a:ext>
            </a:extLst>
          </p:cNvPr>
          <p:cNvSpPr txBox="1"/>
          <p:nvPr/>
        </p:nvSpPr>
        <p:spPr>
          <a:xfrm>
            <a:off x="170357" y="148315"/>
            <a:ext cx="2660073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000000"/>
                </a:solidFill>
                <a:latin typeface="Poppins" pitchFamily="2" charset="77"/>
              </a:rPr>
              <a:t>Manta Rays frequent habitats that are close to shore and accessible by boat.</a:t>
            </a:r>
          </a:p>
          <a:p>
            <a:endParaRPr lang="en-AU" sz="1400" b="0" i="1" dirty="0">
              <a:solidFill>
                <a:srgbClr val="000000"/>
              </a:solidFill>
              <a:effectLst/>
              <a:latin typeface="Poppins" pitchFamily="2" charset="77"/>
            </a:endParaRPr>
          </a:p>
          <a:p>
            <a:r>
              <a:rPr lang="en-AU" sz="1400" b="0" i="1" dirty="0">
                <a:solidFill>
                  <a:srgbClr val="000000"/>
                </a:solidFill>
                <a:effectLst/>
                <a:latin typeface="Poppins" pitchFamily="2" charset="77"/>
              </a:rPr>
              <a:t>“Project Manta is providing important baseline data to support the long-term conservation of manta rays and their relatives”</a:t>
            </a:r>
          </a:p>
          <a:p>
            <a:endParaRPr lang="en-AU" sz="1400" i="1" dirty="0">
              <a:solidFill>
                <a:srgbClr val="000000"/>
              </a:solidFill>
              <a:latin typeface="Poppins" pitchFamily="2" charset="77"/>
            </a:endParaRPr>
          </a:p>
          <a:p>
            <a:r>
              <a:rPr lang="en-AU" sz="1400" dirty="0">
                <a:solidFill>
                  <a:srgbClr val="000000"/>
                </a:solidFill>
                <a:latin typeface="Poppins" pitchFamily="2" charset="77"/>
              </a:rPr>
              <a:t>Without data, their </a:t>
            </a:r>
          </a:p>
          <a:p>
            <a:r>
              <a:rPr lang="en-AU" sz="1400" dirty="0">
                <a:solidFill>
                  <a:srgbClr val="000000"/>
                </a:solidFill>
                <a:latin typeface="Poppins" pitchFamily="2" charset="77"/>
              </a:rPr>
              <a:t>homes won’t be </a:t>
            </a:r>
          </a:p>
          <a:p>
            <a:r>
              <a:rPr lang="en-AU" sz="1400" dirty="0">
                <a:solidFill>
                  <a:srgbClr val="000000"/>
                </a:solidFill>
                <a:latin typeface="Poppins" pitchFamily="2" charset="77"/>
              </a:rPr>
              <a:t>protected.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3048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o photo description available.">
            <a:extLst>
              <a:ext uri="{FF2B5EF4-FFF2-40B4-BE49-F238E27FC236}">
                <a16:creationId xmlns:a16="http://schemas.microsoft.com/office/drawing/2014/main" id="{0FD23A81-5DBE-58F0-38F8-639A5C8DF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7ED71E-D0EF-3AF9-C8EE-109E40A3EB72}"/>
              </a:ext>
            </a:extLst>
          </p:cNvPr>
          <p:cNvSpPr txBox="1"/>
          <p:nvPr/>
        </p:nvSpPr>
        <p:spPr>
          <a:xfrm>
            <a:off x="228600" y="122761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Kings Beach, Caloundra.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10582282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acts About the Grey Nurse Sharks">
            <a:extLst>
              <a:ext uri="{FF2B5EF4-FFF2-40B4-BE49-F238E27FC236}">
                <a16:creationId xmlns:a16="http://schemas.microsoft.com/office/drawing/2014/main" id="{78BD78B0-5EDC-D672-36B4-FADE820F9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2FA19A-4D81-8CC4-4ABD-F64D1A09821C}"/>
              </a:ext>
            </a:extLst>
          </p:cNvPr>
          <p:cNvSpPr/>
          <p:nvPr/>
        </p:nvSpPr>
        <p:spPr>
          <a:xfrm>
            <a:off x="2082282" y="2459421"/>
            <a:ext cx="6919827" cy="290085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F9C86C-CA49-1471-3D7E-A4060B5549C4}"/>
              </a:ext>
            </a:extLst>
          </p:cNvPr>
          <p:cNvSpPr txBox="1"/>
          <p:nvPr/>
        </p:nvSpPr>
        <p:spPr>
          <a:xfrm>
            <a:off x="170357" y="148315"/>
            <a:ext cx="1741569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Poppins" pitchFamily="2" charset="77"/>
              </a:rPr>
              <a:t>Grey Nurse Sharks are </a:t>
            </a:r>
            <a:r>
              <a:rPr lang="en-AU" sz="1400" i="1" dirty="0">
                <a:solidFill>
                  <a:schemeClr val="bg1"/>
                </a:solidFill>
                <a:latin typeface="Poppins" pitchFamily="2" charset="77"/>
              </a:rPr>
              <a:t>critically endangered </a:t>
            </a:r>
            <a:r>
              <a:rPr lang="en-AU" sz="1400" dirty="0">
                <a:solidFill>
                  <a:schemeClr val="bg1"/>
                </a:solidFill>
                <a:latin typeface="Poppins" pitchFamily="2" charset="77"/>
              </a:rPr>
              <a:t>and need their homes protected as well. </a:t>
            </a:r>
          </a:p>
          <a:p>
            <a:endParaRPr lang="en-AU" sz="1400" dirty="0">
              <a:solidFill>
                <a:schemeClr val="bg1"/>
              </a:solidFill>
              <a:latin typeface="Poppins" pitchFamily="2" charset="77"/>
            </a:endParaRPr>
          </a:p>
          <a:p>
            <a:r>
              <a:rPr lang="en-AU" sz="1400" dirty="0">
                <a:solidFill>
                  <a:schemeClr val="bg1"/>
                </a:solidFill>
                <a:latin typeface="Poppins" pitchFamily="2" charset="77"/>
              </a:rPr>
              <a:t>Unfortunately, we need more data to ensure their protection. </a:t>
            </a:r>
          </a:p>
          <a:p>
            <a:endParaRPr lang="en-AU" sz="1400" dirty="0">
              <a:solidFill>
                <a:schemeClr val="bg1"/>
              </a:solidFill>
              <a:latin typeface="Poppins" pitchFamily="2" charset="77"/>
            </a:endParaRPr>
          </a:p>
          <a:p>
            <a:r>
              <a:rPr lang="en-AU" sz="1400" dirty="0">
                <a:solidFill>
                  <a:schemeClr val="bg1"/>
                </a:solidFill>
                <a:latin typeface="Poppins" pitchFamily="2" charset="77"/>
              </a:rPr>
              <a:t>Divers can help by taking photographs of their spots so the sharks can  be counted, identified and tracked. </a:t>
            </a:r>
          </a:p>
          <a:p>
            <a:endParaRPr lang="en-AU" sz="1400" dirty="0">
              <a:solidFill>
                <a:schemeClr val="bg1"/>
              </a:solidFill>
              <a:latin typeface="Poppins" pitchFamily="2" charset="77"/>
            </a:endParaRPr>
          </a:p>
          <a:p>
            <a:r>
              <a:rPr lang="en-AU" sz="1400" dirty="0">
                <a:solidFill>
                  <a:schemeClr val="bg1"/>
                </a:solidFill>
                <a:latin typeface="Poppins" pitchFamily="2" charset="77"/>
              </a:rPr>
              <a:t>Only then can the waters in which it frequents be confirmed as important critical habitats that need protecting.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3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B59547-249B-9886-3EDF-5688049B9F89}"/>
              </a:ext>
            </a:extLst>
          </p:cNvPr>
          <p:cNvSpPr txBox="1"/>
          <p:nvPr/>
        </p:nvSpPr>
        <p:spPr>
          <a:xfrm>
            <a:off x="1136073" y="360218"/>
            <a:ext cx="11055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i="1" dirty="0"/>
              <a:t>Turtle care volunteers provide essential data to support the protection of these majestic animals</a:t>
            </a:r>
            <a:r>
              <a:rPr lang="en-US" sz="2000" dirty="0"/>
              <a:t>”  </a:t>
            </a:r>
          </a:p>
        </p:txBody>
      </p:sp>
      <p:pic>
        <p:nvPicPr>
          <p:cNvPr id="2050" name="Picture 2" descr="Mon Repos Turtle Encounter - Gateway Marina">
            <a:extLst>
              <a:ext uri="{FF2B5EF4-FFF2-40B4-BE49-F238E27FC236}">
                <a16:creationId xmlns:a16="http://schemas.microsoft.com/office/drawing/2014/main" id="{F1C082CF-BE78-0E64-7DFD-D33D06F9D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39092"/>
            <a:ext cx="1219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t Involved">
            <a:extLst>
              <a:ext uri="{FF2B5EF4-FFF2-40B4-BE49-F238E27FC236}">
                <a16:creationId xmlns:a16="http://schemas.microsoft.com/office/drawing/2014/main" id="{4AFB0556-F349-6EDE-BDCF-38977D65B6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820261"/>
            <a:ext cx="12192000" cy="30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185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 descr="HHR Research Expeditions - humpbacksandhighrises">
            <a:extLst>
              <a:ext uri="{FF2B5EF4-FFF2-40B4-BE49-F238E27FC236}">
                <a16:creationId xmlns:a16="http://schemas.microsoft.com/office/drawing/2014/main" id="{552B3B9A-C6E1-5D45-9FDF-F668C112B8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2" name="Picture 8" descr="Humpbacks &amp; High-Rises">
            <a:extLst>
              <a:ext uri="{FF2B5EF4-FFF2-40B4-BE49-F238E27FC236}">
                <a16:creationId xmlns:a16="http://schemas.microsoft.com/office/drawing/2014/main" id="{A2EDBBC3-79B3-E16F-FEAB-DC33CDE1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955" y="215462"/>
            <a:ext cx="2338414" cy="240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83AD52-EB53-EEB0-134E-F6F2AC23E17B}"/>
              </a:ext>
            </a:extLst>
          </p:cNvPr>
          <p:cNvSpPr txBox="1"/>
          <p:nvPr/>
        </p:nvSpPr>
        <p:spPr>
          <a:xfrm>
            <a:off x="2829185" y="100071"/>
            <a:ext cx="914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effectLst/>
                <a:latin typeface="Roboto" panose="02000000000000000000" pitchFamily="2" charset="0"/>
              </a:rPr>
              <a:t>“</a:t>
            </a:r>
            <a:r>
              <a:rPr lang="en-AU" b="0" i="1" dirty="0">
                <a:effectLst/>
                <a:latin typeface="Roboto" panose="02000000000000000000" pitchFamily="2" charset="0"/>
              </a:rPr>
              <a:t>Understanding marine mammals in their environment is key to their protection”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35992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No photo description available.">
            <a:extLst>
              <a:ext uri="{FF2B5EF4-FFF2-40B4-BE49-F238E27FC236}">
                <a16:creationId xmlns:a16="http://schemas.microsoft.com/office/drawing/2014/main" id="{73B24F18-60D3-82C6-F913-942C77A0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3FFB-AAC5-C3A8-E1B9-80603FE6F7A5}"/>
              </a:ext>
            </a:extLst>
          </p:cNvPr>
          <p:cNvSpPr txBox="1"/>
          <p:nvPr/>
        </p:nvSpPr>
        <p:spPr>
          <a:xfrm>
            <a:off x="73571" y="6369269"/>
            <a:ext cx="758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Coast Guard boat ramp. </a:t>
            </a:r>
            <a:r>
              <a:rPr lang="en-US" dirty="0" err="1">
                <a:solidFill>
                  <a:schemeClr val="bg1"/>
                </a:solidFill>
              </a:rPr>
              <a:t>Stanage</a:t>
            </a:r>
            <a:r>
              <a:rPr lang="en-US" dirty="0">
                <a:solidFill>
                  <a:schemeClr val="bg1"/>
                </a:solidFill>
              </a:rPr>
              <a:t> Bay.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80C43-0A27-97DA-B4D7-2BD4A45ABB6A}"/>
              </a:ext>
            </a:extLst>
          </p:cNvPr>
          <p:cNvSpPr txBox="1"/>
          <p:nvPr/>
        </p:nvSpPr>
        <p:spPr>
          <a:xfrm>
            <a:off x="1075782" y="119399"/>
            <a:ext cx="10040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4000" b="1" dirty="0">
                <a:solidFill>
                  <a:schemeClr val="bg1"/>
                </a:solidFill>
                <a:highlight>
                  <a:srgbClr val="000000"/>
                </a:highlight>
              </a:rPr>
              <a:t>Album of </a:t>
            </a:r>
            <a:r>
              <a:rPr lang="en-AU" sz="4000" b="1" i="1" dirty="0">
                <a:solidFill>
                  <a:schemeClr val="bg1"/>
                </a:solidFill>
                <a:highlight>
                  <a:srgbClr val="000000"/>
                </a:highlight>
              </a:rPr>
              <a:t>coastal management strategies</a:t>
            </a:r>
          </a:p>
        </p:txBody>
      </p:sp>
    </p:spTree>
    <p:extLst>
      <p:ext uri="{BB962C8B-B14F-4D97-AF65-F5344CB8AC3E}">
        <p14:creationId xmlns:p14="http://schemas.microsoft.com/office/powerpoint/2010/main" val="35115672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olf Rock, Australia's newest pelagic dive experience">
            <a:extLst>
              <a:ext uri="{FF2B5EF4-FFF2-40B4-BE49-F238E27FC236}">
                <a16:creationId xmlns:a16="http://schemas.microsoft.com/office/drawing/2014/main" id="{BBDC0258-FBA5-AC92-F2EC-F7E5C7DFF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BC8FBF-05AE-09F7-63FD-069E0D5D9EF4}"/>
              </a:ext>
            </a:extLst>
          </p:cNvPr>
          <p:cNvSpPr txBox="1"/>
          <p:nvPr/>
        </p:nvSpPr>
        <p:spPr>
          <a:xfrm>
            <a:off x="977462" y="6183697"/>
            <a:ext cx="10893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Critically endangered grey nurse shark breeding ground, Wolf Rock (green zone - protected). </a:t>
            </a:r>
          </a:p>
        </p:txBody>
      </p:sp>
      <p:pic>
        <p:nvPicPr>
          <p:cNvPr id="39940" name="Picture 4" descr="Expansion of 'green' zones in Great Sandy Marine Park to promote  biodiversity - ABC News">
            <a:extLst>
              <a:ext uri="{FF2B5EF4-FFF2-40B4-BE49-F238E27FC236}">
                <a16:creationId xmlns:a16="http://schemas.microsoft.com/office/drawing/2014/main" id="{D6EB9B5C-B22E-851C-584E-DF638F269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7868" y="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0862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o photo description available.">
            <a:extLst>
              <a:ext uri="{FF2B5EF4-FFF2-40B4-BE49-F238E27FC236}">
                <a16:creationId xmlns:a16="http://schemas.microsoft.com/office/drawing/2014/main" id="{FB3B7694-A2D0-E86A-71DE-51F63C28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83E1BD-5543-4F77-AEB1-FA67B867372C}"/>
              </a:ext>
            </a:extLst>
          </p:cNvPr>
          <p:cNvSpPr txBox="1"/>
          <p:nvPr/>
        </p:nvSpPr>
        <p:spPr>
          <a:xfrm>
            <a:off x="6931571" y="0"/>
            <a:ext cx="526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Middle camp. </a:t>
            </a:r>
            <a:r>
              <a:rPr lang="en-US" dirty="0" err="1">
                <a:solidFill>
                  <a:schemeClr val="bg1"/>
                </a:solidFill>
              </a:rPr>
              <a:t>Stanage</a:t>
            </a:r>
            <a:r>
              <a:rPr lang="en-US" dirty="0">
                <a:solidFill>
                  <a:schemeClr val="bg1"/>
                </a:solidFill>
              </a:rPr>
              <a:t> Bay.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714554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No photo description available.">
            <a:extLst>
              <a:ext uri="{FF2B5EF4-FFF2-40B4-BE49-F238E27FC236}">
                <a16:creationId xmlns:a16="http://schemas.microsoft.com/office/drawing/2014/main" id="{21EE304E-8FD6-08B6-A890-D2EB34CAA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480125-F2BF-F070-0CC0-8CDA40A1D835}"/>
              </a:ext>
            </a:extLst>
          </p:cNvPr>
          <p:cNvSpPr txBox="1"/>
          <p:nvPr/>
        </p:nvSpPr>
        <p:spPr>
          <a:xfrm>
            <a:off x="260131" y="6306235"/>
            <a:ext cx="8663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Gladstone Harbour. 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27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No photo description available.">
            <a:extLst>
              <a:ext uri="{FF2B5EF4-FFF2-40B4-BE49-F238E27FC236}">
                <a16:creationId xmlns:a16="http://schemas.microsoft.com/office/drawing/2014/main" id="{F71886E9-E89B-F963-0ABB-E19979EAF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849700-4769-3EF2-9D26-4ADD7E8D54A8}"/>
              </a:ext>
            </a:extLst>
          </p:cNvPr>
          <p:cNvSpPr txBox="1"/>
          <p:nvPr/>
        </p:nvSpPr>
        <p:spPr>
          <a:xfrm>
            <a:off x="135440" y="99398"/>
            <a:ext cx="104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BASF Chemical Company is situated southeast of Hutt Lagoon, W.A. 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945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No photo description available.">
            <a:extLst>
              <a:ext uri="{FF2B5EF4-FFF2-40B4-BE49-F238E27FC236}">
                <a16:creationId xmlns:a16="http://schemas.microsoft.com/office/drawing/2014/main" id="{DCAB6547-A1F6-8F52-D363-531729DCAD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B0A8C-79DC-EAE3-B638-D1DB17B29C4C}"/>
              </a:ext>
            </a:extLst>
          </p:cNvPr>
          <p:cNvSpPr txBox="1"/>
          <p:nvPr/>
        </p:nvSpPr>
        <p:spPr>
          <a:xfrm>
            <a:off x="135440" y="99398"/>
            <a:ext cx="104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750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No photo description available.">
            <a:extLst>
              <a:ext uri="{FF2B5EF4-FFF2-40B4-BE49-F238E27FC236}">
                <a16:creationId xmlns:a16="http://schemas.microsoft.com/office/drawing/2014/main" id="{750AFC18-28EE-CC3E-414A-254CC62B2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BA91B-14A6-6AD2-C0FD-D25BDA721EDF}"/>
              </a:ext>
            </a:extLst>
          </p:cNvPr>
          <p:cNvSpPr txBox="1"/>
          <p:nvPr/>
        </p:nvSpPr>
        <p:spPr>
          <a:xfrm>
            <a:off x="135440" y="99398"/>
            <a:ext cx="104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Pink Lake, W.A. 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6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May be an image of 1 person, surfboard and ocean">
            <a:extLst>
              <a:ext uri="{FF2B5EF4-FFF2-40B4-BE49-F238E27FC236}">
                <a16:creationId xmlns:a16="http://schemas.microsoft.com/office/drawing/2014/main" id="{D5F18D71-0C66-E6B8-BAEB-EB0CF55B7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C50E5-4654-A028-0A11-2123B6BA6560}"/>
              </a:ext>
            </a:extLst>
          </p:cNvPr>
          <p:cNvSpPr txBox="1"/>
          <p:nvPr/>
        </p:nvSpPr>
        <p:spPr>
          <a:xfrm>
            <a:off x="228600" y="122761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Caloundra.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0457095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No photo description available.">
            <a:extLst>
              <a:ext uri="{FF2B5EF4-FFF2-40B4-BE49-F238E27FC236}">
                <a16:creationId xmlns:a16="http://schemas.microsoft.com/office/drawing/2014/main" id="{F2E42EF1-118A-CF73-E770-22A06F402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0D144D-1020-3BAA-4884-A1830E7BA8F2}"/>
              </a:ext>
            </a:extLst>
          </p:cNvPr>
          <p:cNvSpPr txBox="1"/>
          <p:nvPr/>
        </p:nvSpPr>
        <p:spPr>
          <a:xfrm>
            <a:off x="135439" y="6354680"/>
            <a:ext cx="104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Oyster farm, Coffin Bay, S.A. 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74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o photo description available.">
            <a:extLst>
              <a:ext uri="{FF2B5EF4-FFF2-40B4-BE49-F238E27FC236}">
                <a16:creationId xmlns:a16="http://schemas.microsoft.com/office/drawing/2014/main" id="{61B675E6-A553-D1D2-0A0E-A1CB23E76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D3968F-EB24-0CE9-6276-D30D621CAA47}"/>
              </a:ext>
            </a:extLst>
          </p:cNvPr>
          <p:cNvSpPr txBox="1"/>
          <p:nvPr/>
        </p:nvSpPr>
        <p:spPr>
          <a:xfrm>
            <a:off x="135439" y="6354680"/>
            <a:ext cx="104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Oyster farm, Coffin Bay, S.A. 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2966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No photo description available.">
            <a:extLst>
              <a:ext uri="{FF2B5EF4-FFF2-40B4-BE49-F238E27FC236}">
                <a16:creationId xmlns:a16="http://schemas.microsoft.com/office/drawing/2014/main" id="{1E98CCEC-07D2-0348-9C7C-F0C2DA99D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CF4B4E-EA90-F985-D725-22E1A7BB66D1}"/>
              </a:ext>
            </a:extLst>
          </p:cNvPr>
          <p:cNvSpPr txBox="1"/>
          <p:nvPr/>
        </p:nvSpPr>
        <p:spPr>
          <a:xfrm>
            <a:off x="177002" y="133989"/>
            <a:ext cx="10490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effectLst/>
                <a:latin typeface="system-ui"/>
              </a:rPr>
              <a:t>Cobar, N.S.W. Image: Blueys Photography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6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No photo description available.">
            <a:extLst>
              <a:ext uri="{FF2B5EF4-FFF2-40B4-BE49-F238E27FC236}">
                <a16:creationId xmlns:a16="http://schemas.microsoft.com/office/drawing/2014/main" id="{1CD8B9AA-2742-F2E9-5435-3EFD031DB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05BB34-18C9-4550-72E5-68EC1BF785F4}"/>
              </a:ext>
            </a:extLst>
          </p:cNvPr>
          <p:cNvSpPr txBox="1"/>
          <p:nvPr/>
        </p:nvSpPr>
        <p:spPr>
          <a:xfrm>
            <a:off x="142843" y="0"/>
            <a:ext cx="526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Wellington Dam, W.A. Photo: </a:t>
            </a:r>
            <a:r>
              <a:rPr lang="en-US" dirty="0" err="1"/>
              <a:t>Blueys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1589872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No photo description available.">
            <a:extLst>
              <a:ext uri="{FF2B5EF4-FFF2-40B4-BE49-F238E27FC236}">
                <a16:creationId xmlns:a16="http://schemas.microsoft.com/office/drawing/2014/main" id="{56753B20-977E-2A58-EDDE-0378F32E0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94CCB4-4D9E-438C-55E1-EB5D7696AB05}"/>
              </a:ext>
            </a:extLst>
          </p:cNvPr>
          <p:cNvSpPr txBox="1"/>
          <p:nvPr/>
        </p:nvSpPr>
        <p:spPr>
          <a:xfrm>
            <a:off x="73572" y="6369269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Shoalwater</a:t>
            </a:r>
            <a:r>
              <a:rPr lang="en-US" dirty="0">
                <a:solidFill>
                  <a:schemeClr val="bg1"/>
                </a:solidFill>
              </a:rPr>
              <a:t> Bay Military Area.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206627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o photo description available.">
            <a:extLst>
              <a:ext uri="{FF2B5EF4-FFF2-40B4-BE49-F238E27FC236}">
                <a16:creationId xmlns:a16="http://schemas.microsoft.com/office/drawing/2014/main" id="{01C6D008-9665-4E07-5B11-F303B1DAC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6D49DD-23FD-8F67-7289-D502B7005CBB}"/>
              </a:ext>
            </a:extLst>
          </p:cNvPr>
          <p:cNvSpPr txBox="1"/>
          <p:nvPr/>
        </p:nvSpPr>
        <p:spPr>
          <a:xfrm>
            <a:off x="73572" y="126125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Sunrock</a:t>
            </a:r>
            <a:r>
              <a:rPr lang="en-US" dirty="0">
                <a:solidFill>
                  <a:schemeClr val="bg1"/>
                </a:solidFill>
              </a:rPr>
              <a:t> (Beerburrum) Quarry.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7760248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o photo description available.">
            <a:extLst>
              <a:ext uri="{FF2B5EF4-FFF2-40B4-BE49-F238E27FC236}">
                <a16:creationId xmlns:a16="http://schemas.microsoft.com/office/drawing/2014/main" id="{96B105D7-CEE5-6212-DF40-9552E8C03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18EA2-4685-04D7-7549-B8E231CF2543}"/>
              </a:ext>
            </a:extLst>
          </p:cNvPr>
          <p:cNvSpPr txBox="1"/>
          <p:nvPr/>
        </p:nvSpPr>
        <p:spPr>
          <a:xfrm>
            <a:off x="260131" y="6306235"/>
            <a:ext cx="8663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Annual sand replenishment, Golden Beach. 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40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4" name="Picture 6" descr="No photo description available.">
            <a:extLst>
              <a:ext uri="{FF2B5EF4-FFF2-40B4-BE49-F238E27FC236}">
                <a16:creationId xmlns:a16="http://schemas.microsoft.com/office/drawing/2014/main" id="{2F677CFF-AA72-69E5-68F3-1D50AB81C0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DF897B-1116-65D0-1265-0D5E64F672E0}"/>
              </a:ext>
            </a:extLst>
          </p:cNvPr>
          <p:cNvSpPr txBox="1"/>
          <p:nvPr/>
        </p:nvSpPr>
        <p:spPr>
          <a:xfrm>
            <a:off x="260131" y="6306235"/>
            <a:ext cx="5835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Maroochydore, </a:t>
            </a:r>
            <a:r>
              <a:rPr lang="en-AU" dirty="0" err="1">
                <a:solidFill>
                  <a:schemeClr val="bg1"/>
                </a:solidFill>
                <a:latin typeface="system-ui"/>
              </a:rPr>
              <a:t>SEQld</a:t>
            </a:r>
            <a:r>
              <a:rPr lang="en-AU" dirty="0">
                <a:solidFill>
                  <a:schemeClr val="bg1"/>
                </a:solidFill>
                <a:latin typeface="system-ui"/>
              </a:rPr>
              <a:t>. </a:t>
            </a:r>
            <a:r>
              <a:rPr lang="en-AU" b="0" i="0" dirty="0">
                <a:solidFill>
                  <a:schemeClr val="bg1"/>
                </a:solidFill>
                <a:effectLst/>
                <a:latin typeface="system-ui"/>
              </a:rPr>
              <a:t>Image: Blueys Photography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368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May be an image of 1 person and text">
            <a:extLst>
              <a:ext uri="{FF2B5EF4-FFF2-40B4-BE49-F238E27FC236}">
                <a16:creationId xmlns:a16="http://schemas.microsoft.com/office/drawing/2014/main" id="{8084B955-2D9A-F676-7D5F-E264CAAED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758332"/>
            <a:ext cx="6518052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4F0BE9-3822-6292-FD42-63F733177C7C}"/>
              </a:ext>
            </a:extLst>
          </p:cNvPr>
          <p:cNvSpPr txBox="1"/>
          <p:nvPr/>
        </p:nvSpPr>
        <p:spPr>
          <a:xfrm>
            <a:off x="321879" y="64701"/>
            <a:ext cx="1154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“</a:t>
            </a:r>
            <a:r>
              <a:rPr lang="en-US" i="1" dirty="0"/>
              <a:t>Transport and Main Roads Queensland have started to remove sand from the Bells Creek boat ramp so it's good to use over the holidays</a:t>
            </a:r>
            <a:r>
              <a:rPr lang="en-US" dirty="0"/>
              <a:t>” </a:t>
            </a:r>
            <a:r>
              <a:rPr lang="en-US" dirty="0" err="1"/>
              <a:t>Blueys</a:t>
            </a:r>
            <a:r>
              <a:rPr lang="en-US" dirty="0"/>
              <a:t> Photography 2023</a:t>
            </a:r>
          </a:p>
        </p:txBody>
      </p:sp>
      <p:pic>
        <p:nvPicPr>
          <p:cNvPr id="10248" name="Picture 8" descr="May be an image of boat and jet ski">
            <a:extLst>
              <a:ext uri="{FF2B5EF4-FFF2-40B4-BE49-F238E27FC236}">
                <a16:creationId xmlns:a16="http://schemas.microsoft.com/office/drawing/2014/main" id="{49E0B433-1E5D-758A-BA67-B63B67F88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3657599"/>
            <a:ext cx="651805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No photo description available.">
            <a:extLst>
              <a:ext uri="{FF2B5EF4-FFF2-40B4-BE49-F238E27FC236}">
                <a16:creationId xmlns:a16="http://schemas.microsoft.com/office/drawing/2014/main" id="{B3393503-A703-16B1-4928-C575133B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7590" y="3657600"/>
            <a:ext cx="5684412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y be an image of boat and jet ski">
            <a:extLst>
              <a:ext uri="{FF2B5EF4-FFF2-40B4-BE49-F238E27FC236}">
                <a16:creationId xmlns:a16="http://schemas.microsoft.com/office/drawing/2014/main" id="{5BC9907B-8A6A-B23E-CA76-D073998FB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7128" y="758332"/>
            <a:ext cx="5694871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799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No photo description available.">
            <a:extLst>
              <a:ext uri="{FF2B5EF4-FFF2-40B4-BE49-F238E27FC236}">
                <a16:creationId xmlns:a16="http://schemas.microsoft.com/office/drawing/2014/main" id="{B62DE1D1-6DD9-930F-C4F7-0D4F714F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8BFD8B-A87A-C9A6-DB41-BCC53CB957D9}"/>
              </a:ext>
            </a:extLst>
          </p:cNvPr>
          <p:cNvSpPr txBox="1"/>
          <p:nvPr/>
        </p:nvSpPr>
        <p:spPr>
          <a:xfrm>
            <a:off x="73572" y="6369269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Mullet run, Kings Beach.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786808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o photo description available.">
            <a:extLst>
              <a:ext uri="{FF2B5EF4-FFF2-40B4-BE49-F238E27FC236}">
                <a16:creationId xmlns:a16="http://schemas.microsoft.com/office/drawing/2014/main" id="{FCC110E5-FB9E-34D6-5217-C4AED8BA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3D2CBF-5596-CD7A-CE27-3DEF5ACFB55D}"/>
              </a:ext>
            </a:extLst>
          </p:cNvPr>
          <p:cNvSpPr txBox="1"/>
          <p:nvPr/>
        </p:nvSpPr>
        <p:spPr>
          <a:xfrm>
            <a:off x="228600" y="122761"/>
            <a:ext cx="61012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7848823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No photo description available.">
            <a:extLst>
              <a:ext uri="{FF2B5EF4-FFF2-40B4-BE49-F238E27FC236}">
                <a16:creationId xmlns:a16="http://schemas.microsoft.com/office/drawing/2014/main" id="{1463D6C3-3AAB-2D28-392C-E27C7D611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D358E-66B6-0ABF-5674-98BD0CF43D71}"/>
              </a:ext>
            </a:extLst>
          </p:cNvPr>
          <p:cNvSpPr txBox="1"/>
          <p:nvPr/>
        </p:nvSpPr>
        <p:spPr>
          <a:xfrm>
            <a:off x="73572" y="6369269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Mullet run, Kings Beach.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636886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o photo description available.">
            <a:extLst>
              <a:ext uri="{FF2B5EF4-FFF2-40B4-BE49-F238E27FC236}">
                <a16:creationId xmlns:a16="http://schemas.microsoft.com/office/drawing/2014/main" id="{2081CC25-2130-FF82-9EEE-2B242BFA9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6D011C-0778-ED48-02DD-E1203A4FDA49}"/>
              </a:ext>
            </a:extLst>
          </p:cNvPr>
          <p:cNvSpPr txBox="1"/>
          <p:nvPr/>
        </p:nvSpPr>
        <p:spPr>
          <a:xfrm>
            <a:off x="73572" y="6369269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Mullet run, Kings Beach.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6132547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No photo description available.">
            <a:extLst>
              <a:ext uri="{FF2B5EF4-FFF2-40B4-BE49-F238E27FC236}">
                <a16:creationId xmlns:a16="http://schemas.microsoft.com/office/drawing/2014/main" id="{72CD5815-21A4-DD67-0180-58832ED0B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A6DE82-7F0C-0C96-FBAC-726365664B5B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Caloundra bar (Bribie Island in front).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631108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D018E042-52E6-94EE-4AD6-0DFB43D5C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74BDB7-E9DD-CB98-3FFA-108C9831B01C}"/>
              </a:ext>
            </a:extLst>
          </p:cNvPr>
          <p:cNvSpPr txBox="1"/>
          <p:nvPr/>
        </p:nvSpPr>
        <p:spPr>
          <a:xfrm>
            <a:off x="176047" y="141889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Caloundra bar – what it looks like now.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35770520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beach&#10;&#10;Description automatically generated">
            <a:extLst>
              <a:ext uri="{FF2B5EF4-FFF2-40B4-BE49-F238E27FC236}">
                <a16:creationId xmlns:a16="http://schemas.microsoft.com/office/drawing/2014/main" id="{FCA8D896-A4A9-6D7F-5309-5B28BF84C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67307" y="-2667307"/>
            <a:ext cx="6858000" cy="12192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4F17D2-B6DF-7260-A79B-94A42FC1E480}"/>
              </a:ext>
            </a:extLst>
          </p:cNvPr>
          <p:cNvSpPr txBox="1"/>
          <p:nvPr/>
        </p:nvSpPr>
        <p:spPr>
          <a:xfrm>
            <a:off x="2424223" y="850605"/>
            <a:ext cx="2041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OLD BAR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3F36C-78F6-9D68-4EB7-2AAAC4CE6DFC}"/>
              </a:ext>
            </a:extLst>
          </p:cNvPr>
          <p:cNvSpPr txBox="1"/>
          <p:nvPr/>
        </p:nvSpPr>
        <p:spPr>
          <a:xfrm>
            <a:off x="7308418" y="1250715"/>
            <a:ext cx="2041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NEW BAR</a:t>
            </a:r>
          </a:p>
        </p:txBody>
      </p:sp>
    </p:spTree>
    <p:extLst>
      <p:ext uri="{BB962C8B-B14F-4D97-AF65-F5344CB8AC3E}">
        <p14:creationId xmlns:p14="http://schemas.microsoft.com/office/powerpoint/2010/main" val="4736731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No photo description available.">
            <a:extLst>
              <a:ext uri="{FF2B5EF4-FFF2-40B4-BE49-F238E27FC236}">
                <a16:creationId xmlns:a16="http://schemas.microsoft.com/office/drawing/2014/main" id="{CD5CBFD1-CADE-CD4A-ACE9-471DA59B38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A4EE3-5514-0A51-6E74-94597A266749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before Bribie Island broke in two (Jan, 2022). Image: </a:t>
            </a:r>
            <a:r>
              <a:rPr lang="en-US" dirty="0" err="1"/>
              <a:t>Blueys</a:t>
            </a:r>
            <a:r>
              <a:rPr lang="en-US" dirty="0"/>
              <a:t> Photography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AB7B6E3-1DA7-5E96-CD88-3FFC7C32F42A}"/>
              </a:ext>
            </a:extLst>
          </p:cNvPr>
          <p:cNvSpPr/>
          <p:nvPr/>
        </p:nvSpPr>
        <p:spPr>
          <a:xfrm rot="2396891">
            <a:off x="2576945" y="2078180"/>
            <a:ext cx="374073" cy="3602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48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o photo description available.">
            <a:extLst>
              <a:ext uri="{FF2B5EF4-FFF2-40B4-BE49-F238E27FC236}">
                <a16:creationId xmlns:a16="http://schemas.microsoft.com/office/drawing/2014/main" id="{6D4B8CD6-BDFE-818D-4002-604AA705F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81CA4B-B6F0-7EA2-21A1-CB1348306D45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closing bar between Caloundra and Bribie Island (2022).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559251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No photo description available.">
            <a:extLst>
              <a:ext uri="{FF2B5EF4-FFF2-40B4-BE49-F238E27FC236}">
                <a16:creationId xmlns:a16="http://schemas.microsoft.com/office/drawing/2014/main" id="{1DBAAB6E-A0A9-6345-352D-60E1CAB9C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8B13DE-1341-9628-23DC-F4807435BD27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closing bar between Caloundra and Bribie Island.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2018085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No photo description available.">
            <a:extLst>
              <a:ext uri="{FF2B5EF4-FFF2-40B4-BE49-F238E27FC236}">
                <a16:creationId xmlns:a16="http://schemas.microsoft.com/office/drawing/2014/main" id="{CD9ED922-E8C4-8850-2581-29ED89D7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66B08-4909-DB9F-44E8-D611A105D1B4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closing bar between Caloundra and Bribie Island.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27697941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No photo description available.">
            <a:extLst>
              <a:ext uri="{FF2B5EF4-FFF2-40B4-BE49-F238E27FC236}">
                <a16:creationId xmlns:a16="http://schemas.microsoft.com/office/drawing/2014/main" id="{3135C339-9124-CBE1-922D-B7DD84C78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930143-7FED-7AE3-68B8-10F0329125C9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Bribie Island (left) Caloundra (right) closing bar (middle).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1264406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No photo description available.">
            <a:extLst>
              <a:ext uri="{FF2B5EF4-FFF2-40B4-BE49-F238E27FC236}">
                <a16:creationId xmlns:a16="http://schemas.microsoft.com/office/drawing/2014/main" id="{897D926C-55FC-EB71-7B27-43BD35F7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0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153E33-43CB-2C4F-1831-D50E9B0699D2}"/>
              </a:ext>
            </a:extLst>
          </p:cNvPr>
          <p:cNvSpPr txBox="1"/>
          <p:nvPr/>
        </p:nvSpPr>
        <p:spPr>
          <a:xfrm>
            <a:off x="73572" y="6369269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Sooty terns, Caloundra. Photo: </a:t>
            </a:r>
            <a:r>
              <a:rPr lang="en-US" dirty="0" err="1"/>
              <a:t>Blueys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4248375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No photo description available.">
            <a:extLst>
              <a:ext uri="{FF2B5EF4-FFF2-40B4-BE49-F238E27FC236}">
                <a16:creationId xmlns:a16="http://schemas.microsoft.com/office/drawing/2014/main" id="{AE61FC42-D50E-F3BE-BD28-32A9307C3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716F6-2D0C-748D-0C6C-0CFFD5B6E145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closing bar between Caloundra and Bribie Island.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33170582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No photo description available.">
            <a:extLst>
              <a:ext uri="{FF2B5EF4-FFF2-40B4-BE49-F238E27FC236}">
                <a16:creationId xmlns:a16="http://schemas.microsoft.com/office/drawing/2014/main" id="{DDEF2DA9-C1B8-4E61-B45A-49D1DF8C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B641B9-ED51-6895-AA23-89F2071D876C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on the</a:t>
            </a:r>
            <a:r>
              <a:rPr lang="en-US" i="1" dirty="0"/>
              <a:t> beach </a:t>
            </a:r>
            <a:r>
              <a:rPr lang="en-US" dirty="0"/>
              <a:t>of Bribie Island, now in the ‘new’ bar (2023). Image: </a:t>
            </a:r>
            <a:r>
              <a:rPr lang="en-US" dirty="0" err="1"/>
              <a:t>Blueys</a:t>
            </a:r>
            <a:r>
              <a:rPr lang="en-US" dirty="0"/>
              <a:t> Photography</a:t>
            </a:r>
          </a:p>
        </p:txBody>
      </p:sp>
      <p:pic>
        <p:nvPicPr>
          <p:cNvPr id="26628" name="Picture 4" descr="No photo description available.">
            <a:extLst>
              <a:ext uri="{FF2B5EF4-FFF2-40B4-BE49-F238E27FC236}">
                <a16:creationId xmlns:a16="http://schemas.microsoft.com/office/drawing/2014/main" id="{AF59781D-AC55-2DCC-0AA3-34B2FBF63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1774" y="0"/>
            <a:ext cx="3070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6562F447-1F34-AAA8-BB9A-EDA9143B55CC}"/>
              </a:ext>
            </a:extLst>
          </p:cNvPr>
          <p:cNvSpPr/>
          <p:nvPr/>
        </p:nvSpPr>
        <p:spPr>
          <a:xfrm>
            <a:off x="8922327" y="2923309"/>
            <a:ext cx="1011382" cy="4017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599211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No photo description available.">
            <a:extLst>
              <a:ext uri="{FF2B5EF4-FFF2-40B4-BE49-F238E27FC236}">
                <a16:creationId xmlns:a16="http://schemas.microsoft.com/office/drawing/2014/main" id="{81ACFC06-5A8A-30CE-792D-A3EFADFCC4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6AABFC-2CE0-329C-AE11-BA4B94AA3D0E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Bribie Island, 2022. Image: </a:t>
            </a:r>
            <a:r>
              <a:rPr lang="en-US" dirty="0" err="1"/>
              <a:t>Blueys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5262291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No photo description available.">
            <a:extLst>
              <a:ext uri="{FF2B5EF4-FFF2-40B4-BE49-F238E27FC236}">
                <a16:creationId xmlns:a16="http://schemas.microsoft.com/office/drawing/2014/main" id="{A759A601-B34D-506F-29C8-875B73D8B1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DE817-BE3B-E0A3-1D64-DF21ACD5F432}"/>
              </a:ext>
            </a:extLst>
          </p:cNvPr>
          <p:cNvSpPr txBox="1"/>
          <p:nvPr/>
        </p:nvSpPr>
        <p:spPr>
          <a:xfrm>
            <a:off x="176047" y="126124"/>
            <a:ext cx="11839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Bribie Island was braking in two. Image: </a:t>
            </a:r>
            <a:r>
              <a:rPr lang="en-US" dirty="0" err="1"/>
              <a:t>Blueys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12443174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No photo description available.">
            <a:extLst>
              <a:ext uri="{FF2B5EF4-FFF2-40B4-BE49-F238E27FC236}">
                <a16:creationId xmlns:a16="http://schemas.microsoft.com/office/drawing/2014/main" id="{AF0007A4-1DD1-8E8D-6F37-48E9BFB24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238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No photo description available.">
            <a:extLst>
              <a:ext uri="{FF2B5EF4-FFF2-40B4-BE49-F238E27FC236}">
                <a16:creationId xmlns:a16="http://schemas.microsoft.com/office/drawing/2014/main" id="{883500C2-2309-EB52-1CC7-926B99A51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06639A-6694-0E68-6C1A-CA7EE4153015}"/>
              </a:ext>
            </a:extLst>
          </p:cNvPr>
          <p:cNvSpPr txBox="1"/>
          <p:nvPr/>
        </p:nvSpPr>
        <p:spPr>
          <a:xfrm>
            <a:off x="239844" y="321785"/>
            <a:ext cx="18654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before Bribie Island broke in two (Jan, 2022). Image: </a:t>
            </a:r>
            <a:r>
              <a:rPr lang="en-US" dirty="0" err="1"/>
              <a:t>Blueys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40420264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No photo description available.">
            <a:extLst>
              <a:ext uri="{FF2B5EF4-FFF2-40B4-BE49-F238E27FC236}">
                <a16:creationId xmlns:a16="http://schemas.microsoft.com/office/drawing/2014/main" id="{70FD8B4D-CB67-1FDF-1B3C-5013F505F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E62AFE-8F1C-B779-1B6A-8867D258CB42}"/>
              </a:ext>
            </a:extLst>
          </p:cNvPr>
          <p:cNvSpPr txBox="1"/>
          <p:nvPr/>
        </p:nvSpPr>
        <p:spPr>
          <a:xfrm>
            <a:off x="160708" y="3429000"/>
            <a:ext cx="202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Just after Bribie Island broke in two (Jan, 2022). Image: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3318905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No photo description available.">
            <a:extLst>
              <a:ext uri="{FF2B5EF4-FFF2-40B4-BE49-F238E27FC236}">
                <a16:creationId xmlns:a16="http://schemas.microsoft.com/office/drawing/2014/main" id="{B24F82F9-5C31-D6B8-446E-B8FCA2BE5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1A9F46-B5F8-5493-F367-0EE769A51AB7}"/>
              </a:ext>
            </a:extLst>
          </p:cNvPr>
          <p:cNvSpPr txBox="1"/>
          <p:nvPr/>
        </p:nvSpPr>
        <p:spPr>
          <a:xfrm>
            <a:off x="2032505" y="6220692"/>
            <a:ext cx="192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Caloundra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791C89-F342-C15F-AF82-78A044BAA0DD}"/>
              </a:ext>
            </a:extLst>
          </p:cNvPr>
          <p:cNvSpPr txBox="1"/>
          <p:nvPr/>
        </p:nvSpPr>
        <p:spPr>
          <a:xfrm>
            <a:off x="4814454" y="1671606"/>
            <a:ext cx="192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Bribie Island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D8473E-EFFD-8781-613A-5673A95B8496}"/>
              </a:ext>
            </a:extLst>
          </p:cNvPr>
          <p:cNvSpPr txBox="1"/>
          <p:nvPr/>
        </p:nvSpPr>
        <p:spPr>
          <a:xfrm>
            <a:off x="2909454" y="267976"/>
            <a:ext cx="286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it broke through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038E38-1AED-E41E-A326-0D483EE64B5C}"/>
              </a:ext>
            </a:extLst>
          </p:cNvPr>
          <p:cNvSpPr txBox="1"/>
          <p:nvPr/>
        </p:nvSpPr>
        <p:spPr>
          <a:xfrm>
            <a:off x="1819059" y="2023065"/>
            <a:ext cx="117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Old bar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C497A184-998F-27A4-AD84-A9C9D6E1690A}"/>
              </a:ext>
            </a:extLst>
          </p:cNvPr>
          <p:cNvSpPr/>
          <p:nvPr/>
        </p:nvSpPr>
        <p:spPr>
          <a:xfrm rot="2551080">
            <a:off x="5240661" y="379669"/>
            <a:ext cx="474229" cy="3693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857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yclone Seth Splits Bribie Island, New Channel Permanent | Swellnet  Dispatch | Swellnet">
            <a:extLst>
              <a:ext uri="{FF2B5EF4-FFF2-40B4-BE49-F238E27FC236}">
                <a16:creationId xmlns:a16="http://schemas.microsoft.com/office/drawing/2014/main" id="{698B7888-E6BD-8A21-2C2A-FB3A0895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025" y="0"/>
            <a:ext cx="9705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3D540D-B455-72F6-B0BF-DCF777A07566}"/>
              </a:ext>
            </a:extLst>
          </p:cNvPr>
          <p:cNvSpPr txBox="1"/>
          <p:nvPr/>
        </p:nvSpPr>
        <p:spPr>
          <a:xfrm>
            <a:off x="343717" y="2967335"/>
            <a:ext cx="202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1971 vs 2020</a:t>
            </a:r>
          </a:p>
        </p:txBody>
      </p:sp>
    </p:spTree>
    <p:extLst>
      <p:ext uri="{BB962C8B-B14F-4D97-AF65-F5344CB8AC3E}">
        <p14:creationId xmlns:p14="http://schemas.microsoft.com/office/powerpoint/2010/main" val="11677393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AC8C7ADC-FB9C-999F-1F27-351DAC212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43C234-A796-9B8B-8BD5-053DD6992AF5}"/>
              </a:ext>
            </a:extLst>
          </p:cNvPr>
          <p:cNvSpPr txBox="1"/>
          <p:nvPr/>
        </p:nvSpPr>
        <p:spPr>
          <a:xfrm>
            <a:off x="218521" y="304608"/>
            <a:ext cx="274635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 Narrow" panose="020B0604020202020204" pitchFamily="34" charset="0"/>
              </a:rPr>
              <a:t>Consider that the use of data can inform the selection of coastal management strategies that may have beneficial, and/or harmful and/or unintended consequences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’29. </a:t>
            </a:r>
            <a:r>
              <a:rPr lang="en-US" sz="2000" i="1" dirty="0">
                <a:solidFill>
                  <a:schemeClr val="bg1"/>
                </a:solidFill>
                <a:cs typeface="Arial Narrow" panose="020B0604020202020204" pitchFamily="34" charset="0"/>
              </a:rPr>
              <a:t>Power in data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3046D-4074-C8AA-9468-81B360667EC1}"/>
              </a:ext>
            </a:extLst>
          </p:cNvPr>
          <p:cNvSpPr txBox="1"/>
          <p:nvPr/>
        </p:nvSpPr>
        <p:spPr>
          <a:xfrm>
            <a:off x="218521" y="6443748"/>
            <a:ext cx="328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 © </a:t>
            </a:r>
            <a:r>
              <a:rPr lang="en-US" dirty="0" err="1"/>
              <a:t>Bluey’s</a:t>
            </a:r>
            <a:r>
              <a:rPr lang="en-US" dirty="0"/>
              <a:t> Photography</a:t>
            </a:r>
          </a:p>
        </p:txBody>
      </p:sp>
      <p:pic>
        <p:nvPicPr>
          <p:cNvPr id="6" name="Picture 5" descr="A screenshot of a newspaper&#10;&#10;Description automatically generated">
            <a:extLst>
              <a:ext uri="{FF2B5EF4-FFF2-40B4-BE49-F238E27FC236}">
                <a16:creationId xmlns:a16="http://schemas.microsoft.com/office/drawing/2014/main" id="{C082C666-89AE-491E-0DB1-210426B978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109" y="304608"/>
            <a:ext cx="4641273" cy="623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79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o photo description available.">
            <a:extLst>
              <a:ext uri="{FF2B5EF4-FFF2-40B4-BE49-F238E27FC236}">
                <a16:creationId xmlns:a16="http://schemas.microsoft.com/office/drawing/2014/main" id="{CE705AAA-8F72-798E-C85B-30AB11C86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A66C58-393D-C7FA-AD34-B3360D396D6D}"/>
              </a:ext>
            </a:extLst>
          </p:cNvPr>
          <p:cNvSpPr txBox="1"/>
          <p:nvPr/>
        </p:nvSpPr>
        <p:spPr>
          <a:xfrm>
            <a:off x="73572" y="6369269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Sooty terns, Caloundra.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97137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o photo description available.">
            <a:extLst>
              <a:ext uri="{FF2B5EF4-FFF2-40B4-BE49-F238E27FC236}">
                <a16:creationId xmlns:a16="http://schemas.microsoft.com/office/drawing/2014/main" id="{BDA5C8F4-F96E-5D57-AF53-C3C5847C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7B869C-CB2F-6D26-6F24-44B70929C56E}"/>
              </a:ext>
            </a:extLst>
          </p:cNvPr>
          <p:cNvSpPr txBox="1"/>
          <p:nvPr/>
        </p:nvSpPr>
        <p:spPr>
          <a:xfrm>
            <a:off x="73572" y="6369269"/>
            <a:ext cx="602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Stanage</a:t>
            </a:r>
            <a:r>
              <a:rPr lang="en-US" dirty="0">
                <a:solidFill>
                  <a:schemeClr val="bg1"/>
                </a:solidFill>
              </a:rPr>
              <a:t> Bay. Photo: </a:t>
            </a:r>
            <a:r>
              <a:rPr lang="en-US" dirty="0" err="1">
                <a:solidFill>
                  <a:schemeClr val="bg1"/>
                </a:solidFill>
              </a:rPr>
              <a:t>Blueys</a:t>
            </a:r>
            <a:r>
              <a:rPr lang="en-US" dirty="0">
                <a:solidFill>
                  <a:schemeClr val="bg1"/>
                </a:solidFill>
              </a:rPr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3365019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22594D-8064-8543-1354-C8118030F8B6}"/>
              </a:ext>
            </a:extLst>
          </p:cNvPr>
          <p:cNvSpPr txBox="1"/>
          <p:nvPr/>
        </p:nvSpPr>
        <p:spPr>
          <a:xfrm>
            <a:off x="197070" y="428178"/>
            <a:ext cx="2719551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dirty="0">
                <a:solidFill>
                  <a:srgbClr val="333333"/>
                </a:solidFill>
              </a:rPr>
              <a:t>Thus, there are lots of decisions that need to be made about how these coastlines are managed. E.g. What do we do about the issue of erosion? </a:t>
            </a:r>
          </a:p>
          <a:p>
            <a:pPr algn="ctr"/>
            <a:r>
              <a:rPr lang="en-AU" sz="2400" dirty="0">
                <a:solidFill>
                  <a:srgbClr val="333333"/>
                </a:solidFill>
              </a:rPr>
              <a:t>Should we bulldoze that wetland and build more housing or industry? </a:t>
            </a:r>
          </a:p>
          <a:p>
            <a:pPr algn="ctr"/>
            <a:r>
              <a:rPr lang="en-AU" sz="2400" dirty="0">
                <a:solidFill>
                  <a:srgbClr val="333333"/>
                </a:solidFill>
              </a:rPr>
              <a:t>Should we build that dam to secure more water supplies? And so on. </a:t>
            </a:r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3A9F8D14-D6A9-E9AE-02B4-0F6B3F6D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F8D099-697F-3834-4784-10C0A2175A16}"/>
              </a:ext>
            </a:extLst>
          </p:cNvPr>
          <p:cNvSpPr txBox="1"/>
          <p:nvPr/>
        </p:nvSpPr>
        <p:spPr>
          <a:xfrm>
            <a:off x="9112469" y="6245155"/>
            <a:ext cx="337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Fraser Island barge waiting line</a:t>
            </a:r>
          </a:p>
        </p:txBody>
      </p:sp>
    </p:spTree>
    <p:extLst>
      <p:ext uri="{BB962C8B-B14F-4D97-AF65-F5344CB8AC3E}">
        <p14:creationId xmlns:p14="http://schemas.microsoft.com/office/powerpoint/2010/main" val="12062046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5181</TotalTime>
  <Words>1273</Words>
  <Application>Microsoft Macintosh PowerPoint</Application>
  <PresentationFormat>Widescreen</PresentationFormat>
  <Paragraphs>133</Paragraphs>
  <Slides>69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Arial</vt:lpstr>
      <vt:lpstr>Arial Narrow</vt:lpstr>
      <vt:lpstr>Calibri</vt:lpstr>
      <vt:lpstr>Calibri Light</vt:lpstr>
      <vt:lpstr>Open Sans</vt:lpstr>
      <vt:lpstr>Poppins</vt:lpstr>
      <vt:lpstr>Roboto</vt:lpstr>
      <vt:lpstr>Roboto Condensed</vt:lpstr>
      <vt:lpstr>system-ui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841</cp:revision>
  <dcterms:created xsi:type="dcterms:W3CDTF">2023-09-23T08:38:28Z</dcterms:created>
  <dcterms:modified xsi:type="dcterms:W3CDTF">2024-04-10T23:49:04Z</dcterms:modified>
</cp:coreProperties>
</file>