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8" r:id="rId2"/>
    <p:sldId id="259" r:id="rId3"/>
    <p:sldId id="261" r:id="rId4"/>
    <p:sldId id="260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8" r:id="rId20"/>
    <p:sldId id="277" r:id="rId21"/>
    <p:sldId id="279" r:id="rId22"/>
    <p:sldId id="280" r:id="rId23"/>
    <p:sldId id="281" r:id="rId24"/>
    <p:sldId id="282" r:id="rId25"/>
    <p:sldId id="283" r:id="rId26"/>
    <p:sldId id="286" r:id="rId27"/>
    <p:sldId id="287" r:id="rId28"/>
    <p:sldId id="288" r:id="rId29"/>
    <p:sldId id="284" r:id="rId30"/>
    <p:sldId id="285" r:id="rId31"/>
    <p:sldId id="289" r:id="rId32"/>
    <p:sldId id="27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51"/>
    <p:restoredTop sz="95469"/>
  </p:normalViewPr>
  <p:slideViewPr>
    <p:cSldViewPr snapToGrid="0">
      <p:cViewPr varScale="1">
        <p:scale>
          <a:sx n="85" d="100"/>
          <a:sy n="85" d="100"/>
        </p:scale>
        <p:origin x="208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hakaimagazine.com</a:t>
            </a:r>
            <a:r>
              <a:rPr lang="en-US" dirty="0"/>
              <a:t>/news/this-mommy-shark-has-a-unique-way-of-making-babies/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755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www.ozsail.com.au</a:t>
            </a:r>
            <a:r>
              <a:rPr lang="en-US" dirty="0"/>
              <a:t>/blog/the-great-barrier-reef/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98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www.nps.gov</a:t>
            </a:r>
            <a:r>
              <a:rPr lang="en-US" dirty="0"/>
              <a:t>/subjects/oceans/open-</a:t>
            </a:r>
            <a:r>
              <a:rPr lang="en-US" dirty="0" err="1"/>
              <a:t>ocean.htm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89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www.australiangeographic.com.au</a:t>
            </a:r>
            <a:r>
              <a:rPr lang="en-US" dirty="0"/>
              <a:t>/topics/science-environment/2023/04/monsters-or-masters-of-the-deep-sea/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501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hakaimagazine.com</a:t>
            </a:r>
            <a:r>
              <a:rPr lang="en-US" dirty="0"/>
              <a:t>/news/this-mommy-shark-has-a-unique-way-of-making-babies/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811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ImAge</a:t>
            </a:r>
            <a:r>
              <a:rPr lang="en-US" dirty="0"/>
              <a:t>; https://</a:t>
            </a:r>
            <a:r>
              <a:rPr lang="en-US" dirty="0" err="1"/>
              <a:t>backpackerstours.com.au</a:t>
            </a:r>
            <a:r>
              <a:rPr lang="en-US" dirty="0"/>
              <a:t>/tours/fishing/cairns-fishing-estuaries/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8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ImAge</a:t>
            </a:r>
            <a:r>
              <a:rPr lang="en-US" dirty="0"/>
              <a:t>; https://</a:t>
            </a:r>
            <a:r>
              <a:rPr lang="en-US" dirty="0" err="1"/>
              <a:t>www.visitfrasercoast.com</a:t>
            </a:r>
            <a:r>
              <a:rPr lang="en-US" dirty="0"/>
              <a:t>/product/lake-</a:t>
            </a:r>
            <a:r>
              <a:rPr lang="en-US" dirty="0" err="1"/>
              <a:t>mckenzie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302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Image; https://</a:t>
            </a:r>
            <a:r>
              <a:rPr lang="en-US" dirty="0" err="1"/>
              <a:t>www.inaturalist.org</a:t>
            </a:r>
            <a:r>
              <a:rPr lang="en-US" dirty="0"/>
              <a:t>/</a:t>
            </a:r>
            <a:r>
              <a:rPr lang="en-US" dirty="0" err="1"/>
              <a:t>guide_taxa</a:t>
            </a:r>
            <a:r>
              <a:rPr lang="en-US" dirty="0"/>
              <a:t>/1325489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813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www.nature.org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-us/about-us/where-we-work/united-states/</a:t>
            </a:r>
            <a:r>
              <a:rPr lang="en-US" dirty="0" err="1"/>
              <a:t>florida</a:t>
            </a:r>
            <a:r>
              <a:rPr lang="en-US" dirty="0"/>
              <a:t>/stories-in-</a:t>
            </a:r>
            <a:r>
              <a:rPr lang="en-US" dirty="0" err="1"/>
              <a:t>florida</a:t>
            </a:r>
            <a:r>
              <a:rPr lang="en-US" dirty="0"/>
              <a:t>/why-mangroves-important/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37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www.pewtrusts.org</a:t>
            </a:r>
            <a:r>
              <a:rPr lang="en-US" dirty="0"/>
              <a:t>/</a:t>
            </a:r>
            <a:r>
              <a:rPr lang="en-US" dirty="0" err="1"/>
              <a:t>en</a:t>
            </a:r>
            <a:r>
              <a:rPr lang="en-US" dirty="0"/>
              <a:t>/research-and-analysis/articles/2020/04/29/conservation-efforts-boost-seagrass-meadows-and-their-value-to-nature-and-people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Rock pools of </a:t>
            </a:r>
            <a:r>
              <a:rPr lang="en-US" dirty="0" err="1"/>
              <a:t>Syndey</a:t>
            </a:r>
            <a:r>
              <a:rPr lang="en-US" dirty="0"/>
              <a:t> – National Geographic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283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www.sunshinecoast.qld.gov.au</a:t>
            </a:r>
            <a:r>
              <a:rPr lang="en-US" dirty="0"/>
              <a:t>/environment/education-resources-and-events/environment-resources-and-publications/coast-and-marine/rocky-shore-species-identification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65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phys.org</a:t>
            </a:r>
            <a:r>
              <a:rPr lang="en-US" dirty="0"/>
              <a:t>/news/2011-06-scientists-space.html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4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E2058C-D6D4-78F2-4EF2-444AE14D0C36}"/>
              </a:ext>
            </a:extLst>
          </p:cNvPr>
          <p:cNvSpPr txBox="1"/>
          <p:nvPr/>
        </p:nvSpPr>
        <p:spPr>
          <a:xfrm>
            <a:off x="356396" y="1033280"/>
            <a:ext cx="2787857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Identify the variety of ecosystems (e.g. estuaries, coastal lakes, saltmarshes, mangroves, seagrass, rocky shores, temperate reefs, coral reefs, lagoons, shelf and deep water) that constitute Australia’s marine biomes.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‘3. A Diverse Australia’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4" name="Picture 2" descr="Monsters or masters of the deep sea? - Australian Geographic">
            <a:extLst>
              <a:ext uri="{FF2B5EF4-FFF2-40B4-BE49-F238E27FC236}">
                <a16:creationId xmlns:a16="http://schemas.microsoft.com/office/drawing/2014/main" id="{A16D877E-21A1-7590-2087-F14AE7ACC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/>
          <a:stretch/>
        </p:blipFill>
        <p:spPr bwMode="auto">
          <a:xfrm>
            <a:off x="3272589" y="0"/>
            <a:ext cx="8919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751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cientists Say: Coral">
            <a:extLst>
              <a:ext uri="{FF2B5EF4-FFF2-40B4-BE49-F238E27FC236}">
                <a16:creationId xmlns:a16="http://schemas.microsoft.com/office/drawing/2014/main" id="{A1691947-5C1B-88E3-1679-073DF30FC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12179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A9979E-2686-6909-E9BD-1A6EFA795272}"/>
              </a:ext>
            </a:extLst>
          </p:cNvPr>
          <p:cNvSpPr txBox="1"/>
          <p:nvPr/>
        </p:nvSpPr>
        <p:spPr>
          <a:xfrm>
            <a:off x="0" y="562273"/>
            <a:ext cx="5936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Coral Reefs:  reefs made of coral </a:t>
            </a:r>
          </a:p>
        </p:txBody>
      </p:sp>
    </p:spTree>
    <p:extLst>
      <p:ext uri="{BB962C8B-B14F-4D97-AF65-F5344CB8AC3E}">
        <p14:creationId xmlns:p14="http://schemas.microsoft.com/office/powerpoint/2010/main" val="108534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view: Tropicalisation of temperate reefs: consequences for ecosystem  functions and management options – Functional Ecology: Plain Language  Summaries">
            <a:extLst>
              <a:ext uri="{FF2B5EF4-FFF2-40B4-BE49-F238E27FC236}">
                <a16:creationId xmlns:a16="http://schemas.microsoft.com/office/drawing/2014/main" id="{13C2A8DE-781E-B369-E403-027456F48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E8B93FD-214F-5658-A574-CBAFB5750DAD}"/>
              </a:ext>
            </a:extLst>
          </p:cNvPr>
          <p:cNvSpPr txBox="1"/>
          <p:nvPr/>
        </p:nvSpPr>
        <p:spPr>
          <a:xfrm>
            <a:off x="384208" y="1332295"/>
            <a:ext cx="2278781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Temperate Reefs: 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Reefs found in </a:t>
            </a:r>
            <a:r>
              <a:rPr lang="en-US" sz="4000" dirty="0">
                <a:solidFill>
                  <a:schemeClr val="bg1"/>
                </a:solidFill>
              </a:rPr>
              <a:t>cool</a:t>
            </a:r>
            <a:r>
              <a:rPr lang="en-US" sz="2800" dirty="0">
                <a:solidFill>
                  <a:schemeClr val="bg1"/>
                </a:solidFill>
              </a:rPr>
              <a:t> temperate waters between the tropics and the poles 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262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9E941C-CA56-CCBD-B0AC-00743436831D}"/>
              </a:ext>
            </a:extLst>
          </p:cNvPr>
          <p:cNvSpPr txBox="1"/>
          <p:nvPr/>
        </p:nvSpPr>
        <p:spPr>
          <a:xfrm>
            <a:off x="464418" y="1171875"/>
            <a:ext cx="227878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Lagoons: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(a.k.a. coral reef lagoons)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calm bodies of shallow water surrounded by barriers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Scientists find out what fear looks like from space">
            <a:extLst>
              <a:ext uri="{FF2B5EF4-FFF2-40B4-BE49-F238E27FC236}">
                <a16:creationId xmlns:a16="http://schemas.microsoft.com/office/drawing/2014/main" id="{D77FEDF3-3DA8-77EC-F5F8-29F2D69A6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904" y="368968"/>
            <a:ext cx="9180096" cy="612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5A77AB-C57F-558B-7F9C-8F57AC6B5B76}"/>
              </a:ext>
            </a:extLst>
          </p:cNvPr>
          <p:cNvSpPr txBox="1"/>
          <p:nvPr/>
        </p:nvSpPr>
        <p:spPr>
          <a:xfrm>
            <a:off x="7844589" y="3144253"/>
            <a:ext cx="2310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Lagoon</a:t>
            </a:r>
          </a:p>
        </p:txBody>
      </p:sp>
    </p:spTree>
    <p:extLst>
      <p:ext uri="{BB962C8B-B14F-4D97-AF65-F5344CB8AC3E}">
        <p14:creationId xmlns:p14="http://schemas.microsoft.com/office/powerpoint/2010/main" val="2987519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B3BDEE-BE6F-5226-30FA-76331B5618C9}"/>
              </a:ext>
            </a:extLst>
          </p:cNvPr>
          <p:cNvSpPr txBox="1"/>
          <p:nvPr/>
        </p:nvSpPr>
        <p:spPr>
          <a:xfrm>
            <a:off x="753175" y="2391075"/>
            <a:ext cx="22787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Shelf Water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(a.k.a. continental shelf water)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2290" name="Picture 2" descr="Bottles of water on shelf at supermarket Stock Photo | Adobe Stock">
            <a:extLst>
              <a:ext uri="{FF2B5EF4-FFF2-40B4-BE49-F238E27FC236}">
                <a16:creationId xmlns:a16="http://schemas.microsoft.com/office/drawing/2014/main" id="{04CC7D2D-CC48-9C94-097A-D2B9B2552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3"/>
          <a:stretch/>
        </p:blipFill>
        <p:spPr bwMode="auto">
          <a:xfrm>
            <a:off x="3721768" y="0"/>
            <a:ext cx="8470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ace with Tears of Joy emoji - Wikipedia">
            <a:extLst>
              <a:ext uri="{FF2B5EF4-FFF2-40B4-BE49-F238E27FC236}">
                <a16:creationId xmlns:a16="http://schemas.microsoft.com/office/drawing/2014/main" id="{12A7D66C-5F63-C345-3C0D-9C1BFCA4A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4495" y="445168"/>
            <a:ext cx="1183105" cy="11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6217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e Great Barrier Reef | OzSail">
            <a:extLst>
              <a:ext uri="{FF2B5EF4-FFF2-40B4-BE49-F238E27FC236}">
                <a16:creationId xmlns:a16="http://schemas.microsoft.com/office/drawing/2014/main" id="{9AED9815-9108-1D06-115D-B60A0A9E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7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eep Water&quot; Images – Browse 5,534 Stock Photos, Vectors, and Video | Adobe  Stock">
            <a:extLst>
              <a:ext uri="{FF2B5EF4-FFF2-40B4-BE49-F238E27FC236}">
                <a16:creationId xmlns:a16="http://schemas.microsoft.com/office/drawing/2014/main" id="{998A192E-7164-7AD9-6072-9F2FE2229D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97C285F-2FAA-15CC-6291-449774519963}"/>
              </a:ext>
            </a:extLst>
          </p:cNvPr>
          <p:cNvSpPr txBox="1"/>
          <p:nvPr/>
        </p:nvSpPr>
        <p:spPr>
          <a:xfrm>
            <a:off x="1780272" y="6128883"/>
            <a:ext cx="9770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Deep Water: occurring or existing in water of great depth. </a:t>
            </a:r>
          </a:p>
        </p:txBody>
      </p:sp>
    </p:spTree>
    <p:extLst>
      <p:ext uri="{BB962C8B-B14F-4D97-AF65-F5344CB8AC3E}">
        <p14:creationId xmlns:p14="http://schemas.microsoft.com/office/powerpoint/2010/main" val="456411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e definition of the shallow-, deep-, and coastal rogue waves. | Download  Scientific Diagram">
            <a:extLst>
              <a:ext uri="{FF2B5EF4-FFF2-40B4-BE49-F238E27FC236}">
                <a16:creationId xmlns:a16="http://schemas.microsoft.com/office/drawing/2014/main" id="{0D695B23-B674-3A5D-F585-AE67D8ADC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092200"/>
            <a:ext cx="8102600" cy="467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576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Open Ocean - Oceans, Coasts &amp; Seashores (U.S. National Park Service)">
            <a:extLst>
              <a:ext uri="{FF2B5EF4-FFF2-40B4-BE49-F238E27FC236}">
                <a16:creationId xmlns:a16="http://schemas.microsoft.com/office/drawing/2014/main" id="{2DEA69AE-D53B-C806-0545-669F7FA6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21" y="334969"/>
            <a:ext cx="9737558" cy="618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3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Monsters or masters of the deep sea? - Australian Geographic">
            <a:extLst>
              <a:ext uri="{FF2B5EF4-FFF2-40B4-BE49-F238E27FC236}">
                <a16:creationId xmlns:a16="http://schemas.microsoft.com/office/drawing/2014/main" id="{9E832895-B61A-AED5-6975-701BCAC13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/>
          <a:stretch/>
        </p:blipFill>
        <p:spPr bwMode="auto">
          <a:xfrm>
            <a:off x="3272589" y="0"/>
            <a:ext cx="8919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21EC98-7B71-E62A-ECAA-2C3DA4863977}"/>
              </a:ext>
            </a:extLst>
          </p:cNvPr>
          <p:cNvSpPr txBox="1"/>
          <p:nvPr/>
        </p:nvSpPr>
        <p:spPr>
          <a:xfrm>
            <a:off x="326690" y="2474456"/>
            <a:ext cx="2753393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2400" b="0" i="0" dirty="0">
                <a:solidFill>
                  <a:schemeClr val="bg1"/>
                </a:solidFill>
                <a:effectLst/>
              </a:rPr>
              <a:t>Sloane’s viperfish (</a:t>
            </a:r>
            <a:r>
              <a:rPr lang="en-AU" sz="2400" b="0" i="1" dirty="0" err="1">
                <a:solidFill>
                  <a:schemeClr val="bg1"/>
                </a:solidFill>
                <a:effectLst/>
              </a:rPr>
              <a:t>Chauliodus</a:t>
            </a:r>
            <a:r>
              <a:rPr lang="en-AU" sz="2400" b="0" i="1" dirty="0">
                <a:solidFill>
                  <a:schemeClr val="bg1"/>
                </a:solidFill>
                <a:effectLst/>
              </a:rPr>
              <a:t> </a:t>
            </a:r>
            <a:r>
              <a:rPr lang="en-AU" sz="2400" b="0" i="1" dirty="0" err="1">
                <a:solidFill>
                  <a:schemeClr val="bg1"/>
                </a:solidFill>
                <a:effectLst/>
              </a:rPr>
              <a:t>sloani</a:t>
            </a:r>
            <a:r>
              <a:rPr lang="en-AU" sz="2400" b="0" dirty="0">
                <a:solidFill>
                  <a:schemeClr val="bg1"/>
                </a:solidFill>
                <a:effectLst/>
              </a:rPr>
              <a:t>)</a:t>
            </a:r>
          </a:p>
          <a:p>
            <a:pPr algn="ctr"/>
            <a:r>
              <a:rPr lang="en-AU" sz="2400" b="0" i="1" dirty="0">
                <a:solidFill>
                  <a:schemeClr val="bg1"/>
                </a:solidFill>
                <a:effectLst/>
              </a:rPr>
              <a:t> </a:t>
            </a:r>
            <a:r>
              <a:rPr lang="en-AU" sz="2400" b="0" i="0" dirty="0">
                <a:solidFill>
                  <a:schemeClr val="bg1"/>
                </a:solidFill>
                <a:effectLst/>
              </a:rPr>
              <a:t>is an easily recognizable deep sea fish with its long fang-like teeth. </a:t>
            </a:r>
          </a:p>
          <a:p>
            <a:pPr algn="ctr"/>
            <a:r>
              <a:rPr lang="en-AU" sz="1200" b="0" i="0" dirty="0">
                <a:solidFill>
                  <a:schemeClr val="bg1"/>
                </a:solidFill>
                <a:effectLst/>
              </a:rPr>
              <a:t>Image credit: Diego </a:t>
            </a:r>
            <a:r>
              <a:rPr lang="en-AU" sz="1200" b="0" i="0" dirty="0" err="1">
                <a:solidFill>
                  <a:schemeClr val="bg1"/>
                </a:solidFill>
                <a:effectLst/>
              </a:rPr>
              <a:t>Grandi</a:t>
            </a:r>
            <a:r>
              <a:rPr lang="en-AU" sz="1200" b="0" i="0" dirty="0">
                <a:solidFill>
                  <a:schemeClr val="bg1"/>
                </a:solidFill>
                <a:effectLst/>
              </a:rPr>
              <a:t>/</a:t>
            </a:r>
            <a:r>
              <a:rPr lang="en-AU" sz="1200" b="0" i="0" dirty="0" err="1">
                <a:solidFill>
                  <a:schemeClr val="bg1"/>
                </a:solidFill>
                <a:effectLst/>
              </a:rPr>
              <a:t>shutterstock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40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A38EBD-7AC2-E8E9-6618-28CFD13939E4}"/>
              </a:ext>
            </a:extLst>
          </p:cNvPr>
          <p:cNvSpPr txBox="1"/>
          <p:nvPr/>
        </p:nvSpPr>
        <p:spPr>
          <a:xfrm>
            <a:off x="1881739" y="1926618"/>
            <a:ext cx="7902341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3600" b="0" i="0" dirty="0">
                <a:solidFill>
                  <a:schemeClr val="bg1"/>
                </a:solidFill>
                <a:effectLst/>
              </a:rPr>
              <a:t>Worksheet Activity: Match the Genus species to the ecosystem </a:t>
            </a:r>
          </a:p>
          <a:p>
            <a:pPr algn="ctr"/>
            <a:r>
              <a:rPr lang="en-AU" sz="2800" b="0" i="0" dirty="0">
                <a:solidFill>
                  <a:schemeClr val="bg1"/>
                </a:solidFill>
                <a:effectLst/>
              </a:rPr>
              <a:t>(may occupy more than one)</a:t>
            </a:r>
          </a:p>
          <a:p>
            <a:pPr algn="ctr"/>
            <a:endParaRPr lang="en-AU" sz="3600" dirty="0">
              <a:solidFill>
                <a:schemeClr val="bg1"/>
              </a:solidFill>
            </a:endParaRPr>
          </a:p>
          <a:p>
            <a:pPr algn="ctr"/>
            <a:r>
              <a:rPr lang="en-AU" sz="3600" dirty="0">
                <a:solidFill>
                  <a:schemeClr val="bg1"/>
                </a:solidFill>
              </a:rPr>
              <a:t>Are you ready?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33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irns Fishing">
            <a:extLst>
              <a:ext uri="{FF2B5EF4-FFF2-40B4-BE49-F238E27FC236}">
                <a16:creationId xmlns:a16="http://schemas.microsoft.com/office/drawing/2014/main" id="{B52FE52E-DF02-2998-016A-2AA1B17A8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7525"/>
            <a:ext cx="12192000" cy="507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D24F8C8-16BD-6FA3-9F50-C4F7134049EE}"/>
              </a:ext>
            </a:extLst>
          </p:cNvPr>
          <p:cNvSpPr txBox="1"/>
          <p:nvPr/>
        </p:nvSpPr>
        <p:spPr>
          <a:xfrm>
            <a:off x="624840" y="594360"/>
            <a:ext cx="1144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Estuary: where a river meets the sea</a:t>
            </a:r>
          </a:p>
        </p:txBody>
      </p:sp>
    </p:spTree>
    <p:extLst>
      <p:ext uri="{BB962C8B-B14F-4D97-AF65-F5344CB8AC3E}">
        <p14:creationId xmlns:p14="http://schemas.microsoft.com/office/powerpoint/2010/main" val="1755762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cropora pulchra - Marine Savers">
            <a:extLst>
              <a:ext uri="{FF2B5EF4-FFF2-40B4-BE49-F238E27FC236}">
                <a16:creationId xmlns:a16="http://schemas.microsoft.com/office/drawing/2014/main" id="{EE5B5808-C05A-3498-E8EE-31ED8FF2E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D25DEAB-380B-F107-176E-FAD45D25BD9B}"/>
              </a:ext>
            </a:extLst>
          </p:cNvPr>
          <p:cNvSpPr txBox="1"/>
          <p:nvPr/>
        </p:nvSpPr>
        <p:spPr>
          <a:xfrm>
            <a:off x="208547" y="1645937"/>
            <a:ext cx="28394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Acropora pulchra</a:t>
            </a:r>
          </a:p>
          <a:p>
            <a:pPr algn="ctr"/>
            <a:endParaRPr lang="en-US" sz="2800" i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Staghorn coral </a:t>
            </a:r>
          </a:p>
        </p:txBody>
      </p:sp>
    </p:spTree>
    <p:extLst>
      <p:ext uri="{BB962C8B-B14F-4D97-AF65-F5344CB8AC3E}">
        <p14:creationId xmlns:p14="http://schemas.microsoft.com/office/powerpoint/2010/main" val="1390762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reen turtle (Chelonia mydas) - NatureFiji - MareqetiViti">
            <a:extLst>
              <a:ext uri="{FF2B5EF4-FFF2-40B4-BE49-F238E27FC236}">
                <a16:creationId xmlns:a16="http://schemas.microsoft.com/office/drawing/2014/main" id="{DE61D053-F1C2-C318-82F5-49097382FA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" r="8883"/>
          <a:stretch/>
        </p:blipFill>
        <p:spPr bwMode="auto">
          <a:xfrm>
            <a:off x="1689801" y="6956"/>
            <a:ext cx="10502199" cy="685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305C02-5A73-8C7E-0896-4514FDF81577}"/>
              </a:ext>
            </a:extLst>
          </p:cNvPr>
          <p:cNvSpPr txBox="1"/>
          <p:nvPr/>
        </p:nvSpPr>
        <p:spPr>
          <a:xfrm>
            <a:off x="0" y="1371617"/>
            <a:ext cx="28394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Chelonia mydas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Green sea turtle</a:t>
            </a:r>
          </a:p>
        </p:txBody>
      </p:sp>
    </p:spTree>
    <p:extLst>
      <p:ext uri="{BB962C8B-B14F-4D97-AF65-F5344CB8AC3E}">
        <p14:creationId xmlns:p14="http://schemas.microsoft.com/office/powerpoint/2010/main" val="285419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273D0-DFB6-DC86-0F76-1B4090D76E1C}"/>
              </a:ext>
            </a:extLst>
          </p:cNvPr>
          <p:cNvSpPr txBox="1"/>
          <p:nvPr/>
        </p:nvSpPr>
        <p:spPr>
          <a:xfrm>
            <a:off x="208547" y="2494564"/>
            <a:ext cx="28394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Zostera </a:t>
            </a:r>
            <a:r>
              <a:rPr lang="en-US" sz="4000" i="1" dirty="0" err="1">
                <a:solidFill>
                  <a:schemeClr val="bg1"/>
                </a:solidFill>
              </a:rPr>
              <a:t>capricorni</a:t>
            </a:r>
            <a:endParaRPr lang="en-US" sz="4000" i="1" dirty="0">
              <a:solidFill>
                <a:schemeClr val="bg1"/>
              </a:solidFill>
            </a:endParaRP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Eelgrass</a:t>
            </a:r>
            <a:r>
              <a:rPr lang="en-US" sz="40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3554" name="Picture 2" descr="Zostera capricorni · iNaturalist Canada">
            <a:extLst>
              <a:ext uri="{FF2B5EF4-FFF2-40B4-BE49-F238E27FC236}">
                <a16:creationId xmlns:a16="http://schemas.microsoft.com/office/drawing/2014/main" id="{C799F2D0-9202-0C9C-1207-6BC5FC497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964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273D0-DFB6-DC86-0F76-1B4090D76E1C}"/>
              </a:ext>
            </a:extLst>
          </p:cNvPr>
          <p:cNvSpPr txBox="1"/>
          <p:nvPr/>
        </p:nvSpPr>
        <p:spPr>
          <a:xfrm>
            <a:off x="208547" y="2767280"/>
            <a:ext cx="28394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Corallina officinalis</a:t>
            </a: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Calcareous red seaweed</a:t>
            </a:r>
          </a:p>
        </p:txBody>
      </p:sp>
      <p:pic>
        <p:nvPicPr>
          <p:cNvPr id="24578" name="Picture 2" descr="Corallina officinalis - Marine Life Encyclopedia">
            <a:extLst>
              <a:ext uri="{FF2B5EF4-FFF2-40B4-BE49-F238E27FC236}">
                <a16:creationId xmlns:a16="http://schemas.microsoft.com/office/drawing/2014/main" id="{15CE72E6-4403-BC50-F54E-8EE8029E3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896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273D0-DFB6-DC86-0F76-1B4090D76E1C}"/>
              </a:ext>
            </a:extLst>
          </p:cNvPr>
          <p:cNvSpPr txBox="1"/>
          <p:nvPr/>
        </p:nvSpPr>
        <p:spPr>
          <a:xfrm>
            <a:off x="401053" y="2767280"/>
            <a:ext cx="28394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chemeClr val="bg1"/>
                </a:solidFill>
              </a:rPr>
              <a:t>Holothuria</a:t>
            </a:r>
            <a:r>
              <a:rPr lang="en-US" sz="4000" i="1" dirty="0">
                <a:solidFill>
                  <a:schemeClr val="bg1"/>
                </a:solidFill>
              </a:rPr>
              <a:t> </a:t>
            </a:r>
            <a:r>
              <a:rPr lang="en-US" sz="4000" i="1" dirty="0" err="1">
                <a:solidFill>
                  <a:schemeClr val="bg1"/>
                </a:solidFill>
              </a:rPr>
              <a:t>leucospilota</a:t>
            </a:r>
            <a:endParaRPr lang="en-US" sz="4000" i="1" dirty="0">
              <a:solidFill>
                <a:schemeClr val="bg1"/>
              </a:solidFill>
            </a:endParaRP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Black sea cucumber</a:t>
            </a:r>
          </a:p>
        </p:txBody>
      </p:sp>
      <p:pic>
        <p:nvPicPr>
          <p:cNvPr id="25602" name="Picture 2" descr="Black long sea cucumber (Holothuria leucospilota) | More abo… | Flickr">
            <a:extLst>
              <a:ext uri="{FF2B5EF4-FFF2-40B4-BE49-F238E27FC236}">
                <a16:creationId xmlns:a16="http://schemas.microsoft.com/office/drawing/2014/main" id="{C553BE6F-B9FB-C8F0-1552-AF92105332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88"/>
          <a:stretch/>
        </p:blipFill>
        <p:spPr bwMode="auto">
          <a:xfrm>
            <a:off x="3721769" y="0"/>
            <a:ext cx="85017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3297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273D0-DFB6-DC86-0F76-1B4090D76E1C}"/>
              </a:ext>
            </a:extLst>
          </p:cNvPr>
          <p:cNvSpPr txBox="1"/>
          <p:nvPr/>
        </p:nvSpPr>
        <p:spPr>
          <a:xfrm>
            <a:off x="689810" y="2767280"/>
            <a:ext cx="16683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Porites lutea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Boulder coral</a:t>
            </a:r>
          </a:p>
        </p:txBody>
      </p:sp>
      <p:pic>
        <p:nvPicPr>
          <p:cNvPr id="26628" name="Picture 4" descr="Porites lutea - Wikipedia">
            <a:extLst>
              <a:ext uri="{FF2B5EF4-FFF2-40B4-BE49-F238E27FC236}">
                <a16:creationId xmlns:a16="http://schemas.microsoft.com/office/drawing/2014/main" id="{4C34F514-54B7-D62E-A74E-AB41271EE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5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273D0-DFB6-DC86-0F76-1B4090D76E1C}"/>
              </a:ext>
            </a:extLst>
          </p:cNvPr>
          <p:cNvSpPr txBox="1"/>
          <p:nvPr/>
        </p:nvSpPr>
        <p:spPr>
          <a:xfrm>
            <a:off x="0" y="2767279"/>
            <a:ext cx="28394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Mugil </a:t>
            </a:r>
            <a:r>
              <a:rPr lang="en-US" sz="4000" i="1" dirty="0" err="1">
                <a:solidFill>
                  <a:schemeClr val="bg1"/>
                </a:solidFill>
              </a:rPr>
              <a:t>cephalus</a:t>
            </a:r>
            <a:endParaRPr lang="en-US" sz="4000" i="1" dirty="0">
              <a:solidFill>
                <a:schemeClr val="bg1"/>
              </a:solidFill>
            </a:endParaRP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Mullet</a:t>
            </a:r>
          </a:p>
        </p:txBody>
      </p:sp>
      <p:pic>
        <p:nvPicPr>
          <p:cNvPr id="29698" name="Picture 2" descr="Black Mullet - Encyclopedia of Life">
            <a:extLst>
              <a:ext uri="{FF2B5EF4-FFF2-40B4-BE49-F238E27FC236}">
                <a16:creationId xmlns:a16="http://schemas.microsoft.com/office/drawing/2014/main" id="{59F65CB3-E8B2-1A59-6E91-E82545F9C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-1"/>
            <a:ext cx="9601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425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73A722-7AF7-A87D-D119-5CA9E8D0BFEB}"/>
              </a:ext>
            </a:extLst>
          </p:cNvPr>
          <p:cNvSpPr txBox="1"/>
          <p:nvPr/>
        </p:nvSpPr>
        <p:spPr>
          <a:xfrm>
            <a:off x="513348" y="2767280"/>
            <a:ext cx="311216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Carcharhinus leucas</a:t>
            </a: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Bull shark</a:t>
            </a:r>
          </a:p>
        </p:txBody>
      </p:sp>
      <p:pic>
        <p:nvPicPr>
          <p:cNvPr id="30724" name="Picture 4" descr="Bull Shark (Carcharhinus leucas) - Bali Wildlife">
            <a:extLst>
              <a:ext uri="{FF2B5EF4-FFF2-40B4-BE49-F238E27FC236}">
                <a16:creationId xmlns:a16="http://schemas.microsoft.com/office/drawing/2014/main" id="{19775BAC-8E72-468D-347E-4CFF3144E6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6" r="7861"/>
          <a:stretch/>
        </p:blipFill>
        <p:spPr bwMode="auto">
          <a:xfrm>
            <a:off x="3866147" y="0"/>
            <a:ext cx="83258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208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irrhipathes contorta, Marshall Islands">
            <a:extLst>
              <a:ext uri="{FF2B5EF4-FFF2-40B4-BE49-F238E27FC236}">
                <a16:creationId xmlns:a16="http://schemas.microsoft.com/office/drawing/2014/main" id="{09585FE7-41C2-AB49-6529-7C7FBE76B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309" y="0"/>
            <a:ext cx="9504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A66127-8524-3347-3B33-F33B4EE77FA9}"/>
              </a:ext>
            </a:extLst>
          </p:cNvPr>
          <p:cNvSpPr txBox="1"/>
          <p:nvPr/>
        </p:nvSpPr>
        <p:spPr>
          <a:xfrm>
            <a:off x="304800" y="2606859"/>
            <a:ext cx="28394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chemeClr val="bg1"/>
                </a:solidFill>
              </a:rPr>
              <a:t>Cirrhipathes</a:t>
            </a:r>
            <a:r>
              <a:rPr lang="en-US" sz="4000" i="1" dirty="0">
                <a:solidFill>
                  <a:schemeClr val="bg1"/>
                </a:solidFill>
              </a:rPr>
              <a:t> spiralis</a:t>
            </a: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Black coral </a:t>
            </a:r>
          </a:p>
        </p:txBody>
      </p:sp>
    </p:spTree>
    <p:extLst>
      <p:ext uri="{BB962C8B-B14F-4D97-AF65-F5344CB8AC3E}">
        <p14:creationId xmlns:p14="http://schemas.microsoft.com/office/powerpoint/2010/main" val="40822587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angrove Jack Species Guide - Fisho's Tackle World">
            <a:extLst>
              <a:ext uri="{FF2B5EF4-FFF2-40B4-BE49-F238E27FC236}">
                <a16:creationId xmlns:a16="http://schemas.microsoft.com/office/drawing/2014/main" id="{388DDCC3-C608-9552-E40F-C4D810E8D0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3"/>
          <a:stretch/>
        </p:blipFill>
        <p:spPr bwMode="auto">
          <a:xfrm>
            <a:off x="4058653" y="0"/>
            <a:ext cx="81333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FF7D04-B033-F48C-20A7-51E593EB4793}"/>
              </a:ext>
            </a:extLst>
          </p:cNvPr>
          <p:cNvSpPr txBox="1"/>
          <p:nvPr/>
        </p:nvSpPr>
        <p:spPr>
          <a:xfrm>
            <a:off x="80211" y="2767280"/>
            <a:ext cx="39784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Lutjanus </a:t>
            </a:r>
            <a:r>
              <a:rPr lang="en-US" sz="4000" i="1" dirty="0" err="1">
                <a:solidFill>
                  <a:schemeClr val="bg1"/>
                </a:solidFill>
              </a:rPr>
              <a:t>argentimaculatus</a:t>
            </a:r>
            <a:endParaRPr lang="en-US" sz="4000" i="1" dirty="0">
              <a:solidFill>
                <a:schemeClr val="bg1"/>
              </a:solidFill>
            </a:endParaRP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Mangrove Jack</a:t>
            </a:r>
          </a:p>
        </p:txBody>
      </p:sp>
    </p:spTree>
    <p:extLst>
      <p:ext uri="{BB962C8B-B14F-4D97-AF65-F5344CB8AC3E}">
        <p14:creationId xmlns:p14="http://schemas.microsoft.com/office/powerpoint/2010/main" val="126376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ake McKenzie | Visit Fraser Coast">
            <a:extLst>
              <a:ext uri="{FF2B5EF4-FFF2-40B4-BE49-F238E27FC236}">
                <a16:creationId xmlns:a16="http://schemas.microsoft.com/office/drawing/2014/main" id="{38658CC7-4AE9-883A-AFC5-7936D8E43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E4AB0B-87C2-294D-08D5-EB5125E70397}"/>
              </a:ext>
            </a:extLst>
          </p:cNvPr>
          <p:cNvSpPr txBox="1"/>
          <p:nvPr/>
        </p:nvSpPr>
        <p:spPr>
          <a:xfrm>
            <a:off x="373380" y="365760"/>
            <a:ext cx="11818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Coastal Lake: body of water separated from the sea by a narrow barrier of land </a:t>
            </a:r>
          </a:p>
        </p:txBody>
      </p:sp>
    </p:spTree>
    <p:extLst>
      <p:ext uri="{BB962C8B-B14F-4D97-AF65-F5344CB8AC3E}">
        <p14:creationId xmlns:p14="http://schemas.microsoft.com/office/powerpoint/2010/main" val="1711534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273D0-DFB6-DC86-0F76-1B4090D76E1C}"/>
              </a:ext>
            </a:extLst>
          </p:cNvPr>
          <p:cNvSpPr txBox="1"/>
          <p:nvPr/>
        </p:nvSpPr>
        <p:spPr>
          <a:xfrm>
            <a:off x="385011" y="2767280"/>
            <a:ext cx="283945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chemeClr val="bg1"/>
                </a:solidFill>
              </a:rPr>
              <a:t>Juncus </a:t>
            </a:r>
            <a:r>
              <a:rPr lang="en-US" sz="4000" i="1" dirty="0" err="1">
                <a:solidFill>
                  <a:schemeClr val="bg1"/>
                </a:solidFill>
              </a:rPr>
              <a:t>kraussii</a:t>
            </a:r>
            <a:endParaRPr lang="en-US" sz="4000" i="1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Salt marsh rush</a:t>
            </a:r>
          </a:p>
        </p:txBody>
      </p:sp>
      <p:pic>
        <p:nvPicPr>
          <p:cNvPr id="28674" name="Picture 2" descr="Communtiy Type 6 co-dominated by Juncus kraussii and Phragmites australis.  | Download Scientific Diagram">
            <a:extLst>
              <a:ext uri="{FF2B5EF4-FFF2-40B4-BE49-F238E27FC236}">
                <a16:creationId xmlns:a16="http://schemas.microsoft.com/office/drawing/2014/main" id="{3EF4CD85-15BE-D148-62EE-D3A8519904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39" b="6433"/>
          <a:stretch/>
        </p:blipFill>
        <p:spPr bwMode="auto">
          <a:xfrm>
            <a:off x="3598399" y="0"/>
            <a:ext cx="85936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3508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7273D0-DFB6-DC86-0F76-1B4090D76E1C}"/>
              </a:ext>
            </a:extLst>
          </p:cNvPr>
          <p:cNvSpPr txBox="1"/>
          <p:nvPr/>
        </p:nvSpPr>
        <p:spPr>
          <a:xfrm>
            <a:off x="208547" y="2414354"/>
            <a:ext cx="283945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chemeClr val="bg1"/>
                </a:solidFill>
              </a:rPr>
              <a:t>Avicennia</a:t>
            </a:r>
            <a:r>
              <a:rPr lang="en-US" sz="4000" i="1" dirty="0">
                <a:solidFill>
                  <a:schemeClr val="bg1"/>
                </a:solidFill>
              </a:rPr>
              <a:t> marina</a:t>
            </a:r>
          </a:p>
          <a:p>
            <a:pPr algn="ctr"/>
            <a:endParaRPr lang="en-US" sz="4000" i="1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Grey mangrove</a:t>
            </a:r>
          </a:p>
        </p:txBody>
      </p:sp>
      <p:pic>
        <p:nvPicPr>
          <p:cNvPr id="32772" name="Picture 4" descr="Grey Mangrove - ClimateWatch Australia- Citizen Science App">
            <a:extLst>
              <a:ext uri="{FF2B5EF4-FFF2-40B4-BE49-F238E27FC236}">
                <a16:creationId xmlns:a16="http://schemas.microsoft.com/office/drawing/2014/main" id="{E7D2AD06-EF14-F903-728C-5717A7478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708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onsters or masters of the deep sea? - Australian Geographic">
            <a:extLst>
              <a:ext uri="{FF2B5EF4-FFF2-40B4-BE49-F238E27FC236}">
                <a16:creationId xmlns:a16="http://schemas.microsoft.com/office/drawing/2014/main" id="{A16D877E-21A1-7590-2087-F14AE7ACC3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0"/>
          <a:stretch/>
        </p:blipFill>
        <p:spPr bwMode="auto">
          <a:xfrm>
            <a:off x="3272589" y="0"/>
            <a:ext cx="891941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B679E5-35E3-9932-13E1-544E9FBAFA47}"/>
              </a:ext>
            </a:extLst>
          </p:cNvPr>
          <p:cNvSpPr txBox="1"/>
          <p:nvPr/>
        </p:nvSpPr>
        <p:spPr>
          <a:xfrm>
            <a:off x="356396" y="1033280"/>
            <a:ext cx="2787857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Identify the variety of ecosystems (e.g. estuaries, coastal lakes, saltmarshes, mangroves, seagrass, rocky shores, temperate reefs, coral reefs, lagoons, shelf and deep water) that constitute Australia’s marine biomes.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Complete Marine Education worksheet </a:t>
            </a:r>
            <a:b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</a:b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‘3. A Diverse Australia’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  <p:pic>
        <p:nvPicPr>
          <p:cNvPr id="7" name="Picture 6" descr="A black and white document with black text&#10;&#10;Description automatically generated">
            <a:extLst>
              <a:ext uri="{FF2B5EF4-FFF2-40B4-BE49-F238E27FC236}">
                <a16:creationId xmlns:a16="http://schemas.microsoft.com/office/drawing/2014/main" id="{61C93862-7EC2-3CB9-274F-A6846A8B29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399" y="389742"/>
            <a:ext cx="4485205" cy="60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8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alt Marsh, Parker River Wildlife Refuge Photograph by Adam Gladstone -  Fine Art America">
            <a:extLst>
              <a:ext uri="{FF2B5EF4-FFF2-40B4-BE49-F238E27FC236}">
                <a16:creationId xmlns:a16="http://schemas.microsoft.com/office/drawing/2014/main" id="{CC27A7FA-7A19-1560-B56D-A90558470E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2"/>
          <a:stretch/>
        </p:blipFill>
        <p:spPr bwMode="auto">
          <a:xfrm>
            <a:off x="1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DD0D16-6B2A-956C-6A63-86CF7F469659}"/>
              </a:ext>
            </a:extLst>
          </p:cNvPr>
          <p:cNvSpPr txBox="1"/>
          <p:nvPr/>
        </p:nvSpPr>
        <p:spPr>
          <a:xfrm>
            <a:off x="624840" y="433939"/>
            <a:ext cx="1144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Salt Marsh: ‘</a:t>
            </a:r>
            <a:r>
              <a:rPr lang="en-US" sz="2800" i="1" dirty="0"/>
              <a:t>behind the mangroves</a:t>
            </a:r>
            <a:r>
              <a:rPr lang="en-US" sz="2800" dirty="0"/>
              <a:t>’ on the </a:t>
            </a:r>
            <a:r>
              <a:rPr lang="en-US" sz="2800" i="1" dirty="0"/>
              <a:t>upper</a:t>
            </a:r>
            <a:r>
              <a:rPr lang="en-US" sz="2800" dirty="0"/>
              <a:t> tidal zone, closer to land</a:t>
            </a:r>
          </a:p>
        </p:txBody>
      </p:sp>
    </p:spTree>
    <p:extLst>
      <p:ext uri="{BB962C8B-B14F-4D97-AF65-F5344CB8AC3E}">
        <p14:creationId xmlns:p14="http://schemas.microsoft.com/office/powerpoint/2010/main" val="24195209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lackseed Glasswort (Tropical Salt marsh Plants of the Gladstone Region) ·  iNaturalist">
            <a:extLst>
              <a:ext uri="{FF2B5EF4-FFF2-40B4-BE49-F238E27FC236}">
                <a16:creationId xmlns:a16="http://schemas.microsoft.com/office/drawing/2014/main" id="{AB9C596D-8C82-D365-42D7-E5AD1E823F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3" r="7957"/>
          <a:stretch/>
        </p:blipFill>
        <p:spPr bwMode="auto">
          <a:xfrm>
            <a:off x="3288631" y="0"/>
            <a:ext cx="89033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4538499-77B9-7AF2-A4EB-A9F6569E69F5}"/>
              </a:ext>
            </a:extLst>
          </p:cNvPr>
          <p:cNvSpPr txBox="1"/>
          <p:nvPr/>
        </p:nvSpPr>
        <p:spPr>
          <a:xfrm>
            <a:off x="560672" y="1155833"/>
            <a:ext cx="232690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Salt Marsh </a:t>
            </a:r>
            <a:r>
              <a:rPr lang="en-US" sz="2800" i="1" dirty="0" err="1">
                <a:solidFill>
                  <a:schemeClr val="bg1"/>
                </a:solidFill>
              </a:rPr>
              <a:t>Tecticornia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i="1" dirty="0" err="1">
                <a:solidFill>
                  <a:schemeClr val="bg1"/>
                </a:solidFill>
              </a:rPr>
              <a:t>pergranulata</a:t>
            </a:r>
            <a:r>
              <a:rPr lang="en-US" sz="2800" i="1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(commonly known as the blackseed glasswort)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has a unique resistance to salinity and adversity.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539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BAABC5-4060-BA01-3049-101D1C289401}"/>
              </a:ext>
            </a:extLst>
          </p:cNvPr>
          <p:cNvSpPr txBox="1"/>
          <p:nvPr/>
        </p:nvSpPr>
        <p:spPr>
          <a:xfrm>
            <a:off x="624840" y="433939"/>
            <a:ext cx="1144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Mangroves: salt-tolerant, terrestrial plants between low and high tide zones</a:t>
            </a:r>
          </a:p>
        </p:txBody>
      </p:sp>
      <p:pic>
        <p:nvPicPr>
          <p:cNvPr id="5122" name="Picture 2" descr="Why Are Mangroves Important? | Benefits of Florida Mangroves">
            <a:extLst>
              <a:ext uri="{FF2B5EF4-FFF2-40B4-BE49-F238E27FC236}">
                <a16:creationId xmlns:a16="http://schemas.microsoft.com/office/drawing/2014/main" id="{6F7B230D-B41E-9ACA-D70A-C78F3D685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1" b="11663"/>
          <a:stretch/>
        </p:blipFill>
        <p:spPr bwMode="auto">
          <a:xfrm>
            <a:off x="0" y="1347537"/>
            <a:ext cx="12192000" cy="551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19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nservation Efforts Boost Seagrass Meadows—and Their Value to Nature and  People | The Pew Charitable Trusts">
            <a:extLst>
              <a:ext uri="{FF2B5EF4-FFF2-40B4-BE49-F238E27FC236}">
                <a16:creationId xmlns:a16="http://schemas.microsoft.com/office/drawing/2014/main" id="{FD08DCC5-8F36-2413-03FB-F9EC5C012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31E02CC-ED2D-7BEA-5088-78DA53781515}"/>
              </a:ext>
            </a:extLst>
          </p:cNvPr>
          <p:cNvSpPr txBox="1"/>
          <p:nvPr/>
        </p:nvSpPr>
        <p:spPr>
          <a:xfrm>
            <a:off x="624840" y="433939"/>
            <a:ext cx="11445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Seagrass meadows: an underwater ecosystem formed by seagrasses</a:t>
            </a:r>
          </a:p>
        </p:txBody>
      </p:sp>
    </p:spTree>
    <p:extLst>
      <p:ext uri="{BB962C8B-B14F-4D97-AF65-F5344CB8AC3E}">
        <p14:creationId xmlns:p14="http://schemas.microsoft.com/office/powerpoint/2010/main" val="354722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allery: Rock pools of Sydney - Australian Geographic">
            <a:extLst>
              <a:ext uri="{FF2B5EF4-FFF2-40B4-BE49-F238E27FC236}">
                <a16:creationId xmlns:a16="http://schemas.microsoft.com/office/drawing/2014/main" id="{FCD57790-7F86-88F0-33E7-D4D930E431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"/>
          <a:stretch/>
        </p:blipFill>
        <p:spPr bwMode="auto">
          <a:xfrm>
            <a:off x="9876" y="0"/>
            <a:ext cx="121821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AE1D0C-9FDD-64F4-6382-A9724A6E4737}"/>
              </a:ext>
            </a:extLst>
          </p:cNvPr>
          <p:cNvSpPr txBox="1"/>
          <p:nvPr/>
        </p:nvSpPr>
        <p:spPr>
          <a:xfrm>
            <a:off x="0" y="6152949"/>
            <a:ext cx="12172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Rocky Shore: intertidal area of seacoasts where solid rock predominates </a:t>
            </a:r>
          </a:p>
        </p:txBody>
      </p:sp>
    </p:spTree>
    <p:extLst>
      <p:ext uri="{BB962C8B-B14F-4D97-AF65-F5344CB8AC3E}">
        <p14:creationId xmlns:p14="http://schemas.microsoft.com/office/powerpoint/2010/main" val="3445489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ocky shore species identification">
            <a:extLst>
              <a:ext uri="{FF2B5EF4-FFF2-40B4-BE49-F238E27FC236}">
                <a16:creationId xmlns:a16="http://schemas.microsoft.com/office/drawing/2014/main" id="{F606A56A-942A-4EA9-9513-C01B3136BB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76790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2652</TotalTime>
  <Words>608</Words>
  <Application>Microsoft Macintosh PowerPoint</Application>
  <PresentationFormat>Widescreen</PresentationFormat>
  <Paragraphs>102</Paragraphs>
  <Slides>32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382</cp:revision>
  <dcterms:created xsi:type="dcterms:W3CDTF">2023-09-23T08:38:28Z</dcterms:created>
  <dcterms:modified xsi:type="dcterms:W3CDTF">2024-04-11T08:24:58Z</dcterms:modified>
</cp:coreProperties>
</file>