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38"/>
  </p:notesMasterIdLst>
  <p:sldIdLst>
    <p:sldId id="304" r:id="rId2"/>
    <p:sldId id="305" r:id="rId3"/>
    <p:sldId id="309" r:id="rId4"/>
    <p:sldId id="307" r:id="rId5"/>
    <p:sldId id="313" r:id="rId6"/>
    <p:sldId id="375" r:id="rId7"/>
    <p:sldId id="376" r:id="rId8"/>
    <p:sldId id="377" r:id="rId9"/>
    <p:sldId id="462" r:id="rId10"/>
    <p:sldId id="306" r:id="rId11"/>
    <p:sldId id="316" r:id="rId12"/>
    <p:sldId id="343" r:id="rId13"/>
    <p:sldId id="341" r:id="rId14"/>
    <p:sldId id="342" r:id="rId15"/>
    <p:sldId id="334" r:id="rId16"/>
    <p:sldId id="319" r:id="rId17"/>
    <p:sldId id="349" r:id="rId18"/>
    <p:sldId id="348" r:id="rId19"/>
    <p:sldId id="344" r:id="rId20"/>
    <p:sldId id="345" r:id="rId21"/>
    <p:sldId id="358" r:id="rId22"/>
    <p:sldId id="355" r:id="rId23"/>
    <p:sldId id="359" r:id="rId24"/>
    <p:sldId id="356" r:id="rId25"/>
    <p:sldId id="357" r:id="rId26"/>
    <p:sldId id="347" r:id="rId27"/>
    <p:sldId id="325" r:id="rId28"/>
    <p:sldId id="354" r:id="rId29"/>
    <p:sldId id="350" r:id="rId30"/>
    <p:sldId id="333" r:id="rId31"/>
    <p:sldId id="317" r:id="rId32"/>
    <p:sldId id="362" r:id="rId33"/>
    <p:sldId id="360" r:id="rId34"/>
    <p:sldId id="361" r:id="rId35"/>
    <p:sldId id="385" r:id="rId36"/>
    <p:sldId id="386" r:id="rId37"/>
    <p:sldId id="326" r:id="rId38"/>
    <p:sldId id="335" r:id="rId39"/>
    <p:sldId id="437" r:id="rId40"/>
    <p:sldId id="320" r:id="rId41"/>
    <p:sldId id="366" r:id="rId42"/>
    <p:sldId id="365" r:id="rId43"/>
    <p:sldId id="402" r:id="rId44"/>
    <p:sldId id="397" r:id="rId45"/>
    <p:sldId id="398" r:id="rId46"/>
    <p:sldId id="364" r:id="rId47"/>
    <p:sldId id="368" r:id="rId48"/>
    <p:sldId id="371" r:id="rId49"/>
    <p:sldId id="372" r:id="rId50"/>
    <p:sldId id="379" r:id="rId51"/>
    <p:sldId id="378" r:id="rId52"/>
    <p:sldId id="367" r:id="rId53"/>
    <p:sldId id="391" r:id="rId54"/>
    <p:sldId id="380" r:id="rId55"/>
    <p:sldId id="390" r:id="rId56"/>
    <p:sldId id="389" r:id="rId57"/>
    <p:sldId id="399" r:id="rId58"/>
    <p:sldId id="393" r:id="rId59"/>
    <p:sldId id="400" r:id="rId60"/>
    <p:sldId id="401" r:id="rId61"/>
    <p:sldId id="392" r:id="rId62"/>
    <p:sldId id="395" r:id="rId63"/>
    <p:sldId id="394" r:id="rId64"/>
    <p:sldId id="405" r:id="rId65"/>
    <p:sldId id="336" r:id="rId66"/>
    <p:sldId id="404" r:id="rId67"/>
    <p:sldId id="403" r:id="rId68"/>
    <p:sldId id="327" r:id="rId69"/>
    <p:sldId id="363" r:id="rId70"/>
    <p:sldId id="374" r:id="rId71"/>
    <p:sldId id="318" r:id="rId72"/>
    <p:sldId id="406" r:id="rId73"/>
    <p:sldId id="418" r:id="rId74"/>
    <p:sldId id="426" r:id="rId75"/>
    <p:sldId id="427" r:id="rId76"/>
    <p:sldId id="420" r:id="rId77"/>
    <p:sldId id="407" r:id="rId78"/>
    <p:sldId id="328" r:id="rId79"/>
    <p:sldId id="413" r:id="rId80"/>
    <p:sldId id="424" r:id="rId81"/>
    <p:sldId id="410" r:id="rId82"/>
    <p:sldId id="338" r:id="rId83"/>
    <p:sldId id="425" r:id="rId84"/>
    <p:sldId id="308" r:id="rId85"/>
    <p:sldId id="460" r:id="rId86"/>
    <p:sldId id="432" r:id="rId87"/>
    <p:sldId id="433" r:id="rId88"/>
    <p:sldId id="436" r:id="rId89"/>
    <p:sldId id="439" r:id="rId90"/>
    <p:sldId id="431" r:id="rId91"/>
    <p:sldId id="438" r:id="rId92"/>
    <p:sldId id="463" r:id="rId93"/>
    <p:sldId id="321" r:id="rId94"/>
    <p:sldId id="428" r:id="rId95"/>
    <p:sldId id="446" r:id="rId96"/>
    <p:sldId id="445" r:id="rId97"/>
    <p:sldId id="447" r:id="rId98"/>
    <p:sldId id="448" r:id="rId99"/>
    <p:sldId id="452" r:id="rId100"/>
    <p:sldId id="449" r:id="rId101"/>
    <p:sldId id="451" r:id="rId102"/>
    <p:sldId id="329" r:id="rId103"/>
    <p:sldId id="453" r:id="rId104"/>
    <p:sldId id="454" r:id="rId105"/>
    <p:sldId id="450" r:id="rId106"/>
    <p:sldId id="455" r:id="rId107"/>
    <p:sldId id="322" r:id="rId108"/>
    <p:sldId id="456" r:id="rId109"/>
    <p:sldId id="457" r:id="rId110"/>
    <p:sldId id="466" r:id="rId111"/>
    <p:sldId id="467" r:id="rId112"/>
    <p:sldId id="458" r:id="rId113"/>
    <p:sldId id="459" r:id="rId114"/>
    <p:sldId id="461" r:id="rId115"/>
    <p:sldId id="323" r:id="rId116"/>
    <p:sldId id="470" r:id="rId117"/>
    <p:sldId id="471" r:id="rId118"/>
    <p:sldId id="473" r:id="rId119"/>
    <p:sldId id="476" r:id="rId120"/>
    <p:sldId id="477" r:id="rId121"/>
    <p:sldId id="475" r:id="rId122"/>
    <p:sldId id="472" r:id="rId123"/>
    <p:sldId id="482" r:id="rId124"/>
    <p:sldId id="480" r:id="rId125"/>
    <p:sldId id="478" r:id="rId126"/>
    <p:sldId id="331" r:id="rId127"/>
    <p:sldId id="324" r:id="rId128"/>
    <p:sldId id="352" r:id="rId129"/>
    <p:sldId id="353" r:id="rId130"/>
    <p:sldId id="464" r:id="rId131"/>
    <p:sldId id="483" r:id="rId132"/>
    <p:sldId id="485" r:id="rId133"/>
    <p:sldId id="486" r:id="rId134"/>
    <p:sldId id="332" r:id="rId135"/>
    <p:sldId id="487" r:id="rId136"/>
    <p:sldId id="488" r:id="rId1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22"/>
    <p:restoredTop sz="85918"/>
  </p:normalViewPr>
  <p:slideViewPr>
    <p:cSldViewPr snapToGrid="0">
      <p:cViewPr varScale="1">
        <p:scale>
          <a:sx n="93" d="100"/>
          <a:sy n="93" d="100"/>
        </p:scale>
        <p:origin x="55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ABC923-08BB-3442-8B25-8677E068E517}" type="datetimeFigureOut">
              <a:rPr lang="en-US" smtClean="0"/>
              <a:t>4/11/24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9A60AA-0504-9D43-9C67-9C1121590EC0}" type="slidenum">
              <a:rPr lang="en-US" smtClean="0"/>
              <a:t>‹#›</a:t>
            </a:fld>
            <a:endParaRPr lang="en-US"/>
          </a:p>
        </p:txBody>
      </p:sp>
    </p:spTree>
    <p:extLst>
      <p:ext uri="{BB962C8B-B14F-4D97-AF65-F5344CB8AC3E}">
        <p14:creationId xmlns:p14="http://schemas.microsoft.com/office/powerpoint/2010/main" val="2626484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oi.org/10.1126/science.7079766"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groups/660491344082992/user/593514613/?__cft__%5b0%5d=AZVfzHuyq1gz5caA_cNxCnm0Z08Rgbf09HycPx30rx5E9KqQ4H-teL9f47xFqlIkQUW_zwF4biDXLm3OK5cU_P-ueMSyEuCYajynVU-coisLzLIgB74Qhb7gvraFXfq1g4xvrGch3qRhAjqdQGC-vYXs_xJry5K97lfbN1n0XJ4vOlGlQiyoOouF8AScwJbLlTY&amp;__tn__=-UC*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dx.doi.org/10.1016/j.jmarsys.2018.12.006"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dx.doi.org/10.1016/j.jmarsys.2018.12.006" TargetMode="External"/><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414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www.slideserve.com</a:t>
            </a:r>
            <a:r>
              <a:rPr lang="en-US" dirty="0"/>
              <a:t>/</a:t>
            </a:r>
            <a:r>
              <a:rPr lang="en-US" dirty="0" err="1"/>
              <a:t>jariah</a:t>
            </a:r>
            <a:r>
              <a:rPr lang="en-US" dirty="0"/>
              <a:t>/chapter-5</a:t>
            </a:r>
          </a:p>
        </p:txBody>
      </p:sp>
      <p:sp>
        <p:nvSpPr>
          <p:cNvPr id="4" name="Slide Number Placeholder 3"/>
          <p:cNvSpPr>
            <a:spLocks noGrp="1"/>
          </p:cNvSpPr>
          <p:nvPr>
            <p:ph type="sldNum" sz="quarter" idx="5"/>
          </p:nvPr>
        </p:nvSpPr>
        <p:spPr/>
        <p:txBody>
          <a:bodyPr/>
          <a:lstStyle/>
          <a:p>
            <a:fld id="{1E9A60AA-0504-9D43-9C67-9C1121590EC0}" type="slidenum">
              <a:rPr lang="en-US" smtClean="0"/>
              <a:t>12</a:t>
            </a:fld>
            <a:endParaRPr lang="en-US"/>
          </a:p>
        </p:txBody>
      </p:sp>
    </p:spTree>
    <p:extLst>
      <p:ext uri="{BB962C8B-B14F-4D97-AF65-F5344CB8AC3E}">
        <p14:creationId xmlns:p14="http://schemas.microsoft.com/office/powerpoint/2010/main" val="299396106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environment.des.qld.gov.au</a:t>
            </a:r>
            <a:r>
              <a:rPr lang="en-US" dirty="0"/>
              <a:t>/__data/assets/</a:t>
            </a:r>
            <a:r>
              <a:rPr lang="en-US" dirty="0" err="1"/>
              <a:t>pdf_file</a:t>
            </a:r>
            <a:r>
              <a:rPr lang="en-US" dirty="0"/>
              <a:t>/0020/95150/water-quality-</a:t>
            </a:r>
            <a:r>
              <a:rPr lang="en-US" dirty="0" err="1"/>
              <a:t>guidelines.pdf</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130</a:t>
            </a:fld>
            <a:endParaRPr lang="en-US"/>
          </a:p>
        </p:txBody>
      </p:sp>
    </p:spTree>
    <p:extLst>
      <p:ext uri="{BB962C8B-B14F-4D97-AF65-F5344CB8AC3E}">
        <p14:creationId xmlns:p14="http://schemas.microsoft.com/office/powerpoint/2010/main" val="365757655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techni-k.co.uk</a:t>
            </a:r>
            <a:r>
              <a:rPr lang="en-US" dirty="0"/>
              <a:t>/inspection-testing/log-</a:t>
            </a:r>
            <a:r>
              <a:rPr lang="en-US" dirty="0" err="1"/>
              <a:t>cfu</a:t>
            </a:r>
            <a:r>
              <a:rPr lang="en-US" dirty="0"/>
              <a:t>/</a:t>
            </a:r>
          </a:p>
        </p:txBody>
      </p:sp>
      <p:sp>
        <p:nvSpPr>
          <p:cNvPr id="4" name="Slide Number Placeholder 3"/>
          <p:cNvSpPr>
            <a:spLocks noGrp="1"/>
          </p:cNvSpPr>
          <p:nvPr>
            <p:ph type="sldNum" sz="quarter" idx="5"/>
          </p:nvPr>
        </p:nvSpPr>
        <p:spPr/>
        <p:txBody>
          <a:bodyPr/>
          <a:lstStyle/>
          <a:p>
            <a:fld id="{1E9A60AA-0504-9D43-9C67-9C1121590EC0}" type="slidenum">
              <a:rPr lang="en-US" smtClean="0"/>
              <a:t>131</a:t>
            </a:fld>
            <a:endParaRPr lang="en-US"/>
          </a:p>
        </p:txBody>
      </p:sp>
    </p:spTree>
    <p:extLst>
      <p:ext uri="{BB962C8B-B14F-4D97-AF65-F5344CB8AC3E}">
        <p14:creationId xmlns:p14="http://schemas.microsoft.com/office/powerpoint/2010/main" val="60473771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Lab activity: https://</a:t>
            </a:r>
            <a:r>
              <a:rPr lang="en-US" dirty="0" err="1"/>
              <a:t>www.ncbi.nlm.nih.gov</a:t>
            </a:r>
            <a:r>
              <a:rPr lang="en-US" dirty="0"/>
              <a:t>/</a:t>
            </a:r>
            <a:r>
              <a:rPr lang="en-US" dirty="0" err="1"/>
              <a:t>pmc</a:t>
            </a:r>
            <a:r>
              <a:rPr lang="en-US" dirty="0"/>
              <a:t>/articles/PMC8006063/</a:t>
            </a:r>
          </a:p>
          <a:p>
            <a:r>
              <a:rPr lang="en-US" dirty="0"/>
              <a:t>Lab activity: https://</a:t>
            </a:r>
            <a:r>
              <a:rPr lang="en-US" dirty="0" err="1"/>
              <a:t>www.stevespanglerscience.com</a:t>
            </a:r>
            <a:r>
              <a:rPr lang="en-US" dirty="0"/>
              <a:t>/lab/experiments/growing-bacteria/</a:t>
            </a:r>
          </a:p>
          <a:p>
            <a:r>
              <a:rPr lang="en-US" dirty="0"/>
              <a:t>Video: https://</a:t>
            </a:r>
            <a:r>
              <a:rPr lang="en-US" dirty="0" err="1"/>
              <a:t>www.youtube.com</a:t>
            </a:r>
            <a:r>
              <a:rPr lang="en-US" dirty="0"/>
              <a:t>/</a:t>
            </a:r>
            <a:r>
              <a:rPr lang="en-US" dirty="0" err="1"/>
              <a:t>watch?reload</a:t>
            </a:r>
            <a:r>
              <a:rPr lang="en-US" dirty="0"/>
              <a:t>=9&amp;v=A0b6_kg2oMc&amp;t=46s</a:t>
            </a:r>
          </a:p>
        </p:txBody>
      </p:sp>
      <p:sp>
        <p:nvSpPr>
          <p:cNvPr id="4" name="Slide Number Placeholder 3"/>
          <p:cNvSpPr>
            <a:spLocks noGrp="1"/>
          </p:cNvSpPr>
          <p:nvPr>
            <p:ph type="sldNum" sz="quarter" idx="5"/>
          </p:nvPr>
        </p:nvSpPr>
        <p:spPr/>
        <p:txBody>
          <a:bodyPr/>
          <a:lstStyle/>
          <a:p>
            <a:fld id="{1E9A60AA-0504-9D43-9C67-9C1121590EC0}" type="slidenum">
              <a:rPr lang="en-US" smtClean="0"/>
              <a:t>132</a:t>
            </a:fld>
            <a:endParaRPr lang="en-US"/>
          </a:p>
        </p:txBody>
      </p:sp>
    </p:spTree>
    <p:extLst>
      <p:ext uri="{BB962C8B-B14F-4D97-AF65-F5344CB8AC3E}">
        <p14:creationId xmlns:p14="http://schemas.microsoft.com/office/powerpoint/2010/main" val="271383949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https://</a:t>
            </a:r>
            <a:r>
              <a:rPr lang="en-US" dirty="0" err="1"/>
              <a:t>www.youtube.com</a:t>
            </a:r>
            <a:r>
              <a:rPr lang="en-US" dirty="0"/>
              <a:t>/</a:t>
            </a:r>
            <a:r>
              <a:rPr lang="en-US" dirty="0" err="1"/>
              <a:t>watch?reload</a:t>
            </a:r>
            <a:r>
              <a:rPr lang="en-US" dirty="0"/>
              <a:t>=9&amp;v=A0b6_kg2oMc&amp;t=46s</a:t>
            </a:r>
          </a:p>
        </p:txBody>
      </p:sp>
      <p:sp>
        <p:nvSpPr>
          <p:cNvPr id="4" name="Slide Number Placeholder 3"/>
          <p:cNvSpPr>
            <a:spLocks noGrp="1"/>
          </p:cNvSpPr>
          <p:nvPr>
            <p:ph type="sldNum" sz="quarter" idx="5"/>
          </p:nvPr>
        </p:nvSpPr>
        <p:spPr/>
        <p:txBody>
          <a:bodyPr/>
          <a:lstStyle/>
          <a:p>
            <a:fld id="{1E9A60AA-0504-9D43-9C67-9C1121590EC0}" type="slidenum">
              <a:rPr lang="en-US" smtClean="0"/>
              <a:t>133</a:t>
            </a:fld>
            <a:endParaRPr lang="en-US"/>
          </a:p>
        </p:txBody>
      </p:sp>
    </p:spTree>
    <p:extLst>
      <p:ext uri="{BB962C8B-B14F-4D97-AF65-F5344CB8AC3E}">
        <p14:creationId xmlns:p14="http://schemas.microsoft.com/office/powerpoint/2010/main" val="154935399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a:t>
            </a:r>
            <a:r>
              <a:rPr lang="en-US" dirty="0" err="1"/>
              <a:t>www.amazon.com.au</a:t>
            </a:r>
            <a:r>
              <a:rPr lang="en-US" dirty="0"/>
              <a:t>/AquaVial-Coli-Coliform-Water-4-Pack/</a:t>
            </a:r>
            <a:r>
              <a:rPr lang="en-US" dirty="0" err="1"/>
              <a:t>dp</a:t>
            </a:r>
            <a:r>
              <a:rPr lang="en-US" dirty="0"/>
              <a:t>/B07623JYGB?th=1</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134</a:t>
            </a:fld>
            <a:endParaRPr lang="en-US"/>
          </a:p>
        </p:txBody>
      </p:sp>
    </p:spTree>
    <p:extLst>
      <p:ext uri="{BB962C8B-B14F-4D97-AF65-F5344CB8AC3E}">
        <p14:creationId xmlns:p14="http://schemas.microsoft.com/office/powerpoint/2010/main" val="35533124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a:t>
            </a:r>
            <a:r>
              <a:rPr lang="en-US" dirty="0" err="1"/>
              <a:t>www.researchgate.net</a:t>
            </a:r>
            <a:r>
              <a:rPr lang="en-US" dirty="0"/>
              <a:t>/figure/Membrane-filtration-method-for-the-analysis-of-E-coli-levels-in-water-Sugrim-2011_fig16_325465340</a:t>
            </a:r>
          </a:p>
        </p:txBody>
      </p:sp>
      <p:sp>
        <p:nvSpPr>
          <p:cNvPr id="4" name="Slide Number Placeholder 3"/>
          <p:cNvSpPr>
            <a:spLocks noGrp="1"/>
          </p:cNvSpPr>
          <p:nvPr>
            <p:ph type="sldNum" sz="quarter" idx="5"/>
          </p:nvPr>
        </p:nvSpPr>
        <p:spPr/>
        <p:txBody>
          <a:bodyPr/>
          <a:lstStyle/>
          <a:p>
            <a:fld id="{1E9A60AA-0504-9D43-9C67-9C1121590EC0}" type="slidenum">
              <a:rPr lang="en-US" smtClean="0"/>
              <a:t>135</a:t>
            </a:fld>
            <a:endParaRPr lang="en-US"/>
          </a:p>
        </p:txBody>
      </p:sp>
    </p:spTree>
    <p:extLst>
      <p:ext uri="{BB962C8B-B14F-4D97-AF65-F5344CB8AC3E}">
        <p14:creationId xmlns:p14="http://schemas.microsoft.com/office/powerpoint/2010/main" val="403259592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8018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err="1"/>
              <a:t>aahttps</a:t>
            </a:r>
            <a:r>
              <a:rPr lang="en-US" dirty="0"/>
              <a:t>://</a:t>
            </a:r>
            <a:r>
              <a:rPr lang="en-US" dirty="0" err="1"/>
              <a:t>www.science.org</a:t>
            </a:r>
            <a:r>
              <a:rPr lang="en-US" dirty="0"/>
              <a:t>/</a:t>
            </a:r>
            <a:r>
              <a:rPr lang="en-US" dirty="0" err="1"/>
              <a:t>doi</a:t>
            </a:r>
            <a:r>
              <a:rPr lang="en-US" dirty="0"/>
              <a:t>/abs/10.1126/science.7079766</a:t>
            </a:r>
          </a:p>
          <a:p>
            <a:pPr algn="l"/>
            <a:r>
              <a:rPr lang="en-US" dirty="0"/>
              <a:t>Paper: </a:t>
            </a:r>
            <a:r>
              <a:rPr lang="en-AU" b="1" i="0" dirty="0">
                <a:solidFill>
                  <a:srgbClr val="1A1A1A"/>
                </a:solidFill>
                <a:effectLst/>
                <a:latin typeface="roboto" panose="02000000000000000000" pitchFamily="2" charset="0"/>
              </a:rPr>
              <a:t>A Brain Heater in the Swordfish </a:t>
            </a:r>
            <a:r>
              <a:rPr lang="en-AU" b="0" i="0" dirty="0">
                <a:solidFill>
                  <a:srgbClr val="1A1A1A"/>
                </a:solidFill>
                <a:effectLst/>
                <a:latin typeface="roboto" panose="02000000000000000000" pitchFamily="2" charset="0"/>
              </a:rPr>
              <a:t>by Francis G Carey. Science. </a:t>
            </a:r>
            <a:r>
              <a:rPr lang="en-AU" b="0" i="0" dirty="0">
                <a:solidFill>
                  <a:srgbClr val="757575"/>
                </a:solidFill>
                <a:effectLst/>
                <a:latin typeface="roboto" panose="02000000000000000000" pitchFamily="2" charset="0"/>
              </a:rPr>
              <a:t>18 Jun 1982</a:t>
            </a:r>
          </a:p>
          <a:p>
            <a:pPr algn="l"/>
            <a:r>
              <a:rPr lang="en-AU" b="0" i="0" dirty="0">
                <a:solidFill>
                  <a:srgbClr val="757575"/>
                </a:solidFill>
                <a:effectLst/>
                <a:latin typeface="roboto" panose="02000000000000000000" pitchFamily="2" charset="0"/>
              </a:rPr>
              <a:t>Vol 216, Issue 4552</a:t>
            </a:r>
          </a:p>
          <a:p>
            <a:pPr algn="l"/>
            <a:r>
              <a:rPr lang="en-AU" b="0" i="0" dirty="0">
                <a:solidFill>
                  <a:srgbClr val="757575"/>
                </a:solidFill>
                <a:effectLst/>
                <a:latin typeface="roboto" panose="02000000000000000000" pitchFamily="2" charset="0"/>
              </a:rPr>
              <a:t>pp. 1327-1329</a:t>
            </a:r>
          </a:p>
          <a:p>
            <a:pPr algn="l"/>
            <a:r>
              <a:rPr lang="en-AU" b="0" i="0" u="sng" dirty="0">
                <a:solidFill>
                  <a:srgbClr val="595959"/>
                </a:solidFill>
                <a:effectLst/>
                <a:latin typeface="roboto" panose="02000000000000000000" pitchFamily="2" charset="0"/>
                <a:hlinkClick r:id="rId3"/>
              </a:rPr>
              <a:t>DOI: 10.1126/science.707976</a:t>
            </a:r>
            <a:endParaRPr lang="en-AU" b="0" i="0" dirty="0">
              <a:solidFill>
                <a:srgbClr val="757575"/>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i="0" dirty="0">
              <a:solidFill>
                <a:srgbClr val="1A1A1A"/>
              </a:solidFill>
              <a:effectLst/>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14</a:t>
            </a:fld>
            <a:endParaRPr lang="en-US"/>
          </a:p>
        </p:txBody>
      </p:sp>
    </p:spTree>
    <p:extLst>
      <p:ext uri="{BB962C8B-B14F-4D97-AF65-F5344CB8AC3E}">
        <p14:creationId xmlns:p14="http://schemas.microsoft.com/office/powerpoint/2010/main" val="3358903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https://authentic-</a:t>
            </a:r>
            <a:r>
              <a:rPr lang="en-US" dirty="0" err="1"/>
              <a:t>indonesia.com</a:t>
            </a:r>
            <a:r>
              <a:rPr lang="en-US" dirty="0"/>
              <a:t>/activities/the-</a:t>
            </a:r>
            <a:r>
              <a:rPr lang="en-US" dirty="0" err="1"/>
              <a:t>ijen</a:t>
            </a:r>
            <a:r>
              <a:rPr lang="en-US" dirty="0"/>
              <a:t>-volcano-and-its-acidic-lake/</a:t>
            </a:r>
          </a:p>
        </p:txBody>
      </p:sp>
      <p:sp>
        <p:nvSpPr>
          <p:cNvPr id="4" name="Slide Number Placeholder 3"/>
          <p:cNvSpPr>
            <a:spLocks noGrp="1"/>
          </p:cNvSpPr>
          <p:nvPr>
            <p:ph type="sldNum" sz="quarter" idx="5"/>
          </p:nvPr>
        </p:nvSpPr>
        <p:spPr/>
        <p:txBody>
          <a:bodyPr/>
          <a:lstStyle/>
          <a:p>
            <a:fld id="{1E9A60AA-0504-9D43-9C67-9C1121590EC0}" type="slidenum">
              <a:rPr lang="en-US" smtClean="0"/>
              <a:t>16</a:t>
            </a:fld>
            <a:endParaRPr lang="en-US"/>
          </a:p>
        </p:txBody>
      </p:sp>
    </p:spTree>
    <p:extLst>
      <p:ext uri="{BB962C8B-B14F-4D97-AF65-F5344CB8AC3E}">
        <p14:creationId xmlns:p14="http://schemas.microsoft.com/office/powerpoint/2010/main" val="3069405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
            </a:r>
          </a:p>
        </p:txBody>
      </p:sp>
      <p:sp>
        <p:nvSpPr>
          <p:cNvPr id="4" name="Slide Number Placeholder 3"/>
          <p:cNvSpPr>
            <a:spLocks noGrp="1"/>
          </p:cNvSpPr>
          <p:nvPr>
            <p:ph type="sldNum" sz="quarter" idx="5"/>
          </p:nvPr>
        </p:nvSpPr>
        <p:spPr/>
        <p:txBody>
          <a:bodyPr/>
          <a:lstStyle/>
          <a:p>
            <a:fld id="{1E9A60AA-0504-9D43-9C67-9C1121590EC0}" type="slidenum">
              <a:rPr lang="en-US" smtClean="0"/>
              <a:t>17</a:t>
            </a:fld>
            <a:endParaRPr lang="en-US"/>
          </a:p>
        </p:txBody>
      </p:sp>
    </p:spTree>
    <p:extLst>
      <p:ext uri="{BB962C8B-B14F-4D97-AF65-F5344CB8AC3E}">
        <p14:creationId xmlns:p14="http://schemas.microsoft.com/office/powerpoint/2010/main" val="332479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www.fondriest.com</a:t>
            </a:r>
            <a:r>
              <a:rPr lang="en-US" dirty="0"/>
              <a:t>/environmental-measurements/parameters/water-quality/</a:t>
            </a:r>
            <a:r>
              <a:rPr lang="en-US" dirty="0" err="1"/>
              <a:t>ph</a:t>
            </a:r>
            <a:r>
              <a:rPr lang="en-US" dirty="0"/>
              <a:t>/#:~:text=Pollution%20in%20the%20air%2C%20soil,known%20as%20acid%20rain%20%C2%B2%C2%B9.</a:t>
            </a:r>
          </a:p>
        </p:txBody>
      </p:sp>
      <p:sp>
        <p:nvSpPr>
          <p:cNvPr id="4" name="Slide Number Placeholder 3"/>
          <p:cNvSpPr>
            <a:spLocks noGrp="1"/>
          </p:cNvSpPr>
          <p:nvPr>
            <p:ph type="sldNum" sz="quarter" idx="5"/>
          </p:nvPr>
        </p:nvSpPr>
        <p:spPr/>
        <p:txBody>
          <a:bodyPr/>
          <a:lstStyle/>
          <a:p>
            <a:fld id="{1E9A60AA-0504-9D43-9C67-9C1121590EC0}" type="slidenum">
              <a:rPr lang="en-US" smtClean="0"/>
              <a:t>18</a:t>
            </a:fld>
            <a:endParaRPr lang="en-US"/>
          </a:p>
        </p:txBody>
      </p:sp>
    </p:spTree>
    <p:extLst>
      <p:ext uri="{BB962C8B-B14F-4D97-AF65-F5344CB8AC3E}">
        <p14:creationId xmlns:p14="http://schemas.microsoft.com/office/powerpoint/2010/main" val="1475817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www.lbsw.org</a:t>
            </a:r>
            <a:r>
              <a:rPr lang="en-US" dirty="0"/>
              <a:t>/wp-content/uploads/2017/12/Water-Quality-2017.pdf</a:t>
            </a:r>
          </a:p>
          <a:p>
            <a:r>
              <a:rPr lang="en-US" dirty="0"/>
              <a:t>Info: https://</a:t>
            </a:r>
            <a:r>
              <a:rPr lang="en-US" dirty="0" err="1"/>
              <a:t>www.fondriest.com</a:t>
            </a:r>
            <a:r>
              <a:rPr lang="en-US" dirty="0"/>
              <a:t>/environmental-measurements/parameters/water-quality/</a:t>
            </a:r>
            <a:r>
              <a:rPr lang="en-US" dirty="0" err="1"/>
              <a:t>ph</a:t>
            </a:r>
            <a:r>
              <a:rPr lang="en-US" dirty="0"/>
              <a:t>/#:~:text=Pollution%20in%20the%20air%2C%20soil,known%20as%20acid%20rain%20%C2%B2%C2%B9.</a:t>
            </a:r>
          </a:p>
        </p:txBody>
      </p:sp>
      <p:sp>
        <p:nvSpPr>
          <p:cNvPr id="4" name="Slide Number Placeholder 3"/>
          <p:cNvSpPr>
            <a:spLocks noGrp="1"/>
          </p:cNvSpPr>
          <p:nvPr>
            <p:ph type="sldNum" sz="quarter" idx="5"/>
          </p:nvPr>
        </p:nvSpPr>
        <p:spPr/>
        <p:txBody>
          <a:bodyPr/>
          <a:lstStyle/>
          <a:p>
            <a:fld id="{1E9A60AA-0504-9D43-9C67-9C1121590EC0}" type="slidenum">
              <a:rPr lang="en-US" smtClean="0"/>
              <a:t>19</a:t>
            </a:fld>
            <a:endParaRPr lang="en-US"/>
          </a:p>
        </p:txBody>
      </p:sp>
    </p:spTree>
    <p:extLst>
      <p:ext uri="{BB962C8B-B14F-4D97-AF65-F5344CB8AC3E}">
        <p14:creationId xmlns:p14="http://schemas.microsoft.com/office/powerpoint/2010/main" val="2817620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www.lbsw.org</a:t>
            </a:r>
            <a:r>
              <a:rPr lang="en-US" dirty="0"/>
              <a:t>/wp-content/uploads/2017/12/Water-Quality-2017.pdf</a:t>
            </a:r>
          </a:p>
          <a:p>
            <a:r>
              <a:rPr lang="en-US" dirty="0"/>
              <a:t>Info: https://</a:t>
            </a:r>
            <a:r>
              <a:rPr lang="en-US" dirty="0" err="1"/>
              <a:t>www.fondriest.com</a:t>
            </a:r>
            <a:r>
              <a:rPr lang="en-US" dirty="0"/>
              <a:t>/environmental-measurements/parameters/water-quality/</a:t>
            </a:r>
            <a:r>
              <a:rPr lang="en-US" dirty="0" err="1"/>
              <a:t>ph</a:t>
            </a:r>
            <a:r>
              <a:rPr lang="en-US" dirty="0"/>
              <a:t>/#:~:text=Pollution%20in%20the%20air%2C%20soil,known%20as%20acid%20rain%20%C2%B2%C2%B9.</a:t>
            </a:r>
          </a:p>
        </p:txBody>
      </p:sp>
      <p:sp>
        <p:nvSpPr>
          <p:cNvPr id="4" name="Slide Number Placeholder 3"/>
          <p:cNvSpPr>
            <a:spLocks noGrp="1"/>
          </p:cNvSpPr>
          <p:nvPr>
            <p:ph type="sldNum" sz="quarter" idx="5"/>
          </p:nvPr>
        </p:nvSpPr>
        <p:spPr/>
        <p:txBody>
          <a:bodyPr/>
          <a:lstStyle/>
          <a:p>
            <a:fld id="{1E9A60AA-0504-9D43-9C67-9C1121590EC0}" type="slidenum">
              <a:rPr lang="en-US" smtClean="0"/>
              <a:t>20</a:t>
            </a:fld>
            <a:endParaRPr lang="en-US"/>
          </a:p>
        </p:txBody>
      </p:sp>
    </p:spTree>
    <p:extLst>
      <p:ext uri="{BB962C8B-B14F-4D97-AF65-F5344CB8AC3E}">
        <p14:creationId xmlns:p14="http://schemas.microsoft.com/office/powerpoint/2010/main" val="32545214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www.nature.com</a:t>
            </a:r>
            <a:r>
              <a:rPr lang="en-US" dirty="0"/>
              <a:t>/</a:t>
            </a:r>
            <a:r>
              <a:rPr lang="en-US" dirty="0" err="1"/>
              <a:t>scitable</a:t>
            </a:r>
            <a:r>
              <a:rPr lang="en-US" dirty="0"/>
              <a:t>/knowledge/library/soil-the-foundation-of-agriculture-84224268/</a:t>
            </a:r>
          </a:p>
        </p:txBody>
      </p:sp>
      <p:sp>
        <p:nvSpPr>
          <p:cNvPr id="4" name="Slide Number Placeholder 3"/>
          <p:cNvSpPr>
            <a:spLocks noGrp="1"/>
          </p:cNvSpPr>
          <p:nvPr>
            <p:ph type="sldNum" sz="quarter" idx="5"/>
          </p:nvPr>
        </p:nvSpPr>
        <p:spPr/>
        <p:txBody>
          <a:bodyPr/>
          <a:lstStyle/>
          <a:p>
            <a:fld id="{1E9A60AA-0504-9D43-9C67-9C1121590EC0}" type="slidenum">
              <a:rPr lang="en-US" smtClean="0"/>
              <a:t>21</a:t>
            </a:fld>
            <a:endParaRPr lang="en-US"/>
          </a:p>
        </p:txBody>
      </p:sp>
    </p:spTree>
    <p:extLst>
      <p:ext uri="{BB962C8B-B14F-4D97-AF65-F5344CB8AC3E}">
        <p14:creationId xmlns:p14="http://schemas.microsoft.com/office/powerpoint/2010/main" val="2102738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www.researchgate.net</a:t>
            </a:r>
            <a:r>
              <a:rPr lang="en-US" dirty="0"/>
              <a:t>/figure/Effect-of-pH-on-nutrient-uptake-in-soil-Silveira-2013_fig9_312083724</a:t>
            </a:r>
          </a:p>
          <a:p>
            <a:r>
              <a:rPr lang="en-US" dirty="0"/>
              <a:t>Info: https://</a:t>
            </a:r>
            <a:r>
              <a:rPr lang="en-US" dirty="0" err="1"/>
              <a:t>www.mrfothergills.com.au</a:t>
            </a:r>
            <a:r>
              <a:rPr lang="en-US" dirty="0"/>
              <a:t>/pages/post/</a:t>
            </a:r>
            <a:r>
              <a:rPr lang="en-US" dirty="0" err="1"/>
              <a:t>npk</a:t>
            </a:r>
            <a:r>
              <a:rPr lang="en-US" dirty="0"/>
              <a:t>-for-growing-plants</a:t>
            </a:r>
          </a:p>
        </p:txBody>
      </p:sp>
      <p:sp>
        <p:nvSpPr>
          <p:cNvPr id="4" name="Slide Number Placeholder 3"/>
          <p:cNvSpPr>
            <a:spLocks noGrp="1"/>
          </p:cNvSpPr>
          <p:nvPr>
            <p:ph type="sldNum" sz="quarter" idx="5"/>
          </p:nvPr>
        </p:nvSpPr>
        <p:spPr/>
        <p:txBody>
          <a:bodyPr/>
          <a:lstStyle/>
          <a:p>
            <a:fld id="{1E9A60AA-0504-9D43-9C67-9C1121590EC0}" type="slidenum">
              <a:rPr lang="en-US" smtClean="0"/>
              <a:t>22</a:t>
            </a:fld>
            <a:endParaRPr lang="en-US"/>
          </a:p>
        </p:txBody>
      </p:sp>
    </p:spTree>
    <p:extLst>
      <p:ext uri="{BB962C8B-B14F-4D97-AF65-F5344CB8AC3E}">
        <p14:creationId xmlns:p14="http://schemas.microsoft.com/office/powerpoint/2010/main" val="4252444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www.envirothonpa.org</a:t>
            </a:r>
            <a:r>
              <a:rPr lang="en-US" dirty="0"/>
              <a:t>/documents/</a:t>
            </a:r>
            <a:r>
              <a:rPr lang="en-US" dirty="0" err="1"/>
              <a:t>pH_guide.pdf</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23</a:t>
            </a:fld>
            <a:endParaRPr lang="en-US"/>
          </a:p>
        </p:txBody>
      </p:sp>
    </p:spTree>
    <p:extLst>
      <p:ext uri="{BB962C8B-B14F-4D97-AF65-F5344CB8AC3E}">
        <p14:creationId xmlns:p14="http://schemas.microsoft.com/office/powerpoint/2010/main" val="2023793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3</a:t>
            </a:fld>
            <a:endParaRPr lang="en-US"/>
          </a:p>
        </p:txBody>
      </p:sp>
    </p:spTree>
    <p:extLst>
      <p:ext uri="{BB962C8B-B14F-4D97-AF65-F5344CB8AC3E}">
        <p14:creationId xmlns:p14="http://schemas.microsoft.com/office/powerpoint/2010/main" val="2826265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en.wikipedia.org</a:t>
            </a:r>
            <a:r>
              <a:rPr lang="en-US" dirty="0"/>
              <a:t>/wiki/</a:t>
            </a:r>
            <a:r>
              <a:rPr lang="en-US" dirty="0" err="1"/>
              <a:t>Nutrient_pollution</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25</a:t>
            </a:fld>
            <a:endParaRPr lang="en-US"/>
          </a:p>
        </p:txBody>
      </p:sp>
    </p:spTree>
    <p:extLst>
      <p:ext uri="{BB962C8B-B14F-4D97-AF65-F5344CB8AC3E}">
        <p14:creationId xmlns:p14="http://schemas.microsoft.com/office/powerpoint/2010/main" val="30409930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www.youtube.com</a:t>
            </a:r>
            <a:r>
              <a:rPr lang="en-US" dirty="0"/>
              <a:t>/</a:t>
            </a:r>
            <a:r>
              <a:rPr lang="en-US" dirty="0" err="1"/>
              <a:t>watch?app</a:t>
            </a:r>
            <a:r>
              <a:rPr lang="en-US" dirty="0"/>
              <a:t>=</a:t>
            </a:r>
            <a:r>
              <a:rPr lang="en-US" dirty="0" err="1"/>
              <a:t>desktop&amp;v</a:t>
            </a:r>
            <a:r>
              <a:rPr lang="en-US" dirty="0"/>
              <a:t>=PPzsBKnxj3g</a:t>
            </a:r>
          </a:p>
        </p:txBody>
      </p:sp>
      <p:sp>
        <p:nvSpPr>
          <p:cNvPr id="4" name="Slide Number Placeholder 3"/>
          <p:cNvSpPr>
            <a:spLocks noGrp="1"/>
          </p:cNvSpPr>
          <p:nvPr>
            <p:ph type="sldNum" sz="quarter" idx="5"/>
          </p:nvPr>
        </p:nvSpPr>
        <p:spPr/>
        <p:txBody>
          <a:bodyPr/>
          <a:lstStyle/>
          <a:p>
            <a:fld id="{1E9A60AA-0504-9D43-9C67-9C1121590EC0}" type="slidenum">
              <a:rPr lang="en-US" smtClean="0"/>
              <a:t>26</a:t>
            </a:fld>
            <a:endParaRPr lang="en-US"/>
          </a:p>
        </p:txBody>
      </p:sp>
    </p:spTree>
    <p:extLst>
      <p:ext uri="{BB962C8B-B14F-4D97-AF65-F5344CB8AC3E}">
        <p14:creationId xmlns:p14="http://schemas.microsoft.com/office/powerpoint/2010/main" val="30351541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en.wikipedia.org</a:t>
            </a:r>
            <a:r>
              <a:rPr lang="en-US" dirty="0"/>
              <a:t>/wiki/PH</a:t>
            </a:r>
          </a:p>
        </p:txBody>
      </p:sp>
      <p:sp>
        <p:nvSpPr>
          <p:cNvPr id="4" name="Slide Number Placeholder 3"/>
          <p:cNvSpPr>
            <a:spLocks noGrp="1"/>
          </p:cNvSpPr>
          <p:nvPr>
            <p:ph type="sldNum" sz="quarter" idx="5"/>
          </p:nvPr>
        </p:nvSpPr>
        <p:spPr/>
        <p:txBody>
          <a:bodyPr/>
          <a:lstStyle/>
          <a:p>
            <a:fld id="{1E9A60AA-0504-9D43-9C67-9C1121590EC0}" type="slidenum">
              <a:rPr lang="en-US" smtClean="0"/>
              <a:t>29</a:t>
            </a:fld>
            <a:endParaRPr lang="en-US"/>
          </a:p>
        </p:txBody>
      </p:sp>
    </p:spTree>
    <p:extLst>
      <p:ext uri="{BB962C8B-B14F-4D97-AF65-F5344CB8AC3E}">
        <p14:creationId xmlns:p14="http://schemas.microsoft.com/office/powerpoint/2010/main" val="21527783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www.epa.gov</a:t>
            </a:r>
            <a:r>
              <a:rPr lang="en-US" dirty="0"/>
              <a:t>/national-aquatic-resource-surveys/indicators-dissolved-oxygen</a:t>
            </a:r>
          </a:p>
        </p:txBody>
      </p:sp>
      <p:sp>
        <p:nvSpPr>
          <p:cNvPr id="4" name="Slide Number Placeholder 3"/>
          <p:cNvSpPr>
            <a:spLocks noGrp="1"/>
          </p:cNvSpPr>
          <p:nvPr>
            <p:ph type="sldNum" sz="quarter" idx="5"/>
          </p:nvPr>
        </p:nvSpPr>
        <p:spPr/>
        <p:txBody>
          <a:bodyPr/>
          <a:lstStyle/>
          <a:p>
            <a:fld id="{1E9A60AA-0504-9D43-9C67-9C1121590EC0}" type="slidenum">
              <a:rPr lang="en-US" smtClean="0"/>
              <a:t>31</a:t>
            </a:fld>
            <a:endParaRPr lang="en-US"/>
          </a:p>
        </p:txBody>
      </p:sp>
    </p:spTree>
    <p:extLst>
      <p:ext uri="{BB962C8B-B14F-4D97-AF65-F5344CB8AC3E}">
        <p14:creationId xmlns:p14="http://schemas.microsoft.com/office/powerpoint/2010/main" val="18264622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https://www.knowyourh2o.com/outdoor-4/dissolved-oxygen-in-water</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32</a:t>
            </a:fld>
            <a:endParaRPr lang="en-US"/>
          </a:p>
        </p:txBody>
      </p:sp>
    </p:spTree>
    <p:extLst>
      <p:ext uri="{BB962C8B-B14F-4D97-AF65-F5344CB8AC3E}">
        <p14:creationId xmlns:p14="http://schemas.microsoft.com/office/powerpoint/2010/main" val="28271821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www.google.com</a:t>
            </a:r>
            <a:r>
              <a:rPr lang="en-US" dirty="0"/>
              <a:t>/</a:t>
            </a:r>
            <a:r>
              <a:rPr lang="en-US" dirty="0" err="1"/>
              <a:t>search?q</a:t>
            </a:r>
            <a:r>
              <a:rPr lang="en-US" dirty="0"/>
              <a:t>=</a:t>
            </a:r>
            <a:r>
              <a:rPr lang="en-US" dirty="0" err="1"/>
              <a:t>DO+probe+cost</a:t>
            </a:r>
            <a:r>
              <a:rPr lang="en-US" dirty="0"/>
              <a:t>+&amp;</a:t>
            </a:r>
            <a:r>
              <a:rPr lang="en-US" dirty="0" err="1"/>
              <a:t>sca_esv</a:t>
            </a:r>
            <a:r>
              <a:rPr lang="en-US" dirty="0"/>
              <a:t>=595946801&amp;biw=1264&amp;bih=658&amp;tbm=</a:t>
            </a:r>
            <a:r>
              <a:rPr lang="en-US" dirty="0" err="1"/>
              <a:t>shop&amp;ei</a:t>
            </a:r>
            <a:r>
              <a:rPr lang="en-US" dirty="0"/>
              <a:t>=RPGXZdvTA47l2roPqeCC4AM&amp;ved=0ahUKEwjbhbOpm8aDAxWOslYBHSmwADwQ4dUDCAg&amp;uact=5&amp;oq=</a:t>
            </a:r>
            <a:r>
              <a:rPr lang="en-US" dirty="0" err="1"/>
              <a:t>DO+probe+cost</a:t>
            </a:r>
            <a:r>
              <a:rPr lang="en-US" dirty="0"/>
              <a:t>+&amp;</a:t>
            </a:r>
            <a:r>
              <a:rPr lang="en-US" dirty="0" err="1"/>
              <a:t>gs_lp</a:t>
            </a:r>
            <a:r>
              <a:rPr lang="en-US" dirty="0"/>
              <a:t>=Egtwcm9kdWN0cy1jYyIORE8gcHJvYmUgY29zdCBIqQRQ-AFY-AFwAHgAkAEAmAGwAaAB1QKqAQMwLjK4AQPIAQD4AQGIBgE&amp;sclient=</a:t>
            </a:r>
            <a:r>
              <a:rPr lang="en-US" dirty="0" err="1"/>
              <a:t>products-cc#spd</a:t>
            </a:r>
            <a:r>
              <a:rPr lang="en-US" dirty="0"/>
              <a:t>=16522052190062395456</a:t>
            </a:r>
          </a:p>
        </p:txBody>
      </p:sp>
      <p:sp>
        <p:nvSpPr>
          <p:cNvPr id="4" name="Slide Number Placeholder 3"/>
          <p:cNvSpPr>
            <a:spLocks noGrp="1"/>
          </p:cNvSpPr>
          <p:nvPr>
            <p:ph type="sldNum" sz="quarter" idx="5"/>
          </p:nvPr>
        </p:nvSpPr>
        <p:spPr/>
        <p:txBody>
          <a:bodyPr/>
          <a:lstStyle/>
          <a:p>
            <a:fld id="{1E9A60AA-0504-9D43-9C67-9C1121590EC0}" type="slidenum">
              <a:rPr lang="en-US" smtClean="0"/>
              <a:t>33</a:t>
            </a:fld>
            <a:endParaRPr lang="en-US"/>
          </a:p>
        </p:txBody>
      </p:sp>
    </p:spTree>
    <p:extLst>
      <p:ext uri="{BB962C8B-B14F-4D97-AF65-F5344CB8AC3E}">
        <p14:creationId xmlns:p14="http://schemas.microsoft.com/office/powerpoint/2010/main" val="17397421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www.fondriest.com</a:t>
            </a:r>
            <a:r>
              <a:rPr lang="en-US" dirty="0"/>
              <a:t>/environmental-measurements/parameters/water-quality/dissolved-oxygen/</a:t>
            </a:r>
          </a:p>
        </p:txBody>
      </p:sp>
      <p:sp>
        <p:nvSpPr>
          <p:cNvPr id="4" name="Slide Number Placeholder 3"/>
          <p:cNvSpPr>
            <a:spLocks noGrp="1"/>
          </p:cNvSpPr>
          <p:nvPr>
            <p:ph type="sldNum" sz="quarter" idx="5"/>
          </p:nvPr>
        </p:nvSpPr>
        <p:spPr/>
        <p:txBody>
          <a:bodyPr/>
          <a:lstStyle/>
          <a:p>
            <a:fld id="{1E9A60AA-0504-9D43-9C67-9C1121590EC0}" type="slidenum">
              <a:rPr lang="en-US" smtClean="0"/>
              <a:t>34</a:t>
            </a:fld>
            <a:endParaRPr lang="en-US"/>
          </a:p>
        </p:txBody>
      </p:sp>
    </p:spTree>
    <p:extLst>
      <p:ext uri="{BB962C8B-B14F-4D97-AF65-F5344CB8AC3E}">
        <p14:creationId xmlns:p14="http://schemas.microsoft.com/office/powerpoint/2010/main" val="20965046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www.fishsens.com</a:t>
            </a:r>
            <a:r>
              <a:rPr lang="en-US" dirty="0"/>
              <a:t>/how-do-fish-respond-to-low-dissolved-oxygen/</a:t>
            </a:r>
          </a:p>
        </p:txBody>
      </p:sp>
      <p:sp>
        <p:nvSpPr>
          <p:cNvPr id="4" name="Slide Number Placeholder 3"/>
          <p:cNvSpPr>
            <a:spLocks noGrp="1"/>
          </p:cNvSpPr>
          <p:nvPr>
            <p:ph type="sldNum" sz="quarter" idx="5"/>
          </p:nvPr>
        </p:nvSpPr>
        <p:spPr/>
        <p:txBody>
          <a:bodyPr/>
          <a:lstStyle/>
          <a:p>
            <a:fld id="{1E9A60AA-0504-9D43-9C67-9C1121590EC0}" type="slidenum">
              <a:rPr lang="en-US" smtClean="0"/>
              <a:t>36</a:t>
            </a:fld>
            <a:endParaRPr lang="en-US"/>
          </a:p>
        </p:txBody>
      </p:sp>
    </p:spTree>
    <p:extLst>
      <p:ext uri="{BB962C8B-B14F-4D97-AF65-F5344CB8AC3E}">
        <p14:creationId xmlns:p14="http://schemas.microsoft.com/office/powerpoint/2010/main" val="24910709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https://atlas-</a:t>
            </a:r>
            <a:r>
              <a:rPr lang="en-US" dirty="0" err="1"/>
              <a:t>scientific.com</a:t>
            </a:r>
            <a:r>
              <a:rPr lang="en-US" dirty="0"/>
              <a:t>/blog/</a:t>
            </a:r>
            <a:r>
              <a:rPr lang="en-US" dirty="0" err="1"/>
              <a:t>winkler</a:t>
            </a:r>
            <a:r>
              <a:rPr lang="en-US" dirty="0"/>
              <a:t>-method-for-dissolved-oxygen/</a:t>
            </a:r>
          </a:p>
        </p:txBody>
      </p:sp>
      <p:sp>
        <p:nvSpPr>
          <p:cNvPr id="4" name="Slide Number Placeholder 3"/>
          <p:cNvSpPr>
            <a:spLocks noGrp="1"/>
          </p:cNvSpPr>
          <p:nvPr>
            <p:ph type="sldNum" sz="quarter" idx="5"/>
          </p:nvPr>
        </p:nvSpPr>
        <p:spPr/>
        <p:txBody>
          <a:bodyPr/>
          <a:lstStyle/>
          <a:p>
            <a:fld id="{1E9A60AA-0504-9D43-9C67-9C1121590EC0}" type="slidenum">
              <a:rPr lang="en-US" smtClean="0"/>
              <a:t>37</a:t>
            </a:fld>
            <a:endParaRPr lang="en-US"/>
          </a:p>
        </p:txBody>
      </p:sp>
    </p:spTree>
    <p:extLst>
      <p:ext uri="{BB962C8B-B14F-4D97-AF65-F5344CB8AC3E}">
        <p14:creationId xmlns:p14="http://schemas.microsoft.com/office/powerpoint/2010/main" val="28749460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www.vernier.com</a:t>
            </a:r>
            <a:r>
              <a:rPr lang="en-US" dirty="0"/>
              <a:t>/manuals/do-</a:t>
            </a:r>
            <a:r>
              <a:rPr lang="en-US" dirty="0" err="1"/>
              <a:t>bta</a:t>
            </a:r>
            <a:r>
              <a:rPr lang="en-US" dirty="0"/>
              <a:t>/</a:t>
            </a:r>
          </a:p>
        </p:txBody>
      </p:sp>
      <p:sp>
        <p:nvSpPr>
          <p:cNvPr id="4" name="Slide Number Placeholder 3"/>
          <p:cNvSpPr>
            <a:spLocks noGrp="1"/>
          </p:cNvSpPr>
          <p:nvPr>
            <p:ph type="sldNum" sz="quarter" idx="5"/>
          </p:nvPr>
        </p:nvSpPr>
        <p:spPr/>
        <p:txBody>
          <a:bodyPr/>
          <a:lstStyle/>
          <a:p>
            <a:fld id="{1E9A60AA-0504-9D43-9C67-9C1121590EC0}" type="slidenum">
              <a:rPr lang="en-US" smtClean="0"/>
              <a:t>38</a:t>
            </a:fld>
            <a:endParaRPr lang="en-US"/>
          </a:p>
        </p:txBody>
      </p:sp>
    </p:spTree>
    <p:extLst>
      <p:ext uri="{BB962C8B-B14F-4D97-AF65-F5344CB8AC3E}">
        <p14:creationId xmlns:p14="http://schemas.microsoft.com/office/powerpoint/2010/main" val="2872122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Source: https://</a:t>
            </a:r>
            <a:r>
              <a:rPr lang="en-US" sz="1200" dirty="0" err="1"/>
              <a:t>kingcounty.gov</a:t>
            </a:r>
            <a:r>
              <a:rPr lang="en-US" sz="1200" dirty="0"/>
              <a:t>/~/media/services/environment/wastewater/education/docs/</a:t>
            </a:r>
            <a:r>
              <a:rPr lang="en-US" sz="1200" dirty="0" err="1"/>
              <a:t>Water-Quality-Biotic-Lesson.ashx?la</a:t>
            </a:r>
            <a:r>
              <a:rPr lang="en-US" sz="1200" dirty="0"/>
              <a:t>=</a:t>
            </a:r>
            <a:r>
              <a:rPr lang="en-US" sz="1200" dirty="0" err="1"/>
              <a:t>en&amp;hash</a:t>
            </a:r>
            <a:r>
              <a:rPr lang="en-US" sz="1200" dirty="0"/>
              <a:t>=144849C6BC8C443A62BE849FB4FD302A</a:t>
            </a:r>
          </a:p>
          <a:p>
            <a:endParaRPr lang="en-US" dirty="0"/>
          </a:p>
          <a:p>
            <a:r>
              <a:rPr lang="en-US" dirty="0"/>
              <a:t>Methods used by DES: https://</a:t>
            </a:r>
            <a:r>
              <a:rPr lang="en-US" dirty="0" err="1"/>
              <a:t>environment.des.qld.gov.au</a:t>
            </a:r>
            <a:r>
              <a:rPr lang="en-US" dirty="0"/>
              <a:t>/__data/assets/</a:t>
            </a:r>
            <a:r>
              <a:rPr lang="en-US" dirty="0" err="1"/>
              <a:t>pdf_file</a:t>
            </a:r>
            <a:r>
              <a:rPr lang="en-US" dirty="0"/>
              <a:t>/0031/90778/biological-assessment-aquatic-macroinvertebrate-sampling-processing-and-index-calculation.pdf</a:t>
            </a:r>
          </a:p>
        </p:txBody>
      </p:sp>
      <p:sp>
        <p:nvSpPr>
          <p:cNvPr id="4" name="Slide Number Placeholder 3"/>
          <p:cNvSpPr>
            <a:spLocks noGrp="1"/>
          </p:cNvSpPr>
          <p:nvPr>
            <p:ph type="sldNum" sz="quarter" idx="5"/>
          </p:nvPr>
        </p:nvSpPr>
        <p:spPr/>
        <p:txBody>
          <a:bodyPr/>
          <a:lstStyle/>
          <a:p>
            <a:fld id="{1E9A60AA-0504-9D43-9C67-9C1121590EC0}" type="slidenum">
              <a:rPr lang="en-US" smtClean="0"/>
              <a:t>4</a:t>
            </a:fld>
            <a:endParaRPr lang="en-US"/>
          </a:p>
        </p:txBody>
      </p:sp>
    </p:spTree>
    <p:extLst>
      <p:ext uri="{BB962C8B-B14F-4D97-AF65-F5344CB8AC3E}">
        <p14:creationId xmlns:p14="http://schemas.microsoft.com/office/powerpoint/2010/main" val="41230927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39</a:t>
            </a:fld>
            <a:endParaRPr lang="en-US"/>
          </a:p>
        </p:txBody>
      </p:sp>
    </p:spTree>
    <p:extLst>
      <p:ext uri="{BB962C8B-B14F-4D97-AF65-F5344CB8AC3E}">
        <p14:creationId xmlns:p14="http://schemas.microsoft.com/office/powerpoint/2010/main" val="31133429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gingerimagery.com</a:t>
            </a:r>
            <a:r>
              <a:rPr lang="en-US" dirty="0"/>
              <a:t>/products/gp0172</a:t>
            </a:r>
          </a:p>
        </p:txBody>
      </p:sp>
      <p:sp>
        <p:nvSpPr>
          <p:cNvPr id="4" name="Slide Number Placeholder 3"/>
          <p:cNvSpPr>
            <a:spLocks noGrp="1"/>
          </p:cNvSpPr>
          <p:nvPr>
            <p:ph type="sldNum" sz="quarter" idx="5"/>
          </p:nvPr>
        </p:nvSpPr>
        <p:spPr/>
        <p:txBody>
          <a:bodyPr/>
          <a:lstStyle/>
          <a:p>
            <a:fld id="{1E9A60AA-0504-9D43-9C67-9C1121590EC0}" type="slidenum">
              <a:rPr lang="en-US" smtClean="0"/>
              <a:t>40</a:t>
            </a:fld>
            <a:endParaRPr lang="en-US"/>
          </a:p>
        </p:txBody>
      </p:sp>
    </p:spTree>
    <p:extLst>
      <p:ext uri="{BB962C8B-B14F-4D97-AF65-F5344CB8AC3E}">
        <p14:creationId xmlns:p14="http://schemas.microsoft.com/office/powerpoint/2010/main" val="5791471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www.bulkreefsupply.com</a:t>
            </a:r>
            <a:r>
              <a:rPr lang="en-US" dirty="0"/>
              <a:t>/content/post/md-2014-05-how-to-measure-salinity-in-saltwater</a:t>
            </a:r>
          </a:p>
          <a:p>
            <a:r>
              <a:rPr lang="en-US" dirty="0"/>
              <a:t>Alternative Image: https://</a:t>
            </a:r>
            <a:r>
              <a:rPr lang="en-US" dirty="0" err="1"/>
              <a:t>salinity.oceansciences.org</a:t>
            </a:r>
            <a:r>
              <a:rPr lang="en-US" dirty="0"/>
              <a:t>/science-</a:t>
            </a:r>
            <a:r>
              <a:rPr lang="en-US" dirty="0" err="1"/>
              <a:t>salinity.htm</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41</a:t>
            </a:fld>
            <a:endParaRPr lang="en-US"/>
          </a:p>
        </p:txBody>
      </p:sp>
    </p:spTree>
    <p:extLst>
      <p:ext uri="{BB962C8B-B14F-4D97-AF65-F5344CB8AC3E}">
        <p14:creationId xmlns:p14="http://schemas.microsoft.com/office/powerpoint/2010/main" val="40202649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en.wikipedia.org</a:t>
            </a:r>
            <a:r>
              <a:rPr lang="en-US" dirty="0"/>
              <a:t>/wiki/Salinity</a:t>
            </a:r>
          </a:p>
        </p:txBody>
      </p:sp>
      <p:sp>
        <p:nvSpPr>
          <p:cNvPr id="4" name="Slide Number Placeholder 3"/>
          <p:cNvSpPr>
            <a:spLocks noGrp="1"/>
          </p:cNvSpPr>
          <p:nvPr>
            <p:ph type="sldNum" sz="quarter" idx="5"/>
          </p:nvPr>
        </p:nvSpPr>
        <p:spPr/>
        <p:txBody>
          <a:bodyPr/>
          <a:lstStyle/>
          <a:p>
            <a:fld id="{1E9A60AA-0504-9D43-9C67-9C1121590EC0}" type="slidenum">
              <a:rPr lang="en-US" smtClean="0"/>
              <a:t>42</a:t>
            </a:fld>
            <a:endParaRPr lang="en-US"/>
          </a:p>
        </p:txBody>
      </p:sp>
    </p:spTree>
    <p:extLst>
      <p:ext uri="{BB962C8B-B14F-4D97-AF65-F5344CB8AC3E}">
        <p14:creationId xmlns:p14="http://schemas.microsoft.com/office/powerpoint/2010/main" val="25824446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43</a:t>
            </a:fld>
            <a:endParaRPr lang="en-US"/>
          </a:p>
        </p:txBody>
      </p:sp>
    </p:spTree>
    <p:extLst>
      <p:ext uri="{BB962C8B-B14F-4D97-AF65-F5344CB8AC3E}">
        <p14:creationId xmlns:p14="http://schemas.microsoft.com/office/powerpoint/2010/main" val="15333358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recon.sccf.org</a:t>
            </a:r>
            <a:r>
              <a:rPr lang="en-US" dirty="0"/>
              <a:t>/parameters/salinity/metrics</a:t>
            </a:r>
          </a:p>
        </p:txBody>
      </p:sp>
      <p:sp>
        <p:nvSpPr>
          <p:cNvPr id="4" name="Slide Number Placeholder 3"/>
          <p:cNvSpPr>
            <a:spLocks noGrp="1"/>
          </p:cNvSpPr>
          <p:nvPr>
            <p:ph type="sldNum" sz="quarter" idx="5"/>
          </p:nvPr>
        </p:nvSpPr>
        <p:spPr/>
        <p:txBody>
          <a:bodyPr/>
          <a:lstStyle/>
          <a:p>
            <a:fld id="{1E9A60AA-0504-9D43-9C67-9C1121590EC0}" type="slidenum">
              <a:rPr lang="en-US" smtClean="0"/>
              <a:t>46</a:t>
            </a:fld>
            <a:endParaRPr lang="en-US"/>
          </a:p>
        </p:txBody>
      </p:sp>
    </p:spTree>
    <p:extLst>
      <p:ext uri="{BB962C8B-B14F-4D97-AF65-F5344CB8AC3E}">
        <p14:creationId xmlns:p14="http://schemas.microsoft.com/office/powerpoint/2010/main" val="24802884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p>
        </p:txBody>
      </p:sp>
      <p:sp>
        <p:nvSpPr>
          <p:cNvPr id="4" name="Slide Number Placeholder 3"/>
          <p:cNvSpPr>
            <a:spLocks noGrp="1"/>
          </p:cNvSpPr>
          <p:nvPr>
            <p:ph type="sldNum" sz="quarter" idx="5"/>
          </p:nvPr>
        </p:nvSpPr>
        <p:spPr/>
        <p:txBody>
          <a:bodyPr/>
          <a:lstStyle/>
          <a:p>
            <a:fld id="{1E9A60AA-0504-9D43-9C67-9C1121590EC0}" type="slidenum">
              <a:rPr lang="en-US" smtClean="0"/>
              <a:t>47</a:t>
            </a:fld>
            <a:endParaRPr lang="en-US"/>
          </a:p>
        </p:txBody>
      </p:sp>
    </p:spTree>
    <p:extLst>
      <p:ext uri="{BB962C8B-B14F-4D97-AF65-F5344CB8AC3E}">
        <p14:creationId xmlns:p14="http://schemas.microsoft.com/office/powerpoint/2010/main" val="23960831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www.youtube.com</a:t>
            </a:r>
            <a:r>
              <a:rPr lang="en-US" dirty="0"/>
              <a:t>/</a:t>
            </a:r>
            <a:r>
              <a:rPr lang="en-US" dirty="0" err="1"/>
              <a:t>watch?app</a:t>
            </a:r>
            <a:r>
              <a:rPr lang="en-US" dirty="0"/>
              <a:t>=</a:t>
            </a:r>
            <a:r>
              <a:rPr lang="en-US" dirty="0" err="1"/>
              <a:t>desktop&amp;v</a:t>
            </a:r>
            <a:r>
              <a:rPr lang="en-US" dirty="0"/>
              <a:t>=vBME9YT3N2M</a:t>
            </a:r>
          </a:p>
        </p:txBody>
      </p:sp>
      <p:sp>
        <p:nvSpPr>
          <p:cNvPr id="4" name="Slide Number Placeholder 3"/>
          <p:cNvSpPr>
            <a:spLocks noGrp="1"/>
          </p:cNvSpPr>
          <p:nvPr>
            <p:ph type="sldNum" sz="quarter" idx="5"/>
          </p:nvPr>
        </p:nvSpPr>
        <p:spPr/>
        <p:txBody>
          <a:bodyPr/>
          <a:lstStyle/>
          <a:p>
            <a:fld id="{1E9A60AA-0504-9D43-9C67-9C1121590EC0}" type="slidenum">
              <a:rPr lang="en-US" smtClean="0"/>
              <a:t>48</a:t>
            </a:fld>
            <a:endParaRPr lang="en-US"/>
          </a:p>
        </p:txBody>
      </p:sp>
    </p:spTree>
    <p:extLst>
      <p:ext uri="{BB962C8B-B14F-4D97-AF65-F5344CB8AC3E}">
        <p14:creationId xmlns:p14="http://schemas.microsoft.com/office/powerpoint/2010/main" val="15303645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https://research-</a:t>
            </a:r>
            <a:r>
              <a:rPr lang="en-US" dirty="0" err="1"/>
              <a:t>repository.griffith.edu.au</a:t>
            </a:r>
            <a:r>
              <a:rPr lang="en-US" dirty="0"/>
              <a:t>/bitstream/handle/10072/138201/MeyneckePUB2.pdf?sequence=1</a:t>
            </a:r>
          </a:p>
        </p:txBody>
      </p:sp>
      <p:sp>
        <p:nvSpPr>
          <p:cNvPr id="4" name="Slide Number Placeholder 3"/>
          <p:cNvSpPr>
            <a:spLocks noGrp="1"/>
          </p:cNvSpPr>
          <p:nvPr>
            <p:ph type="sldNum" sz="quarter" idx="5"/>
          </p:nvPr>
        </p:nvSpPr>
        <p:spPr/>
        <p:txBody>
          <a:bodyPr/>
          <a:lstStyle/>
          <a:p>
            <a:fld id="{1E9A60AA-0504-9D43-9C67-9C1121590EC0}" type="slidenum">
              <a:rPr lang="en-US" smtClean="0"/>
              <a:t>49</a:t>
            </a:fld>
            <a:endParaRPr lang="en-US"/>
          </a:p>
        </p:txBody>
      </p:sp>
    </p:spTree>
    <p:extLst>
      <p:ext uri="{BB962C8B-B14F-4D97-AF65-F5344CB8AC3E}">
        <p14:creationId xmlns:p14="http://schemas.microsoft.com/office/powerpoint/2010/main" val="32641783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https://research-</a:t>
            </a:r>
            <a:r>
              <a:rPr lang="en-US" dirty="0" err="1"/>
              <a:t>repository.griffith.edu.au</a:t>
            </a:r>
            <a:r>
              <a:rPr lang="en-US" dirty="0"/>
              <a:t>/bitstream/handle/10072/138201/MeyneckePUB2.pdf?sequence=1</a:t>
            </a:r>
          </a:p>
        </p:txBody>
      </p:sp>
      <p:sp>
        <p:nvSpPr>
          <p:cNvPr id="4" name="Slide Number Placeholder 3"/>
          <p:cNvSpPr>
            <a:spLocks noGrp="1"/>
          </p:cNvSpPr>
          <p:nvPr>
            <p:ph type="sldNum" sz="quarter" idx="5"/>
          </p:nvPr>
        </p:nvSpPr>
        <p:spPr/>
        <p:txBody>
          <a:bodyPr/>
          <a:lstStyle/>
          <a:p>
            <a:fld id="{1E9A60AA-0504-9D43-9C67-9C1121590EC0}" type="slidenum">
              <a:rPr lang="en-US" smtClean="0"/>
              <a:t>50</a:t>
            </a:fld>
            <a:endParaRPr lang="en-US"/>
          </a:p>
        </p:txBody>
      </p:sp>
    </p:spTree>
    <p:extLst>
      <p:ext uri="{BB962C8B-B14F-4D97-AF65-F5344CB8AC3E}">
        <p14:creationId xmlns:p14="http://schemas.microsoft.com/office/powerpoint/2010/main" val="3035898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www.tryoncreek.org</a:t>
            </a:r>
            <a:r>
              <a:rPr lang="en-US" dirty="0"/>
              <a:t>/macroinvertebrates-in-</a:t>
            </a:r>
            <a:r>
              <a:rPr lang="en-US" dirty="0" err="1"/>
              <a:t>tryon</a:t>
            </a:r>
            <a:r>
              <a:rPr lang="en-US" dirty="0"/>
              <a:t>-creek/</a:t>
            </a:r>
          </a:p>
        </p:txBody>
      </p:sp>
      <p:sp>
        <p:nvSpPr>
          <p:cNvPr id="4" name="Slide Number Placeholder 3"/>
          <p:cNvSpPr>
            <a:spLocks noGrp="1"/>
          </p:cNvSpPr>
          <p:nvPr>
            <p:ph type="sldNum" sz="quarter" idx="5"/>
          </p:nvPr>
        </p:nvSpPr>
        <p:spPr/>
        <p:txBody>
          <a:bodyPr/>
          <a:lstStyle/>
          <a:p>
            <a:fld id="{1E9A60AA-0504-9D43-9C67-9C1121590EC0}" type="slidenum">
              <a:rPr lang="en-US" smtClean="0"/>
              <a:t>5</a:t>
            </a:fld>
            <a:endParaRPr lang="en-US"/>
          </a:p>
        </p:txBody>
      </p:sp>
    </p:spTree>
    <p:extLst>
      <p:ext uri="{BB962C8B-B14F-4D97-AF65-F5344CB8AC3E}">
        <p14:creationId xmlns:p14="http://schemas.microsoft.com/office/powerpoint/2010/main" val="30265291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riverhealth.org.au</a:t>
            </a:r>
            <a:r>
              <a:rPr lang="en-US" dirty="0"/>
              <a:t>/wp-content/uploads/2023/10/FPRH-Barramundi-Fact-</a:t>
            </a:r>
            <a:r>
              <a:rPr lang="en-US" dirty="0" err="1"/>
              <a:t>Sheet_High</a:t>
            </a:r>
            <a:r>
              <a:rPr lang="en-US" dirty="0"/>
              <a:t>-</a:t>
            </a:r>
            <a:r>
              <a:rPr lang="en-US" dirty="0" err="1"/>
              <a:t>Res.pdf</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51</a:t>
            </a:fld>
            <a:endParaRPr lang="en-US"/>
          </a:p>
        </p:txBody>
      </p:sp>
    </p:spTree>
    <p:extLst>
      <p:ext uri="{BB962C8B-B14F-4D97-AF65-F5344CB8AC3E}">
        <p14:creationId xmlns:p14="http://schemas.microsoft.com/office/powerpoint/2010/main" val="23860959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p>
        </p:txBody>
      </p:sp>
      <p:sp>
        <p:nvSpPr>
          <p:cNvPr id="4" name="Slide Number Placeholder 3"/>
          <p:cNvSpPr>
            <a:spLocks noGrp="1"/>
          </p:cNvSpPr>
          <p:nvPr>
            <p:ph type="sldNum" sz="quarter" idx="5"/>
          </p:nvPr>
        </p:nvSpPr>
        <p:spPr/>
        <p:txBody>
          <a:bodyPr/>
          <a:lstStyle/>
          <a:p>
            <a:fld id="{1E9A60AA-0504-9D43-9C67-9C1121590EC0}" type="slidenum">
              <a:rPr lang="en-US" smtClean="0"/>
              <a:t>52</a:t>
            </a:fld>
            <a:endParaRPr lang="en-US"/>
          </a:p>
        </p:txBody>
      </p:sp>
    </p:spTree>
    <p:extLst>
      <p:ext uri="{BB962C8B-B14F-4D97-AF65-F5344CB8AC3E}">
        <p14:creationId xmlns:p14="http://schemas.microsoft.com/office/powerpoint/2010/main" val="21372408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www.dea.ga.gov.au</a:t>
            </a:r>
            <a:r>
              <a:rPr lang="en-US" dirty="0"/>
              <a:t>/</a:t>
            </a:r>
            <a:r>
              <a:rPr lang="en-US" dirty="0" err="1"/>
              <a:t>murrays</a:t>
            </a:r>
            <a:r>
              <a:rPr lang="en-US" dirty="0"/>
              <a:t>-muddy-flood-plume-fills-southern-ocean</a:t>
            </a:r>
          </a:p>
          <a:p>
            <a:r>
              <a:rPr lang="en-AU" b="1" i="0" dirty="0">
                <a:solidFill>
                  <a:srgbClr val="082E41"/>
                </a:solidFill>
                <a:effectLst/>
                <a:latin typeface="Source Sans Pro" panose="020B0503030403020204" pitchFamily="34" charset="0"/>
              </a:rPr>
              <a:t>DEA Surface Reflectance True Colour Sentinel-2 imagery of Murray River flood plume showing sediment that flushed through the river and into the Southern Ocean in January 2023 following months of high rainfall.</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56</a:t>
            </a:fld>
            <a:endParaRPr lang="en-US"/>
          </a:p>
        </p:txBody>
      </p:sp>
    </p:spTree>
    <p:extLst>
      <p:ext uri="{BB962C8B-B14F-4D97-AF65-F5344CB8AC3E}">
        <p14:creationId xmlns:p14="http://schemas.microsoft.com/office/powerpoint/2010/main" val="15817547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p>
        </p:txBody>
      </p:sp>
      <p:sp>
        <p:nvSpPr>
          <p:cNvPr id="4" name="Slide Number Placeholder 3"/>
          <p:cNvSpPr>
            <a:spLocks noGrp="1"/>
          </p:cNvSpPr>
          <p:nvPr>
            <p:ph type="sldNum" sz="quarter" idx="5"/>
          </p:nvPr>
        </p:nvSpPr>
        <p:spPr/>
        <p:txBody>
          <a:bodyPr/>
          <a:lstStyle/>
          <a:p>
            <a:fld id="{1E9A60AA-0504-9D43-9C67-9C1121590EC0}" type="slidenum">
              <a:rPr lang="en-US" smtClean="0"/>
              <a:t>57</a:t>
            </a:fld>
            <a:endParaRPr lang="en-US"/>
          </a:p>
        </p:txBody>
      </p:sp>
    </p:spTree>
    <p:extLst>
      <p:ext uri="{BB962C8B-B14F-4D97-AF65-F5344CB8AC3E}">
        <p14:creationId xmlns:p14="http://schemas.microsoft.com/office/powerpoint/2010/main" val="7099980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p>
        </p:txBody>
      </p:sp>
      <p:sp>
        <p:nvSpPr>
          <p:cNvPr id="4" name="Slide Number Placeholder 3"/>
          <p:cNvSpPr>
            <a:spLocks noGrp="1"/>
          </p:cNvSpPr>
          <p:nvPr>
            <p:ph type="sldNum" sz="quarter" idx="5"/>
          </p:nvPr>
        </p:nvSpPr>
        <p:spPr/>
        <p:txBody>
          <a:bodyPr/>
          <a:lstStyle/>
          <a:p>
            <a:fld id="{1E9A60AA-0504-9D43-9C67-9C1121590EC0}" type="slidenum">
              <a:rPr lang="en-US" smtClean="0"/>
              <a:t>58</a:t>
            </a:fld>
            <a:endParaRPr lang="en-US"/>
          </a:p>
        </p:txBody>
      </p:sp>
    </p:spTree>
    <p:extLst>
      <p:ext uri="{BB962C8B-B14F-4D97-AF65-F5344CB8AC3E}">
        <p14:creationId xmlns:p14="http://schemas.microsoft.com/office/powerpoint/2010/main" val="30654834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www.biosaline.org</a:t>
            </a:r>
            <a:r>
              <a:rPr lang="en-US" dirty="0"/>
              <a:t>/news/2018-07-17-6571</a:t>
            </a:r>
          </a:p>
          <a:p>
            <a:r>
              <a:rPr lang="en-AU" b="0" i="1" dirty="0">
                <a:solidFill>
                  <a:srgbClr val="3B4453"/>
                </a:solidFill>
                <a:effectLst/>
                <a:latin typeface="Ubuntu" panose="020F0502020204030204" pitchFamily="34" charset="0"/>
              </a:rPr>
              <a:t>With some 11m hectares of salt-affected lands, Ethiopia ranks first in Africa in terms of soil salinity caused by human activities and natural factors. This is a big problem for the second most populous country in the continent where agriculture accounts for 40 percent of the GDP, 80 percent of the total employment and 70 percent of the exports.</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60</a:t>
            </a:fld>
            <a:endParaRPr lang="en-US"/>
          </a:p>
        </p:txBody>
      </p:sp>
    </p:spTree>
    <p:extLst>
      <p:ext uri="{BB962C8B-B14F-4D97-AF65-F5344CB8AC3E}">
        <p14:creationId xmlns:p14="http://schemas.microsoft.com/office/powerpoint/2010/main" val="4358618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www.axios.com</a:t>
            </a:r>
            <a:r>
              <a:rPr lang="en-US" dirty="0"/>
              <a:t>/2023/01/26/amazon-rainforest-degraded</a:t>
            </a:r>
          </a:p>
        </p:txBody>
      </p:sp>
      <p:sp>
        <p:nvSpPr>
          <p:cNvPr id="4" name="Slide Number Placeholder 3"/>
          <p:cNvSpPr>
            <a:spLocks noGrp="1"/>
          </p:cNvSpPr>
          <p:nvPr>
            <p:ph type="sldNum" sz="quarter" idx="5"/>
          </p:nvPr>
        </p:nvSpPr>
        <p:spPr/>
        <p:txBody>
          <a:bodyPr/>
          <a:lstStyle/>
          <a:p>
            <a:fld id="{1E9A60AA-0504-9D43-9C67-9C1121590EC0}" type="slidenum">
              <a:rPr lang="en-US" smtClean="0"/>
              <a:t>61</a:t>
            </a:fld>
            <a:endParaRPr lang="en-US"/>
          </a:p>
        </p:txBody>
      </p:sp>
    </p:spTree>
    <p:extLst>
      <p:ext uri="{BB962C8B-B14F-4D97-AF65-F5344CB8AC3E}">
        <p14:creationId xmlns:p14="http://schemas.microsoft.com/office/powerpoint/2010/main" val="36547575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www.mdba.gov.au</a:t>
            </a:r>
            <a:r>
              <a:rPr lang="en-US" dirty="0"/>
              <a:t>/water-use/allocations/return-flows</a:t>
            </a:r>
          </a:p>
        </p:txBody>
      </p:sp>
      <p:sp>
        <p:nvSpPr>
          <p:cNvPr id="4" name="Slide Number Placeholder 3"/>
          <p:cNvSpPr>
            <a:spLocks noGrp="1"/>
          </p:cNvSpPr>
          <p:nvPr>
            <p:ph type="sldNum" sz="quarter" idx="5"/>
          </p:nvPr>
        </p:nvSpPr>
        <p:spPr/>
        <p:txBody>
          <a:bodyPr/>
          <a:lstStyle/>
          <a:p>
            <a:fld id="{1E9A60AA-0504-9D43-9C67-9C1121590EC0}" type="slidenum">
              <a:rPr lang="en-US" smtClean="0"/>
              <a:t>62</a:t>
            </a:fld>
            <a:endParaRPr lang="en-US"/>
          </a:p>
        </p:txBody>
      </p:sp>
    </p:spTree>
    <p:extLst>
      <p:ext uri="{BB962C8B-B14F-4D97-AF65-F5344CB8AC3E}">
        <p14:creationId xmlns:p14="http://schemas.microsoft.com/office/powerpoint/2010/main" val="31887992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geographical.co.uk</a:t>
            </a:r>
            <a:r>
              <a:rPr lang="en-US" dirty="0"/>
              <a:t>/science-environment/the-future-of-desalination</a:t>
            </a:r>
          </a:p>
        </p:txBody>
      </p:sp>
      <p:sp>
        <p:nvSpPr>
          <p:cNvPr id="4" name="Slide Number Placeholder 3"/>
          <p:cNvSpPr>
            <a:spLocks noGrp="1"/>
          </p:cNvSpPr>
          <p:nvPr>
            <p:ph type="sldNum" sz="quarter" idx="5"/>
          </p:nvPr>
        </p:nvSpPr>
        <p:spPr/>
        <p:txBody>
          <a:bodyPr/>
          <a:lstStyle/>
          <a:p>
            <a:fld id="{1E9A60AA-0504-9D43-9C67-9C1121590EC0}" type="slidenum">
              <a:rPr lang="en-US" smtClean="0"/>
              <a:t>63</a:t>
            </a:fld>
            <a:endParaRPr lang="en-US"/>
          </a:p>
        </p:txBody>
      </p:sp>
    </p:spTree>
    <p:extLst>
      <p:ext uri="{BB962C8B-B14F-4D97-AF65-F5344CB8AC3E}">
        <p14:creationId xmlns:p14="http://schemas.microsoft.com/office/powerpoint/2010/main" val="19686838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p>
        </p:txBody>
      </p:sp>
      <p:sp>
        <p:nvSpPr>
          <p:cNvPr id="4" name="Slide Number Placeholder 3"/>
          <p:cNvSpPr>
            <a:spLocks noGrp="1"/>
          </p:cNvSpPr>
          <p:nvPr>
            <p:ph type="sldNum" sz="quarter" idx="5"/>
          </p:nvPr>
        </p:nvSpPr>
        <p:spPr/>
        <p:txBody>
          <a:bodyPr/>
          <a:lstStyle/>
          <a:p>
            <a:fld id="{1E9A60AA-0504-9D43-9C67-9C1121590EC0}" type="slidenum">
              <a:rPr lang="en-US" smtClean="0"/>
              <a:t>64</a:t>
            </a:fld>
            <a:endParaRPr lang="en-US"/>
          </a:p>
        </p:txBody>
      </p:sp>
    </p:spTree>
    <p:extLst>
      <p:ext uri="{BB962C8B-B14F-4D97-AF65-F5344CB8AC3E}">
        <p14:creationId xmlns:p14="http://schemas.microsoft.com/office/powerpoint/2010/main" val="1624382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MACRO (</a:t>
            </a:r>
            <a:r>
              <a:rPr lang="en-US" dirty="0" err="1"/>
              <a:t>facebook</a:t>
            </a:r>
            <a:r>
              <a:rPr lang="en-US" dirty="0"/>
              <a:t>)</a:t>
            </a:r>
          </a:p>
        </p:txBody>
      </p:sp>
      <p:sp>
        <p:nvSpPr>
          <p:cNvPr id="4" name="Slide Number Placeholder 3"/>
          <p:cNvSpPr>
            <a:spLocks noGrp="1"/>
          </p:cNvSpPr>
          <p:nvPr>
            <p:ph type="sldNum" sz="quarter" idx="5"/>
          </p:nvPr>
        </p:nvSpPr>
        <p:spPr/>
        <p:txBody>
          <a:bodyPr/>
          <a:lstStyle/>
          <a:p>
            <a:fld id="{1E9A60AA-0504-9D43-9C67-9C1121590EC0}" type="slidenum">
              <a:rPr lang="en-US" smtClean="0"/>
              <a:t>6</a:t>
            </a:fld>
            <a:endParaRPr lang="en-US"/>
          </a:p>
        </p:txBody>
      </p:sp>
    </p:spTree>
    <p:extLst>
      <p:ext uri="{BB962C8B-B14F-4D97-AF65-F5344CB8AC3E}">
        <p14:creationId xmlns:p14="http://schemas.microsoft.com/office/powerpoint/2010/main" val="17728288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 https://</a:t>
            </a:r>
            <a:r>
              <a:rPr lang="en-US" dirty="0" err="1"/>
              <a:t>www.bulkreefsupply.com</a:t>
            </a:r>
            <a:r>
              <a:rPr lang="en-US" dirty="0"/>
              <a:t>/content/post/md-2014-05-how-to-measure-salinity-in-saltwater</a:t>
            </a:r>
          </a:p>
        </p:txBody>
      </p:sp>
      <p:sp>
        <p:nvSpPr>
          <p:cNvPr id="4" name="Slide Number Placeholder 3"/>
          <p:cNvSpPr>
            <a:spLocks noGrp="1"/>
          </p:cNvSpPr>
          <p:nvPr>
            <p:ph type="sldNum" sz="quarter" idx="5"/>
          </p:nvPr>
        </p:nvSpPr>
        <p:spPr/>
        <p:txBody>
          <a:bodyPr/>
          <a:lstStyle/>
          <a:p>
            <a:fld id="{1E9A60AA-0504-9D43-9C67-9C1121590EC0}" type="slidenum">
              <a:rPr lang="en-US" smtClean="0"/>
              <a:t>65</a:t>
            </a:fld>
            <a:endParaRPr lang="en-US"/>
          </a:p>
        </p:txBody>
      </p:sp>
    </p:spTree>
    <p:extLst>
      <p:ext uri="{BB962C8B-B14F-4D97-AF65-F5344CB8AC3E}">
        <p14:creationId xmlns:p14="http://schemas.microsoft.com/office/powerpoint/2010/main" val="7335216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 https://</a:t>
            </a:r>
            <a:r>
              <a:rPr lang="en-US" dirty="0" err="1"/>
              <a:t>www.bulkreefsupply.com</a:t>
            </a:r>
            <a:r>
              <a:rPr lang="en-US" dirty="0"/>
              <a:t>/content/post/md-2014-05-how-to-measure-salinity-in-saltwater</a:t>
            </a:r>
          </a:p>
        </p:txBody>
      </p:sp>
      <p:sp>
        <p:nvSpPr>
          <p:cNvPr id="4" name="Slide Number Placeholder 3"/>
          <p:cNvSpPr>
            <a:spLocks noGrp="1"/>
          </p:cNvSpPr>
          <p:nvPr>
            <p:ph type="sldNum" sz="quarter" idx="5"/>
          </p:nvPr>
        </p:nvSpPr>
        <p:spPr/>
        <p:txBody>
          <a:bodyPr/>
          <a:lstStyle/>
          <a:p>
            <a:fld id="{1E9A60AA-0504-9D43-9C67-9C1121590EC0}" type="slidenum">
              <a:rPr lang="en-US" smtClean="0"/>
              <a:t>66</a:t>
            </a:fld>
            <a:endParaRPr lang="en-US"/>
          </a:p>
        </p:txBody>
      </p:sp>
    </p:spTree>
    <p:extLst>
      <p:ext uri="{BB962C8B-B14F-4D97-AF65-F5344CB8AC3E}">
        <p14:creationId xmlns:p14="http://schemas.microsoft.com/office/powerpoint/2010/main" val="38049690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 and image (top): https://</a:t>
            </a:r>
            <a:r>
              <a:rPr lang="en-US" dirty="0" err="1"/>
              <a:t>www.bulkreefsupply.com</a:t>
            </a:r>
            <a:r>
              <a:rPr lang="en-US" dirty="0"/>
              <a:t>/content/post/md-2014-05-how-to-measure-salinity-in-saltwater</a:t>
            </a:r>
          </a:p>
          <a:p>
            <a:r>
              <a:rPr lang="en-US" dirty="0"/>
              <a:t>Images: https://5.imimg.com/data5/GY/OB/BT/SELLER-15205604/salinity-refractometer-0-100-aquarium-seawater-salinity-meter-seawater-refractometer.pdf</a:t>
            </a:r>
          </a:p>
        </p:txBody>
      </p:sp>
      <p:sp>
        <p:nvSpPr>
          <p:cNvPr id="4" name="Slide Number Placeholder 3"/>
          <p:cNvSpPr>
            <a:spLocks noGrp="1"/>
          </p:cNvSpPr>
          <p:nvPr>
            <p:ph type="sldNum" sz="quarter" idx="5"/>
          </p:nvPr>
        </p:nvSpPr>
        <p:spPr/>
        <p:txBody>
          <a:bodyPr/>
          <a:lstStyle/>
          <a:p>
            <a:fld id="{1E9A60AA-0504-9D43-9C67-9C1121590EC0}" type="slidenum">
              <a:rPr lang="en-US" smtClean="0"/>
              <a:t>67</a:t>
            </a:fld>
            <a:endParaRPr lang="en-US"/>
          </a:p>
        </p:txBody>
      </p:sp>
    </p:spTree>
    <p:extLst>
      <p:ext uri="{BB962C8B-B14F-4D97-AF65-F5344CB8AC3E}">
        <p14:creationId xmlns:p14="http://schemas.microsoft.com/office/powerpoint/2010/main" val="3206575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www.phionics.com</a:t>
            </a:r>
            <a:r>
              <a:rPr lang="en-US" dirty="0"/>
              <a:t>/2020/12/03/linear-conversion-conductivity-to-salinity/</a:t>
            </a:r>
          </a:p>
        </p:txBody>
      </p:sp>
      <p:sp>
        <p:nvSpPr>
          <p:cNvPr id="4" name="Slide Number Placeholder 3"/>
          <p:cNvSpPr>
            <a:spLocks noGrp="1"/>
          </p:cNvSpPr>
          <p:nvPr>
            <p:ph type="sldNum" sz="quarter" idx="5"/>
          </p:nvPr>
        </p:nvSpPr>
        <p:spPr/>
        <p:txBody>
          <a:bodyPr/>
          <a:lstStyle/>
          <a:p>
            <a:fld id="{1E9A60AA-0504-9D43-9C67-9C1121590EC0}" type="slidenum">
              <a:rPr lang="en-US" smtClean="0"/>
              <a:t>69</a:t>
            </a:fld>
            <a:endParaRPr lang="en-US"/>
          </a:p>
        </p:txBody>
      </p:sp>
    </p:spTree>
    <p:extLst>
      <p:ext uri="{BB962C8B-B14F-4D97-AF65-F5344CB8AC3E}">
        <p14:creationId xmlns:p14="http://schemas.microsoft.com/office/powerpoint/2010/main" val="33728925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 in table: https://</a:t>
            </a:r>
            <a:r>
              <a:rPr lang="en-US" dirty="0" err="1"/>
              <a:t>www.fondriest.com</a:t>
            </a:r>
            <a:r>
              <a:rPr lang="en-US" dirty="0"/>
              <a:t>/environmental-measurements/parameters/water-quality/conductivity-salinity-</a:t>
            </a:r>
            <a:r>
              <a:rPr lang="en-US" dirty="0" err="1"/>
              <a:t>tds</a:t>
            </a:r>
            <a:r>
              <a:rPr lang="en-US" dirty="0"/>
              <a:t>/</a:t>
            </a:r>
          </a:p>
        </p:txBody>
      </p:sp>
      <p:sp>
        <p:nvSpPr>
          <p:cNvPr id="4" name="Slide Number Placeholder 3"/>
          <p:cNvSpPr>
            <a:spLocks noGrp="1"/>
          </p:cNvSpPr>
          <p:nvPr>
            <p:ph type="sldNum" sz="quarter" idx="5"/>
          </p:nvPr>
        </p:nvSpPr>
        <p:spPr/>
        <p:txBody>
          <a:bodyPr/>
          <a:lstStyle/>
          <a:p>
            <a:fld id="{1E9A60AA-0504-9D43-9C67-9C1121590EC0}" type="slidenum">
              <a:rPr lang="en-US" smtClean="0"/>
              <a:t>70</a:t>
            </a:fld>
            <a:endParaRPr lang="en-US"/>
          </a:p>
        </p:txBody>
      </p:sp>
    </p:spTree>
    <p:extLst>
      <p:ext uri="{BB962C8B-B14F-4D97-AF65-F5344CB8AC3E}">
        <p14:creationId xmlns:p14="http://schemas.microsoft.com/office/powerpoint/2010/main" val="42735334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grist.org</a:t>
            </a:r>
            <a:r>
              <a:rPr lang="en-US" dirty="0"/>
              <a:t>/article/their-water-became-undrinkable-then-they-were-ordered-to-pay-more-for-it/</a:t>
            </a:r>
          </a:p>
        </p:txBody>
      </p:sp>
      <p:sp>
        <p:nvSpPr>
          <p:cNvPr id="4" name="Slide Number Placeholder 3"/>
          <p:cNvSpPr>
            <a:spLocks noGrp="1"/>
          </p:cNvSpPr>
          <p:nvPr>
            <p:ph type="sldNum" sz="quarter" idx="5"/>
          </p:nvPr>
        </p:nvSpPr>
        <p:spPr/>
        <p:txBody>
          <a:bodyPr/>
          <a:lstStyle/>
          <a:p>
            <a:fld id="{1E9A60AA-0504-9D43-9C67-9C1121590EC0}" type="slidenum">
              <a:rPr lang="en-US" smtClean="0"/>
              <a:t>71</a:t>
            </a:fld>
            <a:endParaRPr lang="en-US"/>
          </a:p>
        </p:txBody>
      </p:sp>
    </p:spTree>
    <p:extLst>
      <p:ext uri="{BB962C8B-B14F-4D97-AF65-F5344CB8AC3E}">
        <p14:creationId xmlns:p14="http://schemas.microsoft.com/office/powerpoint/2010/main" val="20308013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cdn.centralcoast.nsw.gov.au</a:t>
            </a:r>
            <a:r>
              <a:rPr lang="en-US" dirty="0"/>
              <a:t>/sites/default/files/final-gosford-waters-2015-annual-water-quality-report.pdf</a:t>
            </a:r>
          </a:p>
        </p:txBody>
      </p:sp>
      <p:sp>
        <p:nvSpPr>
          <p:cNvPr id="4" name="Slide Number Placeholder 3"/>
          <p:cNvSpPr>
            <a:spLocks noGrp="1"/>
          </p:cNvSpPr>
          <p:nvPr>
            <p:ph type="sldNum" sz="quarter" idx="5"/>
          </p:nvPr>
        </p:nvSpPr>
        <p:spPr/>
        <p:txBody>
          <a:bodyPr/>
          <a:lstStyle/>
          <a:p>
            <a:fld id="{1E9A60AA-0504-9D43-9C67-9C1121590EC0}" type="slidenum">
              <a:rPr lang="en-US" smtClean="0"/>
              <a:t>74</a:t>
            </a:fld>
            <a:endParaRPr lang="en-US"/>
          </a:p>
        </p:txBody>
      </p:sp>
    </p:spTree>
    <p:extLst>
      <p:ext uri="{BB962C8B-B14F-4D97-AF65-F5344CB8AC3E}">
        <p14:creationId xmlns:p14="http://schemas.microsoft.com/office/powerpoint/2010/main" val="21181606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cdn.centralcoast.nsw.gov.au</a:t>
            </a:r>
            <a:r>
              <a:rPr lang="en-US" dirty="0"/>
              <a:t>/sites/default/files/final-gosford-waters-2015-annual-water-quality-report.pdf</a:t>
            </a:r>
          </a:p>
        </p:txBody>
      </p:sp>
      <p:sp>
        <p:nvSpPr>
          <p:cNvPr id="4" name="Slide Number Placeholder 3"/>
          <p:cNvSpPr>
            <a:spLocks noGrp="1"/>
          </p:cNvSpPr>
          <p:nvPr>
            <p:ph type="sldNum" sz="quarter" idx="5"/>
          </p:nvPr>
        </p:nvSpPr>
        <p:spPr/>
        <p:txBody>
          <a:bodyPr/>
          <a:lstStyle/>
          <a:p>
            <a:fld id="{1E9A60AA-0504-9D43-9C67-9C1121590EC0}" type="slidenum">
              <a:rPr lang="en-US" smtClean="0"/>
              <a:t>75</a:t>
            </a:fld>
            <a:endParaRPr lang="en-US"/>
          </a:p>
        </p:txBody>
      </p:sp>
    </p:spTree>
    <p:extLst>
      <p:ext uri="{BB962C8B-B14F-4D97-AF65-F5344CB8AC3E}">
        <p14:creationId xmlns:p14="http://schemas.microsoft.com/office/powerpoint/2010/main" val="28217218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www.fondriest.com</a:t>
            </a:r>
            <a:r>
              <a:rPr lang="en-US" dirty="0"/>
              <a:t>/environmental-measurements/measurements/measuring-water-quality/turbidity-sensors-meters-and-methods/</a:t>
            </a:r>
          </a:p>
        </p:txBody>
      </p:sp>
      <p:sp>
        <p:nvSpPr>
          <p:cNvPr id="4" name="Slide Number Placeholder 3"/>
          <p:cNvSpPr>
            <a:spLocks noGrp="1"/>
          </p:cNvSpPr>
          <p:nvPr>
            <p:ph type="sldNum" sz="quarter" idx="5"/>
          </p:nvPr>
        </p:nvSpPr>
        <p:spPr/>
        <p:txBody>
          <a:bodyPr/>
          <a:lstStyle/>
          <a:p>
            <a:fld id="{1E9A60AA-0504-9D43-9C67-9C1121590EC0}" type="slidenum">
              <a:rPr lang="en-US" smtClean="0"/>
              <a:t>76</a:t>
            </a:fld>
            <a:endParaRPr lang="en-US"/>
          </a:p>
        </p:txBody>
      </p:sp>
    </p:spTree>
    <p:extLst>
      <p:ext uri="{BB962C8B-B14F-4D97-AF65-F5344CB8AC3E}">
        <p14:creationId xmlns:p14="http://schemas.microsoft.com/office/powerpoint/2010/main" val="37910042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a:t>
            </a:r>
            <a:r>
              <a:rPr lang="en-US" dirty="0" err="1"/>
              <a:t>www.fondriest.com</a:t>
            </a:r>
            <a:r>
              <a:rPr lang="en-US" dirty="0"/>
              <a:t>/environmental-measurements/measurements/measuring-water-quality/turbidity-sensors-meters-and-methods/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err="1">
                <a:solidFill>
                  <a:srgbClr val="4D4D4D"/>
                </a:solidFill>
                <a:effectLst/>
                <a:latin typeface="Open Sans" panose="020B0606030504020204" pitchFamily="34" charset="0"/>
              </a:rPr>
              <a:t>Fondriest</a:t>
            </a:r>
            <a:r>
              <a:rPr lang="en-AU" b="0" i="0" dirty="0">
                <a:solidFill>
                  <a:srgbClr val="4D4D4D"/>
                </a:solidFill>
                <a:effectLst/>
                <a:latin typeface="Open Sans" panose="020B0606030504020204" pitchFamily="34" charset="0"/>
              </a:rPr>
              <a:t> Environmental, Inc. “Measuring Turbidity, TSS, and Water Clarity.” Fundamentals of Environmental Measurements. 5 Sep. 2014. Web. &lt; https://</a:t>
            </a:r>
            <a:r>
              <a:rPr lang="en-AU" b="0" i="0" dirty="0" err="1">
                <a:solidFill>
                  <a:srgbClr val="4D4D4D"/>
                </a:solidFill>
                <a:effectLst/>
                <a:latin typeface="Open Sans" panose="020B0606030504020204" pitchFamily="34" charset="0"/>
              </a:rPr>
              <a:t>www.fondriest.com</a:t>
            </a:r>
            <a:r>
              <a:rPr lang="en-AU" b="0" i="0" dirty="0">
                <a:solidFill>
                  <a:srgbClr val="4D4D4D"/>
                </a:solidFill>
                <a:effectLst/>
                <a:latin typeface="Open Sans" panose="020B0606030504020204" pitchFamily="34" charset="0"/>
              </a:rPr>
              <a:t>/environmental-measurements/measurements/measuring-water-quality/turbidity-sensors-meters-and-methods/&gt;.</a:t>
            </a:r>
            <a:endParaRPr lang="en-US" dirty="0"/>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78</a:t>
            </a:fld>
            <a:endParaRPr lang="en-US"/>
          </a:p>
        </p:txBody>
      </p:sp>
    </p:spTree>
    <p:extLst>
      <p:ext uri="{BB962C8B-B14F-4D97-AF65-F5344CB8AC3E}">
        <p14:creationId xmlns:p14="http://schemas.microsoft.com/office/powerpoint/2010/main" val="4111504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MACRO (</a:t>
            </a:r>
            <a:r>
              <a:rPr lang="en-US" dirty="0" err="1"/>
              <a:t>facebook</a:t>
            </a:r>
            <a:r>
              <a:rPr lang="en-US" dirty="0"/>
              <a:t>) photo uploaded by </a:t>
            </a:r>
            <a:r>
              <a:rPr lang="en-AU" b="1" i="0" u="sng" dirty="0">
                <a:solidFill>
                  <a:srgbClr val="050505"/>
                </a:solidFill>
                <a:effectLst/>
                <a:latin typeface="inherit"/>
                <a:hlinkClick r:id="rId3"/>
              </a:rPr>
              <a:t>Apichit Orrasingha</a:t>
            </a:r>
            <a:endParaRPr lang="en-AU" b="1" i="0" dirty="0">
              <a:solidFill>
                <a:srgbClr val="050505"/>
              </a:solidFill>
              <a:effectLst/>
              <a:latin typeface="system-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7</a:t>
            </a:fld>
            <a:endParaRPr lang="en-US"/>
          </a:p>
        </p:txBody>
      </p:sp>
    </p:spTree>
    <p:extLst>
      <p:ext uri="{BB962C8B-B14F-4D97-AF65-F5344CB8AC3E}">
        <p14:creationId xmlns:p14="http://schemas.microsoft.com/office/powerpoint/2010/main" val="38102084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https://atlas-</a:t>
            </a:r>
            <a:r>
              <a:rPr lang="en-US" dirty="0" err="1"/>
              <a:t>scientific.com</a:t>
            </a:r>
            <a:r>
              <a:rPr lang="en-US" dirty="0"/>
              <a:t>/blog/what-is-a-turbidity-sensor/</a:t>
            </a:r>
          </a:p>
        </p:txBody>
      </p:sp>
      <p:sp>
        <p:nvSpPr>
          <p:cNvPr id="4" name="Slide Number Placeholder 3"/>
          <p:cNvSpPr>
            <a:spLocks noGrp="1"/>
          </p:cNvSpPr>
          <p:nvPr>
            <p:ph type="sldNum" sz="quarter" idx="5"/>
          </p:nvPr>
        </p:nvSpPr>
        <p:spPr/>
        <p:txBody>
          <a:bodyPr/>
          <a:lstStyle/>
          <a:p>
            <a:fld id="{1E9A60AA-0504-9D43-9C67-9C1121590EC0}" type="slidenum">
              <a:rPr lang="en-US" smtClean="0"/>
              <a:t>79</a:t>
            </a:fld>
            <a:endParaRPr lang="en-US"/>
          </a:p>
        </p:txBody>
      </p:sp>
    </p:spTree>
    <p:extLst>
      <p:ext uri="{BB962C8B-B14F-4D97-AF65-F5344CB8AC3E}">
        <p14:creationId xmlns:p14="http://schemas.microsoft.com/office/powerpoint/2010/main" val="25141762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www.fondriest.com</a:t>
            </a:r>
            <a:r>
              <a:rPr lang="en-US" dirty="0"/>
              <a:t>/environmental-measurements/measurements/measuring-water-quality/turbidity-sensors-meters-and-methods/</a:t>
            </a:r>
          </a:p>
          <a:p>
            <a:r>
              <a:rPr lang="en-AU" b="0" i="0" dirty="0" err="1">
                <a:solidFill>
                  <a:srgbClr val="4D4D4D"/>
                </a:solidFill>
                <a:effectLst/>
                <a:latin typeface="Open Sans" panose="020B0606030504020204" pitchFamily="34" charset="0"/>
              </a:rPr>
              <a:t>Fondriest</a:t>
            </a:r>
            <a:r>
              <a:rPr lang="en-AU" b="0" i="0" dirty="0">
                <a:solidFill>
                  <a:srgbClr val="4D4D4D"/>
                </a:solidFill>
                <a:effectLst/>
                <a:latin typeface="Open Sans" panose="020B0606030504020204" pitchFamily="34" charset="0"/>
              </a:rPr>
              <a:t> Environmental, Inc. “Measuring Turbidity, TSS, and Water Clarity.” Fundamentals of Environmental Measurements. 5 Sep. 2014. Web. &lt; https://</a:t>
            </a:r>
            <a:r>
              <a:rPr lang="en-AU" b="0" i="0" dirty="0" err="1">
                <a:solidFill>
                  <a:srgbClr val="4D4D4D"/>
                </a:solidFill>
                <a:effectLst/>
                <a:latin typeface="Open Sans" panose="020B0606030504020204" pitchFamily="34" charset="0"/>
              </a:rPr>
              <a:t>www.fondriest.com</a:t>
            </a:r>
            <a:r>
              <a:rPr lang="en-AU" b="0" i="0" dirty="0">
                <a:solidFill>
                  <a:srgbClr val="4D4D4D"/>
                </a:solidFill>
                <a:effectLst/>
                <a:latin typeface="Open Sans" panose="020B0606030504020204" pitchFamily="34" charset="0"/>
              </a:rPr>
              <a:t>/environmental-measurements/measurements/measuring-water-quality/turbidity-sensors-meters-and-methods/&gt;.</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80</a:t>
            </a:fld>
            <a:endParaRPr lang="en-US"/>
          </a:p>
        </p:txBody>
      </p:sp>
    </p:spTree>
    <p:extLst>
      <p:ext uri="{BB962C8B-B14F-4D97-AF65-F5344CB8AC3E}">
        <p14:creationId xmlns:p14="http://schemas.microsoft.com/office/powerpoint/2010/main" val="42674634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 https://</a:t>
            </a:r>
            <a:r>
              <a:rPr lang="en-US" dirty="0" err="1"/>
              <a:t>www.ysi.com</a:t>
            </a:r>
            <a:r>
              <a:rPr lang="en-US" dirty="0"/>
              <a:t>/parameters/turbidity</a:t>
            </a:r>
          </a:p>
        </p:txBody>
      </p:sp>
      <p:sp>
        <p:nvSpPr>
          <p:cNvPr id="4" name="Slide Number Placeholder 3"/>
          <p:cNvSpPr>
            <a:spLocks noGrp="1"/>
          </p:cNvSpPr>
          <p:nvPr>
            <p:ph type="sldNum" sz="quarter" idx="5"/>
          </p:nvPr>
        </p:nvSpPr>
        <p:spPr/>
        <p:txBody>
          <a:bodyPr/>
          <a:lstStyle/>
          <a:p>
            <a:fld id="{1E9A60AA-0504-9D43-9C67-9C1121590EC0}" type="slidenum">
              <a:rPr lang="en-US" smtClean="0"/>
              <a:t>81</a:t>
            </a:fld>
            <a:endParaRPr lang="en-US"/>
          </a:p>
        </p:txBody>
      </p:sp>
    </p:spTree>
    <p:extLst>
      <p:ext uri="{BB962C8B-B14F-4D97-AF65-F5344CB8AC3E}">
        <p14:creationId xmlns:p14="http://schemas.microsoft.com/office/powerpoint/2010/main" val="7691467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 https://</a:t>
            </a:r>
            <a:r>
              <a:rPr lang="en-US" dirty="0" err="1"/>
              <a:t>www.ysi.com</a:t>
            </a:r>
            <a:r>
              <a:rPr lang="en-US" dirty="0"/>
              <a:t>/parameters/turbidity</a:t>
            </a:r>
          </a:p>
        </p:txBody>
      </p:sp>
      <p:sp>
        <p:nvSpPr>
          <p:cNvPr id="4" name="Slide Number Placeholder 3"/>
          <p:cNvSpPr>
            <a:spLocks noGrp="1"/>
          </p:cNvSpPr>
          <p:nvPr>
            <p:ph type="sldNum" sz="quarter" idx="5"/>
          </p:nvPr>
        </p:nvSpPr>
        <p:spPr/>
        <p:txBody>
          <a:bodyPr/>
          <a:lstStyle/>
          <a:p>
            <a:fld id="{1E9A60AA-0504-9D43-9C67-9C1121590EC0}" type="slidenum">
              <a:rPr lang="en-US" smtClean="0"/>
              <a:t>83</a:t>
            </a:fld>
            <a:endParaRPr lang="en-US"/>
          </a:p>
        </p:txBody>
      </p:sp>
    </p:spTree>
    <p:extLst>
      <p:ext uri="{BB962C8B-B14F-4D97-AF65-F5344CB8AC3E}">
        <p14:creationId xmlns:p14="http://schemas.microsoft.com/office/powerpoint/2010/main" val="30498256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www.marineecologyfiji.com</a:t>
            </a:r>
            <a:r>
              <a:rPr lang="en-US" dirty="0"/>
              <a:t>/wp-content/uploads/2014/07/Turbidity-Tube-making-</a:t>
            </a:r>
            <a:r>
              <a:rPr lang="en-US" dirty="0" err="1"/>
              <a:t>Instructions.pdf</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84</a:t>
            </a:fld>
            <a:endParaRPr lang="en-US"/>
          </a:p>
        </p:txBody>
      </p:sp>
    </p:spTree>
    <p:extLst>
      <p:ext uri="{BB962C8B-B14F-4D97-AF65-F5344CB8AC3E}">
        <p14:creationId xmlns:p14="http://schemas.microsoft.com/office/powerpoint/2010/main" val="42544490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ereefs.aims.gov.au</a:t>
            </a:r>
            <a:r>
              <a:rPr lang="en-US" dirty="0"/>
              <a:t>/</a:t>
            </a:r>
            <a:r>
              <a:rPr lang="en-US" dirty="0" err="1"/>
              <a:t>ereefs</a:t>
            </a:r>
            <a:r>
              <a:rPr lang="en-US" dirty="0"/>
              <a:t>-aims/gbr4/</a:t>
            </a:r>
            <a:r>
              <a:rPr lang="en-US" dirty="0" err="1"/>
              <a:t>bgc</a:t>
            </a:r>
            <a:r>
              <a:rPr lang="en-US" dirty="0"/>
              <a:t>/baseline/secchi_kd-490_epipar-sg</a:t>
            </a:r>
          </a:p>
          <a:p>
            <a:r>
              <a:rPr lang="en-US" dirty="0"/>
              <a:t>Links: https://</a:t>
            </a:r>
            <a:r>
              <a:rPr lang="en-US" dirty="0" err="1"/>
              <a:t>ereefs.aims.gov.au</a:t>
            </a:r>
            <a:r>
              <a:rPr lang="en-US" dirty="0"/>
              <a:t>/</a:t>
            </a:r>
            <a:r>
              <a:rPr lang="en-US" dirty="0" err="1"/>
              <a:t>ereefs</a:t>
            </a:r>
            <a:r>
              <a:rPr lang="en-US" dirty="0"/>
              <a:t>-aims</a:t>
            </a:r>
          </a:p>
          <a:p>
            <a:r>
              <a:rPr lang="en-AU" b="0" i="0" dirty="0">
                <a:solidFill>
                  <a:srgbClr val="113A5F"/>
                </a:solidFill>
                <a:effectLst/>
                <a:latin typeface="verdana" panose="020B0604030504040204" pitchFamily="34" charset="0"/>
              </a:rPr>
              <a:t>Reference: </a:t>
            </a:r>
            <a:r>
              <a:rPr lang="en-AU" b="0" i="0" dirty="0" err="1">
                <a:solidFill>
                  <a:srgbClr val="113A5F"/>
                </a:solidFill>
                <a:effectLst/>
                <a:latin typeface="verdana" panose="020B0604030504040204" pitchFamily="34" charset="0"/>
              </a:rPr>
              <a:t>Skerratt</a:t>
            </a:r>
            <a:r>
              <a:rPr lang="en-AU" b="0" i="0" dirty="0">
                <a:solidFill>
                  <a:srgbClr val="113A5F"/>
                </a:solidFill>
                <a:effectLst/>
                <a:latin typeface="verdana" panose="020B0604030504040204" pitchFamily="34" charset="0"/>
              </a:rPr>
              <a:t>, J, </a:t>
            </a:r>
            <a:r>
              <a:rPr lang="en-AU" b="0" i="0" dirty="0" err="1">
                <a:solidFill>
                  <a:srgbClr val="113A5F"/>
                </a:solidFill>
                <a:effectLst/>
                <a:latin typeface="verdana" panose="020B0604030504040204" pitchFamily="34" charset="0"/>
              </a:rPr>
              <a:t>Mongin</a:t>
            </a:r>
            <a:r>
              <a:rPr lang="en-AU" b="0" i="0" dirty="0">
                <a:solidFill>
                  <a:srgbClr val="113A5F"/>
                </a:solidFill>
                <a:effectLst/>
                <a:latin typeface="verdana" panose="020B0604030504040204" pitchFamily="34" charset="0"/>
              </a:rPr>
              <a:t>, M, Baird, M, Wild-Allen, K, Robson, B, </a:t>
            </a:r>
            <a:r>
              <a:rPr lang="en-AU" b="0" i="0" dirty="0" err="1">
                <a:solidFill>
                  <a:srgbClr val="113A5F"/>
                </a:solidFill>
                <a:effectLst/>
                <a:latin typeface="verdana" panose="020B0604030504040204" pitchFamily="34" charset="0"/>
              </a:rPr>
              <a:t>Schaffelke</a:t>
            </a:r>
            <a:r>
              <a:rPr lang="en-AU" b="0" i="0" dirty="0">
                <a:solidFill>
                  <a:srgbClr val="113A5F"/>
                </a:solidFill>
                <a:effectLst/>
                <a:latin typeface="verdana" panose="020B0604030504040204" pitchFamily="34" charset="0"/>
              </a:rPr>
              <a:t>, B, Davies, C, Richardson, A, Margvelashvili, N, Soja-Wozniak, M, and Steven, A, 2019a, Simulated nutrient and plankton dynamics in the Great Barrier Reef (2011-2016), Journal of Marine Systems, vol. 192, pp. 51-74, </a:t>
            </a:r>
            <a:r>
              <a:rPr lang="en-AU" b="0" i="0" u="none" strike="noStrike" dirty="0">
                <a:solidFill>
                  <a:srgbClr val="046E9C"/>
                </a:solidFill>
                <a:effectLst/>
                <a:latin typeface="verdana" panose="020B0604030504040204" pitchFamily="34" charset="0"/>
                <a:hlinkClick r:id="rId3"/>
              </a:rPr>
              <a:t>http://dx.doi.org/10.1016/j.jmarsys.2018.12.006</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85</a:t>
            </a:fld>
            <a:endParaRPr lang="en-US"/>
          </a:p>
        </p:txBody>
      </p:sp>
    </p:spTree>
    <p:extLst>
      <p:ext uri="{BB962C8B-B14F-4D97-AF65-F5344CB8AC3E}">
        <p14:creationId xmlns:p14="http://schemas.microsoft.com/office/powerpoint/2010/main" val="23680198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www.ysi.com</a:t>
            </a:r>
            <a:r>
              <a:rPr lang="en-US" dirty="0"/>
              <a:t>/</a:t>
            </a:r>
            <a:r>
              <a:rPr lang="en-US" dirty="0" err="1"/>
              <a:t>ysi</a:t>
            </a:r>
            <a:r>
              <a:rPr lang="en-US" dirty="0"/>
              <a:t>-blog/water-blogged-blog/2022/05/understanding-turbidity-</a:t>
            </a:r>
            <a:r>
              <a:rPr lang="en-US" dirty="0" err="1"/>
              <a:t>tds</a:t>
            </a:r>
            <a:r>
              <a:rPr lang="en-US" dirty="0"/>
              <a:t>-and-</a:t>
            </a:r>
            <a:r>
              <a:rPr lang="en-US" dirty="0" err="1"/>
              <a:t>tss</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86</a:t>
            </a:fld>
            <a:endParaRPr lang="en-US"/>
          </a:p>
        </p:txBody>
      </p:sp>
    </p:spTree>
    <p:extLst>
      <p:ext uri="{BB962C8B-B14F-4D97-AF65-F5344CB8AC3E}">
        <p14:creationId xmlns:p14="http://schemas.microsoft.com/office/powerpoint/2010/main" val="10687866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a:t>
            </a:r>
            <a:r>
              <a:rPr lang="en-US" dirty="0" err="1"/>
              <a:t>www.fondriest.com</a:t>
            </a:r>
            <a:r>
              <a:rPr lang="en-US" dirty="0"/>
              <a:t>/environmental-measurements/parameters/water-quality/turbidity-total-suspended-solids-water-clarity/</a:t>
            </a:r>
          </a:p>
        </p:txBody>
      </p:sp>
      <p:sp>
        <p:nvSpPr>
          <p:cNvPr id="4" name="Slide Number Placeholder 3"/>
          <p:cNvSpPr>
            <a:spLocks noGrp="1"/>
          </p:cNvSpPr>
          <p:nvPr>
            <p:ph type="sldNum" sz="quarter" idx="5"/>
          </p:nvPr>
        </p:nvSpPr>
        <p:spPr/>
        <p:txBody>
          <a:bodyPr/>
          <a:lstStyle/>
          <a:p>
            <a:fld id="{1E9A60AA-0504-9D43-9C67-9C1121590EC0}" type="slidenum">
              <a:rPr lang="en-US" smtClean="0"/>
              <a:t>87</a:t>
            </a:fld>
            <a:endParaRPr lang="en-US"/>
          </a:p>
        </p:txBody>
      </p:sp>
    </p:spTree>
    <p:extLst>
      <p:ext uri="{BB962C8B-B14F-4D97-AF65-F5344CB8AC3E}">
        <p14:creationId xmlns:p14="http://schemas.microsoft.com/office/powerpoint/2010/main" val="156319312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www.fondriest.com</a:t>
            </a:r>
            <a:r>
              <a:rPr lang="en-US" dirty="0"/>
              <a:t>/environmental-measurements/parameters/water-quality/turbidity-total-suspended-solids-water-clarity/</a:t>
            </a:r>
          </a:p>
        </p:txBody>
      </p:sp>
      <p:sp>
        <p:nvSpPr>
          <p:cNvPr id="4" name="Slide Number Placeholder 3"/>
          <p:cNvSpPr>
            <a:spLocks noGrp="1"/>
          </p:cNvSpPr>
          <p:nvPr>
            <p:ph type="sldNum" sz="quarter" idx="5"/>
          </p:nvPr>
        </p:nvSpPr>
        <p:spPr/>
        <p:txBody>
          <a:bodyPr/>
          <a:lstStyle/>
          <a:p>
            <a:fld id="{1E9A60AA-0504-9D43-9C67-9C1121590EC0}" type="slidenum">
              <a:rPr lang="en-US" smtClean="0"/>
              <a:t>89</a:t>
            </a:fld>
            <a:endParaRPr lang="en-US"/>
          </a:p>
        </p:txBody>
      </p:sp>
    </p:spTree>
    <p:extLst>
      <p:ext uri="{BB962C8B-B14F-4D97-AF65-F5344CB8AC3E}">
        <p14:creationId xmlns:p14="http://schemas.microsoft.com/office/powerpoint/2010/main" val="20870091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datastream.org</a:t>
            </a:r>
            <a:r>
              <a:rPr lang="en-US" dirty="0"/>
              <a:t>/</a:t>
            </a:r>
            <a:r>
              <a:rPr lang="en-US" dirty="0" err="1"/>
              <a:t>en</a:t>
            </a:r>
            <a:r>
              <a:rPr lang="en-US" dirty="0"/>
              <a:t>-ca/guidebook/total-suspended-solids-</a:t>
            </a:r>
            <a:r>
              <a:rPr lang="en-US" dirty="0" err="1"/>
              <a:t>tss</a:t>
            </a:r>
            <a:r>
              <a:rPr lang="en-US" dirty="0"/>
              <a:t>-and-total-dissolved-solids-</a:t>
            </a:r>
            <a:r>
              <a:rPr lang="en-US" dirty="0" err="1"/>
              <a:t>tds</a:t>
            </a:r>
            <a:endParaRPr lang="en-US" dirty="0"/>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90</a:t>
            </a:fld>
            <a:endParaRPr lang="en-US"/>
          </a:p>
        </p:txBody>
      </p:sp>
    </p:spTree>
    <p:extLst>
      <p:ext uri="{BB962C8B-B14F-4D97-AF65-F5344CB8AC3E}">
        <p14:creationId xmlns:p14="http://schemas.microsoft.com/office/powerpoint/2010/main" val="532964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solidFill>
                  <a:srgbClr val="050505"/>
                </a:solidFill>
                <a:effectLst/>
                <a:latin typeface="system-ui"/>
              </a:rPr>
              <a:t>Image left: Photo by @</a:t>
            </a:r>
            <a:r>
              <a:rPr lang="en-AU" b="0" i="0" dirty="0" err="1">
                <a:solidFill>
                  <a:srgbClr val="050505"/>
                </a:solidFill>
                <a:effectLst/>
                <a:latin typeface="system-ui"/>
              </a:rPr>
              <a:t>girishgowda.c</a:t>
            </a:r>
            <a:r>
              <a:rPr lang="en-AU" b="0" i="0" dirty="0">
                <a:solidFill>
                  <a:srgbClr val="050505"/>
                </a:solidFill>
                <a:effectLst/>
                <a:latin typeface="system-ui"/>
              </a:rPr>
              <a:t> shared on </a:t>
            </a:r>
            <a:r>
              <a:rPr lang="en-AU" b="0" i="1" dirty="0">
                <a:solidFill>
                  <a:srgbClr val="050505"/>
                </a:solidFill>
                <a:effectLst/>
                <a:latin typeface="system-ui"/>
              </a:rPr>
              <a:t>MACRO some things </a:t>
            </a:r>
            <a:r>
              <a:rPr lang="en-AU" b="0" i="0" dirty="0" err="1">
                <a:solidFill>
                  <a:srgbClr val="050505"/>
                </a:solidFill>
                <a:effectLst/>
                <a:latin typeface="system-ui"/>
              </a:rPr>
              <a:t>facebook</a:t>
            </a:r>
            <a:r>
              <a:rPr lang="en-AU" b="0" i="0" dirty="0">
                <a:solidFill>
                  <a:srgbClr val="050505"/>
                </a:solidFill>
                <a:effectLst/>
                <a:latin typeface="system-ui"/>
              </a:rPr>
              <a:t> page </a:t>
            </a:r>
          </a:p>
          <a:p>
            <a:r>
              <a:rPr lang="en-AU" b="0" i="0" dirty="0">
                <a:solidFill>
                  <a:srgbClr val="050505"/>
                </a:solidFill>
                <a:effectLst/>
                <a:latin typeface="system-ui"/>
              </a:rPr>
              <a:t>Image right: shared on </a:t>
            </a:r>
            <a:r>
              <a:rPr lang="en-AU" b="0" i="1" dirty="0">
                <a:solidFill>
                  <a:srgbClr val="050505"/>
                </a:solidFill>
                <a:effectLst/>
                <a:latin typeface="system-ui"/>
              </a:rPr>
              <a:t>MACRO some things </a:t>
            </a:r>
            <a:r>
              <a:rPr lang="en-AU" b="0" i="0" dirty="0" err="1">
                <a:solidFill>
                  <a:srgbClr val="050505"/>
                </a:solidFill>
                <a:effectLst/>
                <a:latin typeface="system-ui"/>
              </a:rPr>
              <a:t>facebook</a:t>
            </a:r>
            <a:r>
              <a:rPr lang="en-AU" b="0" i="0" dirty="0">
                <a:solidFill>
                  <a:srgbClr val="050505"/>
                </a:solidFill>
                <a:effectLst/>
                <a:latin typeface="system-ui"/>
              </a:rPr>
              <a:t> page </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8</a:t>
            </a:fld>
            <a:endParaRPr lang="en-US"/>
          </a:p>
        </p:txBody>
      </p:sp>
    </p:spTree>
    <p:extLst>
      <p:ext uri="{BB962C8B-B14F-4D97-AF65-F5344CB8AC3E}">
        <p14:creationId xmlns:p14="http://schemas.microsoft.com/office/powerpoint/2010/main" val="321998358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environment.des.qld.gov.au</a:t>
            </a:r>
            <a:r>
              <a:rPr lang="en-US" dirty="0"/>
              <a:t>/__data/assets/</a:t>
            </a:r>
            <a:r>
              <a:rPr lang="en-US" dirty="0" err="1"/>
              <a:t>pdf_file</a:t>
            </a:r>
            <a:r>
              <a:rPr lang="en-US" dirty="0"/>
              <a:t>/0020/95150/water-quality-</a:t>
            </a:r>
            <a:r>
              <a:rPr lang="en-US" dirty="0" err="1"/>
              <a:t>guidelines.pdf</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92</a:t>
            </a:fld>
            <a:endParaRPr lang="en-US"/>
          </a:p>
        </p:txBody>
      </p:sp>
    </p:spTree>
    <p:extLst>
      <p:ext uri="{BB962C8B-B14F-4D97-AF65-F5344CB8AC3E}">
        <p14:creationId xmlns:p14="http://schemas.microsoft.com/office/powerpoint/2010/main" val="334408472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weather.com</a:t>
            </a:r>
            <a:r>
              <a:rPr lang="en-US" dirty="0"/>
              <a:t>/travel/video/lake-water-so-clear-at-</a:t>
            </a:r>
            <a:r>
              <a:rPr lang="en-US" dirty="0" err="1"/>
              <a:t>philippines</a:t>
            </a:r>
            <a:r>
              <a:rPr lang="en-US" dirty="0"/>
              <a:t>-barracuda-its-creepy</a:t>
            </a:r>
          </a:p>
          <a:p>
            <a:r>
              <a:rPr lang="en-AU" b="0" i="0" dirty="0">
                <a:solidFill>
                  <a:srgbClr val="2B2B2B"/>
                </a:solidFill>
                <a:effectLst/>
                <a:latin typeface="-apple-system"/>
              </a:rPr>
              <a:t>Travel to Barracuda Lake in the Philippines where there is crystal clear water and incredible rock formations.</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93</a:t>
            </a:fld>
            <a:endParaRPr lang="en-US"/>
          </a:p>
        </p:txBody>
      </p:sp>
    </p:spTree>
    <p:extLst>
      <p:ext uri="{BB962C8B-B14F-4D97-AF65-F5344CB8AC3E}">
        <p14:creationId xmlns:p14="http://schemas.microsoft.com/office/powerpoint/2010/main" val="13673004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www.sheppnews.com.au</a:t>
            </a:r>
            <a:r>
              <a:rPr lang="en-US" dirty="0"/>
              <a:t>/news/fish-deaths-blamed-on-poor-water-quality/</a:t>
            </a:r>
          </a:p>
        </p:txBody>
      </p:sp>
      <p:sp>
        <p:nvSpPr>
          <p:cNvPr id="4" name="Slide Number Placeholder 3"/>
          <p:cNvSpPr>
            <a:spLocks noGrp="1"/>
          </p:cNvSpPr>
          <p:nvPr>
            <p:ph type="sldNum" sz="quarter" idx="5"/>
          </p:nvPr>
        </p:nvSpPr>
        <p:spPr/>
        <p:txBody>
          <a:bodyPr/>
          <a:lstStyle/>
          <a:p>
            <a:fld id="{1E9A60AA-0504-9D43-9C67-9C1121590EC0}" type="slidenum">
              <a:rPr lang="en-US" smtClean="0"/>
              <a:t>94</a:t>
            </a:fld>
            <a:endParaRPr lang="en-US"/>
          </a:p>
        </p:txBody>
      </p:sp>
    </p:spTree>
    <p:extLst>
      <p:ext uri="{BB962C8B-B14F-4D97-AF65-F5344CB8AC3E}">
        <p14:creationId xmlns:p14="http://schemas.microsoft.com/office/powerpoint/2010/main" val="196919151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www.nomadasaurus.com</a:t>
            </a:r>
            <a:r>
              <a:rPr lang="en-US" dirty="0"/>
              <a:t>/</a:t>
            </a:r>
            <a:r>
              <a:rPr lang="en-US" dirty="0" err="1"/>
              <a:t>atherton</a:t>
            </a:r>
            <a:r>
              <a:rPr lang="en-US" dirty="0"/>
              <a:t>-tablelands-waterfalls/</a:t>
            </a:r>
          </a:p>
        </p:txBody>
      </p:sp>
      <p:sp>
        <p:nvSpPr>
          <p:cNvPr id="4" name="Slide Number Placeholder 3"/>
          <p:cNvSpPr>
            <a:spLocks noGrp="1"/>
          </p:cNvSpPr>
          <p:nvPr>
            <p:ph type="sldNum" sz="quarter" idx="5"/>
          </p:nvPr>
        </p:nvSpPr>
        <p:spPr/>
        <p:txBody>
          <a:bodyPr/>
          <a:lstStyle/>
          <a:p>
            <a:fld id="{1E9A60AA-0504-9D43-9C67-9C1121590EC0}" type="slidenum">
              <a:rPr lang="en-US" smtClean="0"/>
              <a:t>95</a:t>
            </a:fld>
            <a:endParaRPr lang="en-US"/>
          </a:p>
        </p:txBody>
      </p:sp>
    </p:spTree>
    <p:extLst>
      <p:ext uri="{BB962C8B-B14F-4D97-AF65-F5344CB8AC3E}">
        <p14:creationId xmlns:p14="http://schemas.microsoft.com/office/powerpoint/2010/main" val="82179972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https://nano-</a:t>
            </a:r>
            <a:r>
              <a:rPr lang="en-US" dirty="0" err="1"/>
              <a:t>magazine.com</a:t>
            </a:r>
            <a:r>
              <a:rPr lang="en-US" dirty="0"/>
              <a:t>/news/2017/7/27/engineering-a-solution-to-dirty-water</a:t>
            </a:r>
          </a:p>
        </p:txBody>
      </p:sp>
      <p:sp>
        <p:nvSpPr>
          <p:cNvPr id="4" name="Slide Number Placeholder 3"/>
          <p:cNvSpPr>
            <a:spLocks noGrp="1"/>
          </p:cNvSpPr>
          <p:nvPr>
            <p:ph type="sldNum" sz="quarter" idx="5"/>
          </p:nvPr>
        </p:nvSpPr>
        <p:spPr/>
        <p:txBody>
          <a:bodyPr/>
          <a:lstStyle/>
          <a:p>
            <a:fld id="{1E9A60AA-0504-9D43-9C67-9C1121590EC0}" type="slidenum">
              <a:rPr lang="en-US" smtClean="0"/>
              <a:t>96</a:t>
            </a:fld>
            <a:endParaRPr lang="en-US"/>
          </a:p>
        </p:txBody>
      </p:sp>
    </p:spTree>
    <p:extLst>
      <p:ext uri="{BB962C8B-B14F-4D97-AF65-F5344CB8AC3E}">
        <p14:creationId xmlns:p14="http://schemas.microsoft.com/office/powerpoint/2010/main" val="193024434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(top): https://</a:t>
            </a:r>
            <a:r>
              <a:rPr lang="en-US" dirty="0" err="1"/>
              <a:t>www.npr.org</a:t>
            </a:r>
            <a:r>
              <a:rPr lang="en-US" dirty="0"/>
              <a:t>/sections/</a:t>
            </a:r>
            <a:r>
              <a:rPr lang="en-US" dirty="0" err="1"/>
              <a:t>goatsandsoda</a:t>
            </a:r>
            <a:r>
              <a:rPr lang="en-US" dirty="0"/>
              <a:t>/2017/06/07/527898124/if-you-see-dirty-water-</a:t>
            </a:r>
            <a:r>
              <a:rPr lang="en-US" dirty="0" err="1"/>
              <a:t>dont</a:t>
            </a:r>
            <a:r>
              <a:rPr lang="en-US" dirty="0"/>
              <a:t>-just-gripe-talk-to-the-cloud</a:t>
            </a:r>
          </a:p>
          <a:p>
            <a:pPr algn="l" fontAlgn="base"/>
            <a:r>
              <a:rPr lang="en-AU" b="0" i="0" dirty="0">
                <a:solidFill>
                  <a:srgbClr val="767676"/>
                </a:solidFill>
                <a:effectLst/>
                <a:latin typeface="NPRSans"/>
              </a:rPr>
              <a:t>The Yamuna River, which flows through Delhi, is polluted by industrial discharges and domestic sewage.</a:t>
            </a:r>
          </a:p>
          <a:p>
            <a:r>
              <a:rPr lang="en-AU" b="0" i="1" dirty="0">
                <a:solidFill>
                  <a:srgbClr val="767676"/>
                </a:solidFill>
                <a:effectLst/>
                <a:latin typeface="NPRSans"/>
              </a:rPr>
              <a:t>Barcroft Media/Getty Images</a:t>
            </a:r>
            <a:endParaRPr lang="en-US" b="0" i="1" dirty="0">
              <a:solidFill>
                <a:srgbClr val="767676"/>
              </a:solidFill>
              <a:effectLst/>
              <a:latin typeface="NPRSans"/>
            </a:endParaRPr>
          </a:p>
          <a:p>
            <a:r>
              <a:rPr lang="en-US" b="0" i="0" dirty="0">
                <a:solidFill>
                  <a:srgbClr val="767676"/>
                </a:solidFill>
                <a:effectLst/>
                <a:latin typeface="NPRSans"/>
              </a:rPr>
              <a:t>Image (bottom): https://</a:t>
            </a:r>
            <a:r>
              <a:rPr lang="en-US" b="0" i="0" dirty="0" err="1">
                <a:solidFill>
                  <a:srgbClr val="767676"/>
                </a:solidFill>
                <a:effectLst/>
                <a:latin typeface="NPRSans"/>
              </a:rPr>
              <a:t>www.researchgate.net</a:t>
            </a:r>
            <a:r>
              <a:rPr lang="en-US" b="0" i="0" dirty="0">
                <a:solidFill>
                  <a:srgbClr val="767676"/>
                </a:solidFill>
                <a:effectLst/>
                <a:latin typeface="NPRSans"/>
              </a:rPr>
              <a:t>/figure/Storage-diversion-dam-for-hydropower-generation-on-the-Neretva-River-Bosnia-Herzegovina_fig5_324727470</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111111"/>
                </a:solidFill>
                <a:effectLst/>
                <a:latin typeface="Roboto" panose="02000000000000000000" pitchFamily="2" charset="0"/>
              </a:rPr>
              <a:t>Storage diversion dam for hydropower generation on the Neretva River, Bosnia-Herzegovina showing no residual flow and a dry river channel below the dam. </a:t>
            </a:r>
          </a:p>
          <a:p>
            <a:endParaRPr lang="en-AU" b="0" i="0" dirty="0">
              <a:solidFill>
                <a:srgbClr val="767676"/>
              </a:solidFill>
              <a:effectLst/>
              <a:latin typeface="NPRSans"/>
            </a:endParaRPr>
          </a:p>
        </p:txBody>
      </p:sp>
      <p:sp>
        <p:nvSpPr>
          <p:cNvPr id="4" name="Slide Number Placeholder 3"/>
          <p:cNvSpPr>
            <a:spLocks noGrp="1"/>
          </p:cNvSpPr>
          <p:nvPr>
            <p:ph type="sldNum" sz="quarter" idx="5"/>
          </p:nvPr>
        </p:nvSpPr>
        <p:spPr/>
        <p:txBody>
          <a:bodyPr/>
          <a:lstStyle/>
          <a:p>
            <a:fld id="{1E9A60AA-0504-9D43-9C67-9C1121590EC0}" type="slidenum">
              <a:rPr lang="en-US" smtClean="0"/>
              <a:t>97</a:t>
            </a:fld>
            <a:endParaRPr lang="en-US"/>
          </a:p>
        </p:txBody>
      </p:sp>
    </p:spTree>
    <p:extLst>
      <p:ext uri="{BB962C8B-B14F-4D97-AF65-F5344CB8AC3E}">
        <p14:creationId xmlns:p14="http://schemas.microsoft.com/office/powerpoint/2010/main" val="343017809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www.hydronia.com</a:t>
            </a:r>
            <a:r>
              <a:rPr lang="en-US" dirty="0"/>
              <a:t>/riverflow2d-st-model</a:t>
            </a:r>
          </a:p>
        </p:txBody>
      </p:sp>
      <p:sp>
        <p:nvSpPr>
          <p:cNvPr id="4" name="Slide Number Placeholder 3"/>
          <p:cNvSpPr>
            <a:spLocks noGrp="1"/>
          </p:cNvSpPr>
          <p:nvPr>
            <p:ph type="sldNum" sz="quarter" idx="5"/>
          </p:nvPr>
        </p:nvSpPr>
        <p:spPr/>
        <p:txBody>
          <a:bodyPr/>
          <a:lstStyle/>
          <a:p>
            <a:fld id="{1E9A60AA-0504-9D43-9C67-9C1121590EC0}" type="slidenum">
              <a:rPr lang="en-US" smtClean="0"/>
              <a:t>99</a:t>
            </a:fld>
            <a:endParaRPr lang="en-US"/>
          </a:p>
        </p:txBody>
      </p:sp>
    </p:spTree>
    <p:extLst>
      <p:ext uri="{BB962C8B-B14F-4D97-AF65-F5344CB8AC3E}">
        <p14:creationId xmlns:p14="http://schemas.microsoft.com/office/powerpoint/2010/main" val="420055943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www.sunshinecoastnews.com.au</a:t>
            </a:r>
            <a:r>
              <a:rPr lang="en-US" dirty="0"/>
              <a:t>/2023/07/07/see-the-video-rare-surfing-event-always-draws-a-crowd/</a:t>
            </a:r>
          </a:p>
          <a:p>
            <a:r>
              <a:rPr lang="en-AU" b="0" i="1" dirty="0">
                <a:solidFill>
                  <a:srgbClr val="444444"/>
                </a:solidFill>
                <a:effectLst/>
                <a:latin typeface="Lato" panose="020F0502020204030204" pitchFamily="34" charset="0"/>
              </a:rPr>
              <a:t>A rare event has occurred again this week at </a:t>
            </a:r>
            <a:r>
              <a:rPr lang="en-AU" b="0" i="1" dirty="0" err="1">
                <a:solidFill>
                  <a:srgbClr val="444444"/>
                </a:solidFill>
                <a:effectLst/>
                <a:latin typeface="Lato" panose="020F0502020204030204" pitchFamily="34" charset="0"/>
              </a:rPr>
              <a:t>Tooway</a:t>
            </a:r>
            <a:r>
              <a:rPr lang="en-AU" b="0" i="1" dirty="0">
                <a:solidFill>
                  <a:srgbClr val="444444"/>
                </a:solidFill>
                <a:effectLst/>
                <a:latin typeface="Lato" panose="020F0502020204030204" pitchFamily="34" charset="0"/>
              </a:rPr>
              <a:t> Lake at Caloundra's </a:t>
            </a:r>
            <a:r>
              <a:rPr lang="en-AU" b="0" i="1" dirty="0" err="1">
                <a:solidFill>
                  <a:srgbClr val="444444"/>
                </a:solidFill>
                <a:effectLst/>
                <a:latin typeface="Lato" panose="020F0502020204030204" pitchFamily="34" charset="0"/>
              </a:rPr>
              <a:t>Moffat</a:t>
            </a:r>
            <a:r>
              <a:rPr lang="en-AU" b="0" i="1" dirty="0">
                <a:solidFill>
                  <a:srgbClr val="444444"/>
                </a:solidFill>
                <a:effectLst/>
                <a:latin typeface="Lato" panose="020F0502020204030204" pitchFamily="34" charset="0"/>
              </a:rPr>
              <a:t> Beach. Picture: Brett </a:t>
            </a:r>
            <a:r>
              <a:rPr lang="en-AU" b="0" i="1" dirty="0" err="1">
                <a:solidFill>
                  <a:srgbClr val="444444"/>
                </a:solidFill>
                <a:effectLst/>
                <a:latin typeface="Lato" panose="020F0502020204030204" pitchFamily="34" charset="0"/>
              </a:rPr>
              <a:t>Tollis</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100</a:t>
            </a:fld>
            <a:endParaRPr lang="en-US"/>
          </a:p>
        </p:txBody>
      </p:sp>
    </p:spTree>
    <p:extLst>
      <p:ext uri="{BB962C8B-B14F-4D97-AF65-F5344CB8AC3E}">
        <p14:creationId xmlns:p14="http://schemas.microsoft.com/office/powerpoint/2010/main" val="282078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(top) : https://</a:t>
            </a:r>
            <a:r>
              <a:rPr lang="en-US" dirty="0" err="1"/>
              <a:t>www.eftf.ga.gov.au</a:t>
            </a:r>
            <a:r>
              <a:rPr lang="en-US" dirty="0"/>
              <a:t>/teaching-groundwater-science </a:t>
            </a:r>
          </a:p>
          <a:p>
            <a:r>
              <a:rPr lang="en-AU" b="0" i="0" dirty="0">
                <a:solidFill>
                  <a:srgbClr val="082E41"/>
                </a:solidFill>
                <a:effectLst/>
                <a:latin typeface="Source Sans Pro" panose="020B0503030403020204" pitchFamily="34" charset="0"/>
              </a:rPr>
              <a:t>Bourke Public School students observe the flow of water below the surface, using an aquifer model they built from gravel and sand (October 2022)</a:t>
            </a:r>
            <a:endParaRPr lang="en-US" b="0" i="0" dirty="0">
              <a:solidFill>
                <a:srgbClr val="082E41"/>
              </a:solidFill>
              <a:effectLst/>
              <a:latin typeface="Source Sans Pro" panose="020B0503030403020204" pitchFamily="34" charset="0"/>
            </a:endParaRP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101</a:t>
            </a:fld>
            <a:endParaRPr lang="en-US"/>
          </a:p>
        </p:txBody>
      </p:sp>
    </p:spTree>
    <p:extLst>
      <p:ext uri="{BB962C8B-B14F-4D97-AF65-F5344CB8AC3E}">
        <p14:creationId xmlns:p14="http://schemas.microsoft.com/office/powerpoint/2010/main" val="80497145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www.ga.gov.au</a:t>
            </a:r>
            <a:r>
              <a:rPr lang="en-US" dirty="0"/>
              <a:t>/news/navigating-</a:t>
            </a:r>
            <a:r>
              <a:rPr lang="en-US" dirty="0" err="1"/>
              <a:t>australias</a:t>
            </a:r>
            <a:r>
              <a:rPr lang="en-US" dirty="0"/>
              <a:t>-largest-groundwater-resource</a:t>
            </a:r>
          </a:p>
          <a:p>
            <a:r>
              <a:rPr lang="en-US" dirty="0"/>
              <a:t>Image: </a:t>
            </a:r>
            <a:r>
              <a:rPr lang="en-US" dirty="0" err="1"/>
              <a:t>bom.gov.au</a:t>
            </a:r>
            <a:endParaRPr lang="en-US" dirty="0"/>
          </a:p>
          <a:p>
            <a:r>
              <a:rPr lang="en-US" dirty="0"/>
              <a:t>Image: https://</a:t>
            </a:r>
            <a:r>
              <a:rPr lang="en-US" dirty="0" err="1"/>
              <a:t>www.jfp.com.au</a:t>
            </a:r>
            <a:r>
              <a:rPr lang="en-US" dirty="0"/>
              <a:t>/project/gladstone-power-station/</a:t>
            </a:r>
          </a:p>
        </p:txBody>
      </p:sp>
      <p:sp>
        <p:nvSpPr>
          <p:cNvPr id="4" name="Slide Number Placeholder 3"/>
          <p:cNvSpPr>
            <a:spLocks noGrp="1"/>
          </p:cNvSpPr>
          <p:nvPr>
            <p:ph type="sldNum" sz="quarter" idx="5"/>
          </p:nvPr>
        </p:nvSpPr>
        <p:spPr/>
        <p:txBody>
          <a:bodyPr/>
          <a:lstStyle/>
          <a:p>
            <a:fld id="{1E9A60AA-0504-9D43-9C67-9C1121590EC0}" type="slidenum">
              <a:rPr lang="en-US" smtClean="0"/>
              <a:t>103</a:t>
            </a:fld>
            <a:endParaRPr lang="en-US"/>
          </a:p>
        </p:txBody>
      </p:sp>
    </p:spTree>
    <p:extLst>
      <p:ext uri="{BB962C8B-B14F-4D97-AF65-F5344CB8AC3E}">
        <p14:creationId xmlns:p14="http://schemas.microsoft.com/office/powerpoint/2010/main" val="1311374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www.sciencedirect.com</a:t>
            </a:r>
            <a:r>
              <a:rPr lang="en-US" dirty="0"/>
              <a:t>/topics/earth-and-planetary-sciences/species-richness</a:t>
            </a:r>
          </a:p>
        </p:txBody>
      </p:sp>
      <p:sp>
        <p:nvSpPr>
          <p:cNvPr id="4" name="Slide Number Placeholder 3"/>
          <p:cNvSpPr>
            <a:spLocks noGrp="1"/>
          </p:cNvSpPr>
          <p:nvPr>
            <p:ph type="sldNum" sz="quarter" idx="5"/>
          </p:nvPr>
        </p:nvSpPr>
        <p:spPr/>
        <p:txBody>
          <a:bodyPr/>
          <a:lstStyle/>
          <a:p>
            <a:fld id="{1E9A60AA-0504-9D43-9C67-9C1121590EC0}" type="slidenum">
              <a:rPr lang="en-US" smtClean="0"/>
              <a:t>9</a:t>
            </a:fld>
            <a:endParaRPr lang="en-US"/>
          </a:p>
        </p:txBody>
      </p:sp>
    </p:spTree>
    <p:extLst>
      <p:ext uri="{BB962C8B-B14F-4D97-AF65-F5344CB8AC3E}">
        <p14:creationId xmlns:p14="http://schemas.microsoft.com/office/powerpoint/2010/main" val="387847967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 https://</a:t>
            </a:r>
            <a:r>
              <a:rPr lang="en-US" dirty="0" err="1"/>
              <a:t>www.fao.org</a:t>
            </a:r>
            <a:r>
              <a:rPr lang="en-US" dirty="0"/>
              <a:t>/fishery/docs/</a:t>
            </a:r>
            <a:r>
              <a:rPr lang="en-US" dirty="0" err="1"/>
              <a:t>CDrom</a:t>
            </a:r>
            <a:r>
              <a:rPr lang="en-US" dirty="0"/>
              <a:t>/</a:t>
            </a:r>
            <a:r>
              <a:rPr lang="en-US" dirty="0" err="1"/>
              <a:t>FAO_Training</a:t>
            </a:r>
            <a:r>
              <a:rPr lang="en-US" dirty="0"/>
              <a:t>/</a:t>
            </a:r>
            <a:r>
              <a:rPr lang="en-US" dirty="0" err="1"/>
              <a:t>FAO_Training</a:t>
            </a:r>
            <a:r>
              <a:rPr lang="en-US" dirty="0"/>
              <a:t>/General/x6705e/x6705e03.htm#:~:text=To%20calculate%20the%20water%20flow%20(in%20m3%2Fs),by%20the%20average%20cross%2Dsection.&amp;text=To%20express%20this%20water%20flow,3%2Fs)%20by%201000.&amp;text=0.486%20m3%2Fs%20x%201%20000%20%3D%20486%20l%2Fs.</a:t>
            </a:r>
          </a:p>
        </p:txBody>
      </p:sp>
      <p:sp>
        <p:nvSpPr>
          <p:cNvPr id="4" name="Slide Number Placeholder 3"/>
          <p:cNvSpPr>
            <a:spLocks noGrp="1"/>
          </p:cNvSpPr>
          <p:nvPr>
            <p:ph type="sldNum" sz="quarter" idx="5"/>
          </p:nvPr>
        </p:nvSpPr>
        <p:spPr/>
        <p:txBody>
          <a:bodyPr/>
          <a:lstStyle/>
          <a:p>
            <a:fld id="{1E9A60AA-0504-9D43-9C67-9C1121590EC0}" type="slidenum">
              <a:rPr lang="en-US" smtClean="0"/>
              <a:t>104</a:t>
            </a:fld>
            <a:endParaRPr lang="en-US"/>
          </a:p>
        </p:txBody>
      </p:sp>
    </p:spTree>
    <p:extLst>
      <p:ext uri="{BB962C8B-B14F-4D97-AF65-F5344CB8AC3E}">
        <p14:creationId xmlns:p14="http://schemas.microsoft.com/office/powerpoint/2010/main" val="156214629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 https://</a:t>
            </a:r>
            <a:r>
              <a:rPr lang="en-US" dirty="0" err="1"/>
              <a:t>www.fao.org</a:t>
            </a:r>
            <a:r>
              <a:rPr lang="en-US" dirty="0"/>
              <a:t>/fishery/docs/</a:t>
            </a:r>
            <a:r>
              <a:rPr lang="en-US" dirty="0" err="1"/>
              <a:t>CDrom</a:t>
            </a:r>
            <a:r>
              <a:rPr lang="en-US" dirty="0"/>
              <a:t>/</a:t>
            </a:r>
            <a:r>
              <a:rPr lang="en-US" dirty="0" err="1"/>
              <a:t>FAO_Training</a:t>
            </a:r>
            <a:r>
              <a:rPr lang="en-US" dirty="0"/>
              <a:t>/</a:t>
            </a:r>
            <a:r>
              <a:rPr lang="en-US" dirty="0" err="1"/>
              <a:t>FAO_Training</a:t>
            </a:r>
            <a:r>
              <a:rPr lang="en-US" dirty="0"/>
              <a:t>/General/x6705e/x6705e03.htm#:~:text=To%20calculate%20the%20water%20flow%20(in%20m3%2Fs),by%20the%20average%20cross%2Dsection.&amp;text=To%20express%20this%20water%20flow,3%2Fs)%20by%201000.&amp;text=0.486%20m3%2Fs%20x%201%20000%20%3D%20486%20l%2Fs.</a:t>
            </a:r>
          </a:p>
        </p:txBody>
      </p:sp>
      <p:sp>
        <p:nvSpPr>
          <p:cNvPr id="4" name="Slide Number Placeholder 3"/>
          <p:cNvSpPr>
            <a:spLocks noGrp="1"/>
          </p:cNvSpPr>
          <p:nvPr>
            <p:ph type="sldNum" sz="quarter" idx="5"/>
          </p:nvPr>
        </p:nvSpPr>
        <p:spPr/>
        <p:txBody>
          <a:bodyPr/>
          <a:lstStyle/>
          <a:p>
            <a:fld id="{1E9A60AA-0504-9D43-9C67-9C1121590EC0}" type="slidenum">
              <a:rPr lang="en-US" smtClean="0"/>
              <a:t>105</a:t>
            </a:fld>
            <a:endParaRPr lang="en-US"/>
          </a:p>
        </p:txBody>
      </p:sp>
    </p:spTree>
    <p:extLst>
      <p:ext uri="{BB962C8B-B14F-4D97-AF65-F5344CB8AC3E}">
        <p14:creationId xmlns:p14="http://schemas.microsoft.com/office/powerpoint/2010/main" val="283994554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greenplanetnutrients.com</a:t>
            </a:r>
            <a:r>
              <a:rPr lang="en-US" dirty="0"/>
              <a:t>/blog/tips-advice/understanding-plant-nutrition/</a:t>
            </a:r>
          </a:p>
        </p:txBody>
      </p:sp>
      <p:sp>
        <p:nvSpPr>
          <p:cNvPr id="4" name="Slide Number Placeholder 3"/>
          <p:cNvSpPr>
            <a:spLocks noGrp="1"/>
          </p:cNvSpPr>
          <p:nvPr>
            <p:ph type="sldNum" sz="quarter" idx="5"/>
          </p:nvPr>
        </p:nvSpPr>
        <p:spPr/>
        <p:txBody>
          <a:bodyPr/>
          <a:lstStyle/>
          <a:p>
            <a:fld id="{1E9A60AA-0504-9D43-9C67-9C1121590EC0}" type="slidenum">
              <a:rPr lang="en-US" smtClean="0"/>
              <a:t>106</a:t>
            </a:fld>
            <a:endParaRPr lang="en-US"/>
          </a:p>
        </p:txBody>
      </p:sp>
    </p:spTree>
    <p:extLst>
      <p:ext uri="{BB962C8B-B14F-4D97-AF65-F5344CB8AC3E}">
        <p14:creationId xmlns:p14="http://schemas.microsoft.com/office/powerpoint/2010/main" val="237081855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
            </a:r>
            <a:r>
              <a:rPr lang="en-US" dirty="0" err="1"/>
              <a:t>wikapedia</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109</a:t>
            </a:fld>
            <a:endParaRPr lang="en-US"/>
          </a:p>
        </p:txBody>
      </p:sp>
    </p:spTree>
    <p:extLst>
      <p:ext uri="{BB962C8B-B14F-4D97-AF65-F5344CB8AC3E}">
        <p14:creationId xmlns:p14="http://schemas.microsoft.com/office/powerpoint/2010/main" val="221244843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acwi.gov</a:t>
            </a:r>
            <a:r>
              <a:rPr lang="en-US" dirty="0"/>
              <a:t>/monitoring/network/</a:t>
            </a:r>
            <a:r>
              <a:rPr lang="en-US" dirty="0" err="1"/>
              <a:t>nutrients.pdf</a:t>
            </a:r>
            <a:r>
              <a:rPr lang="en-US" dirty="0"/>
              <a:t> </a:t>
            </a:r>
          </a:p>
        </p:txBody>
      </p:sp>
      <p:sp>
        <p:nvSpPr>
          <p:cNvPr id="4" name="Slide Number Placeholder 3"/>
          <p:cNvSpPr>
            <a:spLocks noGrp="1"/>
          </p:cNvSpPr>
          <p:nvPr>
            <p:ph type="sldNum" sz="quarter" idx="5"/>
          </p:nvPr>
        </p:nvSpPr>
        <p:spPr/>
        <p:txBody>
          <a:bodyPr/>
          <a:lstStyle/>
          <a:p>
            <a:fld id="{1E9A60AA-0504-9D43-9C67-9C1121590EC0}" type="slidenum">
              <a:rPr lang="en-US" smtClean="0"/>
              <a:t>110</a:t>
            </a:fld>
            <a:endParaRPr lang="en-US"/>
          </a:p>
        </p:txBody>
      </p:sp>
    </p:spTree>
    <p:extLst>
      <p:ext uri="{BB962C8B-B14F-4D97-AF65-F5344CB8AC3E}">
        <p14:creationId xmlns:p14="http://schemas.microsoft.com/office/powerpoint/2010/main" val="90891201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of N adapted from: https://</a:t>
            </a:r>
            <a:r>
              <a:rPr lang="en-US" dirty="0" err="1"/>
              <a:t>www.researchgate.net</a:t>
            </a:r>
            <a:r>
              <a:rPr lang="en-US" dirty="0"/>
              <a:t>/figure/Flow-diagram-of-nitrogen-analysis-TN-total-nitrogen-PN-particulate-nitrogen-TDN_fig3_242644258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of TP adapted from: https://</a:t>
            </a:r>
            <a:r>
              <a:rPr lang="en-US" dirty="0" err="1"/>
              <a:t>www.researchgate.net</a:t>
            </a:r>
            <a:r>
              <a:rPr lang="en-US" dirty="0"/>
              <a:t>/figure/Flow-diagram-of-phosphorus-analysis-TP-total-phosphorus-PP-particulate-phosphorus_fig4_242644258 Title, </a:t>
            </a:r>
            <a:r>
              <a:rPr lang="en-AU" b="0" i="0" dirty="0">
                <a:solidFill>
                  <a:srgbClr val="111111"/>
                </a:solidFill>
                <a:effectLst/>
                <a:latin typeface="Roboto" panose="02000000000000000000" pitchFamily="2" charset="0"/>
              </a:rPr>
              <a:t>NUTRIENT ANALYTICAL SERVICES LABORATORY STANDARD OPERATING PROCEDURES</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111</a:t>
            </a:fld>
            <a:endParaRPr lang="en-US"/>
          </a:p>
        </p:txBody>
      </p:sp>
    </p:spTree>
    <p:extLst>
      <p:ext uri="{BB962C8B-B14F-4D97-AF65-F5344CB8AC3E}">
        <p14:creationId xmlns:p14="http://schemas.microsoft.com/office/powerpoint/2010/main" val="228146614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(left): https://</a:t>
            </a:r>
            <a:r>
              <a:rPr lang="en-US" dirty="0" err="1"/>
              <a:t>ereefs.aims.gov.au</a:t>
            </a:r>
            <a:r>
              <a:rPr lang="en-US" dirty="0"/>
              <a:t>/</a:t>
            </a:r>
            <a:r>
              <a:rPr lang="en-US" dirty="0" err="1"/>
              <a:t>ereefs</a:t>
            </a:r>
            <a:r>
              <a:rPr lang="en-US" dirty="0"/>
              <a:t>-aims/gbr4/</a:t>
            </a:r>
            <a:r>
              <a:rPr lang="en-US" dirty="0" err="1"/>
              <a:t>bgc</a:t>
            </a:r>
            <a:r>
              <a:rPr lang="en-US" dirty="0"/>
              <a:t>/baseline/din_no3_nh4</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113A5F"/>
                </a:solidFill>
                <a:effectLst/>
                <a:latin typeface="verdana" panose="020B0604030504040204" pitchFamily="34" charset="0"/>
              </a:rPr>
              <a:t>Reference: </a:t>
            </a:r>
            <a:r>
              <a:rPr lang="en-AU" b="0" i="0" dirty="0" err="1">
                <a:solidFill>
                  <a:srgbClr val="113A5F"/>
                </a:solidFill>
                <a:effectLst/>
                <a:latin typeface="verdana" panose="020B0604030504040204" pitchFamily="34" charset="0"/>
              </a:rPr>
              <a:t>Skerratt</a:t>
            </a:r>
            <a:r>
              <a:rPr lang="en-AU" b="0" i="0" dirty="0">
                <a:solidFill>
                  <a:srgbClr val="113A5F"/>
                </a:solidFill>
                <a:effectLst/>
                <a:latin typeface="verdana" panose="020B0604030504040204" pitchFamily="34" charset="0"/>
              </a:rPr>
              <a:t>, J, </a:t>
            </a:r>
            <a:r>
              <a:rPr lang="en-AU" b="0" i="0" dirty="0" err="1">
                <a:solidFill>
                  <a:srgbClr val="113A5F"/>
                </a:solidFill>
                <a:effectLst/>
                <a:latin typeface="verdana" panose="020B0604030504040204" pitchFamily="34" charset="0"/>
              </a:rPr>
              <a:t>Mongin</a:t>
            </a:r>
            <a:r>
              <a:rPr lang="en-AU" b="0" i="0" dirty="0">
                <a:solidFill>
                  <a:srgbClr val="113A5F"/>
                </a:solidFill>
                <a:effectLst/>
                <a:latin typeface="verdana" panose="020B0604030504040204" pitchFamily="34" charset="0"/>
              </a:rPr>
              <a:t>, M, Baird, M, Wild-Allen, K, Robson, B, </a:t>
            </a:r>
            <a:r>
              <a:rPr lang="en-AU" b="0" i="0" dirty="0" err="1">
                <a:solidFill>
                  <a:srgbClr val="113A5F"/>
                </a:solidFill>
                <a:effectLst/>
                <a:latin typeface="verdana" panose="020B0604030504040204" pitchFamily="34" charset="0"/>
              </a:rPr>
              <a:t>Schaffelke</a:t>
            </a:r>
            <a:r>
              <a:rPr lang="en-AU" b="0" i="0" dirty="0">
                <a:solidFill>
                  <a:srgbClr val="113A5F"/>
                </a:solidFill>
                <a:effectLst/>
                <a:latin typeface="verdana" panose="020B0604030504040204" pitchFamily="34" charset="0"/>
              </a:rPr>
              <a:t>, B, Davies, C, Richardson, A, Margvelashvili, N, Soja-Wozniak, M, and Steven, A, 2019a, Simulated nutrient and plankton dynamics in the Great Barrier Reef (2011-2016), Journal of Marine Systems, vol. 192, pp. 51-74, </a:t>
            </a:r>
            <a:r>
              <a:rPr lang="en-AU" b="0" i="0" u="none" strike="noStrike" dirty="0">
                <a:solidFill>
                  <a:srgbClr val="046E9C"/>
                </a:solidFill>
                <a:effectLst/>
                <a:latin typeface="verdana" panose="020B0604030504040204" pitchFamily="34" charset="0"/>
                <a:hlinkClick r:id="rId3"/>
              </a:rPr>
              <a:t>http://dx.doi.org/10.1016/j.jmarsys.2018.12.006</a:t>
            </a:r>
            <a:endParaRPr lang="en-US" dirty="0"/>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112</a:t>
            </a:fld>
            <a:endParaRPr lang="en-US"/>
          </a:p>
        </p:txBody>
      </p:sp>
    </p:spTree>
    <p:extLst>
      <p:ext uri="{BB962C8B-B14F-4D97-AF65-F5344CB8AC3E}">
        <p14:creationId xmlns:p14="http://schemas.microsoft.com/office/powerpoint/2010/main" val="306085764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Image/info: https://</a:t>
            </a:r>
            <a:r>
              <a:rPr lang="en-US" dirty="0" err="1"/>
              <a:t>environment.des.qld.gov.au</a:t>
            </a:r>
            <a:r>
              <a:rPr lang="en-US" dirty="0"/>
              <a:t>/__data/assets/</a:t>
            </a:r>
            <a:r>
              <a:rPr lang="en-US" dirty="0" err="1"/>
              <a:t>pdf_file</a:t>
            </a:r>
            <a:r>
              <a:rPr lang="en-US" dirty="0"/>
              <a:t>/0020/95150/water-quality-</a:t>
            </a:r>
            <a:r>
              <a:rPr lang="en-US" dirty="0" err="1"/>
              <a:t>guidelines.pdf</a:t>
            </a:r>
            <a:endParaRPr lang="en-US" dirty="0"/>
          </a:p>
          <a:p>
            <a:r>
              <a:rPr lang="en-US" dirty="0"/>
              <a:t>Info on </a:t>
            </a:r>
            <a:r>
              <a:rPr lang="en-US" dirty="0" err="1"/>
              <a:t>FiltR</a:t>
            </a:r>
            <a:r>
              <a:rPr lang="en-US" dirty="0"/>
              <a:t> P: https://</a:t>
            </a:r>
            <a:r>
              <a:rPr lang="en-US" dirty="0" err="1"/>
              <a:t>hess.copernicus.org</a:t>
            </a:r>
            <a:r>
              <a:rPr lang="en-US" dirty="0"/>
              <a:t>/articles/6/113/2002/hess-6-113-2002.pdf. …. </a:t>
            </a:r>
            <a:r>
              <a:rPr lang="en-AU" dirty="0"/>
              <a:t>Separation of ‘dissolved’ and ‘particulate’ P phases is based mainly on filtration using 0.45 µm (mainly) or 0.7 µm membrane filters. Analytical determination of P in natural waters is based on the phosphomolybdic acid methodology, as modified by Murphy and Riley (1962). The following determinations are made routinely: (</a:t>
            </a:r>
            <a:r>
              <a:rPr lang="en-AU" dirty="0" err="1"/>
              <a:t>i</a:t>
            </a:r>
            <a:r>
              <a:rPr lang="en-AU" dirty="0"/>
              <a:t>) Soluble Reactive Phosphorus (SRP), a measure of monomeric inorganic phosphorus (orthophosphate) in solution. Other terms commonly used within the literature to describe this fraction include: ‘Dissolved Reactive Phosphorus (DRP)’, Dissolved Inorganic Phosphorus (DIP)’, </a:t>
            </a:r>
          </a:p>
          <a:p>
            <a:r>
              <a:rPr lang="en-AU" dirty="0"/>
              <a:t>‘Filterable Reactive Phosphorus (FRP)’ and ‘Reactive Phosphorus for a filtered sample to a defined filter size ….</a:t>
            </a:r>
          </a:p>
          <a:p>
            <a:pPr algn="l"/>
            <a:r>
              <a:rPr lang="en-AU" dirty="0"/>
              <a:t>Info: https://</a:t>
            </a:r>
            <a:r>
              <a:rPr lang="en-AU" dirty="0" err="1"/>
              <a:t>www.nalms.org</a:t>
            </a:r>
            <a:r>
              <a:rPr lang="en-AU" dirty="0"/>
              <a:t>/</a:t>
            </a:r>
            <a:r>
              <a:rPr lang="en-AU" dirty="0" err="1"/>
              <a:t>secchidipin</a:t>
            </a:r>
            <a:r>
              <a:rPr lang="en-AU" dirty="0"/>
              <a:t>/monitoring-methods/phosphorus/  that read …</a:t>
            </a:r>
            <a:r>
              <a:rPr lang="en-AU" b="0" i="0" dirty="0">
                <a:solidFill>
                  <a:srgbClr val="2F353F"/>
                </a:solidFill>
                <a:effectLst/>
                <a:latin typeface="PT Serif" panose="020A0603040505020204" pitchFamily="18" charset="77"/>
              </a:rPr>
              <a:t>At one time SRP was called “dissolved inorganic phosphorus.” This terminology was changed to “soluble reactive phosphorus” (</a:t>
            </a:r>
            <a:r>
              <a:rPr lang="en-AU" b="0" i="0" dirty="0" err="1">
                <a:solidFill>
                  <a:srgbClr val="2F353F"/>
                </a:solidFill>
                <a:effectLst/>
                <a:latin typeface="PT Serif" panose="020A0603040505020204" pitchFamily="18" charset="77"/>
              </a:rPr>
              <a:t>Rigler</a:t>
            </a:r>
            <a:r>
              <a:rPr lang="en-AU" b="0" i="0" dirty="0">
                <a:solidFill>
                  <a:srgbClr val="2F353F"/>
                </a:solidFill>
                <a:effectLst/>
                <a:latin typeface="PT Serif" panose="020A0603040505020204" pitchFamily="18" charset="77"/>
              </a:rPr>
              <a:t> 1964; Strickland and Parsons 1965) to reflect a more realistic interpretation of what forms of phosphorus were found in this fraction. The terms “soluble” and “reactive” were chosen instead because this form of filtered phosphorus was neither necessarily dissolved nor necessarily inorganic. The term “reactive” is used to indicate that the phosphorus in the SRP fraction is not solely inorganic phosphorus, but could include any form of phosphorus, including some organic forms, that react with the reagents. Some organic forms apparently do </a:t>
            </a:r>
            <a:r>
              <a:rPr lang="en-AU" b="0" i="0" dirty="0" err="1">
                <a:solidFill>
                  <a:srgbClr val="2F353F"/>
                </a:solidFill>
                <a:effectLst/>
                <a:latin typeface="PT Serif" panose="020A0603040505020204" pitchFamily="18" charset="77"/>
              </a:rPr>
              <a:t>hydrolyze</a:t>
            </a:r>
            <a:r>
              <a:rPr lang="en-AU" b="0" i="0" dirty="0">
                <a:solidFill>
                  <a:srgbClr val="2F353F"/>
                </a:solidFill>
                <a:effectLst/>
                <a:latin typeface="PT Serif" panose="020A0603040505020204" pitchFamily="18" charset="77"/>
              </a:rPr>
              <a:t> and react under the conditions of this test, while some forms of inorganic phosphorus (polyphosphates), in fact, do not react. There is a continuing debate as to what extent SRP represents solely the ortho form of phosphorus or is biologically available (Nürnberg and Peters 1984). The actual composition of SRP probably varies with the nature of the water body.</a:t>
            </a:r>
          </a:p>
          <a:p>
            <a:pPr algn="l"/>
            <a:r>
              <a:rPr lang="en-AU" b="0" i="0" dirty="0">
                <a:solidFill>
                  <a:srgbClr val="2F353F"/>
                </a:solidFill>
                <a:effectLst/>
                <a:latin typeface="PT Serif" panose="020A0603040505020204" pitchFamily="18" charset="77"/>
              </a:rPr>
              <a:t>The “soluble” fraction does not necessarily contain only dissolved phosphorus forms: the phosphorus containing material in the soluble fraction is dependent on the porosity and characteristics of the filter used. Typically, a 0.45 micron cellulose (Millipore) filter is used as a standard. This filter excludes most particulates, but colloidal phosphorus may be present in the filtered fraction.</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114</a:t>
            </a:fld>
            <a:endParaRPr lang="en-US"/>
          </a:p>
        </p:txBody>
      </p:sp>
    </p:spTree>
    <p:extLst>
      <p:ext uri="{BB962C8B-B14F-4D97-AF65-F5344CB8AC3E}">
        <p14:creationId xmlns:p14="http://schemas.microsoft.com/office/powerpoint/2010/main" val="334422340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www.downtoearth.org.in</a:t>
            </a:r>
            <a:r>
              <a:rPr lang="en-US" dirty="0"/>
              <a:t>/news/wildlife-biodiversity/new-study-helps-monitor-trends-in-phytoplankton-biomass-in-bay-of-bengal-73377</a:t>
            </a:r>
          </a:p>
        </p:txBody>
      </p:sp>
      <p:sp>
        <p:nvSpPr>
          <p:cNvPr id="4" name="Slide Number Placeholder 3"/>
          <p:cNvSpPr>
            <a:spLocks noGrp="1"/>
          </p:cNvSpPr>
          <p:nvPr>
            <p:ph type="sldNum" sz="quarter" idx="5"/>
          </p:nvPr>
        </p:nvSpPr>
        <p:spPr/>
        <p:txBody>
          <a:bodyPr/>
          <a:lstStyle/>
          <a:p>
            <a:fld id="{1E9A60AA-0504-9D43-9C67-9C1121590EC0}" type="slidenum">
              <a:rPr lang="en-US" smtClean="0"/>
              <a:t>115</a:t>
            </a:fld>
            <a:endParaRPr lang="en-US"/>
          </a:p>
        </p:txBody>
      </p:sp>
    </p:spTree>
    <p:extLst>
      <p:ext uri="{BB962C8B-B14F-4D97-AF65-F5344CB8AC3E}">
        <p14:creationId xmlns:p14="http://schemas.microsoft.com/office/powerpoint/2010/main" val="406857313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education.nationalgeographic.org</a:t>
            </a:r>
            <a:r>
              <a:rPr lang="en-US" dirty="0"/>
              <a:t>/resource/chlorophyll/</a:t>
            </a:r>
          </a:p>
        </p:txBody>
      </p:sp>
      <p:sp>
        <p:nvSpPr>
          <p:cNvPr id="4" name="Slide Number Placeholder 3"/>
          <p:cNvSpPr>
            <a:spLocks noGrp="1"/>
          </p:cNvSpPr>
          <p:nvPr>
            <p:ph type="sldNum" sz="quarter" idx="5"/>
          </p:nvPr>
        </p:nvSpPr>
        <p:spPr/>
        <p:txBody>
          <a:bodyPr/>
          <a:lstStyle/>
          <a:p>
            <a:fld id="{1E9A60AA-0504-9D43-9C67-9C1121590EC0}" type="slidenum">
              <a:rPr lang="en-US" smtClean="0"/>
              <a:t>116</a:t>
            </a:fld>
            <a:endParaRPr lang="en-US"/>
          </a:p>
        </p:txBody>
      </p:sp>
    </p:spTree>
    <p:extLst>
      <p:ext uri="{BB962C8B-B14F-4D97-AF65-F5344CB8AC3E}">
        <p14:creationId xmlns:p14="http://schemas.microsoft.com/office/powerpoint/2010/main" val="2648897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https://giveme-5.org/thermal-pollution-in-water/</a:t>
            </a:r>
          </a:p>
        </p:txBody>
      </p:sp>
      <p:sp>
        <p:nvSpPr>
          <p:cNvPr id="4" name="Slide Number Placeholder 3"/>
          <p:cNvSpPr>
            <a:spLocks noGrp="1"/>
          </p:cNvSpPr>
          <p:nvPr>
            <p:ph type="sldNum" sz="quarter" idx="5"/>
          </p:nvPr>
        </p:nvSpPr>
        <p:spPr/>
        <p:txBody>
          <a:bodyPr/>
          <a:lstStyle/>
          <a:p>
            <a:fld id="{1E9A60AA-0504-9D43-9C67-9C1121590EC0}" type="slidenum">
              <a:rPr lang="en-US" smtClean="0"/>
              <a:t>11</a:t>
            </a:fld>
            <a:endParaRPr lang="en-US"/>
          </a:p>
        </p:txBody>
      </p:sp>
    </p:spTree>
    <p:extLst>
      <p:ext uri="{BB962C8B-B14F-4D97-AF65-F5344CB8AC3E}">
        <p14:creationId xmlns:p14="http://schemas.microsoft.com/office/powerpoint/2010/main" val="186080577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education.nationalgeographic.org</a:t>
            </a:r>
            <a:r>
              <a:rPr lang="en-US" dirty="0"/>
              <a:t>/resource/chlorophyll/</a:t>
            </a:r>
          </a:p>
        </p:txBody>
      </p:sp>
      <p:sp>
        <p:nvSpPr>
          <p:cNvPr id="4" name="Slide Number Placeholder 3"/>
          <p:cNvSpPr>
            <a:spLocks noGrp="1"/>
          </p:cNvSpPr>
          <p:nvPr>
            <p:ph type="sldNum" sz="quarter" idx="5"/>
          </p:nvPr>
        </p:nvSpPr>
        <p:spPr/>
        <p:txBody>
          <a:bodyPr/>
          <a:lstStyle/>
          <a:p>
            <a:fld id="{1E9A60AA-0504-9D43-9C67-9C1121590EC0}" type="slidenum">
              <a:rPr lang="en-US" smtClean="0"/>
              <a:t>117</a:t>
            </a:fld>
            <a:endParaRPr lang="en-US"/>
          </a:p>
        </p:txBody>
      </p:sp>
    </p:spTree>
    <p:extLst>
      <p:ext uri="{BB962C8B-B14F-4D97-AF65-F5344CB8AC3E}">
        <p14:creationId xmlns:p14="http://schemas.microsoft.com/office/powerpoint/2010/main" val="342765210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earthobservatory.nasa.gov</a:t>
            </a:r>
            <a:r>
              <a:rPr lang="en-US" dirty="0"/>
              <a:t>/images/4097/global-chlorophyll</a:t>
            </a:r>
          </a:p>
          <a:p>
            <a:r>
              <a:rPr lang="en-US" dirty="0"/>
              <a:t>Animation: https://</a:t>
            </a:r>
            <a:r>
              <a:rPr lang="en-US" dirty="0" err="1"/>
              <a:t>earthobservatory.nasa.gov</a:t>
            </a:r>
            <a:r>
              <a:rPr lang="en-US" dirty="0"/>
              <a:t>/global-maps/MY1DMM_CHLORA</a:t>
            </a:r>
          </a:p>
        </p:txBody>
      </p:sp>
      <p:sp>
        <p:nvSpPr>
          <p:cNvPr id="4" name="Slide Number Placeholder 3"/>
          <p:cNvSpPr>
            <a:spLocks noGrp="1"/>
          </p:cNvSpPr>
          <p:nvPr>
            <p:ph type="sldNum" sz="quarter" idx="5"/>
          </p:nvPr>
        </p:nvSpPr>
        <p:spPr/>
        <p:txBody>
          <a:bodyPr/>
          <a:lstStyle/>
          <a:p>
            <a:fld id="{1E9A60AA-0504-9D43-9C67-9C1121590EC0}" type="slidenum">
              <a:rPr lang="en-US" smtClean="0"/>
              <a:t>119</a:t>
            </a:fld>
            <a:endParaRPr lang="en-US"/>
          </a:p>
        </p:txBody>
      </p:sp>
    </p:spTree>
    <p:extLst>
      <p:ext uri="{BB962C8B-B14F-4D97-AF65-F5344CB8AC3E}">
        <p14:creationId xmlns:p14="http://schemas.microsoft.com/office/powerpoint/2010/main" val="397016295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www.what</a:t>
            </a:r>
            <a:r>
              <a:rPr lang="en-US" dirty="0"/>
              <a:t>-are-</a:t>
            </a:r>
            <a:r>
              <a:rPr lang="en-US" dirty="0" err="1"/>
              <a:t>algae.com</a:t>
            </a:r>
            <a:r>
              <a:rPr lang="en-US" dirty="0"/>
              <a:t>/</a:t>
            </a:r>
          </a:p>
        </p:txBody>
      </p:sp>
      <p:sp>
        <p:nvSpPr>
          <p:cNvPr id="4" name="Slide Number Placeholder 3"/>
          <p:cNvSpPr>
            <a:spLocks noGrp="1"/>
          </p:cNvSpPr>
          <p:nvPr>
            <p:ph type="sldNum" sz="quarter" idx="5"/>
          </p:nvPr>
        </p:nvSpPr>
        <p:spPr/>
        <p:txBody>
          <a:bodyPr/>
          <a:lstStyle/>
          <a:p>
            <a:fld id="{1E9A60AA-0504-9D43-9C67-9C1121590EC0}" type="slidenum">
              <a:rPr lang="en-US" smtClean="0"/>
              <a:t>120</a:t>
            </a:fld>
            <a:endParaRPr lang="en-US"/>
          </a:p>
        </p:txBody>
      </p:sp>
    </p:spTree>
    <p:extLst>
      <p:ext uri="{BB962C8B-B14F-4D97-AF65-F5344CB8AC3E}">
        <p14:creationId xmlns:p14="http://schemas.microsoft.com/office/powerpoint/2010/main" val="302687575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phys.org</a:t>
            </a:r>
            <a:r>
              <a:rPr lang="en-US" dirty="0"/>
              <a:t>/news/2023-03-satellite-images-coastal-algae-blooms.html</a:t>
            </a:r>
          </a:p>
        </p:txBody>
      </p:sp>
      <p:sp>
        <p:nvSpPr>
          <p:cNvPr id="4" name="Slide Number Placeholder 3"/>
          <p:cNvSpPr>
            <a:spLocks noGrp="1"/>
          </p:cNvSpPr>
          <p:nvPr>
            <p:ph type="sldNum" sz="quarter" idx="5"/>
          </p:nvPr>
        </p:nvSpPr>
        <p:spPr/>
        <p:txBody>
          <a:bodyPr/>
          <a:lstStyle/>
          <a:p>
            <a:fld id="{1E9A60AA-0504-9D43-9C67-9C1121590EC0}" type="slidenum">
              <a:rPr lang="en-US" smtClean="0"/>
              <a:t>121</a:t>
            </a:fld>
            <a:endParaRPr lang="en-US"/>
          </a:p>
        </p:txBody>
      </p:sp>
    </p:spTree>
    <p:extLst>
      <p:ext uri="{BB962C8B-B14F-4D97-AF65-F5344CB8AC3E}">
        <p14:creationId xmlns:p14="http://schemas.microsoft.com/office/powerpoint/2010/main" val="374498587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www.rmbel.info</a:t>
            </a:r>
            <a:r>
              <a:rPr lang="en-US" dirty="0"/>
              <a:t>/primer/water-quality-parameter-relationships/</a:t>
            </a:r>
          </a:p>
        </p:txBody>
      </p:sp>
      <p:sp>
        <p:nvSpPr>
          <p:cNvPr id="4" name="Slide Number Placeholder 3"/>
          <p:cNvSpPr>
            <a:spLocks noGrp="1"/>
          </p:cNvSpPr>
          <p:nvPr>
            <p:ph type="sldNum" sz="quarter" idx="5"/>
          </p:nvPr>
        </p:nvSpPr>
        <p:spPr/>
        <p:txBody>
          <a:bodyPr/>
          <a:lstStyle/>
          <a:p>
            <a:fld id="{1E9A60AA-0504-9D43-9C67-9C1121590EC0}" type="slidenum">
              <a:rPr lang="en-US" smtClean="0"/>
              <a:t>122</a:t>
            </a:fld>
            <a:endParaRPr lang="en-US"/>
          </a:p>
        </p:txBody>
      </p:sp>
    </p:spTree>
    <p:extLst>
      <p:ext uri="{BB962C8B-B14F-4D97-AF65-F5344CB8AC3E}">
        <p14:creationId xmlns:p14="http://schemas.microsoft.com/office/powerpoint/2010/main" val="249270190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www.rmbel.info</a:t>
            </a:r>
            <a:r>
              <a:rPr lang="en-US" dirty="0"/>
              <a:t>/primer/water-quality-parameter-relationships/</a:t>
            </a:r>
          </a:p>
        </p:txBody>
      </p:sp>
      <p:sp>
        <p:nvSpPr>
          <p:cNvPr id="4" name="Slide Number Placeholder 3"/>
          <p:cNvSpPr>
            <a:spLocks noGrp="1"/>
          </p:cNvSpPr>
          <p:nvPr>
            <p:ph type="sldNum" sz="quarter" idx="5"/>
          </p:nvPr>
        </p:nvSpPr>
        <p:spPr/>
        <p:txBody>
          <a:bodyPr/>
          <a:lstStyle/>
          <a:p>
            <a:fld id="{1E9A60AA-0504-9D43-9C67-9C1121590EC0}" type="slidenum">
              <a:rPr lang="en-US" smtClean="0"/>
              <a:t>123</a:t>
            </a:fld>
            <a:endParaRPr lang="en-US"/>
          </a:p>
        </p:txBody>
      </p:sp>
    </p:spTree>
    <p:extLst>
      <p:ext uri="{BB962C8B-B14F-4D97-AF65-F5344CB8AC3E}">
        <p14:creationId xmlns:p14="http://schemas.microsoft.com/office/powerpoint/2010/main" val="57259658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 https://</a:t>
            </a:r>
            <a:r>
              <a:rPr lang="en-US" dirty="0" err="1"/>
              <a:t>assets.thermofisher.com</a:t>
            </a:r>
            <a:r>
              <a:rPr lang="en-US" dirty="0"/>
              <a:t>/TFS-Assets/LPD/Product-Information/Measuring-Chlorophyll-a-ST-CHLOROPHYLL-</a:t>
            </a:r>
            <a:r>
              <a:rPr lang="en-US" dirty="0" err="1"/>
              <a:t>EN.pdf</a:t>
            </a:r>
            <a:endParaRPr lang="en-US" dirty="0"/>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124</a:t>
            </a:fld>
            <a:endParaRPr lang="en-US"/>
          </a:p>
        </p:txBody>
      </p:sp>
    </p:spTree>
    <p:extLst>
      <p:ext uri="{BB962C8B-B14F-4D97-AF65-F5344CB8AC3E}">
        <p14:creationId xmlns:p14="http://schemas.microsoft.com/office/powerpoint/2010/main" val="205648188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www.waterquality.gov.au</a:t>
            </a:r>
            <a:r>
              <a:rPr lang="en-US" dirty="0"/>
              <a:t>/sites/default/files/documents/anzecc-armcanz-2000-guidelines-vol2.pdf</a:t>
            </a:r>
          </a:p>
        </p:txBody>
      </p:sp>
      <p:sp>
        <p:nvSpPr>
          <p:cNvPr id="4" name="Slide Number Placeholder 3"/>
          <p:cNvSpPr>
            <a:spLocks noGrp="1"/>
          </p:cNvSpPr>
          <p:nvPr>
            <p:ph type="sldNum" sz="quarter" idx="5"/>
          </p:nvPr>
        </p:nvSpPr>
        <p:spPr/>
        <p:txBody>
          <a:bodyPr/>
          <a:lstStyle/>
          <a:p>
            <a:fld id="{1E9A60AA-0504-9D43-9C67-9C1121590EC0}" type="slidenum">
              <a:rPr lang="en-US" smtClean="0"/>
              <a:t>125</a:t>
            </a:fld>
            <a:endParaRPr lang="en-US"/>
          </a:p>
        </p:txBody>
      </p:sp>
    </p:spTree>
    <p:extLst>
      <p:ext uri="{BB962C8B-B14F-4D97-AF65-F5344CB8AC3E}">
        <p14:creationId xmlns:p14="http://schemas.microsoft.com/office/powerpoint/2010/main" val="310257360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en.wikipedia.org</a:t>
            </a:r>
            <a:r>
              <a:rPr lang="en-US" dirty="0"/>
              <a:t>/wiki/</a:t>
            </a:r>
            <a:r>
              <a:rPr lang="en-US" dirty="0" err="1"/>
              <a:t>Escherichia_coli</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127</a:t>
            </a:fld>
            <a:endParaRPr lang="en-US"/>
          </a:p>
        </p:txBody>
      </p:sp>
    </p:spTree>
    <p:extLst>
      <p:ext uri="{BB962C8B-B14F-4D97-AF65-F5344CB8AC3E}">
        <p14:creationId xmlns:p14="http://schemas.microsoft.com/office/powerpoint/2010/main" val="287844457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0" dirty="0">
                <a:solidFill>
                  <a:srgbClr val="222222"/>
                </a:solidFill>
                <a:effectLst/>
                <a:latin typeface="Arial" panose="020B0604020202020204" pitchFamily="34" charset="0"/>
              </a:rPr>
              <a:t>Figure 1.</a:t>
            </a:r>
            <a:r>
              <a:rPr lang="en-AU" b="0" i="0" dirty="0">
                <a:solidFill>
                  <a:srgbClr val="222222"/>
                </a:solidFill>
                <a:effectLst/>
                <a:latin typeface="Arial" panose="020B0604020202020204" pitchFamily="34" charset="0"/>
              </a:rPr>
              <a:t> Relationship between the use of selected microbial markers, potential monitoring sites, and diagnostic information by process operators and regulators. Use of these biological markers can facilitate actionable remedial measures by public health officials.</a:t>
            </a:r>
          </a:p>
          <a:p>
            <a:r>
              <a:rPr lang="en-AU" b="0" i="0" dirty="0">
                <a:solidFill>
                  <a:srgbClr val="222222"/>
                </a:solidFill>
                <a:effectLst/>
                <a:latin typeface="Arial" panose="020B0604020202020204" pitchFamily="34" charset="0"/>
              </a:rPr>
              <a:t>https://</a:t>
            </a:r>
            <a:r>
              <a:rPr lang="en-AU" b="0" i="0" dirty="0" err="1">
                <a:solidFill>
                  <a:srgbClr val="222222"/>
                </a:solidFill>
                <a:effectLst/>
                <a:latin typeface="Arial" panose="020B0604020202020204" pitchFamily="34" charset="0"/>
              </a:rPr>
              <a:t>www.mdpi.com</a:t>
            </a:r>
            <a:r>
              <a:rPr lang="en-AU" b="0" i="0" dirty="0">
                <a:solidFill>
                  <a:srgbClr val="222222"/>
                </a:solidFill>
                <a:effectLst/>
                <a:latin typeface="Arial" panose="020B0604020202020204" pitchFamily="34" charset="0"/>
              </a:rPr>
              <a:t>/2227-9717/9/11/2058</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i="0" dirty="0">
                <a:solidFill>
                  <a:srgbClr val="000000"/>
                </a:solidFill>
                <a:effectLst/>
                <a:latin typeface="Arial" panose="020B0604020202020204" pitchFamily="34" charset="0"/>
              </a:rPr>
              <a:t>Biological Indicators for </a:t>
            </a:r>
            <a:r>
              <a:rPr lang="en-AU" b="1" i="0" dirty="0" err="1">
                <a:solidFill>
                  <a:srgbClr val="000000"/>
                </a:solidFill>
                <a:effectLst/>
                <a:latin typeface="Arial" panose="020B0604020202020204" pitchFamily="34" charset="0"/>
              </a:rPr>
              <a:t>Fecal</a:t>
            </a:r>
            <a:r>
              <a:rPr lang="en-AU" b="1" i="0" dirty="0">
                <a:solidFill>
                  <a:srgbClr val="000000"/>
                </a:solidFill>
                <a:effectLst/>
                <a:latin typeface="Arial" panose="020B0604020202020204" pitchFamily="34" charset="0"/>
              </a:rPr>
              <a:t> Pollution Detection and Source Tracking: A Review</a:t>
            </a:r>
          </a:p>
          <a:p>
            <a:endParaRPr lang="en-AU" b="0" i="0" dirty="0">
              <a:solidFill>
                <a:srgbClr val="222222"/>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129</a:t>
            </a:fld>
            <a:endParaRPr lang="en-US"/>
          </a:p>
        </p:txBody>
      </p:sp>
    </p:spTree>
    <p:extLst>
      <p:ext uri="{BB962C8B-B14F-4D97-AF65-F5344CB8AC3E}">
        <p14:creationId xmlns:p14="http://schemas.microsoft.com/office/powerpoint/2010/main" val="3372359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CCB00-3681-D81C-E8D3-23FBC34A666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E610184-31F4-4834-D108-16605C76A1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8F30A5D-9E6A-43DE-9877-5F9959C5C0E4}"/>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5" name="Footer Placeholder 4">
            <a:extLst>
              <a:ext uri="{FF2B5EF4-FFF2-40B4-BE49-F238E27FC236}">
                <a16:creationId xmlns:a16="http://schemas.microsoft.com/office/drawing/2014/main" id="{B1D8F991-04E9-FE0A-0A28-DBBA7BE936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E5ECFD-8BAA-B144-FE73-33006A839E53}"/>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09789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AF7ED-48F8-857F-0151-19BF6EC0C0C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3AD5A0A-EBD1-EC68-E0A4-1FECD4C2FEF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BFC02C-56C0-926D-DC2D-C2C50BF3B41F}"/>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5" name="Footer Placeholder 4">
            <a:extLst>
              <a:ext uri="{FF2B5EF4-FFF2-40B4-BE49-F238E27FC236}">
                <a16:creationId xmlns:a16="http://schemas.microsoft.com/office/drawing/2014/main" id="{1FD347DB-0E7A-D877-62EF-707C95F7A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F5E8B-73D5-58B5-82B2-5B404F61E55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836693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B4E0C5-6AFD-2A44-D15C-92DDD3DA8E8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BF76A50-7649-C56E-DE10-F0D67D92229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65EE7A8-AFC9-4334-3D72-B605140DD838}"/>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5" name="Footer Placeholder 4">
            <a:extLst>
              <a:ext uri="{FF2B5EF4-FFF2-40B4-BE49-F238E27FC236}">
                <a16:creationId xmlns:a16="http://schemas.microsoft.com/office/drawing/2014/main" id="{8859FED6-C283-1B3C-E3E5-EE63AD44CC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1EECF5-E24C-2B96-3421-65EB3A69336D}"/>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94450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F7B04-3FDF-8531-8033-50BE46564E0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042B373-1A53-B65F-801C-7B2214DF09D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693F12D-D2DA-7CD0-4D47-FD2EF99CC56E}"/>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5" name="Footer Placeholder 4">
            <a:extLst>
              <a:ext uri="{FF2B5EF4-FFF2-40B4-BE49-F238E27FC236}">
                <a16:creationId xmlns:a16="http://schemas.microsoft.com/office/drawing/2014/main" id="{557E31C4-A141-A5BC-D3CF-28B2FC09A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6664F-AFAF-A4D8-FB34-798404AECA9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249945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7EA64-F975-4C24-0C58-BF88B713717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839D21D-59A1-FB87-B364-3EA5583DDF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71A666C-29EA-3DD2-580E-9A1194AD24DE}"/>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5" name="Footer Placeholder 4">
            <a:extLst>
              <a:ext uri="{FF2B5EF4-FFF2-40B4-BE49-F238E27FC236}">
                <a16:creationId xmlns:a16="http://schemas.microsoft.com/office/drawing/2014/main" id="{2D2317A1-CFCD-7D3F-EA0D-781DCD22D4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3EAB1D-98B7-88AE-9AF3-4308F170FC0B}"/>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587616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8058B-A77D-C907-AB48-0DD92FC270A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2919A4D-48C0-A7EB-524A-DCD87B9226A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3A4C157-6826-EFD8-9449-88F97E68192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FE173CB-3CD3-3215-A4C6-65FABEBBDB1B}"/>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6" name="Footer Placeholder 5">
            <a:extLst>
              <a:ext uri="{FF2B5EF4-FFF2-40B4-BE49-F238E27FC236}">
                <a16:creationId xmlns:a16="http://schemas.microsoft.com/office/drawing/2014/main" id="{E687CE9A-537A-2ED1-CF77-4C05AEEEE7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044D78-85FE-F049-D0B5-C67AC30EE7F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72525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6D8DD-8F3C-A43C-00A3-753D849C3C6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1E0639B-95F7-F180-EAAB-23FAD6A9B2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AE35258-5285-2B03-0835-9605CA8ACF4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4837F36-5CE6-2ACD-2E52-207871933C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B0FF160-1983-EEFF-25FE-AE9ABF04CD3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F687847-084F-7291-A9D0-A0BE887CA035}"/>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8" name="Footer Placeholder 7">
            <a:extLst>
              <a:ext uri="{FF2B5EF4-FFF2-40B4-BE49-F238E27FC236}">
                <a16:creationId xmlns:a16="http://schemas.microsoft.com/office/drawing/2014/main" id="{0A15634E-8060-88E6-7043-2C7F3EAD53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1FA7C5-A7A0-D382-465B-95684513C59E}"/>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89418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A6C3C-1D3C-1FBB-5477-4A72C4B50F9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71A7C2D-C6FE-50C3-BB20-5C12080D21C0}"/>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4" name="Footer Placeholder 3">
            <a:extLst>
              <a:ext uri="{FF2B5EF4-FFF2-40B4-BE49-F238E27FC236}">
                <a16:creationId xmlns:a16="http://schemas.microsoft.com/office/drawing/2014/main" id="{46C80CA2-F867-3229-6314-A25F0215C1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E4A6FA-C283-5540-0BFD-DF42E44457F0}"/>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405705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4C7A72-5C7F-CF5E-07F5-34EEEAD0A360}"/>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3" name="Footer Placeholder 2">
            <a:extLst>
              <a:ext uri="{FF2B5EF4-FFF2-40B4-BE49-F238E27FC236}">
                <a16:creationId xmlns:a16="http://schemas.microsoft.com/office/drawing/2014/main" id="{97650DAB-D692-AB90-38BC-A385F71AF6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42F97-3157-3D76-6268-9419F8F701B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198749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149E7-BD2B-EEC3-2A7F-9C99A4C552E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53BD6EF-F883-C5DD-B20F-E13E951C24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EC7BF00-AB59-5474-3AD6-7E5DDB0FFE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043674D-BF8C-0434-A75E-74C4A632644A}"/>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6" name="Footer Placeholder 5">
            <a:extLst>
              <a:ext uri="{FF2B5EF4-FFF2-40B4-BE49-F238E27FC236}">
                <a16:creationId xmlns:a16="http://schemas.microsoft.com/office/drawing/2014/main" id="{69279AA8-431F-02AD-DD9F-42667657DB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00049C-D5AB-3D65-B357-1EE328AD0FB9}"/>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6537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62FCC-528A-8A4C-793C-566BE7D1DA3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AEFF084-5A7F-3B79-1504-98B8B22EE1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99B21F-6907-332B-771E-0BDAE9821D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5504F51-03DE-1F5F-C855-44800EF8447F}"/>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6" name="Footer Placeholder 5">
            <a:extLst>
              <a:ext uri="{FF2B5EF4-FFF2-40B4-BE49-F238E27FC236}">
                <a16:creationId xmlns:a16="http://schemas.microsoft.com/office/drawing/2014/main" id="{C49ECA8D-0954-E5F4-132B-B83909BC5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E80B50-74BB-1FA7-4725-9AE5EEE90608}"/>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706442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D41128-A5F0-6476-58DC-41F0FA5E5D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EC783F3-C75E-C1DE-9C35-A37B410C1F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56D37F9-4F1E-1510-51D2-F6AD9B167D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73F5B-6CE6-524F-AA69-62F39574D03D}" type="datetimeFigureOut">
              <a:rPr lang="en-US" smtClean="0"/>
              <a:t>4/11/24</a:t>
            </a:fld>
            <a:endParaRPr lang="en-US"/>
          </a:p>
        </p:txBody>
      </p:sp>
      <p:sp>
        <p:nvSpPr>
          <p:cNvPr id="5" name="Footer Placeholder 4">
            <a:extLst>
              <a:ext uri="{FF2B5EF4-FFF2-40B4-BE49-F238E27FC236}">
                <a16:creationId xmlns:a16="http://schemas.microsoft.com/office/drawing/2014/main" id="{113ABD11-53AB-54F2-CDAE-BFE4173E2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FD9F28-8083-EAC6-E9DD-72D078BA53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E2A194-70AA-1C40-9239-EA61794B30EE}" type="slidenum">
              <a:rPr lang="en-US" smtClean="0"/>
              <a:t>‹#›</a:t>
            </a:fld>
            <a:endParaRPr lang="en-US"/>
          </a:p>
        </p:txBody>
      </p:sp>
    </p:spTree>
    <p:extLst>
      <p:ext uri="{BB962C8B-B14F-4D97-AF65-F5344CB8AC3E}">
        <p14:creationId xmlns:p14="http://schemas.microsoft.com/office/powerpoint/2010/main" val="3181432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142.jpeg"/></Relationships>
</file>

<file path=ppt/slides/_rels/slide10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png"/><Relationship Id="rId1" Type="http://schemas.openxmlformats.org/officeDocument/2006/relationships/slideLayout" Target="../slideLayouts/slideLayout7.xml"/><Relationship Id="rId5" Type="http://schemas.openxmlformats.org/officeDocument/2006/relationships/image" Target="../media/image146.jpeg"/><Relationship Id="rId4" Type="http://schemas.openxmlformats.org/officeDocument/2006/relationships/image" Target="../media/image145.jpeg"/></Relationships>
</file>

<file path=ppt/slides/_rels/slide103.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79.xml"/><Relationship Id="rId1" Type="http://schemas.openxmlformats.org/officeDocument/2006/relationships/slideLayout" Target="../slideLayouts/slideLayout7.xml"/><Relationship Id="rId5" Type="http://schemas.openxmlformats.org/officeDocument/2006/relationships/image" Target="../media/image149.jpeg"/><Relationship Id="rId4" Type="http://schemas.openxmlformats.org/officeDocument/2006/relationships/image" Target="../media/image148.jpeg"/></Relationships>
</file>

<file path=ppt/slides/_rels/slide10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151.png"/></Relationships>
</file>

<file path=ppt/slides/_rels/slide10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153.png"/></Relationships>
</file>

<file path=ppt/slides/_rels/slide10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82.xml"/><Relationship Id="rId1" Type="http://schemas.openxmlformats.org/officeDocument/2006/relationships/slideLayout" Target="../slideLayouts/slideLayout7.xml"/><Relationship Id="rId5" Type="http://schemas.openxmlformats.org/officeDocument/2006/relationships/image" Target="../media/image156.png"/><Relationship Id="rId4" Type="http://schemas.openxmlformats.org/officeDocument/2006/relationships/image" Target="../media/image155.png"/></Relationships>
</file>

<file path=ppt/slides/_rels/slide10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60.jpeg"/><Relationship Id="rId7" Type="http://schemas.openxmlformats.org/officeDocument/2006/relationships/image" Target="../media/image164.jpeg"/><Relationship Id="rId2" Type="http://schemas.openxmlformats.org/officeDocument/2006/relationships/image" Target="../media/image159.jpeg"/><Relationship Id="rId1" Type="http://schemas.openxmlformats.org/officeDocument/2006/relationships/slideLayout" Target="../slideLayouts/slideLayout7.xml"/><Relationship Id="rId6" Type="http://schemas.openxmlformats.org/officeDocument/2006/relationships/image" Target="../media/image163.jpeg"/><Relationship Id="rId5" Type="http://schemas.openxmlformats.org/officeDocument/2006/relationships/image" Target="../media/image162.jpeg"/><Relationship Id="rId4" Type="http://schemas.openxmlformats.org/officeDocument/2006/relationships/image" Target="../media/image161.jpeg"/></Relationships>
</file>

<file path=ppt/slides/_rels/slide10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167.png"/></Relationships>
</file>

<file path=ppt/slides/_rels/slide11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169.png"/></Relationships>
</file>

<file path=ppt/slides/_rels/slide11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png"/><Relationship Id="rId1" Type="http://schemas.openxmlformats.org/officeDocument/2006/relationships/slideLayout" Target="../slideLayouts/slideLayout7.xml"/><Relationship Id="rId5" Type="http://schemas.openxmlformats.org/officeDocument/2006/relationships/image" Target="../media/image174.jpeg"/><Relationship Id="rId4" Type="http://schemas.openxmlformats.org/officeDocument/2006/relationships/image" Target="../media/image173.png"/></Relationships>
</file>

<file path=ppt/slides/_rels/slide114.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71.png"/><Relationship Id="rId1" Type="http://schemas.openxmlformats.org/officeDocument/2006/relationships/slideLayout" Target="../slideLayouts/slideLayout7.xml"/><Relationship Id="rId5" Type="http://schemas.openxmlformats.org/officeDocument/2006/relationships/image" Target="../media/image189.jpeg"/><Relationship Id="rId4" Type="http://schemas.openxmlformats.org/officeDocument/2006/relationships/image" Target="../media/image188.png"/></Relationships>
</file>

<file path=ppt/slides/_rels/slide127.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99.xml"/><Relationship Id="rId1" Type="http://schemas.openxmlformats.org/officeDocument/2006/relationships/slideLayout" Target="../slideLayouts/slideLayout7.xml"/><Relationship Id="rId4" Type="http://schemas.openxmlformats.org/officeDocument/2006/relationships/image" Target="../media/image193.png"/></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02.xml"/><Relationship Id="rId1" Type="http://schemas.openxmlformats.org/officeDocument/2006/relationships/slideLayout" Target="../slideLayouts/slideLayout7.xml"/><Relationship Id="rId4" Type="http://schemas.openxmlformats.org/officeDocument/2006/relationships/image" Target="../media/image197.png"/></Relationships>
</file>

<file path=ppt/slides/_rels/slide133.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04.xml"/><Relationship Id="rId1" Type="http://schemas.openxmlformats.org/officeDocument/2006/relationships/slideLayout" Target="../slideLayouts/slideLayout7.xml"/><Relationship Id="rId4" Type="http://schemas.openxmlformats.org/officeDocument/2006/relationships/image" Target="../media/image200.jpeg"/></Relationships>
</file>

<file path=ppt/slides/_rels/slide135.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05.xml"/><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202.png"/></Relationships>
</file>

<file path=ppt/slides/_rels/slide136.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1.png"/><Relationship Id="rId1" Type="http://schemas.openxmlformats.org/officeDocument/2006/relationships/slideLayout" Target="../slideLayouts/slideLayout7.xml"/><Relationship Id="rId4" Type="http://schemas.microsoft.com/office/2007/relationships/hdphoto" Target="../media/hdphoto4.wdp"/></Relationships>
</file>

<file path=ppt/slides/_rels/slide5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82.jpeg"/><Relationship Id="rId4" Type="http://schemas.openxmlformats.org/officeDocument/2006/relationships/image" Target="../media/image81.jpeg"/></Relationships>
</file>

<file path=ppt/slides/_rels/slide6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image" Target="../media/image84.png"/></Relationships>
</file>

<file path=ppt/slides/_rels/slide6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7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7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7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101.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8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104.png"/><Relationship Id="rId4" Type="http://schemas.microsoft.com/office/2007/relationships/hdphoto" Target="../media/hdphoto5.wdp"/></Relationships>
</file>

<file path=ppt/slides/_rels/slide8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109.png"/><Relationship Id="rId4" Type="http://schemas.microsoft.com/office/2007/relationships/hdphoto" Target="../media/hdphoto7.wdp"/></Relationships>
</file>

<file path=ppt/slides/_rels/slide84.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png"/><Relationship Id="rId3" Type="http://schemas.openxmlformats.org/officeDocument/2006/relationships/image" Target="../media/image110.png"/><Relationship Id="rId7" Type="http://schemas.openxmlformats.org/officeDocument/2006/relationships/image" Target="../media/image114.png"/><Relationship Id="rId12" Type="http://schemas.openxmlformats.org/officeDocument/2006/relationships/image" Target="../media/image119.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image" Target="../media/image112.png"/><Relationship Id="rId15" Type="http://schemas.openxmlformats.org/officeDocument/2006/relationships/image" Target="../media/image122.png"/><Relationship Id="rId10" Type="http://schemas.openxmlformats.org/officeDocument/2006/relationships/image" Target="../media/image117.png"/><Relationship Id="rId4" Type="http://schemas.openxmlformats.org/officeDocument/2006/relationships/image" Target="../media/image111.png"/><Relationship Id="rId9" Type="http://schemas.openxmlformats.org/officeDocument/2006/relationships/image" Target="../media/image116.png"/><Relationship Id="rId14" Type="http://schemas.openxmlformats.org/officeDocument/2006/relationships/image" Target="../media/image121.png"/></Relationships>
</file>

<file path=ppt/slides/_rels/slide8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8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137.jpeg"/></Relationships>
</file>

<file path=ppt/slides/_rels/slide98.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8899526-45F0-41DF-E577-6ACCA215692F}"/>
              </a:ext>
            </a:extLst>
          </p:cNvPr>
          <p:cNvSpPr txBox="1"/>
          <p:nvPr/>
        </p:nvSpPr>
        <p:spPr>
          <a:xfrm>
            <a:off x="786559" y="1703916"/>
            <a:ext cx="3730024"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effectLst/>
                <a:uLnTx/>
                <a:uFillTx/>
                <a:ea typeface="+mn-ea"/>
                <a:cs typeface="Arial Narrow" panose="020B0604020202020204" pitchFamily="34" charset="0"/>
              </a:rPr>
              <a:t>Learning Intention:</a:t>
            </a:r>
          </a:p>
          <a:p>
            <a:pPr marR="0" lvl="0" algn="l" defTabSz="914400" rtl="0" eaLnBrk="1" fontAlgn="auto" latinLnBrk="0" hangingPunct="1">
              <a:lnSpc>
                <a:spcPct val="100000"/>
              </a:lnSpc>
              <a:spcBef>
                <a:spcPts val="0"/>
              </a:spcBef>
              <a:spcAft>
                <a:spcPts val="0"/>
              </a:spcAft>
              <a:buClrTx/>
              <a:buSzTx/>
              <a:tabLst/>
              <a:defRPr/>
            </a:pPr>
            <a:endParaRPr kumimoji="0" lang="en-US" sz="2000" i="0" u="none" strike="noStrike" kern="1200" cap="none" spc="0" normalizeH="0" baseline="0" noProof="0" dirty="0">
              <a:ln>
                <a:noFill/>
              </a:ln>
              <a:effectLst/>
              <a:uLnTx/>
              <a:uFillTx/>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cs typeface="Arial Narrow" panose="020B0604020202020204" pitchFamily="34" charset="0"/>
              </a:rPr>
              <a:t>Investigate water quality by conducting biotic and abiotic tests on a water sample</a:t>
            </a:r>
          </a:p>
          <a:p>
            <a:pPr marR="0" lvl="0" algn="l" defTabSz="914400" rtl="0" eaLnBrk="1" fontAlgn="auto" latinLnBrk="0" hangingPunct="1">
              <a:lnSpc>
                <a:spcPct val="100000"/>
              </a:lnSpc>
              <a:spcBef>
                <a:spcPts val="0"/>
              </a:spcBef>
              <a:spcAft>
                <a:spcPts val="0"/>
              </a:spcAft>
              <a:buClrTx/>
              <a:buSzTx/>
              <a:tabLst/>
              <a:defRPr/>
            </a:pPr>
            <a:endParaRPr kumimoji="0" lang="en-US" sz="2000" i="0" u="none" strike="noStrike" kern="1200" cap="none" spc="0" normalizeH="0" baseline="0" noProof="0" dirty="0">
              <a:ln>
                <a:noFill/>
              </a:ln>
              <a:effectLst/>
              <a:uLnTx/>
              <a:uFillTx/>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effectLst/>
                <a:uLnTx/>
                <a:uFillTx/>
                <a:ea typeface="+mn-ea"/>
                <a:cs typeface="Arial Narrow" panose="020B0604020202020204" pitchFamily="34" charset="0"/>
              </a:rPr>
              <a:t>Success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effectLst/>
              <a:uLnTx/>
              <a:uFillTx/>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effectLst/>
                <a:uLnTx/>
                <a:uFillTx/>
                <a:ea typeface="+mn-ea"/>
                <a:cs typeface="Arial Narrow" panose="020B0604020202020204" pitchFamily="34" charset="0"/>
              </a:rPr>
              <a:t>Complete Marine Education worksheet </a:t>
            </a:r>
            <a:r>
              <a:rPr kumimoji="0" lang="en-US" sz="2000" i="1" u="none" strike="noStrike" kern="1200" cap="none" spc="0" normalizeH="0" baseline="0" noProof="0" dirty="0">
                <a:ln>
                  <a:noFill/>
                </a:ln>
                <a:effectLst/>
                <a:uLnTx/>
                <a:uFillTx/>
                <a:ea typeface="+mn-ea"/>
                <a:cs typeface="Arial Narrow" panose="020B0604020202020204" pitchFamily="34" charset="0"/>
              </a:rPr>
              <a:t>’30. What’s in the water?’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pic>
        <p:nvPicPr>
          <p:cNvPr id="1026" name="Picture 2" descr="Red Cabbage Ph Indicator #3 Photograph by Science Photo Library - Pixels">
            <a:extLst>
              <a:ext uri="{FF2B5EF4-FFF2-40B4-BE49-F238E27FC236}">
                <a16:creationId xmlns:a16="http://schemas.microsoft.com/office/drawing/2014/main" id="{C501EB27-38B0-24EA-D5D8-069BC92148C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9252"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60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B6E2A2-5A46-5781-75BD-0F393B59F321}"/>
              </a:ext>
            </a:extLst>
          </p:cNvPr>
          <p:cNvSpPr txBox="1"/>
          <p:nvPr/>
        </p:nvSpPr>
        <p:spPr>
          <a:xfrm>
            <a:off x="3787760" y="2809589"/>
            <a:ext cx="4616479" cy="584775"/>
          </a:xfrm>
          <a:prstGeom prst="rect">
            <a:avLst/>
          </a:prstGeom>
          <a:noFill/>
        </p:spPr>
        <p:txBody>
          <a:bodyPr wrap="square" rtlCol="0">
            <a:spAutoFit/>
          </a:bodyPr>
          <a:lstStyle/>
          <a:p>
            <a:r>
              <a:rPr lang="en-US" sz="3200" b="1" dirty="0"/>
              <a:t>Abiotic (non-living) tests </a:t>
            </a:r>
          </a:p>
        </p:txBody>
      </p:sp>
    </p:spTree>
    <p:extLst>
      <p:ext uri="{BB962C8B-B14F-4D97-AF65-F5344CB8AC3E}">
        <p14:creationId xmlns:p14="http://schemas.microsoft.com/office/powerpoint/2010/main" val="277900846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D8C5FA-1296-D983-4FFA-F32AAFE00EF2}"/>
              </a:ext>
            </a:extLst>
          </p:cNvPr>
          <p:cNvSpPr txBox="1"/>
          <p:nvPr/>
        </p:nvSpPr>
        <p:spPr>
          <a:xfrm>
            <a:off x="360213" y="189675"/>
            <a:ext cx="3629895" cy="6186309"/>
          </a:xfrm>
          <a:prstGeom prst="rect">
            <a:avLst/>
          </a:prstGeom>
          <a:noFill/>
        </p:spPr>
        <p:txBody>
          <a:bodyPr wrap="square">
            <a:spAutoFit/>
          </a:bodyPr>
          <a:lstStyle/>
          <a:p>
            <a:r>
              <a:rPr lang="en-AU" sz="3200" b="1" u="sng" dirty="0"/>
              <a:t>Flow</a:t>
            </a:r>
          </a:p>
          <a:p>
            <a:endParaRPr lang="en-AU" sz="3200" b="1" dirty="0"/>
          </a:p>
          <a:p>
            <a:r>
              <a:rPr lang="en-AU" sz="2400" dirty="0"/>
              <a:t>Flow =  </a:t>
            </a:r>
            <a:r>
              <a:rPr lang="en-AU" sz="2400" u="sng" dirty="0"/>
              <a:t>volume (m</a:t>
            </a:r>
            <a:r>
              <a:rPr lang="en-AU" sz="2400" u="sng" baseline="30000" dirty="0"/>
              <a:t>3</a:t>
            </a:r>
            <a:r>
              <a:rPr lang="en-AU" sz="2400" u="sng" dirty="0"/>
              <a:t>)  </a:t>
            </a:r>
          </a:p>
          <a:p>
            <a:r>
              <a:rPr lang="en-AU" sz="2400" dirty="0"/>
              <a:t>                time (sec)</a:t>
            </a:r>
          </a:p>
          <a:p>
            <a:endParaRPr lang="en-AU" sz="2400" b="1" dirty="0"/>
          </a:p>
          <a:p>
            <a:r>
              <a:rPr lang="en-AU" sz="2400" b="1" dirty="0"/>
              <a:t> </a:t>
            </a:r>
            <a:endParaRPr lang="en-AU" sz="3200" b="1" dirty="0"/>
          </a:p>
          <a:p>
            <a:r>
              <a:rPr lang="en-AU" sz="3200" b="1" dirty="0"/>
              <a:t>As flows increase or decrease, abiotic factors change. </a:t>
            </a:r>
          </a:p>
          <a:p>
            <a:endParaRPr lang="en-AU" b="1" dirty="0"/>
          </a:p>
          <a:p>
            <a:endParaRPr lang="en-AU" b="1" dirty="0"/>
          </a:p>
          <a:p>
            <a:r>
              <a:rPr lang="en-AU" sz="2400" dirty="0"/>
              <a:t>Flow </a:t>
            </a:r>
            <a:r>
              <a:rPr lang="en-AU" sz="2400" i="1" dirty="0"/>
              <a:t>regimes</a:t>
            </a:r>
            <a:r>
              <a:rPr lang="en-AU" sz="2400" dirty="0"/>
              <a:t> include the magnitude (size), timing, frequency and duration of flows.</a:t>
            </a:r>
          </a:p>
        </p:txBody>
      </p:sp>
      <p:pic>
        <p:nvPicPr>
          <p:cNvPr id="110594" name="Picture 2" descr="See the videos: rare 'wave' returns as surfers reminisce">
            <a:extLst>
              <a:ext uri="{FF2B5EF4-FFF2-40B4-BE49-F238E27FC236}">
                <a16:creationId xmlns:a16="http://schemas.microsoft.com/office/drawing/2014/main" id="{36D52F6F-AD88-7846-EEED-67F950913CE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140345" y="0"/>
            <a:ext cx="805165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0346E3E-DF2A-C039-C48D-AC7B43F72DC4}"/>
              </a:ext>
            </a:extLst>
          </p:cNvPr>
          <p:cNvSpPr txBox="1"/>
          <p:nvPr/>
        </p:nvSpPr>
        <p:spPr>
          <a:xfrm>
            <a:off x="7509170" y="5009"/>
            <a:ext cx="4682830" cy="369332"/>
          </a:xfrm>
          <a:prstGeom prst="rect">
            <a:avLst/>
          </a:prstGeom>
          <a:noFill/>
        </p:spPr>
        <p:txBody>
          <a:bodyPr wrap="square" rtlCol="0">
            <a:spAutoFit/>
          </a:bodyPr>
          <a:lstStyle/>
          <a:p>
            <a:r>
              <a:rPr lang="en-US" dirty="0" err="1">
                <a:solidFill>
                  <a:schemeClr val="bg1"/>
                </a:solidFill>
              </a:rPr>
              <a:t>Tooway</a:t>
            </a:r>
            <a:r>
              <a:rPr lang="en-US" dirty="0">
                <a:solidFill>
                  <a:schemeClr val="bg1"/>
                </a:solidFill>
              </a:rPr>
              <a:t> Lake, Sunshine Coast, opened to ocean</a:t>
            </a:r>
          </a:p>
        </p:txBody>
      </p:sp>
    </p:spTree>
    <p:extLst>
      <p:ext uri="{BB962C8B-B14F-4D97-AF65-F5344CB8AC3E}">
        <p14:creationId xmlns:p14="http://schemas.microsoft.com/office/powerpoint/2010/main" val="386310394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D8C5FA-1296-D983-4FFA-F32AAFE00EF2}"/>
              </a:ext>
            </a:extLst>
          </p:cNvPr>
          <p:cNvSpPr txBox="1"/>
          <p:nvPr/>
        </p:nvSpPr>
        <p:spPr>
          <a:xfrm>
            <a:off x="374070" y="774358"/>
            <a:ext cx="4862948" cy="5816977"/>
          </a:xfrm>
          <a:prstGeom prst="rect">
            <a:avLst/>
          </a:prstGeom>
          <a:noFill/>
        </p:spPr>
        <p:txBody>
          <a:bodyPr wrap="square">
            <a:spAutoFit/>
          </a:bodyPr>
          <a:lstStyle/>
          <a:p>
            <a:r>
              <a:rPr lang="en-AU" sz="2000" dirty="0"/>
              <a:t>Need ideas for a student experiment?</a:t>
            </a:r>
          </a:p>
          <a:p>
            <a:r>
              <a:rPr lang="en-AU" sz="2000" dirty="0"/>
              <a:t> </a:t>
            </a:r>
          </a:p>
          <a:p>
            <a:r>
              <a:rPr lang="en-AU" sz="2800" b="1" dirty="0"/>
              <a:t>Any one of these </a:t>
            </a:r>
            <a:r>
              <a:rPr lang="en-AU" sz="2000" dirty="0"/>
              <a:t>(water depth, source or flow) </a:t>
            </a:r>
            <a:r>
              <a:rPr lang="en-AU" sz="2800" b="1" dirty="0"/>
              <a:t>could be used as an </a:t>
            </a:r>
          </a:p>
          <a:p>
            <a:r>
              <a:rPr lang="en-AU" sz="4000" b="1" i="1" dirty="0"/>
              <a:t>independent variable</a:t>
            </a:r>
          </a:p>
          <a:p>
            <a:endParaRPr lang="en-AU" sz="4000" b="1" i="1" dirty="0"/>
          </a:p>
          <a:p>
            <a:r>
              <a:rPr lang="en-AU" sz="2800" b="1" i="1" dirty="0"/>
              <a:t>OR,</a:t>
            </a:r>
          </a:p>
          <a:p>
            <a:endParaRPr lang="en-AU" sz="2800" b="1" i="1" dirty="0"/>
          </a:p>
          <a:p>
            <a:r>
              <a:rPr lang="en-AU" sz="2800" b="1" dirty="0"/>
              <a:t>used as a </a:t>
            </a:r>
          </a:p>
          <a:p>
            <a:r>
              <a:rPr lang="en-AU" sz="4000" b="1" i="1" dirty="0"/>
              <a:t>measured variable</a:t>
            </a:r>
          </a:p>
          <a:p>
            <a:r>
              <a:rPr lang="en-AU" sz="2800" dirty="0"/>
              <a:t>to simply provide</a:t>
            </a:r>
          </a:p>
          <a:p>
            <a:r>
              <a:rPr lang="en-AU" sz="4400" b="1" i="1" dirty="0"/>
              <a:t>context </a:t>
            </a:r>
          </a:p>
        </p:txBody>
      </p:sp>
      <p:pic>
        <p:nvPicPr>
          <p:cNvPr id="115716" name="Picture 4" descr="Bourke Public School students observe the flow of water below the surface, using an aquifer model they built from gravel and sand (October 2022)">
            <a:extLst>
              <a:ext uri="{FF2B5EF4-FFF2-40B4-BE49-F238E27FC236}">
                <a16:creationId xmlns:a16="http://schemas.microsoft.com/office/drawing/2014/main" id="{BAAF3AC7-9239-D788-CEB4-D5D00B7615B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75564" y="0"/>
            <a:ext cx="6816436" cy="38333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0479F4F-B432-2D60-F234-DD02008EC844}"/>
              </a:ext>
            </a:extLst>
          </p:cNvPr>
          <p:cNvSpPr txBox="1"/>
          <p:nvPr/>
        </p:nvSpPr>
        <p:spPr>
          <a:xfrm>
            <a:off x="5514110" y="66472"/>
            <a:ext cx="6816436" cy="707886"/>
          </a:xfrm>
          <a:prstGeom prst="rect">
            <a:avLst/>
          </a:prstGeom>
          <a:noFill/>
        </p:spPr>
        <p:txBody>
          <a:bodyPr wrap="square" rtlCol="0">
            <a:spAutoFit/>
          </a:bodyPr>
          <a:lstStyle/>
          <a:p>
            <a:r>
              <a:rPr lang="en-AU" sz="1100" b="0" i="0" dirty="0">
                <a:solidFill>
                  <a:schemeClr val="bg1"/>
                </a:solidFill>
                <a:effectLst/>
                <a:highlight>
                  <a:srgbClr val="000000"/>
                </a:highlight>
                <a:latin typeface="Source Sans Pro" panose="020B0503030403020204" pitchFamily="34" charset="0"/>
              </a:rPr>
              <a:t>Bourke Public School students observe the flow of water below the surface, using an aquifer model they built from gravel and sand (October 2022). https://</a:t>
            </a:r>
            <a:r>
              <a:rPr lang="en-AU" sz="1100" b="0" i="0" dirty="0" err="1">
                <a:solidFill>
                  <a:schemeClr val="bg1"/>
                </a:solidFill>
                <a:effectLst/>
                <a:highlight>
                  <a:srgbClr val="000000"/>
                </a:highlight>
                <a:latin typeface="Source Sans Pro" panose="020B0503030403020204" pitchFamily="34" charset="0"/>
              </a:rPr>
              <a:t>www.eftf.ga.gov.au</a:t>
            </a:r>
            <a:r>
              <a:rPr lang="en-AU" sz="1100" b="0" i="0" dirty="0">
                <a:solidFill>
                  <a:schemeClr val="bg1"/>
                </a:solidFill>
                <a:effectLst/>
                <a:highlight>
                  <a:srgbClr val="000000"/>
                </a:highlight>
                <a:latin typeface="Source Sans Pro" panose="020B0503030403020204" pitchFamily="34" charset="0"/>
              </a:rPr>
              <a:t>/teaching-groundwater-science </a:t>
            </a:r>
            <a:endParaRPr lang="en-US" sz="1100" b="0" i="0" dirty="0">
              <a:solidFill>
                <a:schemeClr val="bg1"/>
              </a:solidFill>
              <a:effectLst/>
              <a:highlight>
                <a:srgbClr val="000000"/>
              </a:highlight>
              <a:latin typeface="Source Sans Pro" panose="020B0503030403020204" pitchFamily="34" charset="0"/>
            </a:endParaRPr>
          </a:p>
          <a:p>
            <a:endParaRPr lang="en-US" dirty="0">
              <a:solidFill>
                <a:schemeClr val="bg1"/>
              </a:solidFill>
            </a:endParaRPr>
          </a:p>
        </p:txBody>
      </p:sp>
      <p:pic>
        <p:nvPicPr>
          <p:cNvPr id="115718" name="Picture 6" descr="Seafarers can help track effects of climate change with the Secchi app.">
            <a:extLst>
              <a:ext uri="{FF2B5EF4-FFF2-40B4-BE49-F238E27FC236}">
                <a16:creationId xmlns:a16="http://schemas.microsoft.com/office/drawing/2014/main" id="{FEBD1016-4101-5F37-AED9-CBA1002B7F0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75564" y="3858174"/>
            <a:ext cx="6816436" cy="29998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8F4BA2F-B650-FAFF-D9B5-5FB1BEBADA8E}"/>
              </a:ext>
            </a:extLst>
          </p:cNvPr>
          <p:cNvSpPr txBox="1"/>
          <p:nvPr/>
        </p:nvSpPr>
        <p:spPr>
          <a:xfrm>
            <a:off x="5444837" y="3912188"/>
            <a:ext cx="6816436" cy="261610"/>
          </a:xfrm>
          <a:prstGeom prst="rect">
            <a:avLst/>
          </a:prstGeom>
          <a:noFill/>
        </p:spPr>
        <p:txBody>
          <a:bodyPr wrap="square" rtlCol="0">
            <a:spAutoFit/>
          </a:bodyPr>
          <a:lstStyle/>
          <a:p>
            <a:r>
              <a:rPr lang="en-AU" sz="1100" dirty="0">
                <a:solidFill>
                  <a:schemeClr val="bg1"/>
                </a:solidFill>
                <a:highlight>
                  <a:srgbClr val="000000"/>
                </a:highlight>
                <a:latin typeface="Source Sans Pro" panose="020B0503030403020204" pitchFamily="34" charset="0"/>
              </a:rPr>
              <a:t>Using the tape measure on a </a:t>
            </a:r>
            <a:r>
              <a:rPr lang="en-AU" sz="1100" dirty="0" err="1">
                <a:solidFill>
                  <a:schemeClr val="bg1"/>
                </a:solidFill>
                <a:highlight>
                  <a:srgbClr val="000000"/>
                </a:highlight>
                <a:latin typeface="Source Sans Pro" panose="020B0503030403020204" pitchFamily="34" charset="0"/>
              </a:rPr>
              <a:t>secchi</a:t>
            </a:r>
            <a:r>
              <a:rPr lang="en-AU" sz="1100" dirty="0">
                <a:solidFill>
                  <a:schemeClr val="bg1"/>
                </a:solidFill>
                <a:highlight>
                  <a:srgbClr val="000000"/>
                </a:highlight>
                <a:latin typeface="Source Sans Pro" panose="020B0503030403020204" pitchFamily="34" charset="0"/>
              </a:rPr>
              <a:t> disc to measure depth and turbidity at the same time.</a:t>
            </a:r>
            <a:endParaRPr lang="en-US" dirty="0">
              <a:solidFill>
                <a:schemeClr val="bg1"/>
              </a:solidFill>
            </a:endParaRPr>
          </a:p>
        </p:txBody>
      </p:sp>
    </p:spTree>
    <p:extLst>
      <p:ext uri="{BB962C8B-B14F-4D97-AF65-F5344CB8AC3E}">
        <p14:creationId xmlns:p14="http://schemas.microsoft.com/office/powerpoint/2010/main" val="323985132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B8D454-A52C-8588-6C81-C1E90FCF7EEA}"/>
              </a:ext>
            </a:extLst>
          </p:cNvPr>
          <p:cNvSpPr txBox="1"/>
          <p:nvPr/>
        </p:nvSpPr>
        <p:spPr>
          <a:xfrm>
            <a:off x="2168366" y="586663"/>
            <a:ext cx="7312518" cy="584775"/>
          </a:xfrm>
          <a:prstGeom prst="rect">
            <a:avLst/>
          </a:prstGeom>
          <a:noFill/>
        </p:spPr>
        <p:txBody>
          <a:bodyPr wrap="square" rtlCol="0">
            <a:spAutoFit/>
          </a:bodyPr>
          <a:lstStyle/>
          <a:p>
            <a:pPr algn="ctr"/>
            <a:r>
              <a:rPr lang="en-US" sz="3200" b="1" dirty="0"/>
              <a:t>How to measure depth</a:t>
            </a:r>
          </a:p>
        </p:txBody>
      </p:sp>
      <p:sp>
        <p:nvSpPr>
          <p:cNvPr id="3" name="Rectangle 2">
            <a:extLst>
              <a:ext uri="{FF2B5EF4-FFF2-40B4-BE49-F238E27FC236}">
                <a16:creationId xmlns:a16="http://schemas.microsoft.com/office/drawing/2014/main" id="{A7AF88E5-3FEB-6B61-B83A-95C45F3D8167}"/>
              </a:ext>
            </a:extLst>
          </p:cNvPr>
          <p:cNvSpPr/>
          <p:nvPr/>
        </p:nvSpPr>
        <p:spPr>
          <a:xfrm>
            <a:off x="0" y="1440873"/>
            <a:ext cx="12192000" cy="54171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6738" name="Picture 2" descr="How to digitally measure the depth of water - Quora">
            <a:extLst>
              <a:ext uri="{FF2B5EF4-FFF2-40B4-BE49-F238E27FC236}">
                <a16:creationId xmlns:a16="http://schemas.microsoft.com/office/drawing/2014/main" id="{E3829FD1-0332-5F62-9625-0D1862B0D341}"/>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9912" y="2899312"/>
            <a:ext cx="2687782" cy="16568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A3832AA-8239-64C1-E26B-0861A03B44D8}"/>
              </a:ext>
            </a:extLst>
          </p:cNvPr>
          <p:cNvSpPr txBox="1"/>
          <p:nvPr/>
        </p:nvSpPr>
        <p:spPr>
          <a:xfrm>
            <a:off x="234372" y="1851651"/>
            <a:ext cx="2687782" cy="369332"/>
          </a:xfrm>
          <a:prstGeom prst="rect">
            <a:avLst/>
          </a:prstGeom>
          <a:noFill/>
        </p:spPr>
        <p:txBody>
          <a:bodyPr wrap="square" rtlCol="0">
            <a:spAutoFit/>
          </a:bodyPr>
          <a:lstStyle/>
          <a:p>
            <a:r>
              <a:rPr lang="en-US" dirty="0"/>
              <a:t>Echo sounder (fish finder)</a:t>
            </a:r>
          </a:p>
        </p:txBody>
      </p:sp>
      <p:pic>
        <p:nvPicPr>
          <p:cNvPr id="116740" name="Picture 4" descr="Perfect - the Secchi Disk Study enters its tenth year, thanks to sailors">
            <a:extLst>
              <a:ext uri="{FF2B5EF4-FFF2-40B4-BE49-F238E27FC236}">
                <a16:creationId xmlns:a16="http://schemas.microsoft.com/office/drawing/2014/main" id="{802352B4-B0FA-A467-A42A-63CE4C4B100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58253" y="2564537"/>
            <a:ext cx="3482541" cy="398320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E1AFFBB-9122-DA02-1B26-18B4B039F8B0}"/>
              </a:ext>
            </a:extLst>
          </p:cNvPr>
          <p:cNvSpPr txBox="1"/>
          <p:nvPr/>
        </p:nvSpPr>
        <p:spPr>
          <a:xfrm>
            <a:off x="8709460" y="1839255"/>
            <a:ext cx="2831376" cy="646331"/>
          </a:xfrm>
          <a:prstGeom prst="rect">
            <a:avLst/>
          </a:prstGeom>
          <a:noFill/>
        </p:spPr>
        <p:txBody>
          <a:bodyPr wrap="square" rtlCol="0">
            <a:spAutoFit/>
          </a:bodyPr>
          <a:lstStyle/>
          <a:p>
            <a:pPr algn="ctr"/>
            <a:r>
              <a:rPr lang="en-US" dirty="0"/>
              <a:t>tape measure on a weight (e.g. </a:t>
            </a:r>
            <a:r>
              <a:rPr lang="en-US" dirty="0" err="1"/>
              <a:t>secchi</a:t>
            </a:r>
            <a:r>
              <a:rPr lang="en-US" dirty="0"/>
              <a:t> disk)</a:t>
            </a:r>
          </a:p>
        </p:txBody>
      </p:sp>
      <p:pic>
        <p:nvPicPr>
          <p:cNvPr id="116742" name="Picture 6" descr="Fishfinder Echo Sounder | Earth 2 Ocean">
            <a:extLst>
              <a:ext uri="{FF2B5EF4-FFF2-40B4-BE49-F238E27FC236}">
                <a16:creationId xmlns:a16="http://schemas.microsoft.com/office/drawing/2014/main" id="{EA2A40A5-5264-AFD1-EEC2-98EC928D7809}"/>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97004" y="4876801"/>
            <a:ext cx="2073598" cy="17543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E4A6D81-E194-32DB-661D-4DF6D28735DA}"/>
              </a:ext>
            </a:extLst>
          </p:cNvPr>
          <p:cNvSpPr txBox="1"/>
          <p:nvPr/>
        </p:nvSpPr>
        <p:spPr>
          <a:xfrm>
            <a:off x="4083355" y="1839255"/>
            <a:ext cx="3482540" cy="369332"/>
          </a:xfrm>
          <a:prstGeom prst="rect">
            <a:avLst/>
          </a:prstGeom>
          <a:noFill/>
        </p:spPr>
        <p:txBody>
          <a:bodyPr wrap="square" rtlCol="0">
            <a:spAutoFit/>
          </a:bodyPr>
          <a:lstStyle/>
          <a:p>
            <a:pPr algn="ctr"/>
            <a:r>
              <a:rPr lang="en-US" dirty="0"/>
              <a:t>PVC pipe ‘ruler’ </a:t>
            </a:r>
          </a:p>
        </p:txBody>
      </p:sp>
      <p:pic>
        <p:nvPicPr>
          <p:cNvPr id="116744" name="Picture 8">
            <a:extLst>
              <a:ext uri="{FF2B5EF4-FFF2-40B4-BE49-F238E27FC236}">
                <a16:creationId xmlns:a16="http://schemas.microsoft.com/office/drawing/2014/main" id="{DA6A52DB-205A-37A2-DC09-0F686786C26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998671" y="2564537"/>
            <a:ext cx="5338605" cy="3983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03187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B8D454-A52C-8588-6C81-C1E90FCF7EEA}"/>
              </a:ext>
            </a:extLst>
          </p:cNvPr>
          <p:cNvSpPr txBox="1"/>
          <p:nvPr/>
        </p:nvSpPr>
        <p:spPr>
          <a:xfrm>
            <a:off x="2168365" y="586663"/>
            <a:ext cx="8638179" cy="584775"/>
          </a:xfrm>
          <a:prstGeom prst="rect">
            <a:avLst/>
          </a:prstGeom>
          <a:noFill/>
        </p:spPr>
        <p:txBody>
          <a:bodyPr wrap="square" rtlCol="0">
            <a:spAutoFit/>
          </a:bodyPr>
          <a:lstStyle/>
          <a:p>
            <a:pPr algn="ctr"/>
            <a:r>
              <a:rPr lang="en-US" sz="3200" b="1" dirty="0"/>
              <a:t>Examples of ways to identify the water sources</a:t>
            </a:r>
          </a:p>
        </p:txBody>
      </p:sp>
      <p:sp>
        <p:nvSpPr>
          <p:cNvPr id="3" name="Rectangle 2">
            <a:extLst>
              <a:ext uri="{FF2B5EF4-FFF2-40B4-BE49-F238E27FC236}">
                <a16:creationId xmlns:a16="http://schemas.microsoft.com/office/drawing/2014/main" id="{A7AF88E5-3FEB-6B61-B83A-95C45F3D8167}"/>
              </a:ext>
            </a:extLst>
          </p:cNvPr>
          <p:cNvSpPr/>
          <p:nvPr/>
        </p:nvSpPr>
        <p:spPr>
          <a:xfrm>
            <a:off x="0" y="1812758"/>
            <a:ext cx="12192000" cy="50452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7762" name="Picture 2" descr="Navigating Australia's largest groundwater resource | Geoscience Australia">
            <a:extLst>
              <a:ext uri="{FF2B5EF4-FFF2-40B4-BE49-F238E27FC236}">
                <a16:creationId xmlns:a16="http://schemas.microsoft.com/office/drawing/2014/main" id="{1E6CE182-5F91-99D6-EB86-0DC82B9DF2B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429000"/>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BDB967D-536B-0B3A-365D-AD8C42C14358}"/>
              </a:ext>
            </a:extLst>
          </p:cNvPr>
          <p:cNvSpPr txBox="1"/>
          <p:nvPr/>
        </p:nvSpPr>
        <p:spPr>
          <a:xfrm>
            <a:off x="171363" y="2143587"/>
            <a:ext cx="3994006" cy="923330"/>
          </a:xfrm>
          <a:prstGeom prst="rect">
            <a:avLst/>
          </a:prstGeom>
          <a:noFill/>
        </p:spPr>
        <p:txBody>
          <a:bodyPr wrap="square" rtlCol="0">
            <a:spAutoFit/>
          </a:bodyPr>
          <a:lstStyle/>
          <a:p>
            <a:pPr algn="ctr"/>
            <a:r>
              <a:rPr lang="en-US" dirty="0"/>
              <a:t>Maps </a:t>
            </a:r>
          </a:p>
          <a:p>
            <a:pPr algn="ctr"/>
            <a:r>
              <a:rPr lang="en-US" dirty="0"/>
              <a:t>(e.g. Geoscience Australia, local council maps, land management maps, </a:t>
            </a:r>
            <a:r>
              <a:rPr lang="en-US" dirty="0" err="1"/>
              <a:t>etc</a:t>
            </a:r>
            <a:r>
              <a:rPr lang="en-US" dirty="0"/>
              <a:t>).</a:t>
            </a:r>
          </a:p>
        </p:txBody>
      </p:sp>
      <p:pic>
        <p:nvPicPr>
          <p:cNvPr id="117764" name="Picture 4" descr="Explainer: tidal range—the difference between high and low tide around  Australia - Social Media Blog - Bureau of Meteorology">
            <a:extLst>
              <a:ext uri="{FF2B5EF4-FFF2-40B4-BE49-F238E27FC236}">
                <a16:creationId xmlns:a16="http://schemas.microsoft.com/office/drawing/2014/main" id="{85421A81-57A7-123A-7C50-3504BE7A963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66403" y="2952096"/>
            <a:ext cx="3658944" cy="36845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53654EA-22F9-5ECC-D10E-E9D0F611FE7F}"/>
              </a:ext>
            </a:extLst>
          </p:cNvPr>
          <p:cNvSpPr txBox="1"/>
          <p:nvPr/>
        </p:nvSpPr>
        <p:spPr>
          <a:xfrm>
            <a:off x="5081565" y="2145521"/>
            <a:ext cx="3018776" cy="369332"/>
          </a:xfrm>
          <a:prstGeom prst="rect">
            <a:avLst/>
          </a:prstGeom>
          <a:noFill/>
        </p:spPr>
        <p:txBody>
          <a:bodyPr wrap="square" rtlCol="0">
            <a:spAutoFit/>
          </a:bodyPr>
          <a:lstStyle/>
          <a:p>
            <a:pPr algn="ctr"/>
            <a:r>
              <a:rPr lang="en-US" dirty="0"/>
              <a:t>Tidal flows</a:t>
            </a:r>
          </a:p>
        </p:txBody>
      </p:sp>
      <p:pic>
        <p:nvPicPr>
          <p:cNvPr id="117766" name="Picture 6" descr="GLADSTONE POWER STATION - JFP Urban Consultants">
            <a:extLst>
              <a:ext uri="{FF2B5EF4-FFF2-40B4-BE49-F238E27FC236}">
                <a16:creationId xmlns:a16="http://schemas.microsoft.com/office/drawing/2014/main" id="{70294106-2D69-AAC7-1BC7-CD8301479869}"/>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8316698" y="3193346"/>
            <a:ext cx="3658944" cy="320202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FE20819-6470-9936-7952-C28DB303CD16}"/>
              </a:ext>
            </a:extLst>
          </p:cNvPr>
          <p:cNvSpPr txBox="1"/>
          <p:nvPr/>
        </p:nvSpPr>
        <p:spPr>
          <a:xfrm>
            <a:off x="8636782" y="2145521"/>
            <a:ext cx="3018776" cy="369332"/>
          </a:xfrm>
          <a:prstGeom prst="rect">
            <a:avLst/>
          </a:prstGeom>
          <a:noFill/>
        </p:spPr>
        <p:txBody>
          <a:bodyPr wrap="square" rtlCol="0">
            <a:spAutoFit/>
          </a:bodyPr>
          <a:lstStyle/>
          <a:p>
            <a:pPr algn="ctr"/>
            <a:r>
              <a:rPr lang="en-US" dirty="0"/>
              <a:t>Aerial photographs</a:t>
            </a:r>
          </a:p>
        </p:txBody>
      </p:sp>
    </p:spTree>
    <p:extLst>
      <p:ext uri="{BB962C8B-B14F-4D97-AF65-F5344CB8AC3E}">
        <p14:creationId xmlns:p14="http://schemas.microsoft.com/office/powerpoint/2010/main" val="370659000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B8D454-A52C-8588-6C81-C1E90FCF7EEA}"/>
              </a:ext>
            </a:extLst>
          </p:cNvPr>
          <p:cNvSpPr txBox="1"/>
          <p:nvPr/>
        </p:nvSpPr>
        <p:spPr>
          <a:xfrm>
            <a:off x="2168366" y="628227"/>
            <a:ext cx="7312518" cy="954107"/>
          </a:xfrm>
          <a:prstGeom prst="rect">
            <a:avLst/>
          </a:prstGeom>
          <a:noFill/>
        </p:spPr>
        <p:txBody>
          <a:bodyPr wrap="square" rtlCol="0">
            <a:spAutoFit/>
          </a:bodyPr>
          <a:lstStyle/>
          <a:p>
            <a:pPr algn="ctr"/>
            <a:r>
              <a:rPr lang="en-US" sz="3200" b="1" dirty="0"/>
              <a:t>How to measure flow </a:t>
            </a:r>
          </a:p>
          <a:p>
            <a:pPr algn="ctr"/>
            <a:r>
              <a:rPr lang="en-US" sz="2400" dirty="0"/>
              <a:t>using the float method (steps 1-3)</a:t>
            </a:r>
          </a:p>
        </p:txBody>
      </p:sp>
      <p:sp>
        <p:nvSpPr>
          <p:cNvPr id="3" name="Rectangle 2">
            <a:extLst>
              <a:ext uri="{FF2B5EF4-FFF2-40B4-BE49-F238E27FC236}">
                <a16:creationId xmlns:a16="http://schemas.microsoft.com/office/drawing/2014/main" id="{A7AF88E5-3FEB-6B61-B83A-95C45F3D8167}"/>
              </a:ext>
            </a:extLst>
          </p:cNvPr>
          <p:cNvSpPr/>
          <p:nvPr/>
        </p:nvSpPr>
        <p:spPr>
          <a:xfrm>
            <a:off x="0" y="1812758"/>
            <a:ext cx="12192000" cy="50452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1DF5C13-3A8D-A33B-1618-C020333B5638}"/>
              </a:ext>
            </a:extLst>
          </p:cNvPr>
          <p:cNvSpPr txBox="1"/>
          <p:nvPr/>
        </p:nvSpPr>
        <p:spPr>
          <a:xfrm>
            <a:off x="415635" y="1925781"/>
            <a:ext cx="11651673" cy="523220"/>
          </a:xfrm>
          <a:prstGeom prst="rect">
            <a:avLst/>
          </a:prstGeom>
          <a:noFill/>
        </p:spPr>
        <p:txBody>
          <a:bodyPr wrap="square" rtlCol="0">
            <a:spAutoFit/>
          </a:bodyPr>
          <a:lstStyle/>
          <a:p>
            <a:pPr algn="ctr"/>
            <a:r>
              <a:rPr lang="en-AU" sz="1400" b="0" i="0" dirty="0">
                <a:solidFill>
                  <a:srgbClr val="131E45"/>
                </a:solidFill>
                <a:effectLst/>
              </a:rPr>
              <a:t>The float method is used for measuring small to large water flow with medium accuracy. This method is best used in streams with calm water and during periods of good weather. If there is too much wind and the surface of the water is rough the float may not travel at the normal speed.</a:t>
            </a:r>
            <a:endParaRPr lang="en-US" sz="1400" dirty="0"/>
          </a:p>
        </p:txBody>
      </p:sp>
      <p:pic>
        <p:nvPicPr>
          <p:cNvPr id="6" name="Picture 5" descr="A bottle with rocks in it&#10;&#10;Description automatically generated">
            <a:extLst>
              <a:ext uri="{FF2B5EF4-FFF2-40B4-BE49-F238E27FC236}">
                <a16:creationId xmlns:a16="http://schemas.microsoft.com/office/drawing/2014/main" id="{5A123463-D9F3-7FA8-9FB4-703AD2E9306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3289" y="3531847"/>
            <a:ext cx="2451406" cy="2533287"/>
          </a:xfrm>
          <a:prstGeom prst="rect">
            <a:avLst/>
          </a:prstGeom>
        </p:spPr>
      </p:pic>
      <p:sp>
        <p:nvSpPr>
          <p:cNvPr id="7" name="TextBox 6">
            <a:extLst>
              <a:ext uri="{FF2B5EF4-FFF2-40B4-BE49-F238E27FC236}">
                <a16:creationId xmlns:a16="http://schemas.microsoft.com/office/drawing/2014/main" id="{A1CBCEE8-5AB8-F5B5-4F97-0DE3A5F2D0FC}"/>
              </a:ext>
            </a:extLst>
          </p:cNvPr>
          <p:cNvSpPr txBox="1"/>
          <p:nvPr/>
        </p:nvSpPr>
        <p:spPr>
          <a:xfrm>
            <a:off x="415635" y="2855290"/>
            <a:ext cx="2564242" cy="646331"/>
          </a:xfrm>
          <a:prstGeom prst="rect">
            <a:avLst/>
          </a:prstGeom>
          <a:noFill/>
        </p:spPr>
        <p:txBody>
          <a:bodyPr wrap="square" rtlCol="0">
            <a:spAutoFit/>
          </a:bodyPr>
          <a:lstStyle/>
          <a:p>
            <a:r>
              <a:rPr lang="en-US" dirty="0"/>
              <a:t>1. Prepare a </a:t>
            </a:r>
            <a:r>
              <a:rPr lang="en-US" b="1" dirty="0"/>
              <a:t>float </a:t>
            </a:r>
            <a:r>
              <a:rPr lang="en-US" dirty="0"/>
              <a:t>that sits just above the water</a:t>
            </a:r>
          </a:p>
        </p:txBody>
      </p:sp>
      <p:sp>
        <p:nvSpPr>
          <p:cNvPr id="8" name="TextBox 7">
            <a:extLst>
              <a:ext uri="{FF2B5EF4-FFF2-40B4-BE49-F238E27FC236}">
                <a16:creationId xmlns:a16="http://schemas.microsoft.com/office/drawing/2014/main" id="{FF697368-95C2-951C-8018-D4C99BD2FB5B}"/>
              </a:ext>
            </a:extLst>
          </p:cNvPr>
          <p:cNvSpPr txBox="1"/>
          <p:nvPr/>
        </p:nvSpPr>
        <p:spPr>
          <a:xfrm>
            <a:off x="3192319" y="2901457"/>
            <a:ext cx="4353792" cy="1754326"/>
          </a:xfrm>
          <a:prstGeom prst="rect">
            <a:avLst/>
          </a:prstGeom>
          <a:noFill/>
        </p:spPr>
        <p:txBody>
          <a:bodyPr wrap="square" rtlCol="0">
            <a:spAutoFit/>
          </a:bodyPr>
          <a:lstStyle/>
          <a:p>
            <a:r>
              <a:rPr lang="en-US" dirty="0"/>
              <a:t>2. Measure the time (sec) it takes for the float to travel a straight-line distance of </a:t>
            </a:r>
            <a:r>
              <a:rPr lang="en-US" b="1" dirty="0"/>
              <a:t>10m.</a:t>
            </a:r>
          </a:p>
          <a:p>
            <a:r>
              <a:rPr lang="en-US" dirty="0"/>
              <a:t>Repeat and calculate the average time (sec). </a:t>
            </a:r>
          </a:p>
          <a:p>
            <a:r>
              <a:rPr lang="en-US" dirty="0"/>
              <a:t>Divide the distance (10m) by the average time (sec) </a:t>
            </a:r>
            <a:r>
              <a:rPr lang="en-US" dirty="0">
                <a:sym typeface="Wingdings" pitchFamily="2" charset="2"/>
              </a:rPr>
              <a:t>to get the</a:t>
            </a:r>
            <a:r>
              <a:rPr lang="en-US" b="1" dirty="0">
                <a:sym typeface="Wingdings" pitchFamily="2" charset="2"/>
              </a:rPr>
              <a:t> average speed </a:t>
            </a:r>
            <a:r>
              <a:rPr lang="en-US" dirty="0">
                <a:sym typeface="Wingdings" pitchFamily="2" charset="2"/>
              </a:rPr>
              <a:t>in </a:t>
            </a:r>
            <a:r>
              <a:rPr lang="en-US" dirty="0"/>
              <a:t>m/s. </a:t>
            </a:r>
          </a:p>
          <a:p>
            <a:r>
              <a:rPr lang="en-US" dirty="0"/>
              <a:t>E.g. 10m / 20sec = 0.5m/s</a:t>
            </a:r>
          </a:p>
        </p:txBody>
      </p:sp>
      <p:pic>
        <p:nvPicPr>
          <p:cNvPr id="10" name="Picture 9" descr="A diagram of a blue water flow&#10;&#10;Description automatically generated with medium confidence">
            <a:extLst>
              <a:ext uri="{FF2B5EF4-FFF2-40B4-BE49-F238E27FC236}">
                <a16:creationId xmlns:a16="http://schemas.microsoft.com/office/drawing/2014/main" id="{1CAA90C5-FC46-8F15-C997-7A7DE3FD19C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92319" y="4652879"/>
            <a:ext cx="4229100" cy="1854200"/>
          </a:xfrm>
          <a:prstGeom prst="rect">
            <a:avLst/>
          </a:prstGeom>
        </p:spPr>
      </p:pic>
      <p:sp>
        <p:nvSpPr>
          <p:cNvPr id="5" name="TextBox 4">
            <a:extLst>
              <a:ext uri="{FF2B5EF4-FFF2-40B4-BE49-F238E27FC236}">
                <a16:creationId xmlns:a16="http://schemas.microsoft.com/office/drawing/2014/main" id="{033F1CE3-CCF0-A0FF-0487-6504D69D9FF3}"/>
              </a:ext>
            </a:extLst>
          </p:cNvPr>
          <p:cNvSpPr txBox="1"/>
          <p:nvPr/>
        </p:nvSpPr>
        <p:spPr>
          <a:xfrm>
            <a:off x="7713515" y="2901457"/>
            <a:ext cx="4353792" cy="1200329"/>
          </a:xfrm>
          <a:prstGeom prst="rect">
            <a:avLst/>
          </a:prstGeom>
          <a:noFill/>
        </p:spPr>
        <p:txBody>
          <a:bodyPr wrap="square" rtlCol="0">
            <a:spAutoFit/>
          </a:bodyPr>
          <a:lstStyle/>
          <a:p>
            <a:r>
              <a:rPr lang="en-US" dirty="0"/>
              <a:t>3. Take the average speed (m/s) from step 2 and multiply it by 0.85 (a correction factor). This is your average water </a:t>
            </a:r>
            <a:r>
              <a:rPr lang="en-US" b="1" dirty="0"/>
              <a:t>velocity</a:t>
            </a:r>
            <a:r>
              <a:rPr lang="en-US" dirty="0"/>
              <a:t> estimate.</a:t>
            </a:r>
          </a:p>
          <a:p>
            <a:r>
              <a:rPr lang="en-US" dirty="0"/>
              <a:t>E.g. 0.5m/s x 0.85 = 0.425m/s</a:t>
            </a:r>
          </a:p>
        </p:txBody>
      </p:sp>
      <p:sp>
        <p:nvSpPr>
          <p:cNvPr id="9" name="Rectangle 8">
            <a:extLst>
              <a:ext uri="{FF2B5EF4-FFF2-40B4-BE49-F238E27FC236}">
                <a16:creationId xmlns:a16="http://schemas.microsoft.com/office/drawing/2014/main" id="{B125A38A-5031-8AB8-2F84-A1C94D8D395B}"/>
              </a:ext>
            </a:extLst>
          </p:cNvPr>
          <p:cNvSpPr/>
          <p:nvPr/>
        </p:nvSpPr>
        <p:spPr>
          <a:xfrm>
            <a:off x="7809043" y="4332210"/>
            <a:ext cx="4105864" cy="217486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C6DC378-1649-5361-DB05-D3840C5B9664}"/>
              </a:ext>
            </a:extLst>
          </p:cNvPr>
          <p:cNvSpPr txBox="1"/>
          <p:nvPr/>
        </p:nvSpPr>
        <p:spPr>
          <a:xfrm>
            <a:off x="8401047" y="5156727"/>
            <a:ext cx="2978727" cy="646331"/>
          </a:xfrm>
          <a:prstGeom prst="rect">
            <a:avLst/>
          </a:prstGeom>
          <a:noFill/>
        </p:spPr>
        <p:txBody>
          <a:bodyPr wrap="square" rtlCol="0">
            <a:spAutoFit/>
          </a:bodyPr>
          <a:lstStyle/>
          <a:p>
            <a:pPr algn="ctr"/>
            <a:r>
              <a:rPr lang="en-US" sz="3600" dirty="0">
                <a:solidFill>
                  <a:schemeClr val="bg1"/>
                </a:solidFill>
              </a:rPr>
              <a:t>x 0.85 = m/s</a:t>
            </a:r>
          </a:p>
        </p:txBody>
      </p:sp>
      <p:sp>
        <p:nvSpPr>
          <p:cNvPr id="12" name="TextBox 11">
            <a:extLst>
              <a:ext uri="{FF2B5EF4-FFF2-40B4-BE49-F238E27FC236}">
                <a16:creationId xmlns:a16="http://schemas.microsoft.com/office/drawing/2014/main" id="{D5ABA76A-13F2-8654-C1E7-EA5255597127}"/>
              </a:ext>
            </a:extLst>
          </p:cNvPr>
          <p:cNvSpPr txBox="1"/>
          <p:nvPr/>
        </p:nvSpPr>
        <p:spPr>
          <a:xfrm>
            <a:off x="401630" y="6212762"/>
            <a:ext cx="2389060" cy="369332"/>
          </a:xfrm>
          <a:prstGeom prst="rect">
            <a:avLst/>
          </a:prstGeom>
          <a:noFill/>
        </p:spPr>
        <p:txBody>
          <a:bodyPr wrap="square" rtlCol="0">
            <a:spAutoFit/>
          </a:bodyPr>
          <a:lstStyle/>
          <a:p>
            <a:r>
              <a:rPr lang="en-US" dirty="0"/>
              <a:t>Alternatively, use a log.</a:t>
            </a:r>
          </a:p>
        </p:txBody>
      </p:sp>
    </p:spTree>
    <p:extLst>
      <p:ext uri="{BB962C8B-B14F-4D97-AF65-F5344CB8AC3E}">
        <p14:creationId xmlns:p14="http://schemas.microsoft.com/office/powerpoint/2010/main" val="109181514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B8D454-A52C-8588-6C81-C1E90FCF7EEA}"/>
              </a:ext>
            </a:extLst>
          </p:cNvPr>
          <p:cNvSpPr txBox="1"/>
          <p:nvPr/>
        </p:nvSpPr>
        <p:spPr>
          <a:xfrm>
            <a:off x="2168366" y="628227"/>
            <a:ext cx="7312518" cy="954107"/>
          </a:xfrm>
          <a:prstGeom prst="rect">
            <a:avLst/>
          </a:prstGeom>
          <a:noFill/>
        </p:spPr>
        <p:txBody>
          <a:bodyPr wrap="square" rtlCol="0">
            <a:spAutoFit/>
          </a:bodyPr>
          <a:lstStyle/>
          <a:p>
            <a:pPr algn="ctr"/>
            <a:r>
              <a:rPr lang="en-US" sz="3200" b="1" dirty="0"/>
              <a:t>How to measure flow </a:t>
            </a:r>
          </a:p>
          <a:p>
            <a:pPr algn="ctr"/>
            <a:r>
              <a:rPr lang="en-US" sz="2400" dirty="0"/>
              <a:t>using the float method (steps 4-6)</a:t>
            </a:r>
          </a:p>
        </p:txBody>
      </p:sp>
      <p:sp>
        <p:nvSpPr>
          <p:cNvPr id="3" name="Rectangle 2">
            <a:extLst>
              <a:ext uri="{FF2B5EF4-FFF2-40B4-BE49-F238E27FC236}">
                <a16:creationId xmlns:a16="http://schemas.microsoft.com/office/drawing/2014/main" id="{A7AF88E5-3FEB-6B61-B83A-95C45F3D8167}"/>
              </a:ext>
            </a:extLst>
          </p:cNvPr>
          <p:cNvSpPr/>
          <p:nvPr/>
        </p:nvSpPr>
        <p:spPr>
          <a:xfrm>
            <a:off x="0" y="1812758"/>
            <a:ext cx="12192000" cy="50452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A1CBCEE8-5AB8-F5B5-4F97-0DE3A5F2D0FC}"/>
              </a:ext>
            </a:extLst>
          </p:cNvPr>
          <p:cNvSpPr txBox="1"/>
          <p:nvPr/>
        </p:nvSpPr>
        <p:spPr>
          <a:xfrm>
            <a:off x="181351" y="2359740"/>
            <a:ext cx="2895757" cy="646331"/>
          </a:xfrm>
          <a:prstGeom prst="rect">
            <a:avLst/>
          </a:prstGeom>
          <a:noFill/>
        </p:spPr>
        <p:txBody>
          <a:bodyPr wrap="square" rtlCol="0">
            <a:spAutoFit/>
          </a:bodyPr>
          <a:lstStyle/>
          <a:p>
            <a:r>
              <a:rPr lang="en-US" dirty="0"/>
              <a:t>4. Estimate the average </a:t>
            </a:r>
            <a:r>
              <a:rPr lang="en-US" b="1" dirty="0"/>
              <a:t>width</a:t>
            </a:r>
            <a:r>
              <a:rPr lang="en-US" dirty="0"/>
              <a:t> of the stream. E.g. 1m</a:t>
            </a:r>
          </a:p>
        </p:txBody>
      </p:sp>
      <p:sp>
        <p:nvSpPr>
          <p:cNvPr id="8" name="TextBox 7">
            <a:extLst>
              <a:ext uri="{FF2B5EF4-FFF2-40B4-BE49-F238E27FC236}">
                <a16:creationId xmlns:a16="http://schemas.microsoft.com/office/drawing/2014/main" id="{FF697368-95C2-951C-8018-D4C99BD2FB5B}"/>
              </a:ext>
            </a:extLst>
          </p:cNvPr>
          <p:cNvSpPr txBox="1"/>
          <p:nvPr/>
        </p:nvSpPr>
        <p:spPr>
          <a:xfrm>
            <a:off x="3478774" y="2206338"/>
            <a:ext cx="4723117" cy="923330"/>
          </a:xfrm>
          <a:prstGeom prst="rect">
            <a:avLst/>
          </a:prstGeom>
          <a:noFill/>
        </p:spPr>
        <p:txBody>
          <a:bodyPr wrap="square" rtlCol="0">
            <a:spAutoFit/>
          </a:bodyPr>
          <a:lstStyle/>
          <a:p>
            <a:r>
              <a:rPr lang="en-US" dirty="0"/>
              <a:t>5. Estimate the average</a:t>
            </a:r>
            <a:r>
              <a:rPr lang="en-US" b="1" dirty="0"/>
              <a:t> depth </a:t>
            </a:r>
            <a:r>
              <a:rPr lang="en-US" dirty="0"/>
              <a:t>of the stream by halving the deepest point. E.g. deepest measurement is 1.2m so average depth is 0.6m.</a:t>
            </a:r>
          </a:p>
        </p:txBody>
      </p:sp>
      <p:pic>
        <p:nvPicPr>
          <p:cNvPr id="12" name="Picture 11" descr="A diagram of a river&#10;&#10;Description automatically generated">
            <a:extLst>
              <a:ext uri="{FF2B5EF4-FFF2-40B4-BE49-F238E27FC236}">
                <a16:creationId xmlns:a16="http://schemas.microsoft.com/office/drawing/2014/main" id="{997841F4-2974-BD59-A8AE-CFF8EC3C5F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0665" y="3094112"/>
            <a:ext cx="2757130" cy="2045927"/>
          </a:xfrm>
          <a:prstGeom prst="rect">
            <a:avLst/>
          </a:prstGeom>
        </p:spPr>
      </p:pic>
      <p:pic>
        <p:nvPicPr>
          <p:cNvPr id="14" name="Picture 13" descr="A drawing of a person standing in a river&#10;&#10;Description automatically generated">
            <a:extLst>
              <a:ext uri="{FF2B5EF4-FFF2-40B4-BE49-F238E27FC236}">
                <a16:creationId xmlns:a16="http://schemas.microsoft.com/office/drawing/2014/main" id="{DC7C953A-2F7C-B8AD-AD02-40E86193FF3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18760" y="3190737"/>
            <a:ext cx="4458439" cy="3428270"/>
          </a:xfrm>
          <a:prstGeom prst="rect">
            <a:avLst/>
          </a:prstGeom>
        </p:spPr>
      </p:pic>
      <p:sp>
        <p:nvSpPr>
          <p:cNvPr id="15" name="TextBox 14">
            <a:extLst>
              <a:ext uri="{FF2B5EF4-FFF2-40B4-BE49-F238E27FC236}">
                <a16:creationId xmlns:a16="http://schemas.microsoft.com/office/drawing/2014/main" id="{D81278DB-3A0D-F30B-169F-9C3B5BEC34D1}"/>
              </a:ext>
            </a:extLst>
          </p:cNvPr>
          <p:cNvSpPr txBox="1"/>
          <p:nvPr/>
        </p:nvSpPr>
        <p:spPr>
          <a:xfrm>
            <a:off x="8478982" y="2205121"/>
            <a:ext cx="3531667" cy="2308324"/>
          </a:xfrm>
          <a:prstGeom prst="rect">
            <a:avLst/>
          </a:prstGeom>
          <a:noFill/>
        </p:spPr>
        <p:txBody>
          <a:bodyPr wrap="square" rtlCol="0">
            <a:spAutoFit/>
          </a:bodyPr>
          <a:lstStyle/>
          <a:p>
            <a:r>
              <a:rPr lang="en-US" dirty="0"/>
              <a:t>5. Calculate</a:t>
            </a:r>
            <a:r>
              <a:rPr lang="en-US" b="1" dirty="0"/>
              <a:t> flow in m</a:t>
            </a:r>
            <a:r>
              <a:rPr lang="en-US" b="1" baseline="30000" dirty="0"/>
              <a:t>3</a:t>
            </a:r>
            <a:r>
              <a:rPr lang="en-US" b="1" dirty="0"/>
              <a:t>/sec </a:t>
            </a:r>
            <a:r>
              <a:rPr lang="en-US" dirty="0"/>
              <a:t>by multiplying the average water velocity (step 3) by the average width (step 4) by the average depth (step 5). E.g. 0.425m/s x 1m x 0.6m = 0.255m</a:t>
            </a:r>
            <a:r>
              <a:rPr lang="en-US" baseline="30000" dirty="0"/>
              <a:t>3</a:t>
            </a:r>
            <a:r>
              <a:rPr lang="en-US" dirty="0"/>
              <a:t>/s. </a:t>
            </a:r>
            <a:r>
              <a:rPr lang="en-US" i="1" dirty="0"/>
              <a:t>Note</a:t>
            </a:r>
            <a:r>
              <a:rPr lang="en-US" dirty="0"/>
              <a:t>: to convert to Liters per second, multiply by 1000. E.g. 0.255m</a:t>
            </a:r>
            <a:r>
              <a:rPr lang="en-US" baseline="30000" dirty="0"/>
              <a:t>3</a:t>
            </a:r>
            <a:r>
              <a:rPr lang="en-US" dirty="0"/>
              <a:t>/s x 1000 = 255L/s.</a:t>
            </a:r>
          </a:p>
        </p:txBody>
      </p:sp>
      <p:sp>
        <p:nvSpPr>
          <p:cNvPr id="16" name="Rectangle 15">
            <a:extLst>
              <a:ext uri="{FF2B5EF4-FFF2-40B4-BE49-F238E27FC236}">
                <a16:creationId xmlns:a16="http://schemas.microsoft.com/office/drawing/2014/main" id="{AA43FEDE-9AEB-247D-B736-643989FBD82D}"/>
              </a:ext>
            </a:extLst>
          </p:cNvPr>
          <p:cNvSpPr/>
          <p:nvPr/>
        </p:nvSpPr>
        <p:spPr>
          <a:xfrm>
            <a:off x="8478981" y="4652879"/>
            <a:ext cx="3435925" cy="18542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36F30F8-F6C5-2ABE-2AB9-FCD0FCA38BF8}"/>
              </a:ext>
            </a:extLst>
          </p:cNvPr>
          <p:cNvSpPr txBox="1"/>
          <p:nvPr/>
        </p:nvSpPr>
        <p:spPr>
          <a:xfrm>
            <a:off x="8688164" y="4702816"/>
            <a:ext cx="2978727" cy="1754326"/>
          </a:xfrm>
          <a:prstGeom prst="rect">
            <a:avLst/>
          </a:prstGeom>
          <a:noFill/>
        </p:spPr>
        <p:txBody>
          <a:bodyPr wrap="square" rtlCol="0">
            <a:spAutoFit/>
          </a:bodyPr>
          <a:lstStyle/>
          <a:p>
            <a:pPr algn="ctr"/>
            <a:r>
              <a:rPr lang="en-US" sz="3600" dirty="0">
                <a:solidFill>
                  <a:schemeClr val="bg1"/>
                </a:solidFill>
              </a:rPr>
              <a:t>Velocity x width x depth = m</a:t>
            </a:r>
            <a:r>
              <a:rPr lang="en-US" sz="3600" baseline="30000" dirty="0">
                <a:solidFill>
                  <a:schemeClr val="bg1"/>
                </a:solidFill>
              </a:rPr>
              <a:t>3</a:t>
            </a:r>
            <a:r>
              <a:rPr lang="en-US" sz="3600" dirty="0">
                <a:solidFill>
                  <a:schemeClr val="bg1"/>
                </a:solidFill>
              </a:rPr>
              <a:t>/s</a:t>
            </a:r>
          </a:p>
        </p:txBody>
      </p:sp>
    </p:spTree>
    <p:extLst>
      <p:ext uri="{BB962C8B-B14F-4D97-AF65-F5344CB8AC3E}">
        <p14:creationId xmlns:p14="http://schemas.microsoft.com/office/powerpoint/2010/main" val="315225269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F04CB7-1BE8-DE71-7866-F0031A351FC2}"/>
              </a:ext>
            </a:extLst>
          </p:cNvPr>
          <p:cNvSpPr txBox="1"/>
          <p:nvPr/>
        </p:nvSpPr>
        <p:spPr>
          <a:xfrm>
            <a:off x="1026694" y="1704752"/>
            <a:ext cx="2229854" cy="1815882"/>
          </a:xfrm>
          <a:prstGeom prst="rect">
            <a:avLst/>
          </a:prstGeom>
          <a:noFill/>
        </p:spPr>
        <p:txBody>
          <a:bodyPr wrap="square" rtlCol="0">
            <a:spAutoFit/>
          </a:bodyPr>
          <a:lstStyle/>
          <a:p>
            <a:pPr algn="ctr"/>
            <a:r>
              <a:rPr lang="en-US" sz="3200" b="1" dirty="0"/>
              <a:t>Nutrients</a:t>
            </a:r>
          </a:p>
          <a:p>
            <a:pPr algn="ctr"/>
            <a:endParaRPr lang="en-US" sz="3200" b="1" dirty="0"/>
          </a:p>
          <a:p>
            <a:pPr algn="ctr"/>
            <a:r>
              <a:rPr lang="en-US" sz="2400" dirty="0"/>
              <a:t>Nitrogen and Phosphorus</a:t>
            </a:r>
            <a:endParaRPr lang="en-US" sz="1400" dirty="0"/>
          </a:p>
        </p:txBody>
      </p:sp>
      <p:pic>
        <p:nvPicPr>
          <p:cNvPr id="121858" name="Picture 2" descr="Understanding Plant Nutrition - GreenPlanet Nutrients USA">
            <a:extLst>
              <a:ext uri="{FF2B5EF4-FFF2-40B4-BE49-F238E27FC236}">
                <a16:creationId xmlns:a16="http://schemas.microsoft.com/office/drawing/2014/main" id="{879623D8-0C3D-FBE7-90AB-AA130A58C25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64000" y="0"/>
            <a:ext cx="812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een and purple symbols&#10;&#10;Description automatically generated">
            <a:extLst>
              <a:ext uri="{FF2B5EF4-FFF2-40B4-BE49-F238E27FC236}">
                <a16:creationId xmlns:a16="http://schemas.microsoft.com/office/drawing/2014/main" id="{06070461-9847-6353-4FAA-253E4CC7A2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00121" y="4943186"/>
            <a:ext cx="1625661" cy="1765300"/>
          </a:xfrm>
          <a:prstGeom prst="rect">
            <a:avLst/>
          </a:prstGeom>
        </p:spPr>
      </p:pic>
      <p:pic>
        <p:nvPicPr>
          <p:cNvPr id="5" name="Picture 4" descr="A green and purple symbols&#10;&#10;Description automatically generated">
            <a:extLst>
              <a:ext uri="{FF2B5EF4-FFF2-40B4-BE49-F238E27FC236}">
                <a16:creationId xmlns:a16="http://schemas.microsoft.com/office/drawing/2014/main" id="{27C986B5-7188-B542-3437-38AC1F46D0C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129194" y="4943186"/>
            <a:ext cx="1731393" cy="1765300"/>
          </a:xfrm>
          <a:prstGeom prst="rect">
            <a:avLst/>
          </a:prstGeom>
        </p:spPr>
      </p:pic>
    </p:spTree>
    <p:extLst>
      <p:ext uri="{BB962C8B-B14F-4D97-AF65-F5344CB8AC3E}">
        <p14:creationId xmlns:p14="http://schemas.microsoft.com/office/powerpoint/2010/main" val="285190222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F04CB7-1BE8-DE71-7866-F0031A351FC2}"/>
              </a:ext>
            </a:extLst>
          </p:cNvPr>
          <p:cNvSpPr txBox="1"/>
          <p:nvPr/>
        </p:nvSpPr>
        <p:spPr>
          <a:xfrm>
            <a:off x="402510" y="167366"/>
            <a:ext cx="11386980" cy="2062103"/>
          </a:xfrm>
          <a:prstGeom prst="rect">
            <a:avLst/>
          </a:prstGeom>
          <a:noFill/>
        </p:spPr>
        <p:txBody>
          <a:bodyPr wrap="square" rtlCol="0">
            <a:spAutoFit/>
          </a:bodyPr>
          <a:lstStyle/>
          <a:p>
            <a:pPr algn="ctr"/>
            <a:r>
              <a:rPr lang="en-US" sz="3200" b="1" dirty="0"/>
              <a:t>Nitrogen and phosphorus </a:t>
            </a:r>
            <a:r>
              <a:rPr lang="en-US" sz="3200" b="1" i="1" dirty="0"/>
              <a:t>naturally</a:t>
            </a:r>
            <a:r>
              <a:rPr lang="en-US" sz="3200" b="1" dirty="0"/>
              <a:t> enter estuarine waters when freshwater runoff passes over geologic formations rich in phosphate or nitrate, or when decomposing organic matter and wildlife waste gets flushed into rivers and streams. </a:t>
            </a:r>
            <a:endParaRPr lang="en-US" dirty="0"/>
          </a:p>
        </p:txBody>
      </p:sp>
      <p:pic>
        <p:nvPicPr>
          <p:cNvPr id="119810" name="Picture 2" descr="Nitrogen Cycle Flashcards | Quizlet">
            <a:extLst>
              <a:ext uri="{FF2B5EF4-FFF2-40B4-BE49-F238E27FC236}">
                <a16:creationId xmlns:a16="http://schemas.microsoft.com/office/drawing/2014/main" id="{4C343BD8-1D71-2F33-071E-C17597BF4B7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4183" y="2587354"/>
            <a:ext cx="5873599" cy="3994047"/>
          </a:xfrm>
          <a:prstGeom prst="rect">
            <a:avLst/>
          </a:prstGeom>
          <a:noFill/>
          <a:extLst>
            <a:ext uri="{909E8E84-426E-40DD-AFC4-6F175D3DCCD1}">
              <a14:hiddenFill xmlns:a14="http://schemas.microsoft.com/office/drawing/2010/main">
                <a:solidFill>
                  <a:srgbClr val="FFFFFF"/>
                </a:solidFill>
              </a14:hiddenFill>
            </a:ext>
          </a:extLst>
        </p:spPr>
      </p:pic>
      <p:pic>
        <p:nvPicPr>
          <p:cNvPr id="119812" name="Picture 4" descr="The Phosphorus Cycle - Nutrient Cycles Ep 2 - Zoë Huggett Tutorials">
            <a:extLst>
              <a:ext uri="{FF2B5EF4-FFF2-40B4-BE49-F238E27FC236}">
                <a16:creationId xmlns:a16="http://schemas.microsoft.com/office/drawing/2014/main" id="{5EBE413B-233D-F762-724A-531A0D93D26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64581" y="2586110"/>
            <a:ext cx="4003235" cy="3994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1646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F04CB7-1BE8-DE71-7866-F0031A351FC2}"/>
              </a:ext>
            </a:extLst>
          </p:cNvPr>
          <p:cNvSpPr txBox="1"/>
          <p:nvPr/>
        </p:nvSpPr>
        <p:spPr>
          <a:xfrm>
            <a:off x="638765" y="687709"/>
            <a:ext cx="4071779" cy="5509200"/>
          </a:xfrm>
          <a:prstGeom prst="rect">
            <a:avLst/>
          </a:prstGeom>
          <a:noFill/>
        </p:spPr>
        <p:txBody>
          <a:bodyPr wrap="square" rtlCol="0">
            <a:spAutoFit/>
          </a:bodyPr>
          <a:lstStyle/>
          <a:p>
            <a:pPr algn="ctr"/>
            <a:r>
              <a:rPr lang="en-US" sz="3200" b="1" i="1" dirty="0"/>
              <a:t>Man-made</a:t>
            </a:r>
            <a:r>
              <a:rPr lang="en-US" sz="3200" b="1" dirty="0"/>
              <a:t> sources of nutrients entering estuaries include sewage treatment plants, leaky septic tanks, industrial wastewater, acid rain, and fertilizer runoff from agricultural, residential, and </a:t>
            </a:r>
          </a:p>
          <a:p>
            <a:pPr algn="ctr"/>
            <a:r>
              <a:rPr lang="en-US" sz="3200" b="1" dirty="0"/>
              <a:t>urban areas. </a:t>
            </a:r>
            <a:endParaRPr lang="en-US" dirty="0"/>
          </a:p>
        </p:txBody>
      </p:sp>
      <p:pic>
        <p:nvPicPr>
          <p:cNvPr id="118786" name="Picture 2" descr="Importance of Cover Crops to Reduce Runoff and Soil Erosion | Dairy  Business News">
            <a:extLst>
              <a:ext uri="{FF2B5EF4-FFF2-40B4-BE49-F238E27FC236}">
                <a16:creationId xmlns:a16="http://schemas.microsoft.com/office/drawing/2014/main" id="{71D7A87A-1928-4830-7EBB-3BF4B7C5070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75964" y="0"/>
            <a:ext cx="3616035" cy="2226540"/>
          </a:xfrm>
          <a:prstGeom prst="rect">
            <a:avLst/>
          </a:prstGeom>
          <a:noFill/>
          <a:extLst>
            <a:ext uri="{909E8E84-426E-40DD-AFC4-6F175D3DCCD1}">
              <a14:hiddenFill xmlns:a14="http://schemas.microsoft.com/office/drawing/2010/main">
                <a:solidFill>
                  <a:srgbClr val="FFFFFF"/>
                </a:solidFill>
              </a14:hiddenFill>
            </a:ext>
          </a:extLst>
        </p:spPr>
      </p:pic>
      <p:pic>
        <p:nvPicPr>
          <p:cNvPr id="118788" name="Picture 4" descr="How To Tell If Sewer Pipe Is Leaking In Yard - Western Rooter &amp; Plumbing">
            <a:extLst>
              <a:ext uri="{FF2B5EF4-FFF2-40B4-BE49-F238E27FC236}">
                <a16:creationId xmlns:a16="http://schemas.microsoft.com/office/drawing/2014/main" id="{DF714998-28C3-83B3-B917-824D221FB3E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11091" y="2885"/>
            <a:ext cx="2964873" cy="2223655"/>
          </a:xfrm>
          <a:prstGeom prst="rect">
            <a:avLst/>
          </a:prstGeom>
          <a:noFill/>
          <a:extLst>
            <a:ext uri="{909E8E84-426E-40DD-AFC4-6F175D3DCCD1}">
              <a14:hiddenFill xmlns:a14="http://schemas.microsoft.com/office/drawing/2010/main">
                <a:solidFill>
                  <a:srgbClr val="FFFFFF"/>
                </a:solidFill>
              </a14:hiddenFill>
            </a:ext>
          </a:extLst>
        </p:spPr>
      </p:pic>
      <p:pic>
        <p:nvPicPr>
          <p:cNvPr id="118790" name="Picture 6" descr="Nanoparticles Made from Industrial Waste Remove Water Pollutants">
            <a:extLst>
              <a:ext uri="{FF2B5EF4-FFF2-40B4-BE49-F238E27FC236}">
                <a16:creationId xmlns:a16="http://schemas.microsoft.com/office/drawing/2014/main" id="{414FE331-9EA5-7482-0158-4B86DB5678C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607757" y="2226540"/>
            <a:ext cx="2968206" cy="2431539"/>
          </a:xfrm>
          <a:prstGeom prst="rect">
            <a:avLst/>
          </a:prstGeom>
          <a:noFill/>
          <a:extLst>
            <a:ext uri="{909E8E84-426E-40DD-AFC4-6F175D3DCCD1}">
              <a14:hiddenFill xmlns:a14="http://schemas.microsoft.com/office/drawing/2010/main">
                <a:solidFill>
                  <a:srgbClr val="FFFFFF"/>
                </a:solidFill>
              </a14:hiddenFill>
            </a:ext>
          </a:extLst>
        </p:spPr>
      </p:pic>
      <p:pic>
        <p:nvPicPr>
          <p:cNvPr id="118792" name="Picture 8">
            <a:extLst>
              <a:ext uri="{FF2B5EF4-FFF2-40B4-BE49-F238E27FC236}">
                <a16:creationId xmlns:a16="http://schemas.microsoft.com/office/drawing/2014/main" id="{D6440087-8646-8547-E776-C2215E3DCC4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579298" y="2226540"/>
            <a:ext cx="3612702" cy="2404921"/>
          </a:xfrm>
          <a:prstGeom prst="rect">
            <a:avLst/>
          </a:prstGeom>
          <a:noFill/>
          <a:extLst>
            <a:ext uri="{909E8E84-426E-40DD-AFC4-6F175D3DCCD1}">
              <a14:hiddenFill xmlns:a14="http://schemas.microsoft.com/office/drawing/2010/main">
                <a:solidFill>
                  <a:srgbClr val="FFFFFF"/>
                </a:solidFill>
              </a14:hiddenFill>
            </a:ext>
          </a:extLst>
        </p:spPr>
      </p:pic>
      <p:pic>
        <p:nvPicPr>
          <p:cNvPr id="118794" name="Picture 10" descr="The Basics of Fertilizing Your Plants - FineGardening">
            <a:extLst>
              <a:ext uri="{FF2B5EF4-FFF2-40B4-BE49-F238E27FC236}">
                <a16:creationId xmlns:a16="http://schemas.microsoft.com/office/drawing/2014/main" id="{9BD4D7F1-406F-AD0E-0248-A4DB7A078DB8}"/>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5611091" y="4658079"/>
            <a:ext cx="2964872" cy="2197036"/>
          </a:xfrm>
          <a:prstGeom prst="rect">
            <a:avLst/>
          </a:prstGeom>
          <a:noFill/>
          <a:extLst>
            <a:ext uri="{909E8E84-426E-40DD-AFC4-6F175D3DCCD1}">
              <a14:hiddenFill xmlns:a14="http://schemas.microsoft.com/office/drawing/2010/main">
                <a:solidFill>
                  <a:srgbClr val="FFFFFF"/>
                </a:solidFill>
              </a14:hiddenFill>
            </a:ext>
          </a:extLst>
        </p:spPr>
      </p:pic>
      <p:pic>
        <p:nvPicPr>
          <p:cNvPr id="118796" name="Picture 12" descr="The Complete Guide for Foliar Fertilizer 2023 - HomeBiogas">
            <a:extLst>
              <a:ext uri="{FF2B5EF4-FFF2-40B4-BE49-F238E27FC236}">
                <a16:creationId xmlns:a16="http://schemas.microsoft.com/office/drawing/2014/main" id="{A43C9E1A-540D-122D-0C06-BA95875D1416}"/>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8575963" y="4658079"/>
            <a:ext cx="3612702" cy="2197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49313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F04CB7-1BE8-DE71-7866-F0031A351FC2}"/>
              </a:ext>
            </a:extLst>
          </p:cNvPr>
          <p:cNvSpPr txBox="1"/>
          <p:nvPr/>
        </p:nvSpPr>
        <p:spPr>
          <a:xfrm>
            <a:off x="1885675" y="674400"/>
            <a:ext cx="3600725" cy="5509200"/>
          </a:xfrm>
          <a:prstGeom prst="rect">
            <a:avLst/>
          </a:prstGeom>
          <a:noFill/>
        </p:spPr>
        <p:txBody>
          <a:bodyPr wrap="square" rtlCol="0">
            <a:spAutoFit/>
          </a:bodyPr>
          <a:lstStyle/>
          <a:p>
            <a:pPr algn="ctr"/>
            <a:r>
              <a:rPr lang="en-US" sz="3200" b="1" dirty="0"/>
              <a:t>Too much nitrogen and phosphorus acts as a water pollutant. </a:t>
            </a:r>
          </a:p>
          <a:p>
            <a:pPr algn="ctr"/>
            <a:endParaRPr lang="en-US" sz="3200" b="1" dirty="0"/>
          </a:p>
          <a:p>
            <a:pPr algn="ctr"/>
            <a:r>
              <a:rPr lang="en-US" sz="3200" b="1" dirty="0"/>
              <a:t>This leads to explosive algae blooms that cloud the water and deplete the oxygen (eutrophication).</a:t>
            </a:r>
          </a:p>
        </p:txBody>
      </p:sp>
      <p:pic>
        <p:nvPicPr>
          <p:cNvPr id="120834" name="Picture 2" descr="Eutrophication - Wikipedia">
            <a:extLst>
              <a:ext uri="{FF2B5EF4-FFF2-40B4-BE49-F238E27FC236}">
                <a16:creationId xmlns:a16="http://schemas.microsoft.com/office/drawing/2014/main" id="{57321B49-5E25-7A7E-9F2B-53F37191CD7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4850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711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C3D096-ADD0-F37C-8387-89274C54377D}"/>
              </a:ext>
            </a:extLst>
          </p:cNvPr>
          <p:cNvSpPr txBox="1"/>
          <p:nvPr/>
        </p:nvSpPr>
        <p:spPr>
          <a:xfrm>
            <a:off x="344724" y="3136612"/>
            <a:ext cx="2460458" cy="584775"/>
          </a:xfrm>
          <a:prstGeom prst="rect">
            <a:avLst/>
          </a:prstGeom>
          <a:noFill/>
        </p:spPr>
        <p:txBody>
          <a:bodyPr wrap="square" rtlCol="0">
            <a:spAutoFit/>
          </a:bodyPr>
          <a:lstStyle/>
          <a:p>
            <a:r>
              <a:rPr lang="en-US" sz="3200" b="1" dirty="0"/>
              <a:t>Temperature</a:t>
            </a:r>
          </a:p>
        </p:txBody>
      </p:sp>
      <p:pic>
        <p:nvPicPr>
          <p:cNvPr id="1030" name="Picture 6" descr="Thermal Pollution in Water - GIVE ME 5!">
            <a:extLst>
              <a:ext uri="{FF2B5EF4-FFF2-40B4-BE49-F238E27FC236}">
                <a16:creationId xmlns:a16="http://schemas.microsoft.com/office/drawing/2014/main" id="{5136451C-85E4-124A-94F3-A5E9AE62863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78163" y="0"/>
            <a:ext cx="9113837"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20F664A-CBB0-55A6-C716-54DE92B103C1}"/>
              </a:ext>
            </a:extLst>
          </p:cNvPr>
          <p:cNvSpPr txBox="1"/>
          <p:nvPr/>
        </p:nvSpPr>
        <p:spPr>
          <a:xfrm>
            <a:off x="3200399" y="6488668"/>
            <a:ext cx="3823855" cy="369332"/>
          </a:xfrm>
          <a:prstGeom prst="rect">
            <a:avLst/>
          </a:prstGeom>
          <a:noFill/>
        </p:spPr>
        <p:txBody>
          <a:bodyPr wrap="square" rtlCol="0">
            <a:spAutoFit/>
          </a:bodyPr>
          <a:lstStyle/>
          <a:p>
            <a:r>
              <a:rPr lang="en-US" dirty="0">
                <a:solidFill>
                  <a:schemeClr val="bg1"/>
                </a:solidFill>
              </a:rPr>
              <a:t>E.g. thermal pollution</a:t>
            </a:r>
          </a:p>
        </p:txBody>
      </p:sp>
    </p:spTree>
    <p:extLst>
      <p:ext uri="{BB962C8B-B14F-4D97-AF65-F5344CB8AC3E}">
        <p14:creationId xmlns:p14="http://schemas.microsoft.com/office/powerpoint/2010/main" val="255754082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72B20E-D1A1-5B49-FE33-479B7A1DBEB4}"/>
              </a:ext>
            </a:extLst>
          </p:cNvPr>
          <p:cNvSpPr txBox="1"/>
          <p:nvPr/>
        </p:nvSpPr>
        <p:spPr>
          <a:xfrm>
            <a:off x="720436" y="1112850"/>
            <a:ext cx="3976254" cy="5016758"/>
          </a:xfrm>
          <a:prstGeom prst="rect">
            <a:avLst/>
          </a:prstGeom>
          <a:noFill/>
        </p:spPr>
        <p:txBody>
          <a:bodyPr wrap="square">
            <a:spAutoFit/>
          </a:bodyPr>
          <a:lstStyle/>
          <a:p>
            <a:pPr algn="ctr"/>
            <a:r>
              <a:rPr lang="en-AU" sz="3200" b="1" dirty="0"/>
              <a:t>There are many ways N and P exist in nature, so there are many ways to measure N and P.</a:t>
            </a:r>
          </a:p>
          <a:p>
            <a:pPr algn="ctr"/>
            <a:endParaRPr lang="en-AU" sz="3200" b="1" dirty="0"/>
          </a:p>
          <a:p>
            <a:pPr algn="ctr"/>
            <a:r>
              <a:rPr lang="en-AU" sz="3200" b="1" dirty="0"/>
              <a:t>What you measure depends on what you want to know </a:t>
            </a:r>
          </a:p>
          <a:p>
            <a:pPr algn="ctr"/>
            <a:r>
              <a:rPr lang="en-AU" sz="3200" b="1" dirty="0"/>
              <a:t>(of course).</a:t>
            </a:r>
          </a:p>
        </p:txBody>
      </p:sp>
      <p:sp>
        <p:nvSpPr>
          <p:cNvPr id="6" name="Rectangle 5">
            <a:extLst>
              <a:ext uri="{FF2B5EF4-FFF2-40B4-BE49-F238E27FC236}">
                <a16:creationId xmlns:a16="http://schemas.microsoft.com/office/drawing/2014/main" id="{3A52D8C2-B3D0-0A89-7F1B-2654558EEF41}"/>
              </a:ext>
            </a:extLst>
          </p:cNvPr>
          <p:cNvSpPr/>
          <p:nvPr/>
        </p:nvSpPr>
        <p:spPr>
          <a:xfrm>
            <a:off x="5915891" y="0"/>
            <a:ext cx="627610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4148" name="Picture 4" descr="Confused frustrated Stock Photos, Royalty Free Confused frustrated Images |  Depositphotos">
            <a:extLst>
              <a:ext uri="{FF2B5EF4-FFF2-40B4-BE49-F238E27FC236}">
                <a16:creationId xmlns:a16="http://schemas.microsoft.com/office/drawing/2014/main" id="{94C87D62-FDDB-DBA0-F312-AB87A563362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888006" y="1687068"/>
            <a:ext cx="2303994" cy="34838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table with text and images&#10;&#10;Description automatically generated with medium confidence">
            <a:extLst>
              <a:ext uri="{FF2B5EF4-FFF2-40B4-BE49-F238E27FC236}">
                <a16:creationId xmlns:a16="http://schemas.microsoft.com/office/drawing/2014/main" id="{498A1A5B-5320-C406-619C-5FD30A66704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00639" y="1008798"/>
            <a:ext cx="3865415" cy="5224862"/>
          </a:xfrm>
          <a:prstGeom prst="rect">
            <a:avLst/>
          </a:prstGeom>
        </p:spPr>
      </p:pic>
    </p:spTree>
    <p:extLst>
      <p:ext uri="{BB962C8B-B14F-4D97-AF65-F5344CB8AC3E}">
        <p14:creationId xmlns:p14="http://schemas.microsoft.com/office/powerpoint/2010/main" val="19589542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72B20E-D1A1-5B49-FE33-479B7A1DBEB4}"/>
              </a:ext>
            </a:extLst>
          </p:cNvPr>
          <p:cNvSpPr txBox="1"/>
          <p:nvPr/>
        </p:nvSpPr>
        <p:spPr>
          <a:xfrm>
            <a:off x="290946" y="366623"/>
            <a:ext cx="5264728" cy="6124754"/>
          </a:xfrm>
          <a:prstGeom prst="rect">
            <a:avLst/>
          </a:prstGeom>
          <a:noFill/>
        </p:spPr>
        <p:txBody>
          <a:bodyPr wrap="square">
            <a:spAutoFit/>
          </a:bodyPr>
          <a:lstStyle/>
          <a:p>
            <a:r>
              <a:rPr lang="en-AU" sz="2400" b="1" dirty="0"/>
              <a:t>Dissolved Inorganic Nitrogen (DIN) and Dissolved Inorganic Phosphorus (DIP) often control the formation of algae blooms due to their bioavailability.</a:t>
            </a:r>
          </a:p>
          <a:p>
            <a:endParaRPr lang="en-AU" sz="2400" b="1" dirty="0"/>
          </a:p>
          <a:p>
            <a:r>
              <a:rPr lang="en-AU" sz="2400" b="1" dirty="0"/>
              <a:t>Thus, if wanting to monitor potential algae blooms, measure DIN and DIP!</a:t>
            </a:r>
          </a:p>
          <a:p>
            <a:endParaRPr lang="en-AU" sz="2400" b="1" dirty="0"/>
          </a:p>
          <a:p>
            <a:r>
              <a:rPr lang="en-AU" sz="2400" b="1" dirty="0"/>
              <a:t>DIN = nitrate + nitrite + ammonium (unlike Total N that measures all forms of N in the sample). </a:t>
            </a:r>
          </a:p>
          <a:p>
            <a:r>
              <a:rPr lang="en-AU" sz="1600" dirty="0"/>
              <a:t>Note: </a:t>
            </a:r>
            <a:r>
              <a:rPr lang="en-AU" sz="1600" i="1" dirty="0"/>
              <a:t>“oxidised N</a:t>
            </a:r>
            <a:r>
              <a:rPr lang="en-AU" sz="1600" dirty="0"/>
              <a:t>” which is nitrate + nitrite (not ammonium) is also used to monitor algae blooms. </a:t>
            </a:r>
            <a:endParaRPr lang="en-AU" sz="2400" dirty="0"/>
          </a:p>
          <a:p>
            <a:endParaRPr lang="en-AU" sz="2400" b="1" dirty="0"/>
          </a:p>
          <a:p>
            <a:r>
              <a:rPr lang="en-AU" sz="2400" b="1" dirty="0"/>
              <a:t>DIP only measures the inorganic P that is </a:t>
            </a:r>
            <a:r>
              <a:rPr lang="en-AU" sz="2400" b="1" i="1" dirty="0"/>
              <a:t>dissolved</a:t>
            </a:r>
            <a:r>
              <a:rPr lang="en-AU" sz="2400" b="1" dirty="0"/>
              <a:t> (unlike Total P that measures all forms of P in the sample).</a:t>
            </a:r>
          </a:p>
        </p:txBody>
      </p:sp>
      <p:sp>
        <p:nvSpPr>
          <p:cNvPr id="2" name="Rectangle 1">
            <a:extLst>
              <a:ext uri="{FF2B5EF4-FFF2-40B4-BE49-F238E27FC236}">
                <a16:creationId xmlns:a16="http://schemas.microsoft.com/office/drawing/2014/main" id="{110520D2-48AE-929A-16A7-7F191E013B73}"/>
              </a:ext>
            </a:extLst>
          </p:cNvPr>
          <p:cNvSpPr/>
          <p:nvPr/>
        </p:nvSpPr>
        <p:spPr>
          <a:xfrm>
            <a:off x="5694218" y="3429000"/>
            <a:ext cx="6497782" cy="342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E86B245E-7933-0BED-3160-28D1ADD8711C}"/>
              </a:ext>
            </a:extLst>
          </p:cNvPr>
          <p:cNvSpPr/>
          <p:nvPr/>
        </p:nvSpPr>
        <p:spPr>
          <a:xfrm>
            <a:off x="5694218" y="0"/>
            <a:ext cx="6497782" cy="33192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descr="A diagram of a chemical reaction&#10;&#10;Description automatically generated">
            <a:extLst>
              <a:ext uri="{FF2B5EF4-FFF2-40B4-BE49-F238E27FC236}">
                <a16:creationId xmlns:a16="http://schemas.microsoft.com/office/drawing/2014/main" id="{4DAE9AA1-6F17-BA52-2831-69A784BD04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08239" y="3450675"/>
            <a:ext cx="5045561" cy="3040702"/>
          </a:xfrm>
          <a:prstGeom prst="rect">
            <a:avLst/>
          </a:prstGeom>
        </p:spPr>
      </p:pic>
      <p:pic>
        <p:nvPicPr>
          <p:cNvPr id="50" name="Picture 49" descr="A diagram of a chemical reaction&#10;&#10;Description automatically generated">
            <a:extLst>
              <a:ext uri="{FF2B5EF4-FFF2-40B4-BE49-F238E27FC236}">
                <a16:creationId xmlns:a16="http://schemas.microsoft.com/office/drawing/2014/main" id="{61C255DE-4792-9C7C-DF60-9423F1B5B1E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08239" y="172351"/>
            <a:ext cx="5045561" cy="3070489"/>
          </a:xfrm>
          <a:prstGeom prst="rect">
            <a:avLst/>
          </a:prstGeom>
        </p:spPr>
      </p:pic>
    </p:spTree>
    <p:extLst>
      <p:ext uri="{BB962C8B-B14F-4D97-AF65-F5344CB8AC3E}">
        <p14:creationId xmlns:p14="http://schemas.microsoft.com/office/powerpoint/2010/main" val="390800614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2692B6-CC78-5FFE-BB4D-B29E471CED05}"/>
              </a:ext>
            </a:extLst>
          </p:cNvPr>
          <p:cNvSpPr txBox="1"/>
          <p:nvPr/>
        </p:nvSpPr>
        <p:spPr>
          <a:xfrm>
            <a:off x="346365" y="859064"/>
            <a:ext cx="3920835" cy="5139869"/>
          </a:xfrm>
          <a:prstGeom prst="rect">
            <a:avLst/>
          </a:prstGeom>
          <a:noFill/>
        </p:spPr>
        <p:txBody>
          <a:bodyPr wrap="square">
            <a:spAutoFit/>
          </a:bodyPr>
          <a:lstStyle/>
          <a:p>
            <a:pPr algn="ctr"/>
            <a:r>
              <a:rPr lang="en-AU" sz="2800" b="1" dirty="0"/>
              <a:t>Both DIN and DIP</a:t>
            </a:r>
          </a:p>
          <a:p>
            <a:pPr algn="ctr"/>
            <a:r>
              <a:rPr lang="en-AU" sz="2800" b="1" dirty="0"/>
              <a:t>can be measured in </a:t>
            </a:r>
          </a:p>
          <a:p>
            <a:pPr algn="ctr"/>
            <a:endParaRPr lang="en-AU" sz="2800" b="1" dirty="0"/>
          </a:p>
          <a:p>
            <a:pPr algn="ctr"/>
            <a:r>
              <a:rPr lang="en-AU" sz="3600" b="1" dirty="0"/>
              <a:t>mg/L</a:t>
            </a:r>
            <a:r>
              <a:rPr lang="en-AU" sz="2800" b="1" dirty="0"/>
              <a:t> , </a:t>
            </a:r>
            <a:r>
              <a:rPr lang="en-AU" sz="3600" b="1" dirty="0"/>
              <a:t>g/m</a:t>
            </a:r>
            <a:r>
              <a:rPr lang="en-AU" sz="3600" b="1" baseline="30000" dirty="0"/>
              <a:t>3  </a:t>
            </a:r>
            <a:r>
              <a:rPr lang="en-AU" sz="2800" b="1" dirty="0"/>
              <a:t>or </a:t>
            </a:r>
            <a:r>
              <a:rPr lang="en-AU" sz="3600" b="1" dirty="0"/>
              <a:t>ppm</a:t>
            </a:r>
          </a:p>
          <a:p>
            <a:pPr algn="ctr"/>
            <a:endParaRPr lang="en-AU" sz="3600" b="1" dirty="0"/>
          </a:p>
          <a:p>
            <a:pPr algn="ctr"/>
            <a:r>
              <a:rPr lang="en-AU" sz="2800" b="1" dirty="0"/>
              <a:t>but are more often expressed as</a:t>
            </a:r>
          </a:p>
          <a:p>
            <a:pPr algn="ctr"/>
            <a:endParaRPr lang="en-AU" sz="2800" b="1" dirty="0"/>
          </a:p>
          <a:p>
            <a:pPr algn="ctr"/>
            <a:r>
              <a:rPr lang="en-AU" sz="3600" b="1" dirty="0"/>
              <a:t>µg/L, mg/m</a:t>
            </a:r>
            <a:r>
              <a:rPr lang="en-AU" sz="3600" b="1" baseline="30000" dirty="0"/>
              <a:t>3 </a:t>
            </a:r>
            <a:r>
              <a:rPr lang="en-AU" sz="2800" b="1" dirty="0"/>
              <a:t>or</a:t>
            </a:r>
            <a:r>
              <a:rPr lang="en-AU" sz="3600" b="1" dirty="0"/>
              <a:t> ppb</a:t>
            </a:r>
          </a:p>
          <a:p>
            <a:pPr algn="ctr"/>
            <a:endParaRPr lang="en-AU" sz="3600" b="1" dirty="0"/>
          </a:p>
          <a:p>
            <a:pPr algn="ctr"/>
            <a:r>
              <a:rPr lang="en-AU" sz="1600" dirty="0"/>
              <a:t>whereby 1ppm = 1000ppb</a:t>
            </a:r>
          </a:p>
        </p:txBody>
      </p:sp>
      <p:sp>
        <p:nvSpPr>
          <p:cNvPr id="5" name="Rectangle 4">
            <a:extLst>
              <a:ext uri="{FF2B5EF4-FFF2-40B4-BE49-F238E27FC236}">
                <a16:creationId xmlns:a16="http://schemas.microsoft.com/office/drawing/2014/main" id="{1A1A58A7-544C-4714-08EA-13B97FF3F962}"/>
              </a:ext>
            </a:extLst>
          </p:cNvPr>
          <p:cNvSpPr/>
          <p:nvPr/>
        </p:nvSpPr>
        <p:spPr>
          <a:xfrm>
            <a:off x="4835237" y="-1"/>
            <a:ext cx="7356763"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F79917E-52FB-1F45-8C87-884D680C0BC9}"/>
              </a:ext>
            </a:extLst>
          </p:cNvPr>
          <p:cNvSpPr txBox="1"/>
          <p:nvPr/>
        </p:nvSpPr>
        <p:spPr>
          <a:xfrm>
            <a:off x="5171894" y="6128450"/>
            <a:ext cx="1870364" cy="369332"/>
          </a:xfrm>
          <a:prstGeom prst="rect">
            <a:avLst/>
          </a:prstGeom>
          <a:noFill/>
        </p:spPr>
        <p:txBody>
          <a:bodyPr wrap="square" rtlCol="0">
            <a:spAutoFit/>
          </a:bodyPr>
          <a:lstStyle/>
          <a:p>
            <a:r>
              <a:rPr lang="en-US" dirty="0" err="1"/>
              <a:t>eReefs</a:t>
            </a:r>
            <a:r>
              <a:rPr lang="en-US" dirty="0"/>
              <a:t> AIMS</a:t>
            </a:r>
          </a:p>
        </p:txBody>
      </p:sp>
      <p:pic>
        <p:nvPicPr>
          <p:cNvPr id="11" name="Picture 10" descr="A screenshot of a map&#10;&#10;Description automatically generated">
            <a:extLst>
              <a:ext uri="{FF2B5EF4-FFF2-40B4-BE49-F238E27FC236}">
                <a16:creationId xmlns:a16="http://schemas.microsoft.com/office/drawing/2014/main" id="{CA90BA7E-4246-40F8-FA55-B143D475097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95455" y="463482"/>
            <a:ext cx="6650180" cy="5664968"/>
          </a:xfrm>
          <a:prstGeom prst="rect">
            <a:avLst/>
          </a:prstGeom>
        </p:spPr>
      </p:pic>
    </p:spTree>
    <p:extLst>
      <p:ext uri="{BB962C8B-B14F-4D97-AF65-F5344CB8AC3E}">
        <p14:creationId xmlns:p14="http://schemas.microsoft.com/office/powerpoint/2010/main" val="350312370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B8D454-A52C-8588-6C81-C1E90FCF7EEA}"/>
              </a:ext>
            </a:extLst>
          </p:cNvPr>
          <p:cNvSpPr txBox="1"/>
          <p:nvPr/>
        </p:nvSpPr>
        <p:spPr>
          <a:xfrm>
            <a:off x="2279202" y="628226"/>
            <a:ext cx="7550597" cy="584775"/>
          </a:xfrm>
          <a:prstGeom prst="rect">
            <a:avLst/>
          </a:prstGeom>
          <a:noFill/>
        </p:spPr>
        <p:txBody>
          <a:bodyPr wrap="square" rtlCol="0">
            <a:spAutoFit/>
          </a:bodyPr>
          <a:lstStyle/>
          <a:p>
            <a:pPr algn="ctr"/>
            <a:r>
              <a:rPr lang="en-US" sz="3200" b="1" dirty="0"/>
              <a:t>How to measure Nitrogen and Phosphorus</a:t>
            </a:r>
          </a:p>
        </p:txBody>
      </p:sp>
      <p:sp>
        <p:nvSpPr>
          <p:cNvPr id="3" name="Rectangle 2">
            <a:extLst>
              <a:ext uri="{FF2B5EF4-FFF2-40B4-BE49-F238E27FC236}">
                <a16:creationId xmlns:a16="http://schemas.microsoft.com/office/drawing/2014/main" id="{70A90260-EC93-79BC-A010-F90B388ECA41}"/>
              </a:ext>
            </a:extLst>
          </p:cNvPr>
          <p:cNvSpPr/>
          <p:nvPr/>
        </p:nvSpPr>
        <p:spPr>
          <a:xfrm>
            <a:off x="0" y="1812758"/>
            <a:ext cx="12192000" cy="50452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22" name="Picture 2" descr="Wireless Spectrometer (Vis) - PS-2600 - Products | PASCO">
            <a:extLst>
              <a:ext uri="{FF2B5EF4-FFF2-40B4-BE49-F238E27FC236}">
                <a16:creationId xmlns:a16="http://schemas.microsoft.com/office/drawing/2014/main" id="{240CFA41-733A-460C-4428-D9BCBCE709E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8449" y="2955803"/>
            <a:ext cx="3631999" cy="24895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D589C03-5355-9257-0BC8-E264E0937937}"/>
              </a:ext>
            </a:extLst>
          </p:cNvPr>
          <p:cNvSpPr txBox="1"/>
          <p:nvPr/>
        </p:nvSpPr>
        <p:spPr>
          <a:xfrm>
            <a:off x="796638" y="2745063"/>
            <a:ext cx="2721261" cy="523220"/>
          </a:xfrm>
          <a:prstGeom prst="rect">
            <a:avLst/>
          </a:prstGeom>
          <a:noFill/>
        </p:spPr>
        <p:txBody>
          <a:bodyPr wrap="square" rtlCol="0">
            <a:spAutoFit/>
          </a:bodyPr>
          <a:lstStyle/>
          <a:p>
            <a:r>
              <a:rPr lang="en-AU" sz="2800" b="0" i="0" dirty="0">
                <a:solidFill>
                  <a:srgbClr val="202122"/>
                </a:solidFill>
                <a:effectLst/>
              </a:rPr>
              <a:t>Spectrometer</a:t>
            </a:r>
            <a:endParaRPr lang="en-AU" sz="2800" dirty="0">
              <a:solidFill>
                <a:srgbClr val="202122"/>
              </a:solidFill>
            </a:endParaRPr>
          </a:p>
        </p:txBody>
      </p:sp>
      <p:pic>
        <p:nvPicPr>
          <p:cNvPr id="5" name="Picture 2">
            <a:extLst>
              <a:ext uri="{FF2B5EF4-FFF2-40B4-BE49-F238E27FC236}">
                <a16:creationId xmlns:a16="http://schemas.microsoft.com/office/drawing/2014/main" id="{1FF31C60-33A2-2C37-0D86-ADFABA82541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01913" y="2574636"/>
            <a:ext cx="4610432" cy="13598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Nitrogen, Ammonia Test Kit, Model NI-SA">
            <a:extLst>
              <a:ext uri="{FF2B5EF4-FFF2-40B4-BE49-F238E27FC236}">
                <a16:creationId xmlns:a16="http://schemas.microsoft.com/office/drawing/2014/main" id="{F4BF705E-1764-5176-8F75-079DE771D81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626513" y="3254572"/>
            <a:ext cx="3362084" cy="248957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22DF5E9-DDD9-25AA-2382-59514D95DF4F}"/>
              </a:ext>
            </a:extLst>
          </p:cNvPr>
          <p:cNvSpPr txBox="1"/>
          <p:nvPr/>
        </p:nvSpPr>
        <p:spPr>
          <a:xfrm>
            <a:off x="9600974" y="2221843"/>
            <a:ext cx="1413162" cy="523220"/>
          </a:xfrm>
          <a:prstGeom prst="rect">
            <a:avLst/>
          </a:prstGeom>
          <a:noFill/>
        </p:spPr>
        <p:txBody>
          <a:bodyPr wrap="square" rtlCol="0">
            <a:spAutoFit/>
          </a:bodyPr>
          <a:lstStyle/>
          <a:p>
            <a:r>
              <a:rPr lang="en-AU" sz="2800" b="0" i="0" dirty="0">
                <a:solidFill>
                  <a:srgbClr val="202122"/>
                </a:solidFill>
                <a:effectLst/>
              </a:rPr>
              <a:t>Test Kits</a:t>
            </a:r>
            <a:endParaRPr lang="en-AU" sz="2800" dirty="0">
              <a:solidFill>
                <a:srgbClr val="202122"/>
              </a:solidFill>
            </a:endParaRPr>
          </a:p>
        </p:txBody>
      </p:sp>
      <p:sp>
        <p:nvSpPr>
          <p:cNvPr id="8" name="TextBox 7">
            <a:extLst>
              <a:ext uri="{FF2B5EF4-FFF2-40B4-BE49-F238E27FC236}">
                <a16:creationId xmlns:a16="http://schemas.microsoft.com/office/drawing/2014/main" id="{7873F7BF-391A-8178-1957-FEB2FFF725CB}"/>
              </a:ext>
            </a:extLst>
          </p:cNvPr>
          <p:cNvSpPr txBox="1"/>
          <p:nvPr/>
        </p:nvSpPr>
        <p:spPr>
          <a:xfrm>
            <a:off x="5119318" y="1941927"/>
            <a:ext cx="1870362" cy="523220"/>
          </a:xfrm>
          <a:prstGeom prst="rect">
            <a:avLst/>
          </a:prstGeom>
          <a:noFill/>
        </p:spPr>
        <p:txBody>
          <a:bodyPr wrap="square" rtlCol="0">
            <a:spAutoFit/>
          </a:bodyPr>
          <a:lstStyle/>
          <a:p>
            <a:r>
              <a:rPr lang="en-AU" sz="2800" b="0" i="0" dirty="0">
                <a:solidFill>
                  <a:srgbClr val="202122"/>
                </a:solidFill>
                <a:effectLst/>
              </a:rPr>
              <a:t>Test Strips</a:t>
            </a:r>
            <a:endParaRPr lang="en-AU" sz="2800" dirty="0">
              <a:solidFill>
                <a:srgbClr val="202122"/>
              </a:solidFill>
            </a:endParaRPr>
          </a:p>
        </p:txBody>
      </p:sp>
      <p:pic>
        <p:nvPicPr>
          <p:cNvPr id="133124" name="Picture 4" descr="Procedure of total P determination according to ISO 6878 applying... |  Download Scientific Diagram">
            <a:extLst>
              <a:ext uri="{FF2B5EF4-FFF2-40B4-BE49-F238E27FC236}">
                <a16:creationId xmlns:a16="http://schemas.microsoft.com/office/drawing/2014/main" id="{9BD8E4E6-AA42-AE4A-F76E-47743BC3871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930448" y="4817669"/>
            <a:ext cx="4432300" cy="1676887"/>
          </a:xfrm>
          <a:prstGeom prst="rect">
            <a:avLst/>
          </a:prstGeom>
          <a:noFill/>
          <a:ln>
            <a:solidFill>
              <a:schemeClr val="bg1">
                <a:lumMod val="6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7F12FD4-EB89-EEE5-0E7A-BA293EF66F02}"/>
              </a:ext>
            </a:extLst>
          </p:cNvPr>
          <p:cNvSpPr txBox="1"/>
          <p:nvPr/>
        </p:nvSpPr>
        <p:spPr>
          <a:xfrm>
            <a:off x="4596230" y="4256181"/>
            <a:ext cx="3100735" cy="523220"/>
          </a:xfrm>
          <a:prstGeom prst="rect">
            <a:avLst/>
          </a:prstGeom>
          <a:noFill/>
        </p:spPr>
        <p:txBody>
          <a:bodyPr wrap="square" rtlCol="0">
            <a:spAutoFit/>
          </a:bodyPr>
          <a:lstStyle/>
          <a:p>
            <a:pPr algn="ctr"/>
            <a:r>
              <a:rPr lang="en-AU" sz="2800" b="0" i="0" dirty="0">
                <a:solidFill>
                  <a:srgbClr val="202122"/>
                </a:solidFill>
                <a:effectLst/>
              </a:rPr>
              <a:t>Lab analysis</a:t>
            </a:r>
            <a:endParaRPr lang="en-AU" sz="2800" dirty="0">
              <a:solidFill>
                <a:srgbClr val="202122"/>
              </a:solidFill>
            </a:endParaRPr>
          </a:p>
        </p:txBody>
      </p:sp>
    </p:spTree>
    <p:extLst>
      <p:ext uri="{BB962C8B-B14F-4D97-AF65-F5344CB8AC3E}">
        <p14:creationId xmlns:p14="http://schemas.microsoft.com/office/powerpoint/2010/main" val="416882720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B8D454-A52C-8588-6C81-C1E90FCF7EEA}"/>
              </a:ext>
            </a:extLst>
          </p:cNvPr>
          <p:cNvSpPr txBox="1"/>
          <p:nvPr/>
        </p:nvSpPr>
        <p:spPr>
          <a:xfrm>
            <a:off x="2182221" y="238175"/>
            <a:ext cx="7312518" cy="1077218"/>
          </a:xfrm>
          <a:prstGeom prst="rect">
            <a:avLst/>
          </a:prstGeom>
          <a:noFill/>
        </p:spPr>
        <p:txBody>
          <a:bodyPr wrap="square" rtlCol="0">
            <a:spAutoFit/>
          </a:bodyPr>
          <a:lstStyle/>
          <a:p>
            <a:pPr algn="ctr"/>
            <a:r>
              <a:rPr lang="en-US" sz="3200" b="1" dirty="0"/>
              <a:t>The expectations of water quality in a boat </a:t>
            </a:r>
            <a:r>
              <a:rPr lang="en-US" sz="3200" b="1" dirty="0" err="1"/>
              <a:t>harbour</a:t>
            </a:r>
            <a:r>
              <a:rPr lang="en-US" sz="3200" b="1" dirty="0"/>
              <a:t> differ to those elsewhere </a:t>
            </a:r>
          </a:p>
        </p:txBody>
      </p:sp>
      <p:sp>
        <p:nvSpPr>
          <p:cNvPr id="3" name="Rectangle 2">
            <a:extLst>
              <a:ext uri="{FF2B5EF4-FFF2-40B4-BE49-F238E27FC236}">
                <a16:creationId xmlns:a16="http://schemas.microsoft.com/office/drawing/2014/main" id="{569DFBA5-6345-8272-9054-6637A0748D4A}"/>
              </a:ext>
            </a:extLst>
          </p:cNvPr>
          <p:cNvSpPr/>
          <p:nvPr/>
        </p:nvSpPr>
        <p:spPr>
          <a:xfrm>
            <a:off x="0" y="1386790"/>
            <a:ext cx="12192000" cy="54712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BD8A34A-AA50-8383-E3AE-C6440260A5EE}"/>
              </a:ext>
            </a:extLst>
          </p:cNvPr>
          <p:cNvSpPr txBox="1"/>
          <p:nvPr/>
        </p:nvSpPr>
        <p:spPr>
          <a:xfrm>
            <a:off x="9477570" y="2251921"/>
            <a:ext cx="2422330" cy="3970318"/>
          </a:xfrm>
          <a:prstGeom prst="rect">
            <a:avLst/>
          </a:prstGeom>
          <a:noFill/>
        </p:spPr>
        <p:txBody>
          <a:bodyPr wrap="square" rtlCol="0">
            <a:spAutoFit/>
          </a:bodyPr>
          <a:lstStyle/>
          <a:p>
            <a:r>
              <a:rPr lang="en-US" i="1" dirty="0"/>
              <a:t>Note: </a:t>
            </a:r>
            <a:r>
              <a:rPr lang="en-US" dirty="0"/>
              <a:t>DIN is oxidized N (Oxid N) + ammonia (</a:t>
            </a:r>
            <a:r>
              <a:rPr lang="en-US" dirty="0" err="1"/>
              <a:t>Amm</a:t>
            </a:r>
            <a:r>
              <a:rPr lang="en-US" dirty="0"/>
              <a:t> N) combined. </a:t>
            </a:r>
          </a:p>
          <a:p>
            <a:endParaRPr lang="en-US" dirty="0"/>
          </a:p>
          <a:p>
            <a:r>
              <a:rPr lang="en-US" dirty="0"/>
              <a:t>Filterable reactive P (</a:t>
            </a:r>
            <a:r>
              <a:rPr lang="en-US" dirty="0" err="1"/>
              <a:t>FiltR</a:t>
            </a:r>
            <a:r>
              <a:rPr lang="en-US" dirty="0"/>
              <a:t> P) </a:t>
            </a:r>
            <a:r>
              <a:rPr lang="en-US" i="1" dirty="0"/>
              <a:t>includes</a:t>
            </a:r>
            <a:r>
              <a:rPr lang="en-US" dirty="0"/>
              <a:t> DIP, whereby the DIP filters through a 0.45µm filter and is reactive.</a:t>
            </a:r>
            <a:r>
              <a:rPr lang="en-US" sz="1400" dirty="0"/>
              <a:t> </a:t>
            </a:r>
            <a:r>
              <a:rPr lang="en-US" dirty="0"/>
              <a:t>It’s </a:t>
            </a:r>
            <a:r>
              <a:rPr lang="en-US" i="1" dirty="0"/>
              <a:t>not</a:t>
            </a:r>
            <a:r>
              <a:rPr lang="en-US" dirty="0"/>
              <a:t> called DIP here because it may also include some organic P that is  &lt;0.45µm and reactive too. </a:t>
            </a:r>
            <a:endParaRPr lang="en-US" sz="2400" dirty="0"/>
          </a:p>
        </p:txBody>
      </p:sp>
      <p:pic>
        <p:nvPicPr>
          <p:cNvPr id="7" name="Picture 6" descr="A table with numbers and symbols&#10;&#10;Description automatically generated">
            <a:extLst>
              <a:ext uri="{FF2B5EF4-FFF2-40B4-BE49-F238E27FC236}">
                <a16:creationId xmlns:a16="http://schemas.microsoft.com/office/drawing/2014/main" id="{3C7E2957-B3B5-2C66-1985-8D04E83A4DE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5071" y="1584233"/>
            <a:ext cx="8553450" cy="5009617"/>
          </a:xfrm>
          <a:prstGeom prst="rect">
            <a:avLst/>
          </a:prstGeom>
        </p:spPr>
      </p:pic>
      <p:cxnSp>
        <p:nvCxnSpPr>
          <p:cNvPr id="9" name="Straight Connector 8">
            <a:extLst>
              <a:ext uri="{FF2B5EF4-FFF2-40B4-BE49-F238E27FC236}">
                <a16:creationId xmlns:a16="http://schemas.microsoft.com/office/drawing/2014/main" id="{DAEC7B86-38A6-EC5B-D70C-4DE2BD9300F4}"/>
              </a:ext>
            </a:extLst>
          </p:cNvPr>
          <p:cNvCxnSpPr>
            <a:cxnSpLocks/>
          </p:cNvCxnSpPr>
          <p:nvPr/>
        </p:nvCxnSpPr>
        <p:spPr>
          <a:xfrm>
            <a:off x="883222" y="4943765"/>
            <a:ext cx="4502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3A46728-782A-5CE0-2482-517547F985F2}"/>
              </a:ext>
            </a:extLst>
          </p:cNvPr>
          <p:cNvSpPr txBox="1"/>
          <p:nvPr/>
        </p:nvSpPr>
        <p:spPr>
          <a:xfrm>
            <a:off x="6614729" y="1618700"/>
            <a:ext cx="3418271" cy="261610"/>
          </a:xfrm>
          <a:prstGeom prst="rect">
            <a:avLst/>
          </a:prstGeom>
          <a:noFill/>
        </p:spPr>
        <p:txBody>
          <a:bodyPr wrap="square" rtlCol="0">
            <a:spAutoFit/>
          </a:bodyPr>
          <a:lstStyle/>
          <a:p>
            <a:r>
              <a:rPr lang="en-US" sz="1100" dirty="0"/>
              <a:t>Qld water quality guidelines (</a:t>
            </a:r>
            <a:r>
              <a:rPr lang="en-US" sz="1100" dirty="0" err="1"/>
              <a:t>des.qld.gov.au</a:t>
            </a:r>
            <a:r>
              <a:rPr lang="en-US" sz="1100" dirty="0"/>
              <a:t>) </a:t>
            </a:r>
          </a:p>
        </p:txBody>
      </p:sp>
    </p:spTree>
    <p:extLst>
      <p:ext uri="{BB962C8B-B14F-4D97-AF65-F5344CB8AC3E}">
        <p14:creationId xmlns:p14="http://schemas.microsoft.com/office/powerpoint/2010/main" val="210044834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New study helps monitor trends in phytoplankton biomass in Bay of Bengal">
            <a:extLst>
              <a:ext uri="{FF2B5EF4-FFF2-40B4-BE49-F238E27FC236}">
                <a16:creationId xmlns:a16="http://schemas.microsoft.com/office/drawing/2014/main" id="{35E4CE44-42DE-B09D-C822-9D62C049E9A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E08E90C-F27F-00EF-1E8D-B8EC25F800E8}"/>
              </a:ext>
            </a:extLst>
          </p:cNvPr>
          <p:cNvSpPr txBox="1"/>
          <p:nvPr/>
        </p:nvSpPr>
        <p:spPr>
          <a:xfrm>
            <a:off x="401052" y="2285654"/>
            <a:ext cx="2630906" cy="1569660"/>
          </a:xfrm>
          <a:prstGeom prst="rect">
            <a:avLst/>
          </a:prstGeom>
          <a:noFill/>
        </p:spPr>
        <p:txBody>
          <a:bodyPr wrap="square" rtlCol="0">
            <a:spAutoFit/>
          </a:bodyPr>
          <a:lstStyle/>
          <a:p>
            <a:pPr algn="ctr"/>
            <a:r>
              <a:rPr lang="en-US" sz="3200" b="1" dirty="0">
                <a:solidFill>
                  <a:schemeClr val="bg1"/>
                </a:solidFill>
              </a:rPr>
              <a:t>Chlorophyll </a:t>
            </a:r>
            <a:r>
              <a:rPr lang="en-US" sz="3200" b="1" i="1" dirty="0">
                <a:solidFill>
                  <a:schemeClr val="bg1"/>
                </a:solidFill>
              </a:rPr>
              <a:t>a</a:t>
            </a:r>
          </a:p>
          <a:p>
            <a:pPr algn="ctr"/>
            <a:endParaRPr lang="en-US" sz="3200" b="1" dirty="0">
              <a:solidFill>
                <a:schemeClr val="bg1"/>
              </a:solidFill>
            </a:endParaRPr>
          </a:p>
          <a:p>
            <a:pPr algn="ctr"/>
            <a:r>
              <a:rPr lang="en-US" sz="3200" dirty="0" err="1">
                <a:solidFill>
                  <a:schemeClr val="bg1"/>
                </a:solidFill>
              </a:rPr>
              <a:t>Chl</a:t>
            </a:r>
            <a:r>
              <a:rPr lang="en-US" sz="3200" i="1" dirty="0">
                <a:solidFill>
                  <a:schemeClr val="bg1"/>
                </a:solidFill>
              </a:rPr>
              <a:t>-a</a:t>
            </a:r>
            <a:endParaRPr lang="en-US" i="1" dirty="0">
              <a:solidFill>
                <a:schemeClr val="bg1"/>
              </a:solidFill>
            </a:endParaRPr>
          </a:p>
        </p:txBody>
      </p:sp>
    </p:spTree>
    <p:extLst>
      <p:ext uri="{BB962C8B-B14F-4D97-AF65-F5344CB8AC3E}">
        <p14:creationId xmlns:p14="http://schemas.microsoft.com/office/powerpoint/2010/main" val="138060241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DF9A1A-E7C8-C33F-0185-1C68274E4F72}"/>
              </a:ext>
            </a:extLst>
          </p:cNvPr>
          <p:cNvSpPr txBox="1"/>
          <p:nvPr/>
        </p:nvSpPr>
        <p:spPr>
          <a:xfrm>
            <a:off x="7587915" y="274290"/>
            <a:ext cx="4170947" cy="6309420"/>
          </a:xfrm>
          <a:prstGeom prst="rect">
            <a:avLst/>
          </a:prstGeom>
          <a:noFill/>
        </p:spPr>
        <p:txBody>
          <a:bodyPr wrap="square">
            <a:spAutoFit/>
          </a:bodyPr>
          <a:lstStyle/>
          <a:p>
            <a:pPr algn="ctr"/>
            <a:r>
              <a:rPr lang="en-AU" sz="3600" b="1" dirty="0"/>
              <a:t>All plants, algae and cyanobacteria contain about 1−2% (dry weight) of </a:t>
            </a:r>
            <a:r>
              <a:rPr lang="en-US" sz="3600" b="1" dirty="0"/>
              <a:t>chlorophyll </a:t>
            </a:r>
            <a:r>
              <a:rPr lang="en-US" sz="3600" b="1" i="1" dirty="0"/>
              <a:t>a</a:t>
            </a:r>
            <a:r>
              <a:rPr lang="en-AU" sz="3600" b="1" i="1" dirty="0"/>
              <a:t>.</a:t>
            </a:r>
          </a:p>
          <a:p>
            <a:pPr algn="ctr"/>
            <a:endParaRPr lang="en-AU" sz="3600" b="1" dirty="0"/>
          </a:p>
          <a:p>
            <a:pPr algn="ctr"/>
            <a:r>
              <a:rPr lang="en-AU" sz="3600" b="1" dirty="0" err="1"/>
              <a:t>Chl</a:t>
            </a:r>
            <a:r>
              <a:rPr lang="en-AU" sz="3600" b="1" dirty="0"/>
              <a:t>-</a:t>
            </a:r>
            <a:r>
              <a:rPr lang="en-AU" sz="3600" b="1" i="1" dirty="0"/>
              <a:t>a </a:t>
            </a:r>
            <a:r>
              <a:rPr lang="en-AU" sz="3600" b="1" dirty="0"/>
              <a:t>plays a role in converting light energy into chemical energy during </a:t>
            </a:r>
            <a:r>
              <a:rPr lang="en-AU" sz="4400" b="1" i="1" dirty="0"/>
              <a:t>photosynthesis</a:t>
            </a:r>
            <a:endParaRPr lang="en-US" sz="3600" b="1" i="1" dirty="0"/>
          </a:p>
        </p:txBody>
      </p:sp>
      <p:pic>
        <p:nvPicPr>
          <p:cNvPr id="135170" name="Picture 2" descr="Chlorophyll">
            <a:extLst>
              <a:ext uri="{FF2B5EF4-FFF2-40B4-BE49-F238E27FC236}">
                <a16:creationId xmlns:a16="http://schemas.microsoft.com/office/drawing/2014/main" id="{47CC3571-FF23-AFFF-144A-40B1B2FCC91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7010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08418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DF9A1A-E7C8-C33F-0185-1C68274E4F72}"/>
              </a:ext>
            </a:extLst>
          </p:cNvPr>
          <p:cNvSpPr txBox="1"/>
          <p:nvPr/>
        </p:nvSpPr>
        <p:spPr>
          <a:xfrm>
            <a:off x="7587915" y="2551837"/>
            <a:ext cx="3936793" cy="2308324"/>
          </a:xfrm>
          <a:prstGeom prst="rect">
            <a:avLst/>
          </a:prstGeom>
          <a:noFill/>
        </p:spPr>
        <p:txBody>
          <a:bodyPr wrap="square">
            <a:spAutoFit/>
          </a:bodyPr>
          <a:lstStyle/>
          <a:p>
            <a:pPr algn="ctr"/>
            <a:r>
              <a:rPr lang="en-AU" sz="3600" b="1" dirty="0"/>
              <a:t>Chlorophyll (</a:t>
            </a:r>
            <a:r>
              <a:rPr lang="en-AU" sz="3600" b="1" i="1" dirty="0"/>
              <a:t>a-f</a:t>
            </a:r>
            <a:r>
              <a:rPr lang="en-AU" sz="3600" b="1" dirty="0"/>
              <a:t>) give plants and algae their green colour</a:t>
            </a:r>
          </a:p>
        </p:txBody>
      </p:sp>
      <p:pic>
        <p:nvPicPr>
          <p:cNvPr id="136194" name="Picture 2" descr="Chlorophyll - Wikipedia">
            <a:extLst>
              <a:ext uri="{FF2B5EF4-FFF2-40B4-BE49-F238E27FC236}">
                <a16:creationId xmlns:a16="http://schemas.microsoft.com/office/drawing/2014/main" id="{554DD291-3639-CEA4-2B72-19434603C45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7109" y="1043238"/>
            <a:ext cx="7340806" cy="4771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89333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7FA97EF-33AD-3C39-58FD-86BE6A7673A4}"/>
              </a:ext>
            </a:extLst>
          </p:cNvPr>
          <p:cNvSpPr txBox="1"/>
          <p:nvPr/>
        </p:nvSpPr>
        <p:spPr>
          <a:xfrm>
            <a:off x="8652376" y="500548"/>
            <a:ext cx="3304675" cy="6186309"/>
          </a:xfrm>
          <a:prstGeom prst="rect">
            <a:avLst/>
          </a:prstGeom>
          <a:noFill/>
        </p:spPr>
        <p:txBody>
          <a:bodyPr wrap="square">
            <a:spAutoFit/>
          </a:bodyPr>
          <a:lstStyle/>
          <a:p>
            <a:pPr algn="ctr"/>
            <a:r>
              <a:rPr lang="en-AU" sz="3600" b="1" dirty="0" err="1"/>
              <a:t>Chl</a:t>
            </a:r>
            <a:r>
              <a:rPr lang="en-AU" sz="3600" b="1" dirty="0"/>
              <a:t>-</a:t>
            </a:r>
            <a:r>
              <a:rPr lang="en-AU" sz="3600" b="1" i="1" dirty="0"/>
              <a:t>a</a:t>
            </a:r>
            <a:r>
              <a:rPr lang="en-AU" sz="3600" b="1" dirty="0"/>
              <a:t> is used to measure the amount of algae growing in a body of water.</a:t>
            </a:r>
          </a:p>
          <a:p>
            <a:pPr algn="ctr"/>
            <a:endParaRPr lang="en-AU" sz="3600" b="1" dirty="0"/>
          </a:p>
          <a:p>
            <a:pPr algn="ctr"/>
            <a:r>
              <a:rPr lang="en-AU" sz="3600" b="1" dirty="0"/>
              <a:t>The higher the concentration of </a:t>
            </a:r>
            <a:r>
              <a:rPr lang="en-AU" sz="3600" b="1" dirty="0" err="1"/>
              <a:t>chl</a:t>
            </a:r>
            <a:r>
              <a:rPr lang="en-AU" sz="3600" b="1" dirty="0"/>
              <a:t>-</a:t>
            </a:r>
            <a:r>
              <a:rPr lang="en-AU" sz="3600" b="1" i="1" dirty="0"/>
              <a:t>a</a:t>
            </a:r>
            <a:r>
              <a:rPr lang="en-AU" sz="3600" b="1" dirty="0"/>
              <a:t>, the greater the algal content. </a:t>
            </a:r>
          </a:p>
        </p:txBody>
      </p:sp>
      <p:pic>
        <p:nvPicPr>
          <p:cNvPr id="138244" name="Picture 4" descr="Indicators: Chlorophyll a | US EPA">
            <a:extLst>
              <a:ext uri="{FF2B5EF4-FFF2-40B4-BE49-F238E27FC236}">
                <a16:creationId xmlns:a16="http://schemas.microsoft.com/office/drawing/2014/main" id="{897B5EF1-C674-8C31-DFE1-680BDB90C75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821355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306396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E973EFD-379F-ED50-C2CB-ED2A3A932CFE}"/>
              </a:ext>
            </a:extLst>
          </p:cNvPr>
          <p:cNvSpPr/>
          <p:nvPr/>
        </p:nvSpPr>
        <p:spPr>
          <a:xfrm>
            <a:off x="0" y="1517215"/>
            <a:ext cx="12192000" cy="5340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225E764-9810-DEC1-ECC3-F519661F4F8C}"/>
              </a:ext>
            </a:extLst>
          </p:cNvPr>
          <p:cNvSpPr txBox="1"/>
          <p:nvPr/>
        </p:nvSpPr>
        <p:spPr>
          <a:xfrm>
            <a:off x="858979" y="270983"/>
            <a:ext cx="10668004" cy="954107"/>
          </a:xfrm>
          <a:prstGeom prst="rect">
            <a:avLst/>
          </a:prstGeom>
          <a:noFill/>
        </p:spPr>
        <p:txBody>
          <a:bodyPr wrap="square">
            <a:spAutoFit/>
          </a:bodyPr>
          <a:lstStyle/>
          <a:p>
            <a:pPr algn="ctr"/>
            <a:r>
              <a:rPr lang="en-AU" sz="2800" b="1" i="0" dirty="0">
                <a:solidFill>
                  <a:srgbClr val="000000"/>
                </a:solidFill>
                <a:effectLst/>
              </a:rPr>
              <a:t>Mapping </a:t>
            </a:r>
            <a:r>
              <a:rPr lang="en-AU" sz="2800" b="1" i="0" dirty="0" err="1">
                <a:solidFill>
                  <a:srgbClr val="000000"/>
                </a:solidFill>
                <a:effectLst/>
              </a:rPr>
              <a:t>chl</a:t>
            </a:r>
            <a:r>
              <a:rPr lang="en-AU" sz="2800" b="1" i="0" dirty="0">
                <a:solidFill>
                  <a:srgbClr val="000000"/>
                </a:solidFill>
                <a:effectLst/>
              </a:rPr>
              <a:t>-</a:t>
            </a:r>
            <a:r>
              <a:rPr lang="en-AU" sz="2800" b="1" i="1" dirty="0">
                <a:solidFill>
                  <a:srgbClr val="000000"/>
                </a:solidFill>
                <a:effectLst/>
              </a:rPr>
              <a:t>a</a:t>
            </a:r>
            <a:r>
              <a:rPr lang="en-AU" sz="2800" b="1" i="0" dirty="0">
                <a:solidFill>
                  <a:srgbClr val="000000"/>
                </a:solidFill>
                <a:effectLst/>
              </a:rPr>
              <a:t> concentrations reveals the location of phytoplankton and how it changes over time</a:t>
            </a:r>
            <a:endParaRPr lang="en-US" sz="2800" b="1" dirty="0"/>
          </a:p>
        </p:txBody>
      </p:sp>
      <p:sp>
        <p:nvSpPr>
          <p:cNvPr id="12" name="TextBox 11">
            <a:extLst>
              <a:ext uri="{FF2B5EF4-FFF2-40B4-BE49-F238E27FC236}">
                <a16:creationId xmlns:a16="http://schemas.microsoft.com/office/drawing/2014/main" id="{B5FE988D-7F15-7BA7-9EDA-739DAEF1A917}"/>
              </a:ext>
            </a:extLst>
          </p:cNvPr>
          <p:cNvSpPr txBox="1"/>
          <p:nvPr/>
        </p:nvSpPr>
        <p:spPr>
          <a:xfrm>
            <a:off x="272716" y="6383269"/>
            <a:ext cx="2775284" cy="369332"/>
          </a:xfrm>
          <a:prstGeom prst="rect">
            <a:avLst/>
          </a:prstGeom>
          <a:noFill/>
        </p:spPr>
        <p:txBody>
          <a:bodyPr wrap="square" rtlCol="0">
            <a:spAutoFit/>
          </a:bodyPr>
          <a:lstStyle/>
          <a:p>
            <a:r>
              <a:rPr lang="en-US" dirty="0"/>
              <a:t>August 1997 © NASA</a:t>
            </a:r>
          </a:p>
        </p:txBody>
      </p:sp>
      <p:pic>
        <p:nvPicPr>
          <p:cNvPr id="142340" name="Picture 4" descr="Global Chlorophyll">
            <a:extLst>
              <a:ext uri="{FF2B5EF4-FFF2-40B4-BE49-F238E27FC236}">
                <a16:creationId xmlns:a16="http://schemas.microsoft.com/office/drawing/2014/main" id="{65245BF7-3005-2EEB-E280-3C44377E81B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88678" y="1887072"/>
            <a:ext cx="7814643" cy="4558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6859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C3D096-ADD0-F37C-8387-89274C54377D}"/>
              </a:ext>
            </a:extLst>
          </p:cNvPr>
          <p:cNvSpPr txBox="1"/>
          <p:nvPr/>
        </p:nvSpPr>
        <p:spPr>
          <a:xfrm>
            <a:off x="213469" y="428178"/>
            <a:ext cx="2460458" cy="6001643"/>
          </a:xfrm>
          <a:prstGeom prst="rect">
            <a:avLst/>
          </a:prstGeom>
          <a:noFill/>
        </p:spPr>
        <p:txBody>
          <a:bodyPr wrap="square" rtlCol="0">
            <a:spAutoFit/>
          </a:bodyPr>
          <a:lstStyle/>
          <a:p>
            <a:r>
              <a:rPr lang="en-US" sz="3200" b="1" dirty="0"/>
              <a:t>Temperature</a:t>
            </a:r>
          </a:p>
          <a:p>
            <a:pPr algn="ctr"/>
            <a:r>
              <a:rPr lang="en-US" sz="2400" dirty="0"/>
              <a:t>influences many biological responses.</a:t>
            </a:r>
          </a:p>
          <a:p>
            <a:endParaRPr lang="en-US" sz="2000" dirty="0"/>
          </a:p>
          <a:p>
            <a:pPr algn="ctr"/>
            <a:r>
              <a:rPr lang="en-US" sz="2000" dirty="0"/>
              <a:t>For example: hatching success, feeding rates and growth rates, as well as survival rates and migration patterns.</a:t>
            </a:r>
          </a:p>
          <a:p>
            <a:pPr algn="ctr"/>
            <a:endParaRPr lang="en-US" sz="2000" dirty="0"/>
          </a:p>
          <a:p>
            <a:pPr algn="ctr"/>
            <a:r>
              <a:rPr lang="en-AU" sz="2400" b="0" i="0" dirty="0">
                <a:solidFill>
                  <a:srgbClr val="000000"/>
                </a:solidFill>
                <a:effectLst/>
              </a:rPr>
              <a:t>Each species requires a specific temperature range for optimal performance.</a:t>
            </a:r>
            <a:endParaRPr lang="en-US" sz="2400" dirty="0"/>
          </a:p>
        </p:txBody>
      </p:sp>
      <p:sp>
        <p:nvSpPr>
          <p:cNvPr id="2" name="Rectangle 1">
            <a:extLst>
              <a:ext uri="{FF2B5EF4-FFF2-40B4-BE49-F238E27FC236}">
                <a16:creationId xmlns:a16="http://schemas.microsoft.com/office/drawing/2014/main" id="{3B280785-4ECF-280E-6FC9-83158D946117}"/>
              </a:ext>
            </a:extLst>
          </p:cNvPr>
          <p:cNvSpPr/>
          <p:nvPr/>
        </p:nvSpPr>
        <p:spPr>
          <a:xfrm>
            <a:off x="2805182" y="0"/>
            <a:ext cx="9386818"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PPT - Chapter 5 PowerPoint Presentation, free download - ID:4089025">
            <a:extLst>
              <a:ext uri="{FF2B5EF4-FFF2-40B4-BE49-F238E27FC236}">
                <a16:creationId xmlns:a16="http://schemas.microsoft.com/office/drawing/2014/main" id="{203FC6A8-EF08-EC57-C588-37FD84E7439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328373" y="616194"/>
            <a:ext cx="8340436" cy="42905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B64F270-6B38-BF97-B7AB-4A78D565DBC6}"/>
              </a:ext>
            </a:extLst>
          </p:cNvPr>
          <p:cNvSpPr txBox="1"/>
          <p:nvPr/>
        </p:nvSpPr>
        <p:spPr>
          <a:xfrm>
            <a:off x="4509653" y="6057140"/>
            <a:ext cx="6851073" cy="369332"/>
          </a:xfrm>
          <a:prstGeom prst="rect">
            <a:avLst/>
          </a:prstGeom>
          <a:noFill/>
        </p:spPr>
        <p:txBody>
          <a:bodyPr wrap="square" rtlCol="0">
            <a:spAutoFit/>
          </a:bodyPr>
          <a:lstStyle/>
          <a:p>
            <a:r>
              <a:rPr lang="en-US" dirty="0"/>
              <a:t>Above: Shelford’s Law of Tolerance for temperature (in ectotherms)</a:t>
            </a:r>
          </a:p>
        </p:txBody>
      </p:sp>
    </p:spTree>
    <p:extLst>
      <p:ext uri="{BB962C8B-B14F-4D97-AF65-F5344CB8AC3E}">
        <p14:creationId xmlns:p14="http://schemas.microsoft.com/office/powerpoint/2010/main" val="331885879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5B19EF-7560-0B74-FC44-1877E779BFE1}"/>
              </a:ext>
            </a:extLst>
          </p:cNvPr>
          <p:cNvSpPr txBox="1"/>
          <p:nvPr/>
        </p:nvSpPr>
        <p:spPr>
          <a:xfrm>
            <a:off x="8411745" y="1571085"/>
            <a:ext cx="3304675" cy="3416320"/>
          </a:xfrm>
          <a:prstGeom prst="rect">
            <a:avLst/>
          </a:prstGeom>
          <a:noFill/>
        </p:spPr>
        <p:txBody>
          <a:bodyPr wrap="square">
            <a:spAutoFit/>
          </a:bodyPr>
          <a:lstStyle/>
          <a:p>
            <a:pPr algn="ctr"/>
            <a:r>
              <a:rPr lang="en-AU" sz="3600" b="1" dirty="0"/>
              <a:t>Phytoplankton and algae cells too small?</a:t>
            </a:r>
          </a:p>
          <a:p>
            <a:pPr algn="ctr"/>
            <a:endParaRPr lang="en-AU" sz="3600" b="1" dirty="0"/>
          </a:p>
          <a:p>
            <a:pPr algn="ctr"/>
            <a:r>
              <a:rPr lang="en-AU" sz="3600" b="1" dirty="0"/>
              <a:t>Measure their </a:t>
            </a:r>
          </a:p>
          <a:p>
            <a:pPr algn="ctr"/>
            <a:r>
              <a:rPr lang="en-AU" sz="3600" b="1" dirty="0" err="1"/>
              <a:t>chl</a:t>
            </a:r>
            <a:r>
              <a:rPr lang="en-AU" sz="3600" b="1" dirty="0"/>
              <a:t>-</a:t>
            </a:r>
            <a:r>
              <a:rPr lang="en-AU" sz="3600" b="1" i="1" dirty="0"/>
              <a:t>a</a:t>
            </a:r>
            <a:r>
              <a:rPr lang="en-AU" sz="3600" b="1" dirty="0"/>
              <a:t> instead!</a:t>
            </a:r>
          </a:p>
        </p:txBody>
      </p:sp>
      <p:pic>
        <p:nvPicPr>
          <p:cNvPr id="143362" name="Picture 2" descr="What are Algae? European Algae Biomass Association (EABA)">
            <a:extLst>
              <a:ext uri="{FF2B5EF4-FFF2-40B4-BE49-F238E27FC236}">
                <a16:creationId xmlns:a16="http://schemas.microsoft.com/office/drawing/2014/main" id="{AAAAAA67-F3B7-A755-703A-C28AD1263539}"/>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813334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89000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7FA97EF-33AD-3C39-58FD-86BE6A7673A4}"/>
              </a:ext>
            </a:extLst>
          </p:cNvPr>
          <p:cNvSpPr txBox="1"/>
          <p:nvPr/>
        </p:nvSpPr>
        <p:spPr>
          <a:xfrm>
            <a:off x="7002297" y="585043"/>
            <a:ext cx="3794043" cy="6001643"/>
          </a:xfrm>
          <a:prstGeom prst="rect">
            <a:avLst/>
          </a:prstGeom>
          <a:noFill/>
        </p:spPr>
        <p:txBody>
          <a:bodyPr wrap="square">
            <a:spAutoFit/>
          </a:bodyPr>
          <a:lstStyle/>
          <a:p>
            <a:pPr algn="ctr"/>
            <a:r>
              <a:rPr lang="en-AU" sz="3600" b="1" dirty="0"/>
              <a:t>Whilst high nutrient levels alert the potential for an algae bloom, </a:t>
            </a:r>
          </a:p>
          <a:p>
            <a:pPr algn="ctr"/>
            <a:r>
              <a:rPr lang="en-AU" sz="3600" b="1" dirty="0"/>
              <a:t>high </a:t>
            </a:r>
            <a:r>
              <a:rPr lang="en-AU" sz="3600" b="1" dirty="0" err="1"/>
              <a:t>chl</a:t>
            </a:r>
            <a:r>
              <a:rPr lang="en-AU" sz="3600" b="1" dirty="0"/>
              <a:t>-</a:t>
            </a:r>
            <a:r>
              <a:rPr lang="en-AU" sz="3600" b="1" i="1" dirty="0"/>
              <a:t>a</a:t>
            </a:r>
            <a:r>
              <a:rPr lang="en-AU" sz="3600" b="1" dirty="0"/>
              <a:t> levels confirm the algae have indeed bloomed!</a:t>
            </a:r>
          </a:p>
          <a:p>
            <a:pPr algn="ctr"/>
            <a:endParaRPr lang="en-AU" sz="3600" b="1" dirty="0"/>
          </a:p>
          <a:p>
            <a:pPr algn="ctr"/>
            <a:r>
              <a:rPr lang="en-AU" sz="2000" dirty="0"/>
              <a:t>High meaning double digits.   </a:t>
            </a:r>
          </a:p>
        </p:txBody>
      </p:sp>
      <p:pic>
        <p:nvPicPr>
          <p:cNvPr id="140290" name="Picture 2" descr="Satellite images show coastal algae blooms have grown larger over past two  decades">
            <a:extLst>
              <a:ext uri="{FF2B5EF4-FFF2-40B4-BE49-F238E27FC236}">
                <a16:creationId xmlns:a16="http://schemas.microsoft.com/office/drawing/2014/main" id="{40E0ECCB-68E8-AB9C-EDCC-59E83BAC328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042" y="0"/>
            <a:ext cx="51736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13725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66DBCC-2308-43B6-AF44-A16206EFCDE2}"/>
              </a:ext>
            </a:extLst>
          </p:cNvPr>
          <p:cNvSpPr/>
          <p:nvPr/>
        </p:nvSpPr>
        <p:spPr>
          <a:xfrm>
            <a:off x="0" y="-1"/>
            <a:ext cx="847023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Water Quality Parameter Relationships - RMBEL">
            <a:extLst>
              <a:ext uri="{FF2B5EF4-FFF2-40B4-BE49-F238E27FC236}">
                <a16:creationId xmlns:a16="http://schemas.microsoft.com/office/drawing/2014/main" id="{4C4DD335-1D9A-49EE-FC6F-22917EFD674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8186" y="451955"/>
            <a:ext cx="8047455" cy="59540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75B19EF-7560-0B74-FC44-1877E779BFE1}"/>
              </a:ext>
            </a:extLst>
          </p:cNvPr>
          <p:cNvSpPr txBox="1"/>
          <p:nvPr/>
        </p:nvSpPr>
        <p:spPr>
          <a:xfrm>
            <a:off x="8668418" y="889841"/>
            <a:ext cx="3304675" cy="5078313"/>
          </a:xfrm>
          <a:prstGeom prst="rect">
            <a:avLst/>
          </a:prstGeom>
          <a:noFill/>
        </p:spPr>
        <p:txBody>
          <a:bodyPr wrap="square">
            <a:spAutoFit/>
          </a:bodyPr>
          <a:lstStyle/>
          <a:p>
            <a:pPr algn="ctr"/>
            <a:r>
              <a:rPr lang="en-AU" sz="3600" b="1" dirty="0"/>
              <a:t>E.g. a polluted Lake has high nutrient concentrations, high </a:t>
            </a:r>
            <a:r>
              <a:rPr lang="en-AU" sz="3600" b="1" dirty="0" err="1"/>
              <a:t>chl</a:t>
            </a:r>
            <a:r>
              <a:rPr lang="en-AU" sz="3600" b="1" dirty="0"/>
              <a:t>-</a:t>
            </a:r>
            <a:r>
              <a:rPr lang="en-AU" sz="3600" b="1" i="1" dirty="0"/>
              <a:t>a</a:t>
            </a:r>
            <a:r>
              <a:rPr lang="en-AU" sz="3600" b="1" dirty="0"/>
              <a:t> concentrations and low visibility (</a:t>
            </a:r>
            <a:r>
              <a:rPr lang="en-AU" sz="3600" b="1" dirty="0" err="1"/>
              <a:t>secchi</a:t>
            </a:r>
            <a:r>
              <a:rPr lang="en-AU" sz="3600" b="1" dirty="0"/>
              <a:t> disk depth)</a:t>
            </a:r>
          </a:p>
        </p:txBody>
      </p:sp>
    </p:spTree>
    <p:extLst>
      <p:ext uri="{BB962C8B-B14F-4D97-AF65-F5344CB8AC3E}">
        <p14:creationId xmlns:p14="http://schemas.microsoft.com/office/powerpoint/2010/main" val="428257460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66DBCC-2308-43B6-AF44-A16206EFCDE2}"/>
              </a:ext>
            </a:extLst>
          </p:cNvPr>
          <p:cNvSpPr/>
          <p:nvPr/>
        </p:nvSpPr>
        <p:spPr>
          <a:xfrm>
            <a:off x="0" y="-1"/>
            <a:ext cx="847023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75B19EF-7560-0B74-FC44-1877E779BFE1}"/>
              </a:ext>
            </a:extLst>
          </p:cNvPr>
          <p:cNvSpPr txBox="1"/>
          <p:nvPr/>
        </p:nvSpPr>
        <p:spPr>
          <a:xfrm>
            <a:off x="8654563" y="612843"/>
            <a:ext cx="3304675" cy="5632311"/>
          </a:xfrm>
          <a:prstGeom prst="rect">
            <a:avLst/>
          </a:prstGeom>
          <a:noFill/>
        </p:spPr>
        <p:txBody>
          <a:bodyPr wrap="square">
            <a:spAutoFit/>
          </a:bodyPr>
          <a:lstStyle/>
          <a:p>
            <a:pPr algn="ctr"/>
            <a:r>
              <a:rPr lang="en-AU" sz="3600" b="1" dirty="0"/>
              <a:t>OR</a:t>
            </a:r>
          </a:p>
          <a:p>
            <a:pPr algn="ctr"/>
            <a:r>
              <a:rPr lang="en-AU" sz="3600" b="1" dirty="0"/>
              <a:t>A </a:t>
            </a:r>
            <a:r>
              <a:rPr lang="en-AU" sz="3600" b="1" i="1" dirty="0"/>
              <a:t>productive</a:t>
            </a:r>
            <a:r>
              <a:rPr lang="en-AU" sz="3600" b="1" dirty="0"/>
              <a:t> ocean has high nutrient concentrations, high </a:t>
            </a:r>
            <a:r>
              <a:rPr lang="en-AU" sz="3600" b="1" dirty="0" err="1"/>
              <a:t>chl</a:t>
            </a:r>
            <a:r>
              <a:rPr lang="en-AU" sz="3600" b="1" dirty="0"/>
              <a:t>-</a:t>
            </a:r>
            <a:r>
              <a:rPr lang="en-AU" sz="3600" b="1" i="1" dirty="0"/>
              <a:t>a</a:t>
            </a:r>
            <a:r>
              <a:rPr lang="en-AU" sz="3600" b="1" dirty="0"/>
              <a:t> concentrations and low visibility (</a:t>
            </a:r>
            <a:r>
              <a:rPr lang="en-AU" sz="3600" b="1" dirty="0" err="1"/>
              <a:t>secchi</a:t>
            </a:r>
            <a:r>
              <a:rPr lang="en-AU" sz="3600" b="1" dirty="0"/>
              <a:t> disk depth)</a:t>
            </a:r>
          </a:p>
        </p:txBody>
      </p:sp>
      <p:pic>
        <p:nvPicPr>
          <p:cNvPr id="1026" name="Picture 2" descr="Severe storms cause an ocean upwelling and impact on aquatic ecosystem |  Seafood Network BD">
            <a:extLst>
              <a:ext uri="{FF2B5EF4-FFF2-40B4-BE49-F238E27FC236}">
                <a16:creationId xmlns:a16="http://schemas.microsoft.com/office/drawing/2014/main" id="{4EE9AD27-7BA1-050A-A549-2AECEF9B465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9014" y="590939"/>
            <a:ext cx="7909183" cy="47093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1B26874-0E14-FDFF-00C5-E0BB1180A744}"/>
              </a:ext>
            </a:extLst>
          </p:cNvPr>
          <p:cNvSpPr txBox="1"/>
          <p:nvPr/>
        </p:nvSpPr>
        <p:spPr>
          <a:xfrm>
            <a:off x="1478061" y="5321824"/>
            <a:ext cx="5975684" cy="1138773"/>
          </a:xfrm>
          <a:prstGeom prst="rect">
            <a:avLst/>
          </a:prstGeom>
          <a:noFill/>
        </p:spPr>
        <p:txBody>
          <a:bodyPr wrap="square" rtlCol="0">
            <a:spAutoFit/>
          </a:bodyPr>
          <a:lstStyle/>
          <a:p>
            <a:pPr algn="ctr"/>
            <a:r>
              <a:rPr lang="en-US" sz="2000" dirty="0"/>
              <a:t>Coastal</a:t>
            </a:r>
            <a:r>
              <a:rPr lang="en-US" sz="2800" b="1" i="1" dirty="0"/>
              <a:t> upwelling </a:t>
            </a:r>
            <a:r>
              <a:rPr lang="en-US" sz="2000" dirty="0"/>
              <a:t>delivers </a:t>
            </a:r>
            <a:r>
              <a:rPr lang="en-US" sz="2800" b="1" i="1" dirty="0"/>
              <a:t>nutrient-rich</a:t>
            </a:r>
            <a:r>
              <a:rPr lang="en-US" sz="2000" dirty="0"/>
              <a:t> water to the surface driving high primary productivity rates and thus highly productive fishing grounds</a:t>
            </a:r>
          </a:p>
        </p:txBody>
      </p:sp>
    </p:spTree>
    <p:extLst>
      <p:ext uri="{BB962C8B-B14F-4D97-AF65-F5344CB8AC3E}">
        <p14:creationId xmlns:p14="http://schemas.microsoft.com/office/powerpoint/2010/main" val="103440981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5B19EF-7560-0B74-FC44-1877E779BFE1}"/>
              </a:ext>
            </a:extLst>
          </p:cNvPr>
          <p:cNvSpPr txBox="1"/>
          <p:nvPr/>
        </p:nvSpPr>
        <p:spPr>
          <a:xfrm>
            <a:off x="7427496" y="305068"/>
            <a:ext cx="4315328" cy="6247864"/>
          </a:xfrm>
          <a:prstGeom prst="rect">
            <a:avLst/>
          </a:prstGeom>
          <a:noFill/>
        </p:spPr>
        <p:txBody>
          <a:bodyPr wrap="square">
            <a:spAutoFit/>
          </a:bodyPr>
          <a:lstStyle/>
          <a:p>
            <a:pPr algn="ctr"/>
            <a:r>
              <a:rPr lang="en-AU" sz="3600" b="1" dirty="0"/>
              <a:t>Drinking water treatment plants will measure </a:t>
            </a:r>
            <a:r>
              <a:rPr lang="en-AU" sz="3600" b="1" dirty="0" err="1"/>
              <a:t>chl</a:t>
            </a:r>
            <a:r>
              <a:rPr lang="en-AU" sz="3600" b="1" dirty="0"/>
              <a:t>-</a:t>
            </a:r>
            <a:r>
              <a:rPr lang="en-AU" sz="3600" b="1" i="1" dirty="0"/>
              <a:t>a</a:t>
            </a:r>
            <a:r>
              <a:rPr lang="en-AU" sz="3600" b="1" dirty="0"/>
              <a:t> to predict algae blooms to determine where to draw water from to avoid algae intake </a:t>
            </a:r>
            <a:r>
              <a:rPr lang="en-AU" sz="2800" dirty="0"/>
              <a:t>which can clog filtration systems, increase organic load, cause a public health nuisance, and necessitate extra treatment. </a:t>
            </a:r>
            <a:endParaRPr lang="en-AU" sz="3600" dirty="0"/>
          </a:p>
        </p:txBody>
      </p:sp>
      <p:pic>
        <p:nvPicPr>
          <p:cNvPr id="145410" name="Picture 2" descr="Chlorine in Drinking Water: The Good, the Bad, and the Ugly - SpringWell  Water Filtration Systems">
            <a:extLst>
              <a:ext uri="{FF2B5EF4-FFF2-40B4-BE49-F238E27FC236}">
                <a16:creationId xmlns:a16="http://schemas.microsoft.com/office/drawing/2014/main" id="{A4F7F235-7A70-564D-D103-32B10298BA9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689810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64122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66DBCC-2308-43B6-AF44-A16206EFCDE2}"/>
              </a:ext>
            </a:extLst>
          </p:cNvPr>
          <p:cNvSpPr/>
          <p:nvPr/>
        </p:nvSpPr>
        <p:spPr>
          <a:xfrm>
            <a:off x="0" y="-1"/>
            <a:ext cx="847023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75B19EF-7560-0B74-FC44-1877E779BFE1}"/>
              </a:ext>
            </a:extLst>
          </p:cNvPr>
          <p:cNvSpPr txBox="1"/>
          <p:nvPr/>
        </p:nvSpPr>
        <p:spPr>
          <a:xfrm>
            <a:off x="8684461" y="2164642"/>
            <a:ext cx="3304675" cy="1754326"/>
          </a:xfrm>
          <a:prstGeom prst="rect">
            <a:avLst/>
          </a:prstGeom>
          <a:noFill/>
        </p:spPr>
        <p:txBody>
          <a:bodyPr wrap="square">
            <a:spAutoFit/>
          </a:bodyPr>
          <a:lstStyle/>
          <a:p>
            <a:pPr algn="ctr"/>
            <a:r>
              <a:rPr lang="en-AU" sz="3600" b="1" dirty="0" err="1"/>
              <a:t>Chl</a:t>
            </a:r>
            <a:r>
              <a:rPr lang="en-AU" sz="3600" b="1" dirty="0"/>
              <a:t>-</a:t>
            </a:r>
            <a:r>
              <a:rPr lang="en-AU" sz="3600" b="1" i="1" dirty="0"/>
              <a:t>a</a:t>
            </a:r>
            <a:r>
              <a:rPr lang="en-AU" sz="3600" b="1" dirty="0"/>
              <a:t> is usually measured in</a:t>
            </a:r>
          </a:p>
          <a:p>
            <a:pPr algn="ctr"/>
            <a:r>
              <a:rPr lang="en-AU" sz="3600" b="1" dirty="0"/>
              <a:t>µg/L</a:t>
            </a:r>
          </a:p>
        </p:txBody>
      </p:sp>
      <p:pic>
        <p:nvPicPr>
          <p:cNvPr id="5" name="Picture 4" descr="A close-up of a document&#10;&#10;Description automatically generated">
            <a:extLst>
              <a:ext uri="{FF2B5EF4-FFF2-40B4-BE49-F238E27FC236}">
                <a16:creationId xmlns:a16="http://schemas.microsoft.com/office/drawing/2014/main" id="{D3F65887-CD3F-72D8-AAF5-02FB2AFB5A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916" y="1038434"/>
            <a:ext cx="7772400" cy="4781129"/>
          </a:xfrm>
          <a:prstGeom prst="rect">
            <a:avLst/>
          </a:prstGeom>
        </p:spPr>
      </p:pic>
      <p:sp>
        <p:nvSpPr>
          <p:cNvPr id="6" name="TextBox 5">
            <a:extLst>
              <a:ext uri="{FF2B5EF4-FFF2-40B4-BE49-F238E27FC236}">
                <a16:creationId xmlns:a16="http://schemas.microsoft.com/office/drawing/2014/main" id="{C0C6B736-3652-4C75-0783-63A578D31952}"/>
              </a:ext>
            </a:extLst>
          </p:cNvPr>
          <p:cNvSpPr txBox="1"/>
          <p:nvPr/>
        </p:nvSpPr>
        <p:spPr>
          <a:xfrm>
            <a:off x="2812750" y="6479458"/>
            <a:ext cx="3418271" cy="261610"/>
          </a:xfrm>
          <a:prstGeom prst="rect">
            <a:avLst/>
          </a:prstGeom>
          <a:noFill/>
        </p:spPr>
        <p:txBody>
          <a:bodyPr wrap="square" rtlCol="0">
            <a:spAutoFit/>
          </a:bodyPr>
          <a:lstStyle/>
          <a:p>
            <a:r>
              <a:rPr lang="en-US" sz="1100" dirty="0"/>
              <a:t>Qld water quality guidelines (</a:t>
            </a:r>
            <a:r>
              <a:rPr lang="en-US" sz="1100" dirty="0" err="1"/>
              <a:t>des.qld.gov.au</a:t>
            </a:r>
            <a:r>
              <a:rPr lang="en-US" sz="1100" dirty="0"/>
              <a:t>) </a:t>
            </a:r>
          </a:p>
        </p:txBody>
      </p:sp>
    </p:spTree>
    <p:extLst>
      <p:ext uri="{BB962C8B-B14F-4D97-AF65-F5344CB8AC3E}">
        <p14:creationId xmlns:p14="http://schemas.microsoft.com/office/powerpoint/2010/main" val="384317866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B8D454-A52C-8588-6C81-C1E90FCF7EEA}"/>
              </a:ext>
            </a:extLst>
          </p:cNvPr>
          <p:cNvSpPr txBox="1"/>
          <p:nvPr/>
        </p:nvSpPr>
        <p:spPr>
          <a:xfrm>
            <a:off x="2415677" y="534162"/>
            <a:ext cx="7312518" cy="584775"/>
          </a:xfrm>
          <a:prstGeom prst="rect">
            <a:avLst/>
          </a:prstGeom>
          <a:noFill/>
        </p:spPr>
        <p:txBody>
          <a:bodyPr wrap="square" rtlCol="0">
            <a:spAutoFit/>
          </a:bodyPr>
          <a:lstStyle/>
          <a:p>
            <a:pPr algn="ctr"/>
            <a:r>
              <a:rPr lang="en-US" sz="3200" b="1" dirty="0"/>
              <a:t>How to measure chlorophyll </a:t>
            </a:r>
            <a:r>
              <a:rPr lang="en-US" sz="3200" b="1" i="1" dirty="0"/>
              <a:t>a</a:t>
            </a:r>
          </a:p>
        </p:txBody>
      </p:sp>
      <p:sp>
        <p:nvSpPr>
          <p:cNvPr id="3" name="Rectangle 2">
            <a:extLst>
              <a:ext uri="{FF2B5EF4-FFF2-40B4-BE49-F238E27FC236}">
                <a16:creationId xmlns:a16="http://schemas.microsoft.com/office/drawing/2014/main" id="{983DEF5D-18E9-77CE-C91D-6CF6ABFB1A8B}"/>
              </a:ext>
            </a:extLst>
          </p:cNvPr>
          <p:cNvSpPr/>
          <p:nvPr/>
        </p:nvSpPr>
        <p:spPr>
          <a:xfrm>
            <a:off x="0" y="1475874"/>
            <a:ext cx="12192000" cy="53821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2" descr="Wireless Spectrometer (Vis) - PS-2600 - Products | PASCO">
            <a:extLst>
              <a:ext uri="{FF2B5EF4-FFF2-40B4-BE49-F238E27FC236}">
                <a16:creationId xmlns:a16="http://schemas.microsoft.com/office/drawing/2014/main" id="{125B7A68-CD2E-D44A-4F64-EE8B95DC5E3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8449" y="2739876"/>
            <a:ext cx="3631999" cy="24895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E5FF48D-772B-D38E-D14E-B434FAE8DAF9}"/>
              </a:ext>
            </a:extLst>
          </p:cNvPr>
          <p:cNvSpPr txBox="1"/>
          <p:nvPr/>
        </p:nvSpPr>
        <p:spPr>
          <a:xfrm>
            <a:off x="753817" y="2270644"/>
            <a:ext cx="2721261" cy="523220"/>
          </a:xfrm>
          <a:prstGeom prst="rect">
            <a:avLst/>
          </a:prstGeom>
          <a:noFill/>
        </p:spPr>
        <p:txBody>
          <a:bodyPr wrap="square" rtlCol="0">
            <a:spAutoFit/>
          </a:bodyPr>
          <a:lstStyle/>
          <a:p>
            <a:r>
              <a:rPr lang="en-AU" sz="2800" b="0" i="0" dirty="0">
                <a:solidFill>
                  <a:srgbClr val="202122"/>
                </a:solidFill>
                <a:effectLst/>
              </a:rPr>
              <a:t>Spectrometer</a:t>
            </a:r>
            <a:endParaRPr lang="en-AU" sz="2800" dirty="0">
              <a:solidFill>
                <a:srgbClr val="202122"/>
              </a:solidFill>
            </a:endParaRPr>
          </a:p>
        </p:txBody>
      </p:sp>
      <p:sp>
        <p:nvSpPr>
          <p:cNvPr id="8" name="TextBox 7">
            <a:extLst>
              <a:ext uri="{FF2B5EF4-FFF2-40B4-BE49-F238E27FC236}">
                <a16:creationId xmlns:a16="http://schemas.microsoft.com/office/drawing/2014/main" id="{B0B987A2-BEB3-D91B-A356-ED10F83A3527}"/>
              </a:ext>
            </a:extLst>
          </p:cNvPr>
          <p:cNvSpPr txBox="1"/>
          <p:nvPr/>
        </p:nvSpPr>
        <p:spPr>
          <a:xfrm>
            <a:off x="4679968" y="1714121"/>
            <a:ext cx="2721261" cy="523220"/>
          </a:xfrm>
          <a:prstGeom prst="rect">
            <a:avLst/>
          </a:prstGeom>
          <a:noFill/>
        </p:spPr>
        <p:txBody>
          <a:bodyPr wrap="square" rtlCol="0">
            <a:spAutoFit/>
          </a:bodyPr>
          <a:lstStyle/>
          <a:p>
            <a:pPr algn="ctr"/>
            <a:r>
              <a:rPr lang="en-AU" sz="2800" dirty="0"/>
              <a:t>Fluorometer</a:t>
            </a:r>
            <a:endParaRPr lang="en-AU" sz="2800" dirty="0">
              <a:solidFill>
                <a:srgbClr val="202122"/>
              </a:solidFill>
            </a:endParaRPr>
          </a:p>
        </p:txBody>
      </p:sp>
      <p:sp>
        <p:nvSpPr>
          <p:cNvPr id="10" name="TextBox 9">
            <a:extLst>
              <a:ext uri="{FF2B5EF4-FFF2-40B4-BE49-F238E27FC236}">
                <a16:creationId xmlns:a16="http://schemas.microsoft.com/office/drawing/2014/main" id="{C3164C9E-2F0D-4BE0-AFF7-3FB4E30C2761}"/>
              </a:ext>
            </a:extLst>
          </p:cNvPr>
          <p:cNvSpPr txBox="1"/>
          <p:nvPr/>
        </p:nvSpPr>
        <p:spPr>
          <a:xfrm>
            <a:off x="9470739" y="2237341"/>
            <a:ext cx="2721261" cy="523220"/>
          </a:xfrm>
          <a:prstGeom prst="rect">
            <a:avLst/>
          </a:prstGeom>
          <a:noFill/>
        </p:spPr>
        <p:txBody>
          <a:bodyPr wrap="square" rtlCol="0">
            <a:spAutoFit/>
          </a:bodyPr>
          <a:lstStyle/>
          <a:p>
            <a:r>
              <a:rPr lang="en-AU" sz="2800" dirty="0"/>
              <a:t>satellite</a:t>
            </a:r>
            <a:endParaRPr lang="en-AU" sz="2800" dirty="0">
              <a:solidFill>
                <a:srgbClr val="202122"/>
              </a:solidFill>
            </a:endParaRPr>
          </a:p>
        </p:txBody>
      </p:sp>
      <p:pic>
        <p:nvPicPr>
          <p:cNvPr id="146434" name="Picture 2" descr="WATER-PAM-II Chlorophyll Fluorometer for Phytoplankton | WALZ">
            <a:extLst>
              <a:ext uri="{FF2B5EF4-FFF2-40B4-BE49-F238E27FC236}">
                <a16:creationId xmlns:a16="http://schemas.microsoft.com/office/drawing/2014/main" id="{1B1784D9-2295-C4AA-E0DB-E76ACA57528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9968" y="2559020"/>
            <a:ext cx="2783934" cy="17399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CC13C27-F7B3-CC03-F45F-7170CCDAD19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94480" y="4615507"/>
            <a:ext cx="2721261" cy="1739958"/>
          </a:xfrm>
          <a:prstGeom prst="rect">
            <a:avLst/>
          </a:prstGeom>
        </p:spPr>
      </p:pic>
      <p:pic>
        <p:nvPicPr>
          <p:cNvPr id="146438" name="Picture 6">
            <a:extLst>
              <a:ext uri="{FF2B5EF4-FFF2-40B4-BE49-F238E27FC236}">
                <a16:creationId xmlns:a16="http://schemas.microsoft.com/office/drawing/2014/main" id="{8994BABE-BD80-F67B-A337-118E4B9F086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427934" y="2984393"/>
            <a:ext cx="3262228" cy="3262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80619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F04CB7-1BE8-DE71-7866-F0031A351FC2}"/>
              </a:ext>
            </a:extLst>
          </p:cNvPr>
          <p:cNvSpPr txBox="1"/>
          <p:nvPr/>
        </p:nvSpPr>
        <p:spPr>
          <a:xfrm>
            <a:off x="193964" y="1142653"/>
            <a:ext cx="2355273" cy="4893647"/>
          </a:xfrm>
          <a:prstGeom prst="rect">
            <a:avLst/>
          </a:prstGeom>
          <a:noFill/>
        </p:spPr>
        <p:txBody>
          <a:bodyPr wrap="square" rtlCol="0">
            <a:spAutoFit/>
          </a:bodyPr>
          <a:lstStyle/>
          <a:p>
            <a:pPr algn="ctr"/>
            <a:r>
              <a:rPr lang="en-US" sz="3200" b="1" dirty="0" err="1"/>
              <a:t>Faecal</a:t>
            </a:r>
            <a:r>
              <a:rPr lang="en-US" sz="3200" b="1" dirty="0"/>
              <a:t> bacteria</a:t>
            </a:r>
          </a:p>
          <a:p>
            <a:pPr algn="ctr"/>
            <a:endParaRPr lang="en-US" sz="3200" b="1" dirty="0"/>
          </a:p>
          <a:p>
            <a:pPr algn="ctr"/>
            <a:r>
              <a:rPr lang="en-US" sz="2400" dirty="0"/>
              <a:t>indicating the presence of </a:t>
            </a:r>
            <a:r>
              <a:rPr lang="en-US" sz="2400" dirty="0" err="1"/>
              <a:t>feacal</a:t>
            </a:r>
            <a:r>
              <a:rPr lang="en-US" sz="2400" dirty="0"/>
              <a:t> matter (poop) and used as an indicator species for the presence of more harmful pathogens</a:t>
            </a:r>
          </a:p>
        </p:txBody>
      </p:sp>
      <p:pic>
        <p:nvPicPr>
          <p:cNvPr id="149506" name="Picture 2" descr="Escherichia coli - Wikipedia">
            <a:extLst>
              <a:ext uri="{FF2B5EF4-FFF2-40B4-BE49-F238E27FC236}">
                <a16:creationId xmlns:a16="http://schemas.microsoft.com/office/drawing/2014/main" id="{C6BBD3AA-1F46-3309-AC8E-23ECC6CD78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65425" y="0"/>
            <a:ext cx="9426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DBDFF60-38F2-B340-AF99-45B5DDBAE74E}"/>
              </a:ext>
            </a:extLst>
          </p:cNvPr>
          <p:cNvSpPr txBox="1"/>
          <p:nvPr/>
        </p:nvSpPr>
        <p:spPr>
          <a:xfrm>
            <a:off x="8961354" y="112295"/>
            <a:ext cx="2973972" cy="369332"/>
          </a:xfrm>
          <a:prstGeom prst="rect">
            <a:avLst/>
          </a:prstGeom>
          <a:noFill/>
        </p:spPr>
        <p:txBody>
          <a:bodyPr wrap="square" rtlCol="0">
            <a:spAutoFit/>
          </a:bodyPr>
          <a:lstStyle/>
          <a:p>
            <a:pPr algn="r"/>
            <a:r>
              <a:rPr lang="en-US" i="1" dirty="0">
                <a:solidFill>
                  <a:schemeClr val="bg1"/>
                </a:solidFill>
              </a:rPr>
              <a:t>E. coli</a:t>
            </a:r>
          </a:p>
        </p:txBody>
      </p:sp>
    </p:spTree>
    <p:extLst>
      <p:ext uri="{BB962C8B-B14F-4D97-AF65-F5344CB8AC3E}">
        <p14:creationId xmlns:p14="http://schemas.microsoft.com/office/powerpoint/2010/main" val="187147844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ndicator organism (fecal coliform, total coliform) - YouTube">
            <a:extLst>
              <a:ext uri="{FF2B5EF4-FFF2-40B4-BE49-F238E27FC236}">
                <a16:creationId xmlns:a16="http://schemas.microsoft.com/office/drawing/2014/main" id="{0089C820-1D22-0718-C028-B1A25323B4AC}"/>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225636" y="0"/>
            <a:ext cx="796636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C66D77A-5F53-3040-2465-18A1E6B413D6}"/>
              </a:ext>
            </a:extLst>
          </p:cNvPr>
          <p:cNvSpPr txBox="1"/>
          <p:nvPr/>
        </p:nvSpPr>
        <p:spPr>
          <a:xfrm>
            <a:off x="602310" y="2102631"/>
            <a:ext cx="2839454" cy="1938992"/>
          </a:xfrm>
          <a:prstGeom prst="rect">
            <a:avLst/>
          </a:prstGeom>
          <a:noFill/>
        </p:spPr>
        <p:txBody>
          <a:bodyPr wrap="square" rtlCol="0">
            <a:spAutoFit/>
          </a:bodyPr>
          <a:lstStyle/>
          <a:p>
            <a:pPr algn="ctr"/>
            <a:r>
              <a:rPr lang="en-US" sz="3200" b="1" dirty="0" err="1"/>
              <a:t>Faecal</a:t>
            </a:r>
            <a:r>
              <a:rPr lang="en-US" sz="3200" b="1" dirty="0"/>
              <a:t> coliform count </a:t>
            </a:r>
          </a:p>
          <a:p>
            <a:pPr algn="ctr"/>
            <a:endParaRPr lang="en-US" sz="3200" b="1" dirty="0"/>
          </a:p>
          <a:p>
            <a:pPr algn="ctr"/>
            <a:r>
              <a:rPr lang="en-US" sz="2400" dirty="0"/>
              <a:t>(bacteria in </a:t>
            </a:r>
            <a:r>
              <a:rPr lang="en-US" sz="2400" dirty="0" err="1"/>
              <a:t>faeces</a:t>
            </a:r>
            <a:r>
              <a:rPr lang="en-US" sz="2400" dirty="0"/>
              <a:t>)</a:t>
            </a:r>
          </a:p>
        </p:txBody>
      </p:sp>
    </p:spTree>
    <p:extLst>
      <p:ext uri="{BB962C8B-B14F-4D97-AF65-F5344CB8AC3E}">
        <p14:creationId xmlns:p14="http://schemas.microsoft.com/office/powerpoint/2010/main" val="255335961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rocesses 09 02058 g001">
            <a:extLst>
              <a:ext uri="{FF2B5EF4-FFF2-40B4-BE49-F238E27FC236}">
                <a16:creationId xmlns:a16="http://schemas.microsoft.com/office/drawing/2014/main" id="{59E96C20-9BA7-A4EE-1735-33D6055E4FF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4460" y="860136"/>
            <a:ext cx="10843079" cy="556837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7D8857C-2205-C5A3-965A-FB733BD9572D}"/>
              </a:ext>
            </a:extLst>
          </p:cNvPr>
          <p:cNvSpPr/>
          <p:nvPr/>
        </p:nvSpPr>
        <p:spPr>
          <a:xfrm>
            <a:off x="-1" y="762000"/>
            <a:ext cx="12192000" cy="609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Processes 09 02058 g001">
            <a:extLst>
              <a:ext uri="{FF2B5EF4-FFF2-40B4-BE49-F238E27FC236}">
                <a16:creationId xmlns:a16="http://schemas.microsoft.com/office/drawing/2014/main" id="{A4879D9A-815D-A5B0-FEB8-B387A9D1EC4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4460" y="955963"/>
            <a:ext cx="11115112" cy="57080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B9BE592-26D7-9C0D-BED6-824DD9478795}"/>
              </a:ext>
            </a:extLst>
          </p:cNvPr>
          <p:cNvSpPr txBox="1"/>
          <p:nvPr/>
        </p:nvSpPr>
        <p:spPr>
          <a:xfrm>
            <a:off x="538443" y="81397"/>
            <a:ext cx="11115112" cy="584775"/>
          </a:xfrm>
          <a:prstGeom prst="rect">
            <a:avLst/>
          </a:prstGeom>
          <a:noFill/>
        </p:spPr>
        <p:txBody>
          <a:bodyPr wrap="square" rtlCol="0">
            <a:spAutoFit/>
          </a:bodyPr>
          <a:lstStyle/>
          <a:p>
            <a:pPr algn="ctr"/>
            <a:r>
              <a:rPr lang="en-US" sz="3200" b="1" dirty="0"/>
              <a:t>Counting </a:t>
            </a:r>
            <a:r>
              <a:rPr lang="en-US" sz="3200" b="1" i="1" dirty="0"/>
              <a:t>E. coli </a:t>
            </a:r>
            <a:r>
              <a:rPr lang="en-US" sz="3200" b="1" dirty="0"/>
              <a:t>is common when testing drinking water quality   </a:t>
            </a:r>
          </a:p>
        </p:txBody>
      </p:sp>
    </p:spTree>
    <p:extLst>
      <p:ext uri="{BB962C8B-B14F-4D97-AF65-F5344CB8AC3E}">
        <p14:creationId xmlns:p14="http://schemas.microsoft.com/office/powerpoint/2010/main" val="2274221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6348B8-B4D1-EFEE-7602-D578B9EC8D46}"/>
              </a:ext>
            </a:extLst>
          </p:cNvPr>
          <p:cNvSpPr txBox="1"/>
          <p:nvPr/>
        </p:nvSpPr>
        <p:spPr>
          <a:xfrm>
            <a:off x="124692" y="1757848"/>
            <a:ext cx="1981200" cy="3170099"/>
          </a:xfrm>
          <a:prstGeom prst="rect">
            <a:avLst/>
          </a:prstGeom>
          <a:noFill/>
        </p:spPr>
        <p:txBody>
          <a:bodyPr wrap="square">
            <a:spAutoFit/>
          </a:bodyPr>
          <a:lstStyle/>
          <a:p>
            <a:pPr algn="ctr"/>
            <a:r>
              <a:rPr lang="en-AU" sz="2400" dirty="0"/>
              <a:t>Organisms that can only live within a </a:t>
            </a:r>
            <a:r>
              <a:rPr lang="en-AU" sz="3200" b="1" dirty="0"/>
              <a:t>narrow</a:t>
            </a:r>
            <a:r>
              <a:rPr lang="en-AU" sz="2400" dirty="0"/>
              <a:t> temperature range are called </a:t>
            </a:r>
            <a:r>
              <a:rPr lang="en-AU" sz="2400" b="1" i="1" dirty="0"/>
              <a:t>stenothermal </a:t>
            </a:r>
            <a:endParaRPr lang="en-US" sz="2400" i="1" dirty="0"/>
          </a:p>
        </p:txBody>
      </p:sp>
      <p:pic>
        <p:nvPicPr>
          <p:cNvPr id="5122" name="Picture 2" descr="Yellowtail Fusilier, Caesio cuning (Bloch, 1791) - The Australian Museum">
            <a:extLst>
              <a:ext uri="{FF2B5EF4-FFF2-40B4-BE49-F238E27FC236}">
                <a16:creationId xmlns:a16="http://schemas.microsoft.com/office/drawing/2014/main" id="{CEE1165B-9C3D-4DB3-181F-787BC31CFAF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286000" y="0"/>
            <a:ext cx="990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E781FD0-8E83-EC10-5EB4-76AE9727BA69}"/>
              </a:ext>
            </a:extLst>
          </p:cNvPr>
          <p:cNvSpPr txBox="1"/>
          <p:nvPr/>
        </p:nvSpPr>
        <p:spPr>
          <a:xfrm>
            <a:off x="9067800" y="6488668"/>
            <a:ext cx="3311236" cy="369332"/>
          </a:xfrm>
          <a:prstGeom prst="rect">
            <a:avLst/>
          </a:prstGeom>
          <a:noFill/>
        </p:spPr>
        <p:txBody>
          <a:bodyPr wrap="square">
            <a:spAutoFit/>
          </a:bodyPr>
          <a:lstStyle/>
          <a:p>
            <a:r>
              <a:rPr lang="en-AU" dirty="0">
                <a:solidFill>
                  <a:schemeClr val="bg1"/>
                </a:solidFill>
              </a:rPr>
              <a:t>Yellowtail fusilier </a:t>
            </a:r>
            <a:r>
              <a:rPr lang="en-AU" i="1" dirty="0" err="1">
                <a:solidFill>
                  <a:schemeClr val="bg1"/>
                </a:solidFill>
              </a:rPr>
              <a:t>Caesio</a:t>
            </a:r>
            <a:r>
              <a:rPr lang="en-AU" i="1" dirty="0">
                <a:solidFill>
                  <a:schemeClr val="bg1"/>
                </a:solidFill>
              </a:rPr>
              <a:t> </a:t>
            </a:r>
            <a:r>
              <a:rPr lang="en-AU" i="1" dirty="0" err="1">
                <a:solidFill>
                  <a:schemeClr val="bg1"/>
                </a:solidFill>
              </a:rPr>
              <a:t>cuning</a:t>
            </a:r>
            <a:endParaRPr lang="en-US" i="1" dirty="0">
              <a:solidFill>
                <a:schemeClr val="bg1"/>
              </a:solidFill>
            </a:endParaRPr>
          </a:p>
        </p:txBody>
      </p:sp>
    </p:spTree>
    <p:extLst>
      <p:ext uri="{BB962C8B-B14F-4D97-AF65-F5344CB8AC3E}">
        <p14:creationId xmlns:p14="http://schemas.microsoft.com/office/powerpoint/2010/main" val="350161555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2AF5EE-C455-0F15-2313-8F21D3F8E1AF}"/>
              </a:ext>
            </a:extLst>
          </p:cNvPr>
          <p:cNvSpPr/>
          <p:nvPr/>
        </p:nvSpPr>
        <p:spPr>
          <a:xfrm>
            <a:off x="0" y="1136073"/>
            <a:ext cx="12192000" cy="57219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2554BEE-C3F7-FCE9-DECF-9D82FA4D2010}"/>
              </a:ext>
            </a:extLst>
          </p:cNvPr>
          <p:cNvSpPr txBox="1"/>
          <p:nvPr/>
        </p:nvSpPr>
        <p:spPr>
          <a:xfrm>
            <a:off x="4328277" y="6411339"/>
            <a:ext cx="5181600" cy="307777"/>
          </a:xfrm>
          <a:prstGeom prst="rect">
            <a:avLst/>
          </a:prstGeom>
          <a:noFill/>
        </p:spPr>
        <p:txBody>
          <a:bodyPr wrap="square" rtlCol="0">
            <a:spAutoFit/>
          </a:bodyPr>
          <a:lstStyle/>
          <a:p>
            <a:r>
              <a:rPr lang="en-US" sz="1400" dirty="0"/>
              <a:t>Qld water quality guidelines (</a:t>
            </a:r>
            <a:r>
              <a:rPr lang="en-US" sz="1400" dirty="0" err="1"/>
              <a:t>des.qld.gov.au</a:t>
            </a:r>
            <a:r>
              <a:rPr lang="en-US" sz="1400" dirty="0"/>
              <a:t>) </a:t>
            </a:r>
          </a:p>
        </p:txBody>
      </p:sp>
      <p:pic>
        <p:nvPicPr>
          <p:cNvPr id="5" name="Picture 4" descr="A table with numbers and values&#10;&#10;Description automatically generated with medium confidence">
            <a:extLst>
              <a:ext uri="{FF2B5EF4-FFF2-40B4-BE49-F238E27FC236}">
                <a16:creationId xmlns:a16="http://schemas.microsoft.com/office/drawing/2014/main" id="{8490123F-BD54-A9CC-48A5-28D1321DE2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31837" y="1468969"/>
            <a:ext cx="7078040" cy="4966808"/>
          </a:xfrm>
          <a:prstGeom prst="rect">
            <a:avLst/>
          </a:prstGeom>
        </p:spPr>
      </p:pic>
      <p:sp>
        <p:nvSpPr>
          <p:cNvPr id="6" name="TextBox 5">
            <a:extLst>
              <a:ext uri="{FF2B5EF4-FFF2-40B4-BE49-F238E27FC236}">
                <a16:creationId xmlns:a16="http://schemas.microsoft.com/office/drawing/2014/main" id="{85730521-552E-913D-3507-8FCC396ACDCE}"/>
              </a:ext>
            </a:extLst>
          </p:cNvPr>
          <p:cNvSpPr txBox="1"/>
          <p:nvPr/>
        </p:nvSpPr>
        <p:spPr>
          <a:xfrm>
            <a:off x="538444" y="243521"/>
            <a:ext cx="11115112" cy="584775"/>
          </a:xfrm>
          <a:prstGeom prst="rect">
            <a:avLst/>
          </a:prstGeom>
          <a:noFill/>
        </p:spPr>
        <p:txBody>
          <a:bodyPr wrap="square" rtlCol="0">
            <a:spAutoFit/>
          </a:bodyPr>
          <a:lstStyle/>
          <a:p>
            <a:pPr algn="ctr"/>
            <a:r>
              <a:rPr lang="en-US" sz="3200" b="1" dirty="0"/>
              <a:t>Stormwater is also monitored for </a:t>
            </a:r>
            <a:r>
              <a:rPr lang="en-US" sz="3200" b="1" dirty="0" err="1"/>
              <a:t>faecal</a:t>
            </a:r>
            <a:r>
              <a:rPr lang="en-US" sz="3200" b="1" dirty="0"/>
              <a:t> coliforms</a:t>
            </a:r>
          </a:p>
        </p:txBody>
      </p:sp>
      <p:sp>
        <p:nvSpPr>
          <p:cNvPr id="7" name="TextBox 6">
            <a:extLst>
              <a:ext uri="{FF2B5EF4-FFF2-40B4-BE49-F238E27FC236}">
                <a16:creationId xmlns:a16="http://schemas.microsoft.com/office/drawing/2014/main" id="{D9FD75DE-66ED-F922-BCDB-8B02926AF206}"/>
              </a:ext>
            </a:extLst>
          </p:cNvPr>
          <p:cNvSpPr txBox="1"/>
          <p:nvPr/>
        </p:nvSpPr>
        <p:spPr>
          <a:xfrm>
            <a:off x="10209766" y="3213709"/>
            <a:ext cx="1443790" cy="1477328"/>
          </a:xfrm>
          <a:prstGeom prst="rect">
            <a:avLst/>
          </a:prstGeom>
          <a:noFill/>
        </p:spPr>
        <p:txBody>
          <a:bodyPr wrap="square" rtlCol="0">
            <a:spAutoFit/>
          </a:bodyPr>
          <a:lstStyle/>
          <a:p>
            <a:r>
              <a:rPr lang="en-US" dirty="0"/>
              <a:t>Obviously, you want none in drinking water!</a:t>
            </a:r>
          </a:p>
        </p:txBody>
      </p:sp>
    </p:spTree>
    <p:extLst>
      <p:ext uri="{BB962C8B-B14F-4D97-AF65-F5344CB8AC3E}">
        <p14:creationId xmlns:p14="http://schemas.microsoft.com/office/powerpoint/2010/main" val="286482002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F04CB7-1BE8-DE71-7866-F0031A351FC2}"/>
              </a:ext>
            </a:extLst>
          </p:cNvPr>
          <p:cNvSpPr txBox="1"/>
          <p:nvPr/>
        </p:nvSpPr>
        <p:spPr>
          <a:xfrm>
            <a:off x="7329055" y="448171"/>
            <a:ext cx="4627416" cy="5632311"/>
          </a:xfrm>
          <a:prstGeom prst="rect">
            <a:avLst/>
          </a:prstGeom>
          <a:noFill/>
        </p:spPr>
        <p:txBody>
          <a:bodyPr wrap="square" rtlCol="0">
            <a:spAutoFit/>
          </a:bodyPr>
          <a:lstStyle/>
          <a:p>
            <a:pPr algn="ctr"/>
            <a:r>
              <a:rPr lang="en-US" sz="2400" b="1" dirty="0" err="1">
                <a:solidFill>
                  <a:schemeClr val="bg1"/>
                </a:solidFill>
              </a:rPr>
              <a:t>Faecal</a:t>
            </a:r>
            <a:r>
              <a:rPr lang="en-US" sz="2400" b="1" dirty="0">
                <a:solidFill>
                  <a:schemeClr val="bg1"/>
                </a:solidFill>
              </a:rPr>
              <a:t> coliforms are measured in </a:t>
            </a:r>
            <a:r>
              <a:rPr lang="en-US" sz="3200" b="1" i="1" dirty="0">
                <a:solidFill>
                  <a:schemeClr val="bg1"/>
                </a:solidFill>
              </a:rPr>
              <a:t>colony forming units </a:t>
            </a:r>
          </a:p>
          <a:p>
            <a:pPr algn="ctr"/>
            <a:r>
              <a:rPr lang="en-US" sz="3200" b="1" i="1" dirty="0">
                <a:solidFill>
                  <a:schemeClr val="bg1"/>
                </a:solidFill>
              </a:rPr>
              <a:t>per mL or</a:t>
            </a:r>
            <a:r>
              <a:rPr lang="en-US" sz="3200" b="1" dirty="0">
                <a:solidFill>
                  <a:schemeClr val="bg1"/>
                </a:solidFill>
              </a:rPr>
              <a:t> </a:t>
            </a:r>
          </a:p>
          <a:p>
            <a:pPr algn="ctr"/>
            <a:r>
              <a:rPr lang="en-US" sz="3200" b="1" dirty="0" err="1">
                <a:solidFill>
                  <a:schemeClr val="bg1"/>
                </a:solidFill>
              </a:rPr>
              <a:t>cfu</a:t>
            </a:r>
            <a:r>
              <a:rPr lang="en-US" sz="3200" b="1" dirty="0">
                <a:solidFill>
                  <a:schemeClr val="bg1"/>
                </a:solidFill>
              </a:rPr>
              <a:t>/mL </a:t>
            </a:r>
          </a:p>
          <a:p>
            <a:pPr algn="ctr"/>
            <a:r>
              <a:rPr lang="en-US" sz="2400" b="1" dirty="0">
                <a:solidFill>
                  <a:schemeClr val="bg1"/>
                </a:solidFill>
              </a:rPr>
              <a:t>(for testing drinking water) </a:t>
            </a:r>
          </a:p>
          <a:p>
            <a:pPr algn="ctr"/>
            <a:r>
              <a:rPr lang="en-US" sz="3200" b="1" dirty="0">
                <a:solidFill>
                  <a:schemeClr val="bg1"/>
                </a:solidFill>
              </a:rPr>
              <a:t>or </a:t>
            </a:r>
          </a:p>
          <a:p>
            <a:pPr algn="ctr"/>
            <a:r>
              <a:rPr lang="en-US" sz="3200" b="1" dirty="0" err="1">
                <a:solidFill>
                  <a:schemeClr val="bg1"/>
                </a:solidFill>
              </a:rPr>
              <a:t>cfu</a:t>
            </a:r>
            <a:r>
              <a:rPr lang="en-US" sz="3200" b="1" dirty="0">
                <a:solidFill>
                  <a:schemeClr val="bg1"/>
                </a:solidFill>
              </a:rPr>
              <a:t>/100mL </a:t>
            </a:r>
          </a:p>
          <a:p>
            <a:pPr algn="ctr"/>
            <a:r>
              <a:rPr lang="en-US" sz="2400" b="1" dirty="0">
                <a:solidFill>
                  <a:schemeClr val="bg1"/>
                </a:solidFill>
              </a:rPr>
              <a:t>(for testing environmental water)</a:t>
            </a:r>
          </a:p>
          <a:p>
            <a:pPr algn="ctr"/>
            <a:endParaRPr lang="en-US" sz="3200" b="1" dirty="0">
              <a:solidFill>
                <a:schemeClr val="bg1"/>
              </a:solidFill>
            </a:endParaRPr>
          </a:p>
          <a:p>
            <a:pPr algn="ctr"/>
            <a:r>
              <a:rPr lang="en-US" sz="3200" b="1" dirty="0">
                <a:solidFill>
                  <a:schemeClr val="bg1"/>
                </a:solidFill>
              </a:rPr>
              <a:t>But, you must grow the colonies before you can count them.</a:t>
            </a:r>
          </a:p>
        </p:txBody>
      </p:sp>
      <p:pic>
        <p:nvPicPr>
          <p:cNvPr id="2052" name="Picture 4" descr="The meaning of cfu/g and how to read a microbial laboratory report">
            <a:extLst>
              <a:ext uri="{FF2B5EF4-FFF2-40B4-BE49-F238E27FC236}">
                <a16:creationId xmlns:a16="http://schemas.microsoft.com/office/drawing/2014/main" id="{05DE2009-1CCC-F5E4-E2C9-40FC894F088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1205"/>
          <a:stretch/>
        </p:blipFill>
        <p:spPr bwMode="auto">
          <a:xfrm>
            <a:off x="235529" y="408186"/>
            <a:ext cx="7273636" cy="5463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46697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B8D454-A52C-8588-6C81-C1E90FCF7EEA}"/>
              </a:ext>
            </a:extLst>
          </p:cNvPr>
          <p:cNvSpPr txBox="1"/>
          <p:nvPr/>
        </p:nvSpPr>
        <p:spPr>
          <a:xfrm>
            <a:off x="1690137" y="264485"/>
            <a:ext cx="8811726" cy="954107"/>
          </a:xfrm>
          <a:prstGeom prst="rect">
            <a:avLst/>
          </a:prstGeom>
          <a:noFill/>
        </p:spPr>
        <p:txBody>
          <a:bodyPr wrap="square" rtlCol="0">
            <a:spAutoFit/>
          </a:bodyPr>
          <a:lstStyle/>
          <a:p>
            <a:pPr algn="ctr"/>
            <a:r>
              <a:rPr lang="en-US" sz="3200" b="1" dirty="0"/>
              <a:t>How to measure bacteria in general</a:t>
            </a:r>
          </a:p>
          <a:p>
            <a:pPr algn="ctr"/>
            <a:r>
              <a:rPr lang="en-US" sz="2400" dirty="0"/>
              <a:t>using petri dishes filled with agar (Steps 1-2)</a:t>
            </a:r>
          </a:p>
        </p:txBody>
      </p:sp>
      <p:sp>
        <p:nvSpPr>
          <p:cNvPr id="3" name="Rectangle 2">
            <a:extLst>
              <a:ext uri="{FF2B5EF4-FFF2-40B4-BE49-F238E27FC236}">
                <a16:creationId xmlns:a16="http://schemas.microsoft.com/office/drawing/2014/main" id="{569DFBA5-6345-8272-9054-6637A0748D4A}"/>
              </a:ext>
            </a:extLst>
          </p:cNvPr>
          <p:cNvSpPr/>
          <p:nvPr/>
        </p:nvSpPr>
        <p:spPr>
          <a:xfrm>
            <a:off x="0" y="1510145"/>
            <a:ext cx="12192000" cy="53478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9204A3A-BDF9-2E39-922B-DD5E21AC455B}"/>
              </a:ext>
            </a:extLst>
          </p:cNvPr>
          <p:cNvSpPr txBox="1"/>
          <p:nvPr/>
        </p:nvSpPr>
        <p:spPr>
          <a:xfrm>
            <a:off x="560415" y="1813931"/>
            <a:ext cx="5535585" cy="2031325"/>
          </a:xfrm>
          <a:prstGeom prst="rect">
            <a:avLst/>
          </a:prstGeom>
          <a:noFill/>
        </p:spPr>
        <p:txBody>
          <a:bodyPr wrap="square" rtlCol="0">
            <a:spAutoFit/>
          </a:bodyPr>
          <a:lstStyle/>
          <a:p>
            <a:r>
              <a:rPr lang="en-US" dirty="0"/>
              <a:t>Step 1: Prepare the AGAR and allow to set in petri dishes</a:t>
            </a:r>
          </a:p>
          <a:p>
            <a:endParaRPr lang="en-US" dirty="0"/>
          </a:p>
          <a:p>
            <a:pPr marL="285750" indent="-285750">
              <a:buFont typeface="Arial" panose="020B0604020202020204" pitchFamily="34" charset="0"/>
              <a:buChar char="•"/>
            </a:pPr>
            <a:r>
              <a:rPr lang="en-US" dirty="0"/>
              <a:t>Mix 1 teaspoon of agar powder with ¼ cup of water.</a:t>
            </a:r>
          </a:p>
          <a:p>
            <a:pPr marL="285750" indent="-285750">
              <a:buFont typeface="Arial" panose="020B0604020202020204" pitchFamily="34" charset="0"/>
              <a:buChar char="•"/>
            </a:pPr>
            <a:r>
              <a:rPr lang="en-US" dirty="0"/>
              <a:t>Heat until it boils (should be clear). </a:t>
            </a:r>
          </a:p>
          <a:p>
            <a:pPr marL="285750" indent="-285750">
              <a:buFont typeface="Arial" panose="020B0604020202020204" pitchFamily="34" charset="0"/>
              <a:buChar char="•"/>
            </a:pPr>
            <a:r>
              <a:rPr lang="en-US" dirty="0"/>
              <a:t>Allow to cool (3-5min).</a:t>
            </a:r>
          </a:p>
          <a:p>
            <a:pPr marL="285750" indent="-285750">
              <a:buFont typeface="Arial" panose="020B0604020202020204" pitchFamily="34" charset="0"/>
              <a:buChar char="•"/>
            </a:pPr>
            <a:r>
              <a:rPr lang="en-US" dirty="0"/>
              <a:t>Pour warm agar into petri dishes to cover bottom half</a:t>
            </a:r>
          </a:p>
          <a:p>
            <a:pPr marL="285750" indent="-285750">
              <a:buFont typeface="Arial" panose="020B0604020202020204" pitchFamily="34" charset="0"/>
              <a:buChar char="•"/>
            </a:pPr>
            <a:r>
              <a:rPr lang="en-US" dirty="0"/>
              <a:t>Allow to harden (roughly 1hr). </a:t>
            </a:r>
          </a:p>
        </p:txBody>
      </p:sp>
      <p:pic>
        <p:nvPicPr>
          <p:cNvPr id="6" name="Picture 5" descr="A hand pouring liquid into petri dishes&#10;&#10;Description automatically generated">
            <a:extLst>
              <a:ext uri="{FF2B5EF4-FFF2-40B4-BE49-F238E27FC236}">
                <a16:creationId xmlns:a16="http://schemas.microsoft.com/office/drawing/2014/main" id="{F7D1059C-3D49-39B7-8D46-9B685500AD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0415" y="4356766"/>
            <a:ext cx="5300058" cy="2197733"/>
          </a:xfrm>
          <a:prstGeom prst="rect">
            <a:avLst/>
          </a:prstGeom>
        </p:spPr>
      </p:pic>
      <p:sp>
        <p:nvSpPr>
          <p:cNvPr id="7" name="TextBox 6">
            <a:extLst>
              <a:ext uri="{FF2B5EF4-FFF2-40B4-BE49-F238E27FC236}">
                <a16:creationId xmlns:a16="http://schemas.microsoft.com/office/drawing/2014/main" id="{15123F8B-C53F-B0F8-EAB6-D8CD6D38BF13}"/>
              </a:ext>
            </a:extLst>
          </p:cNvPr>
          <p:cNvSpPr txBox="1"/>
          <p:nvPr/>
        </p:nvSpPr>
        <p:spPr>
          <a:xfrm>
            <a:off x="6183568" y="1813931"/>
            <a:ext cx="5718811" cy="2308324"/>
          </a:xfrm>
          <a:prstGeom prst="rect">
            <a:avLst/>
          </a:prstGeom>
          <a:noFill/>
        </p:spPr>
        <p:txBody>
          <a:bodyPr wrap="square" rtlCol="0">
            <a:spAutoFit/>
          </a:bodyPr>
          <a:lstStyle/>
          <a:p>
            <a:r>
              <a:rPr lang="en-US" dirty="0"/>
              <a:t>Step 2: Collect the bacteria </a:t>
            </a:r>
          </a:p>
          <a:p>
            <a:endParaRPr lang="en-US" dirty="0"/>
          </a:p>
          <a:p>
            <a:pPr marL="285750" indent="-285750">
              <a:buFont typeface="Arial" panose="020B0604020202020204" pitchFamily="34" charset="0"/>
              <a:buChar char="•"/>
            </a:pPr>
            <a:r>
              <a:rPr lang="en-US" dirty="0"/>
              <a:t>Collect some bacteria using cotton wool bud (e.g. swab your mouth, keyboard, mobile phone case, toilet seat...)</a:t>
            </a:r>
          </a:p>
          <a:p>
            <a:pPr marL="285750" indent="-285750">
              <a:buFont typeface="Arial" panose="020B0604020202020204" pitchFamily="34" charset="0"/>
              <a:buChar char="•"/>
            </a:pPr>
            <a:r>
              <a:rPr lang="en-US" dirty="0"/>
              <a:t>Lightly draw a squiggly line in the agar with the end of the cotton bud swab. Roll the swab in your fingers as you draw the line. Replace the lid and label the dish with the date and the name of the item you tested.</a:t>
            </a:r>
          </a:p>
        </p:txBody>
      </p:sp>
      <p:pic>
        <p:nvPicPr>
          <p:cNvPr id="9" name="Picture 8" descr="A close-up of a swab in a petri dish&#10;&#10;Description automatically generated">
            <a:extLst>
              <a:ext uri="{FF2B5EF4-FFF2-40B4-BE49-F238E27FC236}">
                <a16:creationId xmlns:a16="http://schemas.microsoft.com/office/drawing/2014/main" id="{9C8C7B71-43C4-0B1B-A14E-D8FD432343E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20888" y="4356766"/>
            <a:ext cx="5244172" cy="2174861"/>
          </a:xfrm>
          <a:prstGeom prst="rect">
            <a:avLst/>
          </a:prstGeom>
        </p:spPr>
      </p:pic>
    </p:spTree>
    <p:extLst>
      <p:ext uri="{BB962C8B-B14F-4D97-AF65-F5344CB8AC3E}">
        <p14:creationId xmlns:p14="http://schemas.microsoft.com/office/powerpoint/2010/main" val="232577818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B8D454-A52C-8588-6C81-C1E90FCF7EEA}"/>
              </a:ext>
            </a:extLst>
          </p:cNvPr>
          <p:cNvSpPr txBox="1"/>
          <p:nvPr/>
        </p:nvSpPr>
        <p:spPr>
          <a:xfrm>
            <a:off x="1690137" y="264485"/>
            <a:ext cx="8811726" cy="954107"/>
          </a:xfrm>
          <a:prstGeom prst="rect">
            <a:avLst/>
          </a:prstGeom>
          <a:noFill/>
        </p:spPr>
        <p:txBody>
          <a:bodyPr wrap="square" rtlCol="0">
            <a:spAutoFit/>
          </a:bodyPr>
          <a:lstStyle/>
          <a:p>
            <a:pPr algn="ctr"/>
            <a:r>
              <a:rPr lang="en-US" sz="3200" b="1" dirty="0"/>
              <a:t>How to measure bacteria in general</a:t>
            </a:r>
          </a:p>
          <a:p>
            <a:pPr algn="ctr"/>
            <a:r>
              <a:rPr lang="en-US" sz="2400" dirty="0"/>
              <a:t>using petri dishes filled with agar (Step 3)</a:t>
            </a:r>
          </a:p>
        </p:txBody>
      </p:sp>
      <p:sp>
        <p:nvSpPr>
          <p:cNvPr id="3" name="Rectangle 2">
            <a:extLst>
              <a:ext uri="{FF2B5EF4-FFF2-40B4-BE49-F238E27FC236}">
                <a16:creationId xmlns:a16="http://schemas.microsoft.com/office/drawing/2014/main" id="{569DFBA5-6345-8272-9054-6637A0748D4A}"/>
              </a:ext>
            </a:extLst>
          </p:cNvPr>
          <p:cNvSpPr/>
          <p:nvPr/>
        </p:nvSpPr>
        <p:spPr>
          <a:xfrm>
            <a:off x="0" y="1510145"/>
            <a:ext cx="12192000" cy="53478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9204A3A-BDF9-2E39-922B-DD5E21AC455B}"/>
              </a:ext>
            </a:extLst>
          </p:cNvPr>
          <p:cNvSpPr txBox="1"/>
          <p:nvPr/>
        </p:nvSpPr>
        <p:spPr>
          <a:xfrm>
            <a:off x="270626" y="2060413"/>
            <a:ext cx="4342938" cy="3970318"/>
          </a:xfrm>
          <a:prstGeom prst="rect">
            <a:avLst/>
          </a:prstGeom>
          <a:noFill/>
        </p:spPr>
        <p:txBody>
          <a:bodyPr wrap="square" rtlCol="0">
            <a:spAutoFit/>
          </a:bodyPr>
          <a:lstStyle/>
          <a:p>
            <a:r>
              <a:rPr lang="en-US" dirty="0"/>
              <a:t>Step 3: Culture (grow), count, record and dispose of the bacteria</a:t>
            </a:r>
          </a:p>
          <a:p>
            <a:endParaRPr lang="en-US" dirty="0"/>
          </a:p>
          <a:p>
            <a:pPr marL="285750" indent="-285750">
              <a:buFont typeface="Arial" panose="020B0604020202020204" pitchFamily="34" charset="0"/>
              <a:buChar char="•"/>
            </a:pPr>
            <a:r>
              <a:rPr lang="en-US" dirty="0"/>
              <a:t>Put in a zip-lock bag, turn the petri dish upside down and leave in a warm, dark place to grow (37 degrees C is best). </a:t>
            </a:r>
          </a:p>
          <a:p>
            <a:pPr marL="285750" indent="-285750">
              <a:buFont typeface="Arial" panose="020B0604020202020204" pitchFamily="34" charset="0"/>
              <a:buChar char="•"/>
            </a:pPr>
            <a:r>
              <a:rPr lang="en-US" dirty="0"/>
              <a:t>Do not open the dishes once things begin to grow. You could be culturing some serious bacteria and not even know it. </a:t>
            </a:r>
          </a:p>
          <a:p>
            <a:pPr marL="285750" indent="-285750">
              <a:buFont typeface="Arial" panose="020B0604020202020204" pitchFamily="34" charset="0"/>
              <a:buChar char="•"/>
            </a:pPr>
            <a:r>
              <a:rPr lang="en-US" dirty="0"/>
              <a:t>At the end of the growing period (24-48hrs), observe the petri dishes and write down, draw or photograph what you see. </a:t>
            </a:r>
          </a:p>
          <a:p>
            <a:pPr marL="285750" indent="-285750">
              <a:buFont typeface="Arial" panose="020B0604020202020204" pitchFamily="34" charset="0"/>
              <a:buChar char="•"/>
            </a:pPr>
            <a:r>
              <a:rPr lang="en-US" dirty="0"/>
              <a:t>Do not open the bags. Throw zip lock bags and petri dishes in the bin.</a:t>
            </a:r>
          </a:p>
        </p:txBody>
      </p:sp>
      <p:pic>
        <p:nvPicPr>
          <p:cNvPr id="8" name="Picture 7" descr="A group of petri dishes&#10;&#10;Description automatically generated">
            <a:extLst>
              <a:ext uri="{FF2B5EF4-FFF2-40B4-BE49-F238E27FC236}">
                <a16:creationId xmlns:a16="http://schemas.microsoft.com/office/drawing/2014/main" id="{ADC5E097-6E92-036F-DB61-34F5FE687F0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76800" y="1939423"/>
            <a:ext cx="6921321" cy="4212298"/>
          </a:xfrm>
          <a:prstGeom prst="rect">
            <a:avLst/>
          </a:prstGeom>
        </p:spPr>
      </p:pic>
    </p:spTree>
    <p:extLst>
      <p:ext uri="{BB962C8B-B14F-4D97-AF65-F5344CB8AC3E}">
        <p14:creationId xmlns:p14="http://schemas.microsoft.com/office/powerpoint/2010/main" val="193948513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B8D454-A52C-8588-6C81-C1E90FCF7EEA}"/>
              </a:ext>
            </a:extLst>
          </p:cNvPr>
          <p:cNvSpPr txBox="1"/>
          <p:nvPr/>
        </p:nvSpPr>
        <p:spPr>
          <a:xfrm>
            <a:off x="1925546" y="268009"/>
            <a:ext cx="8839435" cy="954107"/>
          </a:xfrm>
          <a:prstGeom prst="rect">
            <a:avLst/>
          </a:prstGeom>
          <a:noFill/>
        </p:spPr>
        <p:txBody>
          <a:bodyPr wrap="square" rtlCol="0">
            <a:spAutoFit/>
          </a:bodyPr>
          <a:lstStyle/>
          <a:p>
            <a:pPr algn="ctr"/>
            <a:r>
              <a:rPr lang="en-US" sz="3200" b="1" dirty="0"/>
              <a:t>How to measure </a:t>
            </a:r>
            <a:r>
              <a:rPr lang="en-US" sz="3200" b="1" dirty="0" err="1"/>
              <a:t>faecal</a:t>
            </a:r>
            <a:r>
              <a:rPr lang="en-US" sz="3200" b="1" dirty="0"/>
              <a:t> coliform bacteria (</a:t>
            </a:r>
            <a:r>
              <a:rPr lang="en-US" sz="3200" b="1" i="1" dirty="0"/>
              <a:t>E. coli</a:t>
            </a:r>
            <a:r>
              <a:rPr lang="en-US" sz="3200" b="1" dirty="0"/>
              <a:t>)</a:t>
            </a:r>
          </a:p>
          <a:p>
            <a:pPr algn="ctr"/>
            <a:r>
              <a:rPr lang="en-US" sz="2400" dirty="0"/>
              <a:t>using liquid media in a drinking water test kit</a:t>
            </a:r>
            <a:endParaRPr lang="en-US" sz="3200" b="1" dirty="0"/>
          </a:p>
        </p:txBody>
      </p:sp>
      <p:sp>
        <p:nvSpPr>
          <p:cNvPr id="3" name="Rectangle 2">
            <a:extLst>
              <a:ext uri="{FF2B5EF4-FFF2-40B4-BE49-F238E27FC236}">
                <a16:creationId xmlns:a16="http://schemas.microsoft.com/office/drawing/2014/main" id="{569DFBA5-6345-8272-9054-6637A0748D4A}"/>
              </a:ext>
            </a:extLst>
          </p:cNvPr>
          <p:cNvSpPr/>
          <p:nvPr/>
        </p:nvSpPr>
        <p:spPr>
          <a:xfrm>
            <a:off x="0" y="1440868"/>
            <a:ext cx="12192000" cy="54171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E039FCA8-B6AA-CC16-0D8D-BEDCE15D4B9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87835" y="1660353"/>
            <a:ext cx="4987636" cy="49876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4365B72-349C-AEA4-C9B4-43153CF0567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8819" y="1660353"/>
            <a:ext cx="4987637" cy="4987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10713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B8D454-A52C-8588-6C81-C1E90FCF7EEA}"/>
              </a:ext>
            </a:extLst>
          </p:cNvPr>
          <p:cNvSpPr txBox="1"/>
          <p:nvPr/>
        </p:nvSpPr>
        <p:spPr>
          <a:xfrm>
            <a:off x="1304840" y="275635"/>
            <a:ext cx="9887412" cy="954107"/>
          </a:xfrm>
          <a:prstGeom prst="rect">
            <a:avLst/>
          </a:prstGeom>
          <a:noFill/>
        </p:spPr>
        <p:txBody>
          <a:bodyPr wrap="square" rtlCol="0">
            <a:spAutoFit/>
          </a:bodyPr>
          <a:lstStyle/>
          <a:p>
            <a:pPr algn="ctr"/>
            <a:r>
              <a:rPr lang="en-US" sz="3200" b="1" dirty="0"/>
              <a:t>How to measure </a:t>
            </a:r>
            <a:r>
              <a:rPr lang="en-US" sz="3200" b="1" dirty="0" err="1"/>
              <a:t>faecal</a:t>
            </a:r>
            <a:r>
              <a:rPr lang="en-US" sz="3200" b="1" dirty="0"/>
              <a:t> coliform bacteria in water sample</a:t>
            </a:r>
          </a:p>
          <a:p>
            <a:pPr algn="ctr"/>
            <a:r>
              <a:rPr lang="en-US" sz="2400" dirty="0"/>
              <a:t>using the membrane filtration technique</a:t>
            </a:r>
            <a:endParaRPr lang="en-US" sz="3200" b="1" dirty="0"/>
          </a:p>
        </p:txBody>
      </p:sp>
      <p:sp>
        <p:nvSpPr>
          <p:cNvPr id="3" name="Rectangle 2">
            <a:extLst>
              <a:ext uri="{FF2B5EF4-FFF2-40B4-BE49-F238E27FC236}">
                <a16:creationId xmlns:a16="http://schemas.microsoft.com/office/drawing/2014/main" id="{569DFBA5-6345-8272-9054-6637A0748D4A}"/>
              </a:ext>
            </a:extLst>
          </p:cNvPr>
          <p:cNvSpPr/>
          <p:nvPr/>
        </p:nvSpPr>
        <p:spPr>
          <a:xfrm>
            <a:off x="0" y="1440868"/>
            <a:ext cx="12192000" cy="54171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4" descr="Determination of E. coli cell number (CFU/mL): (A) Starting inoculum concentration of E. coli; (B,C) E. coli count on two parallel test samples of HDPE/unmodified ZnO composite after 24 h.">
            <a:extLst>
              <a:ext uri="{FF2B5EF4-FFF2-40B4-BE49-F238E27FC236}">
                <a16:creationId xmlns:a16="http://schemas.microsoft.com/office/drawing/2014/main" id="{88FC533B-C8D0-8D81-76B5-42EDD2A6BF8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42909" y="3962401"/>
            <a:ext cx="7032503" cy="255652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3468CA0-5B0C-B54F-3215-285651689F62}"/>
              </a:ext>
            </a:extLst>
          </p:cNvPr>
          <p:cNvSpPr txBox="1"/>
          <p:nvPr/>
        </p:nvSpPr>
        <p:spPr>
          <a:xfrm>
            <a:off x="5756742" y="6408849"/>
            <a:ext cx="1641585" cy="369332"/>
          </a:xfrm>
          <a:prstGeom prst="rect">
            <a:avLst/>
          </a:prstGeom>
          <a:noFill/>
        </p:spPr>
        <p:txBody>
          <a:bodyPr wrap="square" rtlCol="0">
            <a:spAutoFit/>
          </a:bodyPr>
          <a:lstStyle/>
          <a:p>
            <a:r>
              <a:rPr lang="en-US" dirty="0"/>
              <a:t>150 </a:t>
            </a:r>
            <a:r>
              <a:rPr lang="en-US" dirty="0" err="1"/>
              <a:t>cfu</a:t>
            </a:r>
            <a:r>
              <a:rPr lang="en-US" dirty="0"/>
              <a:t>/100mL</a:t>
            </a:r>
          </a:p>
        </p:txBody>
      </p:sp>
      <p:sp>
        <p:nvSpPr>
          <p:cNvPr id="12" name="TextBox 11">
            <a:extLst>
              <a:ext uri="{FF2B5EF4-FFF2-40B4-BE49-F238E27FC236}">
                <a16:creationId xmlns:a16="http://schemas.microsoft.com/office/drawing/2014/main" id="{73FA1598-7FFB-4A2C-FA3B-34D3EBD4575C}"/>
              </a:ext>
            </a:extLst>
          </p:cNvPr>
          <p:cNvSpPr txBox="1"/>
          <p:nvPr/>
        </p:nvSpPr>
        <p:spPr>
          <a:xfrm>
            <a:off x="8153578" y="6408849"/>
            <a:ext cx="1641585" cy="369332"/>
          </a:xfrm>
          <a:prstGeom prst="rect">
            <a:avLst/>
          </a:prstGeom>
          <a:noFill/>
        </p:spPr>
        <p:txBody>
          <a:bodyPr wrap="square" rtlCol="0">
            <a:spAutoFit/>
          </a:bodyPr>
          <a:lstStyle/>
          <a:p>
            <a:r>
              <a:rPr lang="en-US" dirty="0"/>
              <a:t>12 </a:t>
            </a:r>
            <a:r>
              <a:rPr lang="en-US" dirty="0" err="1"/>
              <a:t>cfu</a:t>
            </a:r>
            <a:r>
              <a:rPr lang="en-US" dirty="0"/>
              <a:t>/100mL</a:t>
            </a:r>
          </a:p>
        </p:txBody>
      </p:sp>
      <p:sp>
        <p:nvSpPr>
          <p:cNvPr id="13" name="TextBox 12">
            <a:extLst>
              <a:ext uri="{FF2B5EF4-FFF2-40B4-BE49-F238E27FC236}">
                <a16:creationId xmlns:a16="http://schemas.microsoft.com/office/drawing/2014/main" id="{9E373722-B898-A542-2EC1-3B05FA694637}"/>
              </a:ext>
            </a:extLst>
          </p:cNvPr>
          <p:cNvSpPr txBox="1"/>
          <p:nvPr/>
        </p:nvSpPr>
        <p:spPr>
          <a:xfrm>
            <a:off x="10371460" y="6408849"/>
            <a:ext cx="1641585" cy="369332"/>
          </a:xfrm>
          <a:prstGeom prst="rect">
            <a:avLst/>
          </a:prstGeom>
          <a:noFill/>
        </p:spPr>
        <p:txBody>
          <a:bodyPr wrap="square" rtlCol="0">
            <a:spAutoFit/>
          </a:bodyPr>
          <a:lstStyle/>
          <a:p>
            <a:r>
              <a:rPr lang="en-US" dirty="0"/>
              <a:t>0 </a:t>
            </a:r>
            <a:r>
              <a:rPr lang="en-US" dirty="0" err="1"/>
              <a:t>cfu</a:t>
            </a:r>
            <a:r>
              <a:rPr lang="en-US" dirty="0"/>
              <a:t>/100mL</a:t>
            </a:r>
          </a:p>
        </p:txBody>
      </p:sp>
      <p:pic>
        <p:nvPicPr>
          <p:cNvPr id="5122" name="Picture 2" descr="Membrane filtration method for the analysis of E. coli levels in water... |  Download Scientific Diagram">
            <a:extLst>
              <a:ext uri="{FF2B5EF4-FFF2-40B4-BE49-F238E27FC236}">
                <a16:creationId xmlns:a16="http://schemas.microsoft.com/office/drawing/2014/main" id="{F4D54658-D027-2190-C2A6-5106D49D916A}"/>
              </a:ext>
            </a:extLst>
          </p:cNvPr>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p:blipFill>
        <p:spPr bwMode="auto">
          <a:xfrm>
            <a:off x="209856" y="1620983"/>
            <a:ext cx="5264691" cy="508768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355E4CF-934F-FCEA-E430-53D9D0299486}"/>
              </a:ext>
            </a:extLst>
          </p:cNvPr>
          <p:cNvSpPr txBox="1"/>
          <p:nvPr/>
        </p:nvSpPr>
        <p:spPr>
          <a:xfrm>
            <a:off x="5305362" y="1615793"/>
            <a:ext cx="6507596" cy="2246769"/>
          </a:xfrm>
          <a:prstGeom prst="rect">
            <a:avLst/>
          </a:prstGeom>
          <a:noFill/>
        </p:spPr>
        <p:txBody>
          <a:bodyPr wrap="square" rtlCol="0">
            <a:spAutoFit/>
          </a:bodyPr>
          <a:lstStyle/>
          <a:p>
            <a:pPr algn="just"/>
            <a:r>
              <a:rPr lang="en-AU" sz="2000" dirty="0"/>
              <a:t>In the membrane filtration technique, a water sample is filtered through a membrane. The membrane is then placed on an agar plate as the culture (growing) medium. Because the bacteria are retained on the surface of the filter, they grow on the filter and develop into a visible colony. The number of colonies that are formed are counted and reported as the colony forming units (CFUs). </a:t>
            </a:r>
            <a:endParaRPr lang="en-US" sz="2000" dirty="0"/>
          </a:p>
        </p:txBody>
      </p:sp>
    </p:spTree>
    <p:extLst>
      <p:ext uri="{BB962C8B-B14F-4D97-AF65-F5344CB8AC3E}">
        <p14:creationId xmlns:p14="http://schemas.microsoft.com/office/powerpoint/2010/main" val="386032660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8899526-45F0-41DF-E577-6ACCA215692F}"/>
              </a:ext>
            </a:extLst>
          </p:cNvPr>
          <p:cNvSpPr txBox="1"/>
          <p:nvPr/>
        </p:nvSpPr>
        <p:spPr>
          <a:xfrm>
            <a:off x="786559" y="1703916"/>
            <a:ext cx="3730024"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effectLst/>
                <a:uLnTx/>
                <a:uFillTx/>
                <a:ea typeface="+mn-ea"/>
                <a:cs typeface="Arial Narrow" panose="020B0604020202020204" pitchFamily="34" charset="0"/>
              </a:rPr>
              <a:t>Learning Intention:</a:t>
            </a:r>
          </a:p>
          <a:p>
            <a:pPr marR="0" lvl="0" algn="l" defTabSz="914400" rtl="0" eaLnBrk="1" fontAlgn="auto" latinLnBrk="0" hangingPunct="1">
              <a:lnSpc>
                <a:spcPct val="100000"/>
              </a:lnSpc>
              <a:spcBef>
                <a:spcPts val="0"/>
              </a:spcBef>
              <a:spcAft>
                <a:spcPts val="0"/>
              </a:spcAft>
              <a:buClrTx/>
              <a:buSzTx/>
              <a:tabLst/>
              <a:defRPr/>
            </a:pPr>
            <a:endParaRPr kumimoji="0" lang="en-US" sz="2000" i="0" u="none" strike="noStrike" kern="1200" cap="none" spc="0" normalizeH="0" baseline="0" noProof="0" dirty="0">
              <a:ln>
                <a:noFill/>
              </a:ln>
              <a:effectLst/>
              <a:uLnTx/>
              <a:uFillTx/>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cs typeface="Arial Narrow" panose="020B0604020202020204" pitchFamily="34" charset="0"/>
              </a:rPr>
              <a:t>Investigate water quality by conducting biotic and abiotic tests on a water sample</a:t>
            </a:r>
          </a:p>
          <a:p>
            <a:pPr marR="0" lvl="0" algn="l" defTabSz="914400" rtl="0" eaLnBrk="1" fontAlgn="auto" latinLnBrk="0" hangingPunct="1">
              <a:lnSpc>
                <a:spcPct val="100000"/>
              </a:lnSpc>
              <a:spcBef>
                <a:spcPts val="0"/>
              </a:spcBef>
              <a:spcAft>
                <a:spcPts val="0"/>
              </a:spcAft>
              <a:buClrTx/>
              <a:buSzTx/>
              <a:tabLst/>
              <a:defRPr/>
            </a:pPr>
            <a:endParaRPr kumimoji="0" lang="en-US" sz="2000" i="0" u="none" strike="noStrike" kern="1200" cap="none" spc="0" normalizeH="0" baseline="0" noProof="0" dirty="0">
              <a:ln>
                <a:noFill/>
              </a:ln>
              <a:effectLst/>
              <a:uLnTx/>
              <a:uFillTx/>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effectLst/>
                <a:uLnTx/>
                <a:uFillTx/>
                <a:ea typeface="+mn-ea"/>
                <a:cs typeface="Arial Narrow" panose="020B0604020202020204" pitchFamily="34" charset="0"/>
              </a:rPr>
              <a:t>Success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effectLst/>
              <a:uLnTx/>
              <a:uFillTx/>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effectLst/>
                <a:uLnTx/>
                <a:uFillTx/>
                <a:ea typeface="+mn-ea"/>
                <a:cs typeface="Arial Narrow" panose="020B0604020202020204" pitchFamily="34" charset="0"/>
              </a:rPr>
              <a:t>Complete Marine Education worksheet </a:t>
            </a:r>
            <a:r>
              <a:rPr kumimoji="0" lang="en-US" sz="2000" i="1" u="none" strike="noStrike" kern="1200" cap="none" spc="0" normalizeH="0" baseline="0" noProof="0" dirty="0">
                <a:ln>
                  <a:noFill/>
                </a:ln>
                <a:effectLst/>
                <a:uLnTx/>
                <a:uFillTx/>
                <a:ea typeface="+mn-ea"/>
                <a:cs typeface="Arial Narrow" panose="020B0604020202020204" pitchFamily="34" charset="0"/>
              </a:rPr>
              <a:t>’30. What’s in the water?’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pic>
        <p:nvPicPr>
          <p:cNvPr id="3" name="Picture 2" descr="A chart of a cell&#10;&#10;Description automatically generated with medium confidence">
            <a:extLst>
              <a:ext uri="{FF2B5EF4-FFF2-40B4-BE49-F238E27FC236}">
                <a16:creationId xmlns:a16="http://schemas.microsoft.com/office/drawing/2014/main" id="{E598FC48-77B3-9711-1B56-813741C86282}"/>
              </a:ext>
            </a:extLst>
          </p:cNvPr>
          <p:cNvPicPr>
            <a:picLocks noChangeAspect="1"/>
          </p:cNvPicPr>
          <p:nvPr/>
        </p:nvPicPr>
        <p:blipFill>
          <a:blip r:embed="rId3"/>
          <a:stretch>
            <a:fillRect/>
          </a:stretch>
        </p:blipFill>
        <p:spPr>
          <a:xfrm>
            <a:off x="6953332" y="267793"/>
            <a:ext cx="4781467" cy="6425545"/>
          </a:xfrm>
          <a:prstGeom prst="rect">
            <a:avLst/>
          </a:prstGeom>
        </p:spPr>
      </p:pic>
    </p:spTree>
    <p:extLst>
      <p:ext uri="{BB962C8B-B14F-4D97-AF65-F5344CB8AC3E}">
        <p14:creationId xmlns:p14="http://schemas.microsoft.com/office/powerpoint/2010/main" val="3079614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7B3579-9373-EA34-9278-5AEF9C12F99D}"/>
              </a:ext>
            </a:extLst>
          </p:cNvPr>
          <p:cNvSpPr txBox="1"/>
          <p:nvPr/>
        </p:nvSpPr>
        <p:spPr>
          <a:xfrm>
            <a:off x="138545" y="330830"/>
            <a:ext cx="12053455" cy="584775"/>
          </a:xfrm>
          <a:prstGeom prst="rect">
            <a:avLst/>
          </a:prstGeom>
          <a:noFill/>
        </p:spPr>
        <p:txBody>
          <a:bodyPr wrap="square">
            <a:spAutoFit/>
          </a:bodyPr>
          <a:lstStyle/>
          <a:p>
            <a:pPr algn="ctr"/>
            <a:r>
              <a:rPr lang="en-AU" sz="2400" dirty="0"/>
              <a:t>Organisms that can live within a </a:t>
            </a:r>
            <a:r>
              <a:rPr lang="en-AU" sz="3200" b="1" dirty="0"/>
              <a:t>wide</a:t>
            </a:r>
            <a:r>
              <a:rPr lang="en-AU" sz="2400" dirty="0"/>
              <a:t> temperature range are called </a:t>
            </a:r>
            <a:r>
              <a:rPr lang="en-AU" sz="2400" b="1" dirty="0"/>
              <a:t>eurythermal</a:t>
            </a:r>
          </a:p>
        </p:txBody>
      </p:sp>
      <p:pic>
        <p:nvPicPr>
          <p:cNvPr id="6148" name="Picture 4" descr="Xiphias gladius">
            <a:extLst>
              <a:ext uri="{FF2B5EF4-FFF2-40B4-BE49-F238E27FC236}">
                <a16:creationId xmlns:a16="http://schemas.microsoft.com/office/drawing/2014/main" id="{9FD7DE7D-211F-C90A-B5C9-AE6B25A74C1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 y="1454326"/>
            <a:ext cx="12192001" cy="39493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9AD647C-E49A-F431-EA8A-B33988E629FA}"/>
              </a:ext>
            </a:extLst>
          </p:cNvPr>
          <p:cNvSpPr txBox="1"/>
          <p:nvPr/>
        </p:nvSpPr>
        <p:spPr>
          <a:xfrm>
            <a:off x="-2" y="5819284"/>
            <a:ext cx="12192001" cy="707886"/>
          </a:xfrm>
          <a:prstGeom prst="rect">
            <a:avLst/>
          </a:prstGeom>
          <a:noFill/>
        </p:spPr>
        <p:txBody>
          <a:bodyPr wrap="square">
            <a:spAutoFit/>
          </a:bodyPr>
          <a:lstStyle/>
          <a:p>
            <a:pPr algn="ctr"/>
            <a:r>
              <a:rPr lang="en-AU" sz="2000" dirty="0"/>
              <a:t>Carey (1982) described a ‘</a:t>
            </a:r>
            <a:r>
              <a:rPr lang="en-AU" sz="2000" i="1" dirty="0"/>
              <a:t>brain heater</a:t>
            </a:r>
            <a:r>
              <a:rPr lang="en-AU" sz="2000" dirty="0"/>
              <a:t>’ in swordfish (</a:t>
            </a:r>
            <a:r>
              <a:rPr lang="en-AU" sz="2000" i="1" dirty="0"/>
              <a:t>Xiphias gladius</a:t>
            </a:r>
            <a:r>
              <a:rPr lang="en-AU" sz="2000" dirty="0"/>
              <a:t>) from highly modified eye muscles that warm the brain and eye tissues that presumably contribute to foraging success in cold, deep (to 600m) oceanic depths.</a:t>
            </a:r>
          </a:p>
        </p:txBody>
      </p:sp>
    </p:spTree>
    <p:extLst>
      <p:ext uri="{BB962C8B-B14F-4D97-AF65-F5344CB8AC3E}">
        <p14:creationId xmlns:p14="http://schemas.microsoft.com/office/powerpoint/2010/main" val="3925116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E8875A-23E0-8A3D-16C8-0681BF4828EB}"/>
              </a:ext>
            </a:extLst>
          </p:cNvPr>
          <p:cNvSpPr/>
          <p:nvPr/>
        </p:nvSpPr>
        <p:spPr>
          <a:xfrm>
            <a:off x="2632363" y="1812758"/>
            <a:ext cx="9559637" cy="50452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6BA794F9-AE94-229D-2376-A6EDC9297C62}"/>
              </a:ext>
            </a:extLst>
          </p:cNvPr>
          <p:cNvSpPr txBox="1"/>
          <p:nvPr/>
        </p:nvSpPr>
        <p:spPr>
          <a:xfrm>
            <a:off x="2732027" y="640440"/>
            <a:ext cx="7312518" cy="584775"/>
          </a:xfrm>
          <a:prstGeom prst="rect">
            <a:avLst/>
          </a:prstGeom>
          <a:noFill/>
        </p:spPr>
        <p:txBody>
          <a:bodyPr wrap="square" rtlCol="0">
            <a:spAutoFit/>
          </a:bodyPr>
          <a:lstStyle/>
          <a:p>
            <a:pPr algn="ctr"/>
            <a:r>
              <a:rPr lang="en-US" sz="3200" b="1" dirty="0"/>
              <a:t>How to measure temperature</a:t>
            </a:r>
          </a:p>
        </p:txBody>
      </p:sp>
      <p:sp>
        <p:nvSpPr>
          <p:cNvPr id="2" name="TextBox 1">
            <a:extLst>
              <a:ext uri="{FF2B5EF4-FFF2-40B4-BE49-F238E27FC236}">
                <a16:creationId xmlns:a16="http://schemas.microsoft.com/office/drawing/2014/main" id="{B2FC9A64-BE90-623F-59DD-2090D0DBDF4A}"/>
              </a:ext>
            </a:extLst>
          </p:cNvPr>
          <p:cNvSpPr txBox="1"/>
          <p:nvPr/>
        </p:nvSpPr>
        <p:spPr>
          <a:xfrm>
            <a:off x="8479847" y="4585201"/>
            <a:ext cx="3129396" cy="1908215"/>
          </a:xfrm>
          <a:prstGeom prst="rect">
            <a:avLst/>
          </a:prstGeom>
          <a:noFill/>
        </p:spPr>
        <p:txBody>
          <a:bodyPr wrap="square">
            <a:spAutoFit/>
          </a:bodyPr>
          <a:lstStyle/>
          <a:p>
            <a:pPr algn="just"/>
            <a:r>
              <a:rPr lang="en-AU" dirty="0"/>
              <a:t>Cold water holds more dissolved oxygen (DO) than warm water. For this reason, measure temperature and dissolved oxygen (DO) </a:t>
            </a:r>
            <a:r>
              <a:rPr lang="en-AU" sz="2400" i="1" dirty="0"/>
              <a:t>together.</a:t>
            </a:r>
            <a:endParaRPr lang="en-AU" i="1" dirty="0"/>
          </a:p>
        </p:txBody>
      </p:sp>
      <p:sp>
        <p:nvSpPr>
          <p:cNvPr id="4" name="TextBox 3">
            <a:extLst>
              <a:ext uri="{FF2B5EF4-FFF2-40B4-BE49-F238E27FC236}">
                <a16:creationId xmlns:a16="http://schemas.microsoft.com/office/drawing/2014/main" id="{D700DC91-7139-A205-3FD1-F4BF801B7F55}"/>
              </a:ext>
            </a:extLst>
          </p:cNvPr>
          <p:cNvSpPr txBox="1"/>
          <p:nvPr/>
        </p:nvSpPr>
        <p:spPr>
          <a:xfrm>
            <a:off x="3425536" y="4034250"/>
            <a:ext cx="3377046" cy="1200329"/>
          </a:xfrm>
          <a:prstGeom prst="rect">
            <a:avLst/>
          </a:prstGeom>
          <a:noFill/>
        </p:spPr>
        <p:txBody>
          <a:bodyPr wrap="square">
            <a:spAutoFit/>
          </a:bodyPr>
          <a:lstStyle/>
          <a:p>
            <a:pPr algn="just"/>
            <a:r>
              <a:rPr lang="en-AU" dirty="0"/>
              <a:t>Temperature changes with depth. </a:t>
            </a:r>
          </a:p>
          <a:p>
            <a:pPr algn="just"/>
            <a:r>
              <a:rPr lang="en-AU" dirty="0"/>
              <a:t>Therefore, when you record the temperature, also record the </a:t>
            </a:r>
            <a:r>
              <a:rPr lang="en-AU" i="1" dirty="0"/>
              <a:t>depth </a:t>
            </a:r>
            <a:r>
              <a:rPr lang="en-AU" dirty="0"/>
              <a:t>of the temperature probe. </a:t>
            </a:r>
          </a:p>
        </p:txBody>
      </p:sp>
      <p:pic>
        <p:nvPicPr>
          <p:cNvPr id="7170" name="Picture 2" descr="Product preview">
            <a:extLst>
              <a:ext uri="{FF2B5EF4-FFF2-40B4-BE49-F238E27FC236}">
                <a16:creationId xmlns:a16="http://schemas.microsoft.com/office/drawing/2014/main" id="{7CEB7817-C3C2-8B16-1101-044F43010F6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529" y="1812758"/>
            <a:ext cx="2763556" cy="504524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0BDB659-558A-D1D0-53DE-CA0AB46EC032}"/>
              </a:ext>
            </a:extLst>
          </p:cNvPr>
          <p:cNvSpPr txBox="1"/>
          <p:nvPr/>
        </p:nvSpPr>
        <p:spPr>
          <a:xfrm>
            <a:off x="5395919" y="2272799"/>
            <a:ext cx="3905249" cy="1200329"/>
          </a:xfrm>
          <a:prstGeom prst="rect">
            <a:avLst/>
          </a:prstGeom>
          <a:noFill/>
        </p:spPr>
        <p:txBody>
          <a:bodyPr wrap="square">
            <a:spAutoFit/>
          </a:bodyPr>
          <a:lstStyle/>
          <a:p>
            <a:pPr algn="just"/>
            <a:r>
              <a:rPr lang="en-AU" dirty="0"/>
              <a:t>Carefully lower a temperature probe or thermometer into the water (about 10cm underwater). Wait a few minutes until the temperature stabilises. </a:t>
            </a:r>
          </a:p>
        </p:txBody>
      </p:sp>
    </p:spTree>
    <p:extLst>
      <p:ext uri="{BB962C8B-B14F-4D97-AF65-F5344CB8AC3E}">
        <p14:creationId xmlns:p14="http://schemas.microsoft.com/office/powerpoint/2010/main" val="20888982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C3D096-ADD0-F37C-8387-89274C54377D}"/>
              </a:ext>
            </a:extLst>
          </p:cNvPr>
          <p:cNvSpPr txBox="1"/>
          <p:nvPr/>
        </p:nvSpPr>
        <p:spPr>
          <a:xfrm>
            <a:off x="1364074" y="2859182"/>
            <a:ext cx="1665698" cy="584775"/>
          </a:xfrm>
          <a:prstGeom prst="rect">
            <a:avLst/>
          </a:prstGeom>
          <a:noFill/>
        </p:spPr>
        <p:txBody>
          <a:bodyPr wrap="square" rtlCol="0">
            <a:spAutoFit/>
          </a:bodyPr>
          <a:lstStyle/>
          <a:p>
            <a:r>
              <a:rPr lang="en-US" sz="3200" b="1" dirty="0"/>
              <a:t>pH</a:t>
            </a:r>
          </a:p>
        </p:txBody>
      </p:sp>
      <p:pic>
        <p:nvPicPr>
          <p:cNvPr id="15362" name="Picture 2">
            <a:extLst>
              <a:ext uri="{FF2B5EF4-FFF2-40B4-BE49-F238E27FC236}">
                <a16:creationId xmlns:a16="http://schemas.microsoft.com/office/drawing/2014/main" id="{EA7D678A-389A-A8FA-581F-C8242E93BCE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519055" y="0"/>
            <a:ext cx="8672945" cy="685641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EF44710-47F4-D050-B4A1-2A43064E2BB9}"/>
              </a:ext>
            </a:extLst>
          </p:cNvPr>
          <p:cNvSpPr txBox="1"/>
          <p:nvPr/>
        </p:nvSpPr>
        <p:spPr>
          <a:xfrm>
            <a:off x="5449212" y="6487081"/>
            <a:ext cx="6964462" cy="369332"/>
          </a:xfrm>
          <a:prstGeom prst="rect">
            <a:avLst/>
          </a:prstGeom>
          <a:noFill/>
        </p:spPr>
        <p:txBody>
          <a:bodyPr wrap="square">
            <a:spAutoFit/>
          </a:bodyPr>
          <a:lstStyle/>
          <a:p>
            <a:r>
              <a:rPr lang="en-AU" b="0" i="0" dirty="0">
                <a:solidFill>
                  <a:schemeClr val="bg1"/>
                </a:solidFill>
                <a:effectLst/>
                <a:latin typeface="Trebuchet MS" panose="020B0703020202090204" pitchFamily="34" charset="0"/>
              </a:rPr>
              <a:t>The </a:t>
            </a:r>
            <a:r>
              <a:rPr lang="en-AU" b="0" i="0" dirty="0" err="1">
                <a:solidFill>
                  <a:schemeClr val="bg1"/>
                </a:solidFill>
                <a:effectLst/>
                <a:latin typeface="Trebuchet MS" panose="020B0703020202090204" pitchFamily="34" charset="0"/>
              </a:rPr>
              <a:t>Ijen</a:t>
            </a:r>
            <a:r>
              <a:rPr lang="en-AU" b="0" i="0" dirty="0">
                <a:solidFill>
                  <a:schemeClr val="bg1"/>
                </a:solidFill>
                <a:effectLst/>
                <a:latin typeface="Trebuchet MS" panose="020B0703020202090204" pitchFamily="34" charset="0"/>
              </a:rPr>
              <a:t> Crater, Indonesia (pH&lt;1 – enough to </a:t>
            </a:r>
            <a:r>
              <a:rPr lang="en-AU" dirty="0">
                <a:solidFill>
                  <a:schemeClr val="bg1"/>
                </a:solidFill>
                <a:latin typeface="Trebuchet MS" panose="020B0703020202090204" pitchFamily="34" charset="0"/>
              </a:rPr>
              <a:t>melt</a:t>
            </a:r>
            <a:r>
              <a:rPr lang="en-AU" b="0" i="0" dirty="0">
                <a:solidFill>
                  <a:schemeClr val="bg1"/>
                </a:solidFill>
                <a:effectLst/>
                <a:latin typeface="Trebuchet MS" panose="020B0703020202090204" pitchFamily="34" charset="0"/>
              </a:rPr>
              <a:t> human flesh) </a:t>
            </a:r>
            <a:endParaRPr lang="en-US" dirty="0">
              <a:solidFill>
                <a:schemeClr val="bg1"/>
              </a:solidFill>
            </a:endParaRPr>
          </a:p>
        </p:txBody>
      </p:sp>
    </p:spTree>
    <p:extLst>
      <p:ext uri="{BB962C8B-B14F-4D97-AF65-F5344CB8AC3E}">
        <p14:creationId xmlns:p14="http://schemas.microsoft.com/office/powerpoint/2010/main" val="2048275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C3D096-ADD0-F37C-8387-89274C54377D}"/>
              </a:ext>
            </a:extLst>
          </p:cNvPr>
          <p:cNvSpPr txBox="1"/>
          <p:nvPr/>
        </p:nvSpPr>
        <p:spPr>
          <a:xfrm>
            <a:off x="1204267" y="1690062"/>
            <a:ext cx="3409297" cy="3477875"/>
          </a:xfrm>
          <a:prstGeom prst="rect">
            <a:avLst/>
          </a:prstGeom>
          <a:noFill/>
        </p:spPr>
        <p:txBody>
          <a:bodyPr wrap="square" rtlCol="0">
            <a:spAutoFit/>
          </a:bodyPr>
          <a:lstStyle/>
          <a:p>
            <a:pPr algn="ctr"/>
            <a:r>
              <a:rPr lang="en-US" sz="2800" b="1" dirty="0"/>
              <a:t>pH is a number from 1 to 14</a:t>
            </a:r>
          </a:p>
          <a:p>
            <a:pPr algn="ctr"/>
            <a:endParaRPr lang="en-US" sz="2800" b="1" dirty="0"/>
          </a:p>
          <a:p>
            <a:pPr algn="ctr"/>
            <a:endParaRPr lang="en-US" sz="2800" b="1" dirty="0"/>
          </a:p>
          <a:p>
            <a:pPr algn="ctr"/>
            <a:r>
              <a:rPr lang="en-US" sz="2800" b="1" dirty="0"/>
              <a:t>Every liquid solution has a pH value</a:t>
            </a:r>
          </a:p>
          <a:p>
            <a:pPr algn="ctr"/>
            <a:endParaRPr lang="en-US" sz="2800" b="1" dirty="0"/>
          </a:p>
          <a:p>
            <a:pPr algn="ctr"/>
            <a:r>
              <a:rPr lang="en-US" sz="2400" dirty="0"/>
              <a:t>(with pure water at pH7)</a:t>
            </a:r>
          </a:p>
        </p:txBody>
      </p:sp>
      <p:sp>
        <p:nvSpPr>
          <p:cNvPr id="2" name="Rectangle 1">
            <a:extLst>
              <a:ext uri="{FF2B5EF4-FFF2-40B4-BE49-F238E27FC236}">
                <a16:creationId xmlns:a16="http://schemas.microsoft.com/office/drawing/2014/main" id="{D07E252C-4F40-E457-432C-A2900CBB46D4}"/>
              </a:ext>
            </a:extLst>
          </p:cNvPr>
          <p:cNvSpPr/>
          <p:nvPr/>
        </p:nvSpPr>
        <p:spPr>
          <a:xfrm>
            <a:off x="5763490" y="0"/>
            <a:ext cx="6428509" cy="68879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154" name="Picture 2" descr="What is the pH Scale?">
            <a:extLst>
              <a:ext uri="{FF2B5EF4-FFF2-40B4-BE49-F238E27FC236}">
                <a16:creationId xmlns:a16="http://schemas.microsoft.com/office/drawing/2014/main" id="{0C5211E1-2FE9-EFDC-2ED8-5D7673B96BA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22906" y="29914"/>
            <a:ext cx="48482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068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C3D096-ADD0-F37C-8387-89274C54377D}"/>
              </a:ext>
            </a:extLst>
          </p:cNvPr>
          <p:cNvSpPr txBox="1"/>
          <p:nvPr/>
        </p:nvSpPr>
        <p:spPr>
          <a:xfrm>
            <a:off x="303541" y="2305615"/>
            <a:ext cx="2998946" cy="1815882"/>
          </a:xfrm>
          <a:prstGeom prst="rect">
            <a:avLst/>
          </a:prstGeom>
          <a:noFill/>
        </p:spPr>
        <p:txBody>
          <a:bodyPr wrap="square" rtlCol="0">
            <a:spAutoFit/>
          </a:bodyPr>
          <a:lstStyle/>
          <a:p>
            <a:pPr algn="ctr"/>
            <a:r>
              <a:rPr lang="en-US" sz="2800" b="1" dirty="0"/>
              <a:t>pH levels that are too low (acidic) or too high (basic) are both lethal.</a:t>
            </a:r>
          </a:p>
        </p:txBody>
      </p:sp>
      <p:sp>
        <p:nvSpPr>
          <p:cNvPr id="2" name="Rectangle 1">
            <a:extLst>
              <a:ext uri="{FF2B5EF4-FFF2-40B4-BE49-F238E27FC236}">
                <a16:creationId xmlns:a16="http://schemas.microsoft.com/office/drawing/2014/main" id="{D07E252C-4F40-E457-432C-A2900CBB46D4}"/>
              </a:ext>
            </a:extLst>
          </p:cNvPr>
          <p:cNvSpPr/>
          <p:nvPr/>
        </p:nvSpPr>
        <p:spPr>
          <a:xfrm>
            <a:off x="3463636" y="0"/>
            <a:ext cx="8728364" cy="68879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hart showing different types of fish&#10;&#10;Description automatically generated">
            <a:extLst>
              <a:ext uri="{FF2B5EF4-FFF2-40B4-BE49-F238E27FC236}">
                <a16:creationId xmlns:a16="http://schemas.microsoft.com/office/drawing/2014/main" id="{7D125E0A-894D-F662-FA36-ED9119C6C5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55040" y="729478"/>
            <a:ext cx="7345555" cy="4968155"/>
          </a:xfrm>
          <a:prstGeom prst="rect">
            <a:avLst/>
          </a:prstGeom>
        </p:spPr>
      </p:pic>
    </p:spTree>
    <p:extLst>
      <p:ext uri="{BB962C8B-B14F-4D97-AF65-F5344CB8AC3E}">
        <p14:creationId xmlns:p14="http://schemas.microsoft.com/office/powerpoint/2010/main" val="1284512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C3D096-ADD0-F37C-8387-89274C54377D}"/>
              </a:ext>
            </a:extLst>
          </p:cNvPr>
          <p:cNvSpPr txBox="1"/>
          <p:nvPr/>
        </p:nvSpPr>
        <p:spPr>
          <a:xfrm>
            <a:off x="308911" y="705177"/>
            <a:ext cx="2839524" cy="5447645"/>
          </a:xfrm>
          <a:prstGeom prst="rect">
            <a:avLst/>
          </a:prstGeom>
          <a:noFill/>
        </p:spPr>
        <p:txBody>
          <a:bodyPr wrap="square" rtlCol="0">
            <a:spAutoFit/>
          </a:bodyPr>
          <a:lstStyle/>
          <a:p>
            <a:pPr algn="ctr"/>
            <a:r>
              <a:rPr lang="en-US" sz="3600" b="1" dirty="0"/>
              <a:t>Acids decrease pH</a:t>
            </a:r>
          </a:p>
          <a:p>
            <a:pPr algn="ctr"/>
            <a:endParaRPr lang="en-US" sz="2400" b="1" dirty="0"/>
          </a:p>
          <a:p>
            <a:pPr algn="ctr"/>
            <a:endParaRPr lang="en-US" sz="2400" b="1" dirty="0"/>
          </a:p>
          <a:p>
            <a:pPr algn="ctr"/>
            <a:r>
              <a:rPr lang="en-US" sz="2400" dirty="0"/>
              <a:t>Acids release hydrogen ions (H</a:t>
            </a:r>
            <a:r>
              <a:rPr lang="en-US" sz="2400" baseline="30000" dirty="0"/>
              <a:t>+</a:t>
            </a:r>
            <a:r>
              <a:rPr lang="en-US" sz="2400" dirty="0"/>
              <a:t>)</a:t>
            </a:r>
          </a:p>
          <a:p>
            <a:pPr algn="ctr"/>
            <a:endParaRPr lang="en-US" sz="2400" dirty="0"/>
          </a:p>
          <a:p>
            <a:pPr algn="ctr"/>
            <a:endParaRPr lang="en-US" sz="2400" dirty="0"/>
          </a:p>
          <a:p>
            <a:pPr algn="ctr"/>
            <a:r>
              <a:rPr lang="en-US" sz="2400" dirty="0"/>
              <a:t>pH is short for ‘</a:t>
            </a:r>
            <a:r>
              <a:rPr lang="en-US" sz="2400" i="1" dirty="0"/>
              <a:t>the power of hydrogen</a:t>
            </a:r>
            <a:r>
              <a:rPr lang="en-US" sz="2400" dirty="0"/>
              <a:t>’</a:t>
            </a:r>
          </a:p>
          <a:p>
            <a:pPr algn="ctr"/>
            <a:endParaRPr lang="en-US" sz="2400" dirty="0"/>
          </a:p>
          <a:p>
            <a:pPr algn="ctr"/>
            <a:r>
              <a:rPr lang="en-US" sz="2000" dirty="0"/>
              <a:t>(it is the H</a:t>
            </a:r>
            <a:r>
              <a:rPr lang="en-US" sz="2000" baseline="30000" dirty="0"/>
              <a:t>+</a:t>
            </a:r>
            <a:r>
              <a:rPr lang="en-US" sz="2000" dirty="0"/>
              <a:t> ions that give acids their acidic properties)</a:t>
            </a:r>
          </a:p>
        </p:txBody>
      </p:sp>
      <p:sp>
        <p:nvSpPr>
          <p:cNvPr id="2" name="Rectangle 1">
            <a:extLst>
              <a:ext uri="{FF2B5EF4-FFF2-40B4-BE49-F238E27FC236}">
                <a16:creationId xmlns:a16="http://schemas.microsoft.com/office/drawing/2014/main" id="{D07E252C-4F40-E457-432C-A2900CBB46D4}"/>
              </a:ext>
            </a:extLst>
          </p:cNvPr>
          <p:cNvSpPr/>
          <p:nvPr/>
        </p:nvSpPr>
        <p:spPr>
          <a:xfrm>
            <a:off x="3491345" y="-14957"/>
            <a:ext cx="8700655" cy="68879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8" name="Picture 6">
            <a:extLst>
              <a:ext uri="{FF2B5EF4-FFF2-40B4-BE49-F238E27FC236}">
                <a16:creationId xmlns:a16="http://schemas.microsoft.com/office/drawing/2014/main" id="{BFA2FDEA-3380-2466-880C-B92C99F3977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882784" y="2941384"/>
            <a:ext cx="3142961" cy="3556179"/>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a:extLst>
              <a:ext uri="{FF2B5EF4-FFF2-40B4-BE49-F238E27FC236}">
                <a16:creationId xmlns:a16="http://schemas.microsoft.com/office/drawing/2014/main" id="{FDEF95BB-645D-0229-D880-29DE627787B1}"/>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667706" y="2929428"/>
            <a:ext cx="4856587" cy="3556177"/>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a:extLst>
              <a:ext uri="{FF2B5EF4-FFF2-40B4-BE49-F238E27FC236}">
                <a16:creationId xmlns:a16="http://schemas.microsoft.com/office/drawing/2014/main" id="{2E9411F9-C79F-549D-28D2-A151D26FB6BE}"/>
              </a:ext>
            </a:extLst>
          </p:cNvPr>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a:stretch/>
        </p:blipFill>
        <p:spPr bwMode="auto">
          <a:xfrm>
            <a:off x="8300893" y="495899"/>
            <a:ext cx="3142962" cy="20700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28E7181F-C14A-8D5A-3589-8DB8F90984BA}"/>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945028" y="495899"/>
            <a:ext cx="2301942" cy="2070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769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B6E2A2-5A46-5781-75BD-0F393B59F321}"/>
              </a:ext>
            </a:extLst>
          </p:cNvPr>
          <p:cNvSpPr txBox="1"/>
          <p:nvPr/>
        </p:nvSpPr>
        <p:spPr>
          <a:xfrm>
            <a:off x="4452660" y="2705725"/>
            <a:ext cx="3286679" cy="584775"/>
          </a:xfrm>
          <a:prstGeom prst="rect">
            <a:avLst/>
          </a:prstGeom>
          <a:noFill/>
        </p:spPr>
        <p:txBody>
          <a:bodyPr wrap="square" rtlCol="0">
            <a:spAutoFit/>
          </a:bodyPr>
          <a:lstStyle/>
          <a:p>
            <a:pPr algn="ctr"/>
            <a:r>
              <a:rPr lang="en-US" sz="3200" b="1" dirty="0"/>
              <a:t>Biotic (living) tests</a:t>
            </a:r>
          </a:p>
        </p:txBody>
      </p:sp>
      <p:sp>
        <p:nvSpPr>
          <p:cNvPr id="3" name="TextBox 2">
            <a:extLst>
              <a:ext uri="{FF2B5EF4-FFF2-40B4-BE49-F238E27FC236}">
                <a16:creationId xmlns:a16="http://schemas.microsoft.com/office/drawing/2014/main" id="{D36F886E-393B-1540-110E-048F227D9E3C}"/>
              </a:ext>
            </a:extLst>
          </p:cNvPr>
          <p:cNvSpPr txBox="1"/>
          <p:nvPr/>
        </p:nvSpPr>
        <p:spPr>
          <a:xfrm>
            <a:off x="537409" y="5873703"/>
            <a:ext cx="11117179" cy="461665"/>
          </a:xfrm>
          <a:prstGeom prst="rect">
            <a:avLst/>
          </a:prstGeom>
          <a:noFill/>
        </p:spPr>
        <p:txBody>
          <a:bodyPr wrap="square" rtlCol="0">
            <a:spAutoFit/>
          </a:bodyPr>
          <a:lstStyle/>
          <a:p>
            <a:pPr algn="ctr"/>
            <a:r>
              <a:rPr lang="en-US" sz="2400" dirty="0">
                <a:solidFill>
                  <a:schemeClr val="bg1"/>
                </a:solidFill>
                <a:highlight>
                  <a:srgbClr val="FF0000"/>
                </a:highlight>
              </a:rPr>
              <a:t>Important: check if any permits or approvals need to be obtained before biotic sampling</a:t>
            </a:r>
          </a:p>
        </p:txBody>
      </p:sp>
    </p:spTree>
    <p:extLst>
      <p:ext uri="{BB962C8B-B14F-4D97-AF65-F5344CB8AC3E}">
        <p14:creationId xmlns:p14="http://schemas.microsoft.com/office/powerpoint/2010/main" val="8843963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C3D096-ADD0-F37C-8387-89274C54377D}"/>
              </a:ext>
            </a:extLst>
          </p:cNvPr>
          <p:cNvSpPr txBox="1"/>
          <p:nvPr/>
        </p:nvSpPr>
        <p:spPr>
          <a:xfrm>
            <a:off x="398449" y="-39005"/>
            <a:ext cx="2741337" cy="6555641"/>
          </a:xfrm>
          <a:prstGeom prst="rect">
            <a:avLst/>
          </a:prstGeom>
          <a:noFill/>
        </p:spPr>
        <p:txBody>
          <a:bodyPr wrap="square" rtlCol="0">
            <a:spAutoFit/>
          </a:bodyPr>
          <a:lstStyle/>
          <a:p>
            <a:pPr algn="ctr"/>
            <a:endParaRPr lang="en-US" sz="3600" b="1" dirty="0"/>
          </a:p>
          <a:p>
            <a:pPr algn="ctr"/>
            <a:r>
              <a:rPr lang="en-US" sz="3600" b="1" dirty="0"/>
              <a:t>Bases increase pH</a:t>
            </a:r>
          </a:p>
          <a:p>
            <a:pPr algn="ctr"/>
            <a:endParaRPr lang="en-US" sz="2400" b="1" dirty="0"/>
          </a:p>
          <a:p>
            <a:pPr algn="ctr"/>
            <a:endParaRPr lang="en-US" sz="2400" b="1" dirty="0"/>
          </a:p>
          <a:p>
            <a:pPr algn="ctr"/>
            <a:r>
              <a:rPr lang="en-US" sz="2400" dirty="0"/>
              <a:t>Bases release hydroxide ions (OH</a:t>
            </a:r>
            <a:r>
              <a:rPr lang="en-US" sz="2400" baseline="30000" dirty="0"/>
              <a:t>-</a:t>
            </a:r>
            <a:r>
              <a:rPr lang="en-US" sz="2400" dirty="0"/>
              <a:t>)</a:t>
            </a:r>
          </a:p>
          <a:p>
            <a:pPr algn="ctr"/>
            <a:endParaRPr lang="en-US" sz="2400" dirty="0"/>
          </a:p>
          <a:p>
            <a:pPr algn="ctr"/>
            <a:endParaRPr lang="en-US" sz="2400" dirty="0"/>
          </a:p>
          <a:p>
            <a:pPr algn="ctr"/>
            <a:r>
              <a:rPr lang="en-US" dirty="0"/>
              <a:t>which then bond with H</a:t>
            </a:r>
            <a:r>
              <a:rPr lang="en-US" baseline="30000" dirty="0"/>
              <a:t>+</a:t>
            </a:r>
            <a:r>
              <a:rPr lang="en-US" dirty="0"/>
              <a:t> ions to make H</a:t>
            </a:r>
            <a:r>
              <a:rPr lang="en-US" baseline="-25000" dirty="0"/>
              <a:t>2</a:t>
            </a:r>
            <a:r>
              <a:rPr lang="en-US" dirty="0"/>
              <a:t>O (water) thus removing H</a:t>
            </a:r>
            <a:r>
              <a:rPr lang="en-US" baseline="30000" dirty="0"/>
              <a:t>+</a:t>
            </a:r>
            <a:r>
              <a:rPr lang="en-US" dirty="0"/>
              <a:t> ions from the solution. </a:t>
            </a:r>
          </a:p>
          <a:p>
            <a:pPr algn="ctr"/>
            <a:endParaRPr lang="en-US" dirty="0"/>
          </a:p>
          <a:p>
            <a:pPr algn="ctr"/>
            <a:r>
              <a:rPr lang="en-US" dirty="0"/>
              <a:t>For example:</a:t>
            </a:r>
          </a:p>
          <a:p>
            <a:pPr algn="ctr"/>
            <a:r>
              <a:rPr lang="en-US" dirty="0"/>
              <a:t>Acid + Base </a:t>
            </a:r>
            <a:r>
              <a:rPr lang="en-US" dirty="0">
                <a:sym typeface="Wingdings" pitchFamily="2" charset="2"/>
              </a:rPr>
              <a:t> Salt + H</a:t>
            </a:r>
            <a:r>
              <a:rPr lang="en-US" baseline="-25000" dirty="0">
                <a:sym typeface="Wingdings" pitchFamily="2" charset="2"/>
              </a:rPr>
              <a:t>2</a:t>
            </a:r>
            <a:r>
              <a:rPr lang="en-US" dirty="0">
                <a:sym typeface="Wingdings" pitchFamily="2" charset="2"/>
              </a:rPr>
              <a:t>O</a:t>
            </a:r>
          </a:p>
          <a:p>
            <a:pPr algn="ctr"/>
            <a:r>
              <a:rPr lang="en-US" dirty="0">
                <a:sym typeface="Wingdings" pitchFamily="2" charset="2"/>
              </a:rPr>
              <a:t>HCl + NaOH  NaCl + H</a:t>
            </a:r>
            <a:r>
              <a:rPr lang="en-US" baseline="-25000" dirty="0">
                <a:sym typeface="Wingdings" pitchFamily="2" charset="2"/>
              </a:rPr>
              <a:t>2</a:t>
            </a:r>
            <a:r>
              <a:rPr lang="en-US" dirty="0">
                <a:sym typeface="Wingdings" pitchFamily="2" charset="2"/>
              </a:rPr>
              <a:t>O</a:t>
            </a:r>
            <a:endParaRPr lang="en-US" dirty="0"/>
          </a:p>
          <a:p>
            <a:pPr algn="ctr"/>
            <a:endParaRPr lang="en-US" sz="2400" b="1" dirty="0"/>
          </a:p>
        </p:txBody>
      </p:sp>
      <p:sp>
        <p:nvSpPr>
          <p:cNvPr id="2" name="Rectangle 1">
            <a:extLst>
              <a:ext uri="{FF2B5EF4-FFF2-40B4-BE49-F238E27FC236}">
                <a16:creationId xmlns:a16="http://schemas.microsoft.com/office/drawing/2014/main" id="{D07E252C-4F40-E457-432C-A2900CBB46D4}"/>
              </a:ext>
            </a:extLst>
          </p:cNvPr>
          <p:cNvSpPr/>
          <p:nvPr/>
        </p:nvSpPr>
        <p:spPr>
          <a:xfrm>
            <a:off x="3463636" y="0"/>
            <a:ext cx="8728364" cy="68879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white and blue box with black text&#10;&#10;Description automatically generated">
            <a:extLst>
              <a:ext uri="{FF2B5EF4-FFF2-40B4-BE49-F238E27FC236}">
                <a16:creationId xmlns:a16="http://schemas.microsoft.com/office/drawing/2014/main" id="{CD4CF727-E481-2701-B64D-81F5ADD7BE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14923" y="216562"/>
            <a:ext cx="2772700" cy="3441038"/>
          </a:xfrm>
          <a:prstGeom prst="rect">
            <a:avLst/>
          </a:prstGeom>
        </p:spPr>
      </p:pic>
      <p:pic>
        <p:nvPicPr>
          <p:cNvPr id="10246" name="Picture 6" descr="Mylanta 2Go Double Strength 24 Chewable Tablets">
            <a:extLst>
              <a:ext uri="{FF2B5EF4-FFF2-40B4-BE49-F238E27FC236}">
                <a16:creationId xmlns:a16="http://schemas.microsoft.com/office/drawing/2014/main" id="{8C562305-F33D-6768-2064-D596A3875715}"/>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111336" y="4244405"/>
            <a:ext cx="3969327" cy="2397033"/>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Bottle and pellets of sodium hydroxide - Stock Image - A500/0832 - Science  Photo Library">
            <a:extLst>
              <a:ext uri="{FF2B5EF4-FFF2-40B4-BE49-F238E27FC236}">
                <a16:creationId xmlns:a16="http://schemas.microsoft.com/office/drawing/2014/main" id="{40CADCBD-D3A5-F5BC-25AB-4217DC0FE59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95103" y="1120447"/>
            <a:ext cx="1896472" cy="28305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LIME IMPACT 25KG – Honeysuckle Garden">
            <a:extLst>
              <a:ext uri="{FF2B5EF4-FFF2-40B4-BE49-F238E27FC236}">
                <a16:creationId xmlns:a16="http://schemas.microsoft.com/office/drawing/2014/main" id="{4D0BF56A-E3A5-DA8F-E28D-8C5D3A497EC6}"/>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9190857" y="2986745"/>
            <a:ext cx="2410309" cy="352989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6D662C72-1202-3280-E9A7-64692C530BF8}"/>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8396560" y="506559"/>
            <a:ext cx="3657863" cy="2108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606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90C283-03E6-4A7C-BB8F-74EB64B0F497}"/>
              </a:ext>
            </a:extLst>
          </p:cNvPr>
          <p:cNvSpPr txBox="1"/>
          <p:nvPr/>
        </p:nvSpPr>
        <p:spPr>
          <a:xfrm>
            <a:off x="278284" y="80289"/>
            <a:ext cx="11635432" cy="1938992"/>
          </a:xfrm>
          <a:prstGeom prst="rect">
            <a:avLst/>
          </a:prstGeom>
          <a:noFill/>
        </p:spPr>
        <p:txBody>
          <a:bodyPr wrap="square" rtlCol="0">
            <a:spAutoFit/>
          </a:bodyPr>
          <a:lstStyle/>
          <a:p>
            <a:pPr algn="ctr"/>
            <a:endParaRPr lang="en-US" sz="2400" dirty="0"/>
          </a:p>
          <a:p>
            <a:pPr algn="ctr"/>
            <a:r>
              <a:rPr lang="en-US" sz="3200" b="1" dirty="0"/>
              <a:t>The pH of (the water between particles of) </a:t>
            </a:r>
            <a:r>
              <a:rPr lang="en-US" sz="3200" b="1" i="1" dirty="0"/>
              <a:t>soil </a:t>
            </a:r>
            <a:r>
              <a:rPr lang="en-US" sz="3200" b="1" dirty="0"/>
              <a:t>changes over time as it’s subjected to various factors such as farming, erosion and heavy rainfall.</a:t>
            </a:r>
          </a:p>
        </p:txBody>
      </p:sp>
      <p:pic>
        <p:nvPicPr>
          <p:cNvPr id="13314" name="Picture 2" descr="Soil: The Foundation of Agriculture | Learn Science at Scitable">
            <a:extLst>
              <a:ext uri="{FF2B5EF4-FFF2-40B4-BE49-F238E27FC236}">
                <a16:creationId xmlns:a16="http://schemas.microsoft.com/office/drawing/2014/main" id="{1406B6A4-41F1-AF8A-6855-CCDA644C0F7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55" y="2159000"/>
            <a:ext cx="12192714" cy="3895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98426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83AD99-A2BE-26EC-B682-7893E19E45F6}"/>
              </a:ext>
            </a:extLst>
          </p:cNvPr>
          <p:cNvSpPr/>
          <p:nvPr/>
        </p:nvSpPr>
        <p:spPr>
          <a:xfrm>
            <a:off x="3948545" y="0"/>
            <a:ext cx="824345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72208C8-FD20-9236-765A-0DFF08D608E4}"/>
              </a:ext>
            </a:extLst>
          </p:cNvPr>
          <p:cNvSpPr txBox="1"/>
          <p:nvPr/>
        </p:nvSpPr>
        <p:spPr>
          <a:xfrm>
            <a:off x="279475" y="664441"/>
            <a:ext cx="3488961" cy="5386090"/>
          </a:xfrm>
          <a:prstGeom prst="rect">
            <a:avLst/>
          </a:prstGeom>
          <a:noFill/>
        </p:spPr>
        <p:txBody>
          <a:bodyPr wrap="square" rtlCol="0">
            <a:spAutoFit/>
          </a:bodyPr>
          <a:lstStyle/>
          <a:p>
            <a:pPr algn="ctr"/>
            <a:endParaRPr lang="en-US" sz="2400" dirty="0"/>
          </a:p>
          <a:p>
            <a:pPr algn="ctr"/>
            <a:r>
              <a:rPr lang="en-US" sz="3200" b="1" dirty="0"/>
              <a:t>A change in pH changes the uptake of nutrients by plants </a:t>
            </a:r>
          </a:p>
          <a:p>
            <a:pPr algn="ctr"/>
            <a:endParaRPr lang="en-US" sz="2400" dirty="0"/>
          </a:p>
          <a:p>
            <a:pPr algn="ctr"/>
            <a:r>
              <a:rPr lang="en-US" sz="2400" dirty="0"/>
              <a:t>Here’s a table displaying the bioavailability of key nutrients by </a:t>
            </a:r>
            <a:r>
              <a:rPr lang="en-US" sz="2400" dirty="0" err="1"/>
              <a:t>pH.</a:t>
            </a:r>
            <a:r>
              <a:rPr lang="en-US" sz="2400" dirty="0"/>
              <a:t> </a:t>
            </a:r>
          </a:p>
          <a:p>
            <a:pPr algn="ctr"/>
            <a:endParaRPr lang="en-US" sz="2400" dirty="0"/>
          </a:p>
          <a:p>
            <a:pPr algn="ctr"/>
            <a:r>
              <a:rPr lang="en-US" sz="2400" dirty="0"/>
              <a:t>The thicker the bar </a:t>
            </a:r>
          </a:p>
          <a:p>
            <a:pPr algn="ctr"/>
            <a:r>
              <a:rPr lang="en-US" sz="2400" dirty="0"/>
              <a:t>the more bioavailable the nutrient is at that </a:t>
            </a:r>
            <a:r>
              <a:rPr lang="en-US" sz="2400" dirty="0" err="1"/>
              <a:t>pH.</a:t>
            </a:r>
            <a:r>
              <a:rPr lang="en-US" sz="2400" dirty="0"/>
              <a:t>  </a:t>
            </a:r>
            <a:endParaRPr lang="en-US" dirty="0"/>
          </a:p>
        </p:txBody>
      </p:sp>
      <p:pic>
        <p:nvPicPr>
          <p:cNvPr id="10244" name="Picture 4" descr="Effect of pH on nutrient uptake in soil. Silveira, 2013.  ">
            <a:extLst>
              <a:ext uri="{FF2B5EF4-FFF2-40B4-BE49-F238E27FC236}">
                <a16:creationId xmlns:a16="http://schemas.microsoft.com/office/drawing/2014/main" id="{9D752CC6-59AA-C032-D469-99911D6346B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45045" y="664441"/>
            <a:ext cx="7367480" cy="5529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2535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7F3C17-181A-8A5A-0FB6-6526AF573CCE}"/>
              </a:ext>
            </a:extLst>
          </p:cNvPr>
          <p:cNvSpPr/>
          <p:nvPr/>
        </p:nvSpPr>
        <p:spPr>
          <a:xfrm>
            <a:off x="3948545" y="0"/>
            <a:ext cx="824345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table with numbers and text&#10;&#10;Description automatically generated">
            <a:extLst>
              <a:ext uri="{FF2B5EF4-FFF2-40B4-BE49-F238E27FC236}">
                <a16:creationId xmlns:a16="http://schemas.microsoft.com/office/drawing/2014/main" id="{095E3CF9-1190-2481-5F5A-E10A95D328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36473" y="1137933"/>
            <a:ext cx="7520709" cy="4366362"/>
          </a:xfrm>
          <a:prstGeom prst="rect">
            <a:avLst/>
          </a:prstGeom>
        </p:spPr>
      </p:pic>
      <p:sp>
        <p:nvSpPr>
          <p:cNvPr id="6" name="TextBox 5">
            <a:extLst>
              <a:ext uri="{FF2B5EF4-FFF2-40B4-BE49-F238E27FC236}">
                <a16:creationId xmlns:a16="http://schemas.microsoft.com/office/drawing/2014/main" id="{BB8FD856-F5E2-CBB8-3CEC-BC2B2CBC2A35}"/>
              </a:ext>
            </a:extLst>
          </p:cNvPr>
          <p:cNvSpPr txBox="1"/>
          <p:nvPr/>
        </p:nvSpPr>
        <p:spPr>
          <a:xfrm>
            <a:off x="495953" y="2210623"/>
            <a:ext cx="2939974" cy="1938992"/>
          </a:xfrm>
          <a:prstGeom prst="rect">
            <a:avLst/>
          </a:prstGeom>
          <a:noFill/>
        </p:spPr>
        <p:txBody>
          <a:bodyPr wrap="square" rtlCol="0">
            <a:spAutoFit/>
          </a:bodyPr>
          <a:lstStyle/>
          <a:p>
            <a:pPr algn="ctr"/>
            <a:endParaRPr lang="en-US" sz="2400" dirty="0"/>
          </a:p>
          <a:p>
            <a:pPr algn="ctr"/>
            <a:r>
              <a:rPr lang="en-US" sz="3200" b="1" dirty="0"/>
              <a:t>For most crops, a pH range of 6.0 to 7.5 is best</a:t>
            </a:r>
            <a:endParaRPr lang="en-US" dirty="0"/>
          </a:p>
        </p:txBody>
      </p:sp>
    </p:spTree>
    <p:extLst>
      <p:ext uri="{BB962C8B-B14F-4D97-AF65-F5344CB8AC3E}">
        <p14:creationId xmlns:p14="http://schemas.microsoft.com/office/powerpoint/2010/main" val="33816870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0391E1-5F6E-4F30-EE11-2909626D8AAA}"/>
              </a:ext>
            </a:extLst>
          </p:cNvPr>
          <p:cNvSpPr txBox="1"/>
          <p:nvPr/>
        </p:nvSpPr>
        <p:spPr>
          <a:xfrm>
            <a:off x="606790" y="1199241"/>
            <a:ext cx="2939974" cy="3908762"/>
          </a:xfrm>
          <a:prstGeom prst="rect">
            <a:avLst/>
          </a:prstGeom>
          <a:noFill/>
        </p:spPr>
        <p:txBody>
          <a:bodyPr wrap="square" rtlCol="0">
            <a:spAutoFit/>
          </a:bodyPr>
          <a:lstStyle/>
          <a:p>
            <a:pPr algn="ctr"/>
            <a:endParaRPr lang="en-US" sz="2400" dirty="0"/>
          </a:p>
          <a:p>
            <a:pPr algn="ctr"/>
            <a:r>
              <a:rPr lang="en-US" sz="3200" b="1" dirty="0"/>
              <a:t>When soil pH is not within the desired range, farmers add chemicals (fertilizers) to make it right</a:t>
            </a:r>
            <a:endParaRPr lang="en-US" dirty="0"/>
          </a:p>
        </p:txBody>
      </p:sp>
      <p:sp>
        <p:nvSpPr>
          <p:cNvPr id="3" name="Rectangle 2">
            <a:extLst>
              <a:ext uri="{FF2B5EF4-FFF2-40B4-BE49-F238E27FC236}">
                <a16:creationId xmlns:a16="http://schemas.microsoft.com/office/drawing/2014/main" id="{A2DEC572-1799-3B41-BE32-E60E3F87A168}"/>
              </a:ext>
            </a:extLst>
          </p:cNvPr>
          <p:cNvSpPr/>
          <p:nvPr/>
        </p:nvSpPr>
        <p:spPr>
          <a:xfrm>
            <a:off x="3948545" y="0"/>
            <a:ext cx="824345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a:extLst>
              <a:ext uri="{FF2B5EF4-FFF2-40B4-BE49-F238E27FC236}">
                <a16:creationId xmlns:a16="http://schemas.microsoft.com/office/drawing/2014/main" id="{D7C8A6E1-81E9-31AC-7372-131A59F53E2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07529" y="431486"/>
            <a:ext cx="4267200" cy="383741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Searles Soil Ph Test Kit">
            <a:extLst>
              <a:ext uri="{FF2B5EF4-FFF2-40B4-BE49-F238E27FC236}">
                <a16:creationId xmlns:a16="http://schemas.microsoft.com/office/drawing/2014/main" id="{357A3A3A-1111-D3BD-F98F-017A3B3E912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07874" y="4569385"/>
            <a:ext cx="1988126" cy="1988126"/>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LIME IMPACT 25KG – Honeysuckle Garden">
            <a:extLst>
              <a:ext uri="{FF2B5EF4-FFF2-40B4-BE49-F238E27FC236}">
                <a16:creationId xmlns:a16="http://schemas.microsoft.com/office/drawing/2014/main" id="{E5991B8A-50BD-91F4-468B-C05DE9E1164E}"/>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9187622" y="2253059"/>
            <a:ext cx="2752940" cy="40316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89B995B-E157-7648-2D15-A19447B448E6}"/>
              </a:ext>
            </a:extLst>
          </p:cNvPr>
          <p:cNvSpPr txBox="1"/>
          <p:nvPr/>
        </p:nvSpPr>
        <p:spPr>
          <a:xfrm>
            <a:off x="9364645" y="3244334"/>
            <a:ext cx="1801091" cy="338554"/>
          </a:xfrm>
          <a:prstGeom prst="rect">
            <a:avLst/>
          </a:prstGeom>
          <a:noFill/>
        </p:spPr>
        <p:txBody>
          <a:bodyPr wrap="square" rtlCol="0">
            <a:spAutoFit/>
          </a:bodyPr>
          <a:lstStyle/>
          <a:p>
            <a:r>
              <a:rPr lang="en-US" sz="1600" dirty="0"/>
              <a:t>Increases pH</a:t>
            </a:r>
          </a:p>
        </p:txBody>
      </p:sp>
      <p:sp>
        <p:nvSpPr>
          <p:cNvPr id="5" name="TextBox 4">
            <a:extLst>
              <a:ext uri="{FF2B5EF4-FFF2-40B4-BE49-F238E27FC236}">
                <a16:creationId xmlns:a16="http://schemas.microsoft.com/office/drawing/2014/main" id="{5AB2F585-DCA7-7EBD-85BB-869B1C81018C}"/>
              </a:ext>
            </a:extLst>
          </p:cNvPr>
          <p:cNvSpPr txBox="1"/>
          <p:nvPr/>
        </p:nvSpPr>
        <p:spPr>
          <a:xfrm rot="416033">
            <a:off x="7261894" y="2634942"/>
            <a:ext cx="1801091" cy="338554"/>
          </a:xfrm>
          <a:prstGeom prst="rect">
            <a:avLst/>
          </a:prstGeom>
          <a:noFill/>
        </p:spPr>
        <p:txBody>
          <a:bodyPr wrap="square" rtlCol="0">
            <a:spAutoFit/>
          </a:bodyPr>
          <a:lstStyle/>
          <a:p>
            <a:r>
              <a:rPr lang="en-US" sz="1600" dirty="0"/>
              <a:t>lowers pH</a:t>
            </a:r>
          </a:p>
        </p:txBody>
      </p:sp>
    </p:spTree>
    <p:extLst>
      <p:ext uri="{BB962C8B-B14F-4D97-AF65-F5344CB8AC3E}">
        <p14:creationId xmlns:p14="http://schemas.microsoft.com/office/powerpoint/2010/main" val="3453298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Nutrient pollution - Wikipedia">
            <a:extLst>
              <a:ext uri="{FF2B5EF4-FFF2-40B4-BE49-F238E27FC236}">
                <a16:creationId xmlns:a16="http://schemas.microsoft.com/office/drawing/2014/main" id="{9E43CC25-4D72-B0BF-6F28-C4797D6F1B4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90800" y="0"/>
            <a:ext cx="9601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0D88431-9163-24FF-F3E4-8B14BD4968ED}"/>
              </a:ext>
            </a:extLst>
          </p:cNvPr>
          <p:cNvSpPr txBox="1"/>
          <p:nvPr/>
        </p:nvSpPr>
        <p:spPr>
          <a:xfrm>
            <a:off x="207818" y="1594937"/>
            <a:ext cx="2247246" cy="3416320"/>
          </a:xfrm>
          <a:prstGeom prst="rect">
            <a:avLst/>
          </a:prstGeom>
          <a:noFill/>
        </p:spPr>
        <p:txBody>
          <a:bodyPr wrap="square" rtlCol="0">
            <a:spAutoFit/>
          </a:bodyPr>
          <a:lstStyle/>
          <a:p>
            <a:pPr algn="ctr"/>
            <a:endParaRPr lang="en-US" sz="2400" dirty="0"/>
          </a:p>
          <a:p>
            <a:pPr algn="ctr"/>
            <a:r>
              <a:rPr lang="en-US" sz="3200" b="1" dirty="0"/>
              <a:t>Which is all good - so long as the chemicals stay on the farm!</a:t>
            </a:r>
          </a:p>
        </p:txBody>
      </p:sp>
    </p:spTree>
    <p:extLst>
      <p:ext uri="{BB962C8B-B14F-4D97-AF65-F5344CB8AC3E}">
        <p14:creationId xmlns:p14="http://schemas.microsoft.com/office/powerpoint/2010/main" val="6867029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ow to Test and Measure Your Soil pH at Home - YouTube">
            <a:extLst>
              <a:ext uri="{FF2B5EF4-FFF2-40B4-BE49-F238E27FC236}">
                <a16:creationId xmlns:a16="http://schemas.microsoft.com/office/drawing/2014/main" id="{919863F7-B0C9-4636-76B0-5E2DF172EE1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48" y="0"/>
            <a:ext cx="1218805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5CA5213-49F1-CCBB-BD84-3FDB45CAF82F}"/>
              </a:ext>
            </a:extLst>
          </p:cNvPr>
          <p:cNvSpPr txBox="1"/>
          <p:nvPr/>
        </p:nvSpPr>
        <p:spPr>
          <a:xfrm>
            <a:off x="9077112" y="3603295"/>
            <a:ext cx="2837797" cy="3046988"/>
          </a:xfrm>
          <a:prstGeom prst="rect">
            <a:avLst/>
          </a:prstGeom>
          <a:solidFill>
            <a:schemeClr val="bg1"/>
          </a:solidFill>
        </p:spPr>
        <p:txBody>
          <a:bodyPr wrap="square" rtlCol="0">
            <a:spAutoFit/>
          </a:bodyPr>
          <a:lstStyle/>
          <a:p>
            <a:pPr algn="ctr"/>
            <a:r>
              <a:rPr lang="en-US" sz="3200" b="1" dirty="0"/>
              <a:t>A change in pH indicates there is a problem that needs further investigation</a:t>
            </a:r>
          </a:p>
        </p:txBody>
      </p:sp>
    </p:spTree>
    <p:extLst>
      <p:ext uri="{BB962C8B-B14F-4D97-AF65-F5344CB8AC3E}">
        <p14:creationId xmlns:p14="http://schemas.microsoft.com/office/powerpoint/2010/main" val="6870409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E8875A-23E0-8A3D-16C8-0681BF4828EB}"/>
              </a:ext>
            </a:extLst>
          </p:cNvPr>
          <p:cNvSpPr/>
          <p:nvPr/>
        </p:nvSpPr>
        <p:spPr>
          <a:xfrm>
            <a:off x="0" y="1812758"/>
            <a:ext cx="12192000" cy="50452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BA794F9-AE94-229D-2376-A6EDC9297C62}"/>
              </a:ext>
            </a:extLst>
          </p:cNvPr>
          <p:cNvSpPr txBox="1"/>
          <p:nvPr/>
        </p:nvSpPr>
        <p:spPr>
          <a:xfrm>
            <a:off x="2439741" y="435558"/>
            <a:ext cx="7312518" cy="954107"/>
          </a:xfrm>
          <a:prstGeom prst="rect">
            <a:avLst/>
          </a:prstGeom>
          <a:noFill/>
        </p:spPr>
        <p:txBody>
          <a:bodyPr wrap="square" rtlCol="0">
            <a:spAutoFit/>
          </a:bodyPr>
          <a:lstStyle/>
          <a:p>
            <a:pPr algn="ctr"/>
            <a:r>
              <a:rPr lang="en-US" sz="3200" b="1" dirty="0"/>
              <a:t>How to measure pH </a:t>
            </a:r>
          </a:p>
          <a:p>
            <a:pPr algn="ctr"/>
            <a:r>
              <a:rPr lang="en-US" sz="2400" dirty="0"/>
              <a:t>using Litmus paper</a:t>
            </a:r>
          </a:p>
        </p:txBody>
      </p:sp>
      <p:pic>
        <p:nvPicPr>
          <p:cNvPr id="7" name="Picture 6" descr="A paper with text and black text&#10;&#10;Description automatically generated">
            <a:extLst>
              <a:ext uri="{FF2B5EF4-FFF2-40B4-BE49-F238E27FC236}">
                <a16:creationId xmlns:a16="http://schemas.microsoft.com/office/drawing/2014/main" id="{4D61E4CD-3A32-663D-575D-1DEC00DDA6F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60926" y="2290011"/>
            <a:ext cx="7098653" cy="4090736"/>
          </a:xfrm>
          <a:prstGeom prst="rect">
            <a:avLst/>
          </a:prstGeom>
        </p:spPr>
      </p:pic>
      <p:sp>
        <p:nvSpPr>
          <p:cNvPr id="2" name="Rectangle 1">
            <a:extLst>
              <a:ext uri="{FF2B5EF4-FFF2-40B4-BE49-F238E27FC236}">
                <a16:creationId xmlns:a16="http://schemas.microsoft.com/office/drawing/2014/main" id="{8627FECD-C9E1-2428-1AD8-3DC3C628CDC0}"/>
              </a:ext>
            </a:extLst>
          </p:cNvPr>
          <p:cNvSpPr/>
          <p:nvPr/>
        </p:nvSpPr>
        <p:spPr>
          <a:xfrm>
            <a:off x="4544291" y="4959927"/>
            <a:ext cx="2701636" cy="457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pH Litmus Paper | Sushi | Kombucha | 0 - 6 | Hydrion | MicroEssential">
            <a:extLst>
              <a:ext uri="{FF2B5EF4-FFF2-40B4-BE49-F238E27FC236}">
                <a16:creationId xmlns:a16="http://schemas.microsoft.com/office/drawing/2014/main" id="{33E905BF-8C13-40B7-F54D-C242434D230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414926" y="1993595"/>
            <a:ext cx="4674666" cy="4297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7500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E8875A-23E0-8A3D-16C8-0681BF4828EB}"/>
              </a:ext>
            </a:extLst>
          </p:cNvPr>
          <p:cNvSpPr/>
          <p:nvPr/>
        </p:nvSpPr>
        <p:spPr>
          <a:xfrm>
            <a:off x="0" y="1812758"/>
            <a:ext cx="12192000" cy="50452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BA794F9-AE94-229D-2376-A6EDC9297C62}"/>
              </a:ext>
            </a:extLst>
          </p:cNvPr>
          <p:cNvSpPr txBox="1"/>
          <p:nvPr/>
        </p:nvSpPr>
        <p:spPr>
          <a:xfrm>
            <a:off x="2439741" y="435558"/>
            <a:ext cx="7312518" cy="954107"/>
          </a:xfrm>
          <a:prstGeom prst="rect">
            <a:avLst/>
          </a:prstGeom>
          <a:noFill/>
        </p:spPr>
        <p:txBody>
          <a:bodyPr wrap="square" rtlCol="0">
            <a:spAutoFit/>
          </a:bodyPr>
          <a:lstStyle/>
          <a:p>
            <a:pPr algn="ctr"/>
            <a:r>
              <a:rPr lang="en-US" sz="3200" b="1" dirty="0"/>
              <a:t>How to measure pH </a:t>
            </a:r>
          </a:p>
          <a:p>
            <a:pPr algn="ctr"/>
            <a:r>
              <a:rPr lang="en-US" sz="2400" dirty="0"/>
              <a:t>using a pH indicator</a:t>
            </a:r>
          </a:p>
        </p:txBody>
      </p:sp>
      <p:pic>
        <p:nvPicPr>
          <p:cNvPr id="7172" name="Picture 4" descr="What is the detail explanation of how universal indicator changes colour in  response to pH? - Quora">
            <a:extLst>
              <a:ext uri="{FF2B5EF4-FFF2-40B4-BE49-F238E27FC236}">
                <a16:creationId xmlns:a16="http://schemas.microsoft.com/office/drawing/2014/main" id="{7F4DF030-65FC-F493-8B2E-4FE9CB2CBC8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090872" y="1903906"/>
            <a:ext cx="3440083" cy="486294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Red Cabbage pH activity: have fun and make a pH indicator solution.">
            <a:extLst>
              <a:ext uri="{FF2B5EF4-FFF2-40B4-BE49-F238E27FC236}">
                <a16:creationId xmlns:a16="http://schemas.microsoft.com/office/drawing/2014/main" id="{E6D2B533-E196-0562-08A3-26CE6BE774D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0963" y="1821991"/>
            <a:ext cx="7126185" cy="5036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1054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pH - Wikipedia">
            <a:extLst>
              <a:ext uri="{FF2B5EF4-FFF2-40B4-BE49-F238E27FC236}">
                <a16:creationId xmlns:a16="http://schemas.microsoft.com/office/drawing/2014/main" id="{85D43425-FF11-3705-B635-FC6F945DD90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082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615E9F7A-B64C-4192-8930-A05D1E23F3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Product preview">
            <a:extLst>
              <a:ext uri="{FF2B5EF4-FFF2-40B4-BE49-F238E27FC236}">
                <a16:creationId xmlns:a16="http://schemas.microsoft.com/office/drawing/2014/main" id="{ED3EA705-9A9E-5C6D-C5E7-6C3C45E64C9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0" y="853"/>
            <a:ext cx="2743179" cy="341751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up of a screen&#10;&#10;Description automatically generated">
            <a:extLst>
              <a:ext uri="{FF2B5EF4-FFF2-40B4-BE49-F238E27FC236}">
                <a16:creationId xmlns:a16="http://schemas.microsoft.com/office/drawing/2014/main" id="{5D3F9F33-82E4-C28A-4413-F8C5182F18D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348562" y="3766239"/>
            <a:ext cx="3440324" cy="2743199"/>
          </a:xfrm>
          <a:prstGeom prst="rect">
            <a:avLst/>
          </a:prstGeom>
        </p:spPr>
      </p:pic>
      <p:sp>
        <p:nvSpPr>
          <p:cNvPr id="1035" name="Rectangle 1034">
            <a:extLst>
              <a:ext uri="{FF2B5EF4-FFF2-40B4-BE49-F238E27FC236}">
                <a16:creationId xmlns:a16="http://schemas.microsoft.com/office/drawing/2014/main" id="{793EB161-5CFE-4D7E-B34B-06C90F9B1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43200" y="-1"/>
            <a:ext cx="6744336" cy="687718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7" name="Rectangle 1036">
            <a:extLst>
              <a:ext uri="{FF2B5EF4-FFF2-40B4-BE49-F238E27FC236}">
                <a16:creationId xmlns:a16="http://schemas.microsoft.com/office/drawing/2014/main" id="{618147C2-BF02-44AA-81D8-FD7776FAB3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5964" y="685799"/>
            <a:ext cx="5358808" cy="5486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NEW Nikon SMZ 745T Stereozoom Microscope with Track Stand and Eyepieces |  eBay">
            <a:extLst>
              <a:ext uri="{FF2B5EF4-FFF2-40B4-BE49-F238E27FC236}">
                <a16:creationId xmlns:a16="http://schemas.microsoft.com/office/drawing/2014/main" id="{1C9AE5BA-1F2B-9C50-FBED-3ADBF932F3FE}"/>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r="-4"/>
          <a:stretch/>
        </p:blipFill>
        <p:spPr bwMode="auto">
          <a:xfrm>
            <a:off x="9487538" y="10"/>
            <a:ext cx="2704462" cy="341835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hand holding a piece of paper&#10;&#10;Description automatically generated">
            <a:extLst>
              <a:ext uri="{FF2B5EF4-FFF2-40B4-BE49-F238E27FC236}">
                <a16:creationId xmlns:a16="http://schemas.microsoft.com/office/drawing/2014/main" id="{D9E0D555-2947-CEAE-56DB-FDB8CCF8F8C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5400000">
            <a:off x="9119605" y="3785606"/>
            <a:ext cx="3440324" cy="2704463"/>
          </a:xfrm>
          <a:prstGeom prst="rect">
            <a:avLst/>
          </a:prstGeom>
        </p:spPr>
      </p:pic>
      <p:sp>
        <p:nvSpPr>
          <p:cNvPr id="7" name="Rectangle 6">
            <a:extLst>
              <a:ext uri="{FF2B5EF4-FFF2-40B4-BE49-F238E27FC236}">
                <a16:creationId xmlns:a16="http://schemas.microsoft.com/office/drawing/2014/main" id="{B11BA813-6033-021A-7E89-02B3CCC05909}"/>
              </a:ext>
            </a:extLst>
          </p:cNvPr>
          <p:cNvSpPr/>
          <p:nvPr/>
        </p:nvSpPr>
        <p:spPr>
          <a:xfrm>
            <a:off x="2743199" y="0"/>
            <a:ext cx="6744336" cy="687718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039B192-53BF-5F74-72B0-9C2C3E4E7989}"/>
              </a:ext>
            </a:extLst>
          </p:cNvPr>
          <p:cNvSpPr txBox="1"/>
          <p:nvPr/>
        </p:nvSpPr>
        <p:spPr>
          <a:xfrm>
            <a:off x="3582524" y="481541"/>
            <a:ext cx="502695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Plankton bioindicators</a:t>
            </a: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10" name="Picture 4" descr="What are plankton?">
            <a:extLst>
              <a:ext uri="{FF2B5EF4-FFF2-40B4-BE49-F238E27FC236}">
                <a16:creationId xmlns:a16="http://schemas.microsoft.com/office/drawing/2014/main" id="{16B8C54D-6D47-B38B-3809-CA35ACFC8ED5}"/>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088811" y="1629005"/>
            <a:ext cx="6005196" cy="387200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1D5464A-47EC-A34F-8FFF-5EFE07E12F22}"/>
              </a:ext>
            </a:extLst>
          </p:cNvPr>
          <p:cNvSpPr txBox="1"/>
          <p:nvPr/>
        </p:nvSpPr>
        <p:spPr>
          <a:xfrm>
            <a:off x="3422312" y="5501012"/>
            <a:ext cx="5868459"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1" u="none" strike="noStrike" kern="1200" cap="none" spc="0" normalizeH="0" baseline="0" noProof="0" dirty="0">
                <a:ln>
                  <a:noFill/>
                </a:ln>
                <a:solidFill>
                  <a:prstClr val="white"/>
                </a:solidFill>
                <a:effectLst/>
                <a:uLnTx/>
                <a:uFillTx/>
                <a:latin typeface="Source Sans Pro" panose="020F0502020204030204" pitchFamily="34" charset="0"/>
                <a:ea typeface="+mn-ea"/>
                <a:cs typeface="+mn-cs"/>
              </a:rPr>
              <a:t>A copepod is a planktonic crustacean. Copepods are one of the most common and easily recognized types of zooplankton, found in almost every ocean, sea, and freshwater habitat, even in underground caverns. Image credit: NASA.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i="1" dirty="0">
                <a:solidFill>
                  <a:prstClr val="white"/>
                </a:solidFill>
                <a:latin typeface="Source Sans Pro" panose="020F0502020204030204" pitchFamily="34" charset="0"/>
              </a:rPr>
              <a:t>See student workbook for methodology on how to sample plankton as bioindicators of water quality.</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8915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E8875A-23E0-8A3D-16C8-0681BF4828EB}"/>
              </a:ext>
            </a:extLst>
          </p:cNvPr>
          <p:cNvSpPr/>
          <p:nvPr/>
        </p:nvSpPr>
        <p:spPr>
          <a:xfrm>
            <a:off x="0" y="1812758"/>
            <a:ext cx="12192000" cy="50452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BA794F9-AE94-229D-2376-A6EDC9297C62}"/>
              </a:ext>
            </a:extLst>
          </p:cNvPr>
          <p:cNvSpPr txBox="1"/>
          <p:nvPr/>
        </p:nvSpPr>
        <p:spPr>
          <a:xfrm>
            <a:off x="2439741" y="313554"/>
            <a:ext cx="7312518" cy="1446550"/>
          </a:xfrm>
          <a:prstGeom prst="rect">
            <a:avLst/>
          </a:prstGeom>
          <a:noFill/>
        </p:spPr>
        <p:txBody>
          <a:bodyPr wrap="square" rtlCol="0">
            <a:spAutoFit/>
          </a:bodyPr>
          <a:lstStyle/>
          <a:p>
            <a:pPr algn="ctr"/>
            <a:r>
              <a:rPr lang="en-US" sz="3200" b="1" dirty="0"/>
              <a:t>How to measure pH</a:t>
            </a:r>
          </a:p>
          <a:p>
            <a:pPr algn="ctr"/>
            <a:r>
              <a:rPr lang="en-US" sz="2400" dirty="0"/>
              <a:t>using a pH probe/meter</a:t>
            </a:r>
          </a:p>
          <a:p>
            <a:pPr algn="ctr"/>
            <a:endParaRPr lang="en-US" sz="3200" b="1" dirty="0"/>
          </a:p>
        </p:txBody>
      </p:sp>
      <p:pic>
        <p:nvPicPr>
          <p:cNvPr id="13314" name="Picture 2" descr="pH, Conductivity &amp; Temp. Tester, Waterproof - EC-PCTestr35">
            <a:extLst>
              <a:ext uri="{FF2B5EF4-FFF2-40B4-BE49-F238E27FC236}">
                <a16:creationId xmlns:a16="http://schemas.microsoft.com/office/drawing/2014/main" id="{5E5C2BF9-1791-2FDA-F3C7-77E41DCA3F6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7667" y="2126311"/>
            <a:ext cx="4016208" cy="44181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2632EA5-69C1-886A-AFC6-5B937E0C9F3E}"/>
              </a:ext>
            </a:extLst>
          </p:cNvPr>
          <p:cNvSpPr txBox="1"/>
          <p:nvPr/>
        </p:nvSpPr>
        <p:spPr>
          <a:xfrm>
            <a:off x="6096000" y="3613848"/>
            <a:ext cx="5732137" cy="2031325"/>
          </a:xfrm>
          <a:prstGeom prst="rect">
            <a:avLst/>
          </a:prstGeom>
          <a:noFill/>
        </p:spPr>
        <p:txBody>
          <a:bodyPr wrap="square" rtlCol="0">
            <a:spAutoFit/>
          </a:bodyPr>
          <a:lstStyle/>
          <a:p>
            <a:r>
              <a:rPr lang="en-US" dirty="0"/>
              <a:t>Follow the instructions.</a:t>
            </a:r>
          </a:p>
          <a:p>
            <a:endParaRPr lang="en-US" dirty="0"/>
          </a:p>
          <a:p>
            <a:r>
              <a:rPr lang="en-US" dirty="0"/>
              <a:t>Remember to calibrate the pH meter before using it!</a:t>
            </a:r>
          </a:p>
          <a:p>
            <a:endParaRPr lang="en-US" dirty="0"/>
          </a:p>
          <a:p>
            <a:r>
              <a:rPr lang="en-US" dirty="0"/>
              <a:t>There will be a bottle of liquid sold with the probe that is used to dip the probe into and wait for the probe to calibrate before using.</a:t>
            </a:r>
          </a:p>
        </p:txBody>
      </p:sp>
    </p:spTree>
    <p:extLst>
      <p:ext uri="{BB962C8B-B14F-4D97-AF65-F5344CB8AC3E}">
        <p14:creationId xmlns:p14="http://schemas.microsoft.com/office/powerpoint/2010/main" val="8958096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F04CB7-1BE8-DE71-7866-F0031A351FC2}"/>
              </a:ext>
            </a:extLst>
          </p:cNvPr>
          <p:cNvSpPr txBox="1"/>
          <p:nvPr/>
        </p:nvSpPr>
        <p:spPr>
          <a:xfrm>
            <a:off x="292403" y="2411803"/>
            <a:ext cx="2566738" cy="1446550"/>
          </a:xfrm>
          <a:prstGeom prst="rect">
            <a:avLst/>
          </a:prstGeom>
          <a:noFill/>
        </p:spPr>
        <p:txBody>
          <a:bodyPr wrap="square" rtlCol="0">
            <a:spAutoFit/>
          </a:bodyPr>
          <a:lstStyle/>
          <a:p>
            <a:pPr algn="ctr"/>
            <a:r>
              <a:rPr lang="en-US" sz="3200" b="1" dirty="0"/>
              <a:t>DO</a:t>
            </a:r>
          </a:p>
          <a:p>
            <a:pPr algn="ctr"/>
            <a:endParaRPr lang="en-US" sz="3200" b="1" dirty="0"/>
          </a:p>
          <a:p>
            <a:pPr algn="ctr"/>
            <a:r>
              <a:rPr lang="en-US" sz="2400" dirty="0"/>
              <a:t>Dissolved Oxygen</a:t>
            </a:r>
          </a:p>
        </p:txBody>
      </p:sp>
      <p:pic>
        <p:nvPicPr>
          <p:cNvPr id="16386" name="Picture 2" descr="Indicators: Dissolved Oxygen | US EPA">
            <a:extLst>
              <a:ext uri="{FF2B5EF4-FFF2-40B4-BE49-F238E27FC236}">
                <a16:creationId xmlns:a16="http://schemas.microsoft.com/office/drawing/2014/main" id="{0738EE2C-587A-0276-C9D9-B7FFEC8CD3A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3467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D26025-3963-9D0E-CA01-C27C8A24429E}"/>
              </a:ext>
            </a:extLst>
          </p:cNvPr>
          <p:cNvSpPr txBox="1"/>
          <p:nvPr/>
        </p:nvSpPr>
        <p:spPr>
          <a:xfrm>
            <a:off x="775855" y="2399254"/>
            <a:ext cx="3048000" cy="1815882"/>
          </a:xfrm>
          <a:prstGeom prst="rect">
            <a:avLst/>
          </a:prstGeom>
          <a:noFill/>
        </p:spPr>
        <p:txBody>
          <a:bodyPr wrap="square">
            <a:spAutoFit/>
          </a:bodyPr>
          <a:lstStyle/>
          <a:p>
            <a:pPr algn="ctr"/>
            <a:r>
              <a:rPr lang="en-AU" sz="2800" b="1" dirty="0"/>
              <a:t>Aquatic animals rely on oxygen that is dissolved in the water to survive </a:t>
            </a:r>
            <a:endParaRPr lang="en-US" sz="2800" b="1" dirty="0"/>
          </a:p>
        </p:txBody>
      </p:sp>
      <p:sp>
        <p:nvSpPr>
          <p:cNvPr id="4" name="Rectangle 3">
            <a:extLst>
              <a:ext uri="{FF2B5EF4-FFF2-40B4-BE49-F238E27FC236}">
                <a16:creationId xmlns:a16="http://schemas.microsoft.com/office/drawing/2014/main" id="{9BDD3A4E-6896-6A48-21A2-550C09C97537}"/>
              </a:ext>
            </a:extLst>
          </p:cNvPr>
          <p:cNvSpPr/>
          <p:nvPr/>
        </p:nvSpPr>
        <p:spPr>
          <a:xfrm>
            <a:off x="4706900" y="0"/>
            <a:ext cx="7488746"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Surface Water: Dissolved Oxygen in Surface Water - Yes the Fish Need to  Breath">
            <a:extLst>
              <a:ext uri="{FF2B5EF4-FFF2-40B4-BE49-F238E27FC236}">
                <a16:creationId xmlns:a16="http://schemas.microsoft.com/office/drawing/2014/main" id="{3F312D3A-F6DD-B0BB-9E24-00F23660B4F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27036" y="0"/>
            <a:ext cx="68484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6815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F04CB7-1BE8-DE71-7866-F0031A351FC2}"/>
              </a:ext>
            </a:extLst>
          </p:cNvPr>
          <p:cNvSpPr txBox="1"/>
          <p:nvPr/>
        </p:nvSpPr>
        <p:spPr>
          <a:xfrm>
            <a:off x="525346" y="2217840"/>
            <a:ext cx="3861419" cy="2462213"/>
          </a:xfrm>
          <a:prstGeom prst="rect">
            <a:avLst/>
          </a:prstGeom>
          <a:noFill/>
        </p:spPr>
        <p:txBody>
          <a:bodyPr wrap="square" rtlCol="0">
            <a:spAutoFit/>
          </a:bodyPr>
          <a:lstStyle/>
          <a:p>
            <a:pPr algn="ctr"/>
            <a:r>
              <a:rPr lang="en-US" sz="3200" b="1" dirty="0"/>
              <a:t>DO</a:t>
            </a:r>
          </a:p>
          <a:p>
            <a:pPr algn="ctr"/>
            <a:endParaRPr lang="en-US" sz="3200" b="1" dirty="0"/>
          </a:p>
          <a:p>
            <a:pPr algn="ctr"/>
            <a:r>
              <a:rPr lang="en-US" sz="2400" dirty="0"/>
              <a:t>is measured in ppm, mg/L and % saturation</a:t>
            </a:r>
          </a:p>
          <a:p>
            <a:pPr algn="ctr"/>
            <a:endParaRPr lang="en-US" sz="2400" dirty="0"/>
          </a:p>
          <a:p>
            <a:pPr algn="ctr"/>
            <a:r>
              <a:rPr lang="en-US" i="1" dirty="0"/>
              <a:t>Note: </a:t>
            </a:r>
            <a:r>
              <a:rPr lang="en-US" dirty="0"/>
              <a:t>ppm and mg/L equal the same</a:t>
            </a:r>
          </a:p>
        </p:txBody>
      </p:sp>
      <p:sp>
        <p:nvSpPr>
          <p:cNvPr id="2" name="Rectangle 1">
            <a:extLst>
              <a:ext uri="{FF2B5EF4-FFF2-40B4-BE49-F238E27FC236}">
                <a16:creationId xmlns:a16="http://schemas.microsoft.com/office/drawing/2014/main" id="{758E9821-E856-4201-105F-AD45983B9849}"/>
              </a:ext>
            </a:extLst>
          </p:cNvPr>
          <p:cNvSpPr/>
          <p:nvPr/>
        </p:nvSpPr>
        <p:spPr>
          <a:xfrm>
            <a:off x="4706900" y="0"/>
            <a:ext cx="7488746"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2" name="Picture 4">
            <a:extLst>
              <a:ext uri="{FF2B5EF4-FFF2-40B4-BE49-F238E27FC236}">
                <a16:creationId xmlns:a16="http://schemas.microsoft.com/office/drawing/2014/main" id="{B9C8D673-B141-58E6-8780-572F358D923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712673"/>
            <a:ext cx="5472545" cy="5472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0675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A6105D-45A4-1DC9-5AD7-53A7D7A9D205}"/>
              </a:ext>
            </a:extLst>
          </p:cNvPr>
          <p:cNvSpPr txBox="1"/>
          <p:nvPr/>
        </p:nvSpPr>
        <p:spPr>
          <a:xfrm>
            <a:off x="665019" y="1659285"/>
            <a:ext cx="3505199" cy="3970318"/>
          </a:xfrm>
          <a:prstGeom prst="rect">
            <a:avLst/>
          </a:prstGeom>
          <a:noFill/>
        </p:spPr>
        <p:txBody>
          <a:bodyPr wrap="square">
            <a:spAutoFit/>
          </a:bodyPr>
          <a:lstStyle/>
          <a:p>
            <a:pPr algn="ctr"/>
            <a:r>
              <a:rPr lang="en-AU" sz="2800" b="1" dirty="0"/>
              <a:t>DO naturally varies.</a:t>
            </a:r>
          </a:p>
          <a:p>
            <a:pPr algn="ctr"/>
            <a:endParaRPr lang="en-AU" sz="2800" b="1" dirty="0"/>
          </a:p>
          <a:p>
            <a:pPr algn="ctr"/>
            <a:r>
              <a:rPr lang="en-AU" sz="2800" b="1" dirty="0"/>
              <a:t>Factors that affect DO include water temperature as well as time of day, season, depth, altitude and rate of flow</a:t>
            </a:r>
            <a:endParaRPr lang="en-US" sz="2800" b="1" dirty="0"/>
          </a:p>
        </p:txBody>
      </p:sp>
      <p:sp>
        <p:nvSpPr>
          <p:cNvPr id="4" name="Rectangle 3">
            <a:extLst>
              <a:ext uri="{FF2B5EF4-FFF2-40B4-BE49-F238E27FC236}">
                <a16:creationId xmlns:a16="http://schemas.microsoft.com/office/drawing/2014/main" id="{56B5000C-68C8-18EA-EC71-5C4A24BA85D0}"/>
              </a:ext>
            </a:extLst>
          </p:cNvPr>
          <p:cNvSpPr/>
          <p:nvPr/>
        </p:nvSpPr>
        <p:spPr>
          <a:xfrm>
            <a:off x="4703254" y="-1"/>
            <a:ext cx="7488746"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Dissolved Oxygen - Environmental Measurement Systems">
            <a:extLst>
              <a:ext uri="{FF2B5EF4-FFF2-40B4-BE49-F238E27FC236}">
                <a16:creationId xmlns:a16="http://schemas.microsoft.com/office/drawing/2014/main" id="{61636939-8646-A843-B1BB-F6936E74BBA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5056909" y="629227"/>
            <a:ext cx="6719454" cy="5599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9764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auses Of Low Dissolved Oxygen In Water | Atlas Scientific">
            <a:extLst>
              <a:ext uri="{FF2B5EF4-FFF2-40B4-BE49-F238E27FC236}">
                <a16:creationId xmlns:a16="http://schemas.microsoft.com/office/drawing/2014/main" id="{59AF75F8-58BA-EECE-28EF-0484B6054376}"/>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508281C-0DED-2169-71D7-6FA8EE928F11}"/>
              </a:ext>
            </a:extLst>
          </p:cNvPr>
          <p:cNvSpPr txBox="1"/>
          <p:nvPr/>
        </p:nvSpPr>
        <p:spPr>
          <a:xfrm>
            <a:off x="7549601" y="679986"/>
            <a:ext cx="4365309" cy="1569660"/>
          </a:xfrm>
          <a:prstGeom prst="rect">
            <a:avLst/>
          </a:prstGeom>
          <a:noFill/>
        </p:spPr>
        <p:txBody>
          <a:bodyPr wrap="square" rtlCol="0">
            <a:spAutoFit/>
          </a:bodyPr>
          <a:lstStyle/>
          <a:p>
            <a:pPr algn="ctr"/>
            <a:r>
              <a:rPr lang="en-US" sz="3200" b="1" dirty="0">
                <a:solidFill>
                  <a:schemeClr val="bg1"/>
                </a:solidFill>
              </a:rPr>
              <a:t>However, if DO is LOW </a:t>
            </a:r>
          </a:p>
          <a:p>
            <a:pPr algn="ctr"/>
            <a:r>
              <a:rPr lang="en-US" sz="3200" b="1" dirty="0">
                <a:solidFill>
                  <a:schemeClr val="bg1"/>
                </a:solidFill>
              </a:rPr>
              <a:t>(when it shouldn’t be) </a:t>
            </a:r>
          </a:p>
          <a:p>
            <a:pPr algn="ctr"/>
            <a:r>
              <a:rPr lang="en-US" sz="3200" b="1" dirty="0">
                <a:solidFill>
                  <a:schemeClr val="bg1"/>
                </a:solidFill>
              </a:rPr>
              <a:t>there is a problem</a:t>
            </a:r>
            <a:endParaRPr lang="en-US" dirty="0">
              <a:solidFill>
                <a:schemeClr val="bg1"/>
              </a:solidFill>
            </a:endParaRPr>
          </a:p>
        </p:txBody>
      </p:sp>
    </p:spTree>
    <p:extLst>
      <p:ext uri="{BB962C8B-B14F-4D97-AF65-F5344CB8AC3E}">
        <p14:creationId xmlns:p14="http://schemas.microsoft.com/office/powerpoint/2010/main" val="38392726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FishSens Magazine | How Do Fish Respond to Low Dissolved Oxygen? - FishSens  Magazine">
            <a:extLst>
              <a:ext uri="{FF2B5EF4-FFF2-40B4-BE49-F238E27FC236}">
                <a16:creationId xmlns:a16="http://schemas.microsoft.com/office/drawing/2014/main" id="{0178D1CF-1B28-5B29-C31F-03CE681F4DC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C4FEA08-700B-594F-BC27-19B741292B3D}"/>
              </a:ext>
            </a:extLst>
          </p:cNvPr>
          <p:cNvSpPr txBox="1"/>
          <p:nvPr/>
        </p:nvSpPr>
        <p:spPr>
          <a:xfrm>
            <a:off x="8380872" y="177225"/>
            <a:ext cx="3811128" cy="584775"/>
          </a:xfrm>
          <a:prstGeom prst="rect">
            <a:avLst/>
          </a:prstGeom>
          <a:noFill/>
        </p:spPr>
        <p:txBody>
          <a:bodyPr wrap="square" rtlCol="0">
            <a:spAutoFit/>
          </a:bodyPr>
          <a:lstStyle/>
          <a:p>
            <a:pPr algn="ctr"/>
            <a:r>
              <a:rPr lang="en-US" sz="3200" b="1" dirty="0">
                <a:solidFill>
                  <a:srgbClr val="00B050"/>
                </a:solidFill>
                <a:highlight>
                  <a:srgbClr val="000000"/>
                </a:highlight>
              </a:rPr>
              <a:t>E.g. eutrophication</a:t>
            </a:r>
            <a:endParaRPr lang="en-US" dirty="0">
              <a:solidFill>
                <a:srgbClr val="00B050"/>
              </a:solidFill>
              <a:highlight>
                <a:srgbClr val="000000"/>
              </a:highlight>
            </a:endParaRPr>
          </a:p>
        </p:txBody>
      </p:sp>
    </p:spTree>
    <p:extLst>
      <p:ext uri="{BB962C8B-B14F-4D97-AF65-F5344CB8AC3E}">
        <p14:creationId xmlns:p14="http://schemas.microsoft.com/office/powerpoint/2010/main" val="28477269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B8D454-A52C-8588-6C81-C1E90FCF7EEA}"/>
              </a:ext>
            </a:extLst>
          </p:cNvPr>
          <p:cNvSpPr txBox="1"/>
          <p:nvPr/>
        </p:nvSpPr>
        <p:spPr>
          <a:xfrm>
            <a:off x="1127204" y="577912"/>
            <a:ext cx="10261232" cy="954107"/>
          </a:xfrm>
          <a:prstGeom prst="rect">
            <a:avLst/>
          </a:prstGeom>
          <a:noFill/>
        </p:spPr>
        <p:txBody>
          <a:bodyPr wrap="square" rtlCol="0">
            <a:spAutoFit/>
          </a:bodyPr>
          <a:lstStyle/>
          <a:p>
            <a:pPr algn="ctr"/>
            <a:r>
              <a:rPr lang="en-US" sz="3200" b="1" dirty="0"/>
              <a:t>How to measure DO</a:t>
            </a:r>
          </a:p>
          <a:p>
            <a:pPr algn="ctr"/>
            <a:r>
              <a:rPr lang="en-US" sz="2400" dirty="0"/>
              <a:t>using the Winkler titration method with a test kit </a:t>
            </a:r>
            <a:r>
              <a:rPr lang="en-US" sz="2400" i="1" dirty="0"/>
              <a:t>in situ</a:t>
            </a:r>
          </a:p>
        </p:txBody>
      </p:sp>
      <p:sp>
        <p:nvSpPr>
          <p:cNvPr id="3" name="Rectangle 2">
            <a:extLst>
              <a:ext uri="{FF2B5EF4-FFF2-40B4-BE49-F238E27FC236}">
                <a16:creationId xmlns:a16="http://schemas.microsoft.com/office/drawing/2014/main" id="{7405E333-1B46-CEE7-BA7E-735A83D3C362}"/>
              </a:ext>
            </a:extLst>
          </p:cNvPr>
          <p:cNvSpPr/>
          <p:nvPr/>
        </p:nvSpPr>
        <p:spPr>
          <a:xfrm>
            <a:off x="0" y="1812758"/>
            <a:ext cx="12192000" cy="50452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434" name="Picture 2" descr="What Is The Winkler Method For Dissolved Oxygen? | Atlas Scientific">
            <a:extLst>
              <a:ext uri="{FF2B5EF4-FFF2-40B4-BE49-F238E27FC236}">
                <a16:creationId xmlns:a16="http://schemas.microsoft.com/office/drawing/2014/main" id="{A5086A7E-E15D-48BF-BA43-3B1EA380C08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26155" y="2131489"/>
            <a:ext cx="7733001" cy="44077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6B3CE22-2CAD-951F-6CB1-0860E4957A42}"/>
              </a:ext>
            </a:extLst>
          </p:cNvPr>
          <p:cNvSpPr txBox="1"/>
          <p:nvPr/>
        </p:nvSpPr>
        <p:spPr>
          <a:xfrm>
            <a:off x="392096" y="2131489"/>
            <a:ext cx="3241964" cy="2862322"/>
          </a:xfrm>
          <a:prstGeom prst="rect">
            <a:avLst/>
          </a:prstGeom>
          <a:noFill/>
        </p:spPr>
        <p:txBody>
          <a:bodyPr wrap="square" rtlCol="0">
            <a:spAutoFit/>
          </a:bodyPr>
          <a:lstStyle/>
          <a:p>
            <a:pPr algn="just"/>
            <a:r>
              <a:rPr lang="en-AU" i="0" dirty="0">
                <a:solidFill>
                  <a:srgbClr val="3D4459"/>
                </a:solidFill>
                <a:effectLst/>
              </a:rPr>
              <a:t>The Winkler titration method involves adding chemicals to the water to react with the oxygen molecules, to form an acidic solution. The amount of neutralizing agent required to neutralize the solution until the sample becomes clear in colour, indicates how much oxygen was in the original water sample. </a:t>
            </a:r>
            <a:endParaRPr lang="en-US" dirty="0"/>
          </a:p>
        </p:txBody>
      </p:sp>
      <p:sp>
        <p:nvSpPr>
          <p:cNvPr id="5" name="TextBox 4">
            <a:extLst>
              <a:ext uri="{FF2B5EF4-FFF2-40B4-BE49-F238E27FC236}">
                <a16:creationId xmlns:a16="http://schemas.microsoft.com/office/drawing/2014/main" id="{ACC553AC-A749-313B-0C9E-DAE1D1FC61DA}"/>
              </a:ext>
            </a:extLst>
          </p:cNvPr>
          <p:cNvSpPr txBox="1"/>
          <p:nvPr/>
        </p:nvSpPr>
        <p:spPr>
          <a:xfrm>
            <a:off x="392096" y="5615939"/>
            <a:ext cx="3201215" cy="923330"/>
          </a:xfrm>
          <a:prstGeom prst="rect">
            <a:avLst/>
          </a:prstGeom>
          <a:noFill/>
        </p:spPr>
        <p:txBody>
          <a:bodyPr wrap="square" rtlCol="0">
            <a:spAutoFit/>
          </a:bodyPr>
          <a:lstStyle/>
          <a:p>
            <a:r>
              <a:rPr lang="en-US" dirty="0"/>
              <a:t>Test </a:t>
            </a:r>
            <a:r>
              <a:rPr lang="en-US" i="1" dirty="0"/>
              <a:t>in situ </a:t>
            </a:r>
            <a:r>
              <a:rPr lang="en-US" dirty="0"/>
              <a:t>(on site). Measure temperature at the same time (temperature changes DO). </a:t>
            </a:r>
          </a:p>
        </p:txBody>
      </p:sp>
    </p:spTree>
    <p:extLst>
      <p:ext uri="{BB962C8B-B14F-4D97-AF65-F5344CB8AC3E}">
        <p14:creationId xmlns:p14="http://schemas.microsoft.com/office/powerpoint/2010/main" val="11806283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B8D454-A52C-8588-6C81-C1E90FCF7EEA}"/>
              </a:ext>
            </a:extLst>
          </p:cNvPr>
          <p:cNvSpPr txBox="1"/>
          <p:nvPr/>
        </p:nvSpPr>
        <p:spPr>
          <a:xfrm>
            <a:off x="2415677" y="550203"/>
            <a:ext cx="7312518" cy="954107"/>
          </a:xfrm>
          <a:prstGeom prst="rect">
            <a:avLst/>
          </a:prstGeom>
          <a:noFill/>
        </p:spPr>
        <p:txBody>
          <a:bodyPr wrap="square" rtlCol="0">
            <a:spAutoFit/>
          </a:bodyPr>
          <a:lstStyle/>
          <a:p>
            <a:pPr algn="ctr"/>
            <a:r>
              <a:rPr lang="en-US" sz="3200" b="1" dirty="0"/>
              <a:t>How to measure DO</a:t>
            </a:r>
          </a:p>
          <a:p>
            <a:pPr algn="ctr"/>
            <a:r>
              <a:rPr lang="en-US" sz="2400" dirty="0"/>
              <a:t>using a DO meter/probe</a:t>
            </a:r>
          </a:p>
        </p:txBody>
      </p:sp>
      <p:sp>
        <p:nvSpPr>
          <p:cNvPr id="3" name="Rectangle 2">
            <a:extLst>
              <a:ext uri="{FF2B5EF4-FFF2-40B4-BE49-F238E27FC236}">
                <a16:creationId xmlns:a16="http://schemas.microsoft.com/office/drawing/2014/main" id="{7405E333-1B46-CEE7-BA7E-735A83D3C362}"/>
              </a:ext>
            </a:extLst>
          </p:cNvPr>
          <p:cNvSpPr/>
          <p:nvPr/>
        </p:nvSpPr>
        <p:spPr>
          <a:xfrm>
            <a:off x="0" y="1812758"/>
            <a:ext cx="12192000" cy="50452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58" name="Picture 2" descr="Dissolved Oxygen Probe User Manual">
            <a:extLst>
              <a:ext uri="{FF2B5EF4-FFF2-40B4-BE49-F238E27FC236}">
                <a16:creationId xmlns:a16="http://schemas.microsoft.com/office/drawing/2014/main" id="{ED13A88F-107C-B6C9-CE74-FE6884BF46C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57747" y="2200790"/>
            <a:ext cx="7301345" cy="41070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1AC6E06-368F-AAB2-FC44-4CD00110C77D}"/>
              </a:ext>
            </a:extLst>
          </p:cNvPr>
          <p:cNvSpPr txBox="1"/>
          <p:nvPr/>
        </p:nvSpPr>
        <p:spPr>
          <a:xfrm>
            <a:off x="9296399" y="2016124"/>
            <a:ext cx="2660073" cy="646331"/>
          </a:xfrm>
          <a:prstGeom prst="rect">
            <a:avLst/>
          </a:prstGeom>
          <a:noFill/>
        </p:spPr>
        <p:txBody>
          <a:bodyPr wrap="square" rtlCol="0">
            <a:spAutoFit/>
          </a:bodyPr>
          <a:lstStyle/>
          <a:p>
            <a:r>
              <a:rPr lang="en-US" dirty="0"/>
              <a:t>Probes cost anywhere between $200 and $2000</a:t>
            </a:r>
          </a:p>
        </p:txBody>
      </p:sp>
      <p:sp>
        <p:nvSpPr>
          <p:cNvPr id="5" name="TextBox 4">
            <a:extLst>
              <a:ext uri="{FF2B5EF4-FFF2-40B4-BE49-F238E27FC236}">
                <a16:creationId xmlns:a16="http://schemas.microsoft.com/office/drawing/2014/main" id="{1B6B154D-BC4E-822D-D61E-A12570C7B03F}"/>
              </a:ext>
            </a:extLst>
          </p:cNvPr>
          <p:cNvSpPr txBox="1"/>
          <p:nvPr/>
        </p:nvSpPr>
        <p:spPr>
          <a:xfrm>
            <a:off x="9296399" y="4276292"/>
            <a:ext cx="2531738" cy="1477328"/>
          </a:xfrm>
          <a:prstGeom prst="rect">
            <a:avLst/>
          </a:prstGeom>
          <a:noFill/>
        </p:spPr>
        <p:txBody>
          <a:bodyPr wrap="square" rtlCol="0">
            <a:spAutoFit/>
          </a:bodyPr>
          <a:lstStyle/>
          <a:p>
            <a:r>
              <a:rPr lang="en-US" dirty="0"/>
              <a:t>Follow the instructions.</a:t>
            </a:r>
          </a:p>
          <a:p>
            <a:endParaRPr lang="en-US" dirty="0"/>
          </a:p>
          <a:p>
            <a:r>
              <a:rPr lang="en-US" dirty="0"/>
              <a:t>Remember to calibrate the DO meter before using it!</a:t>
            </a:r>
          </a:p>
        </p:txBody>
      </p:sp>
    </p:spTree>
    <p:extLst>
      <p:ext uri="{BB962C8B-B14F-4D97-AF65-F5344CB8AC3E}">
        <p14:creationId xmlns:p14="http://schemas.microsoft.com/office/powerpoint/2010/main" val="27632940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B8D454-A52C-8588-6C81-C1E90FCF7EEA}"/>
              </a:ext>
            </a:extLst>
          </p:cNvPr>
          <p:cNvSpPr txBox="1"/>
          <p:nvPr/>
        </p:nvSpPr>
        <p:spPr>
          <a:xfrm>
            <a:off x="2415677" y="550203"/>
            <a:ext cx="8183050" cy="584775"/>
          </a:xfrm>
          <a:prstGeom prst="rect">
            <a:avLst/>
          </a:prstGeom>
          <a:noFill/>
        </p:spPr>
        <p:txBody>
          <a:bodyPr wrap="square" rtlCol="0">
            <a:spAutoFit/>
          </a:bodyPr>
          <a:lstStyle/>
          <a:p>
            <a:pPr algn="ctr"/>
            <a:r>
              <a:rPr lang="en-US" sz="3200" b="1" dirty="0"/>
              <a:t>How to convert DO in mg/L to % saturation</a:t>
            </a:r>
          </a:p>
        </p:txBody>
      </p:sp>
      <p:sp>
        <p:nvSpPr>
          <p:cNvPr id="3" name="Rectangle 2">
            <a:extLst>
              <a:ext uri="{FF2B5EF4-FFF2-40B4-BE49-F238E27FC236}">
                <a16:creationId xmlns:a16="http://schemas.microsoft.com/office/drawing/2014/main" id="{7405E333-1B46-CEE7-BA7E-735A83D3C362}"/>
              </a:ext>
            </a:extLst>
          </p:cNvPr>
          <p:cNvSpPr/>
          <p:nvPr/>
        </p:nvSpPr>
        <p:spPr>
          <a:xfrm>
            <a:off x="0" y="1812758"/>
            <a:ext cx="12192000" cy="50452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D167A53-AC34-32FB-B8BE-397C570D755C}"/>
              </a:ext>
            </a:extLst>
          </p:cNvPr>
          <p:cNvSpPr/>
          <p:nvPr/>
        </p:nvSpPr>
        <p:spPr>
          <a:xfrm>
            <a:off x="350009" y="2073221"/>
            <a:ext cx="4831592" cy="4524315"/>
          </a:xfrm>
          <a:prstGeom prst="rect">
            <a:avLst/>
          </a:prstGeom>
        </p:spPr>
        <p:txBody>
          <a:bodyPr wrap="square">
            <a:spAutoFit/>
          </a:bodyPr>
          <a:lstStyle/>
          <a:p>
            <a:r>
              <a:rPr lang="en-AU" sz="2400" b="1" dirty="0"/>
              <a:t>DO% saturation = </a:t>
            </a:r>
            <a:r>
              <a:rPr lang="en-AU" sz="2400" b="1" u="sng" dirty="0"/>
              <a:t>DO mg/L x 100</a:t>
            </a:r>
          </a:p>
          <a:p>
            <a:r>
              <a:rPr lang="en-AU" sz="2400" b="1" dirty="0"/>
              <a:t>                                 DO at saturation</a:t>
            </a:r>
          </a:p>
          <a:p>
            <a:endParaRPr lang="en-AU" sz="2400" dirty="0"/>
          </a:p>
          <a:p>
            <a:r>
              <a:rPr lang="en-AU" sz="2400" dirty="0"/>
              <a:t>E.g. If the DO was recorded </a:t>
            </a:r>
          </a:p>
          <a:p>
            <a:r>
              <a:rPr lang="en-AU" sz="2400" dirty="0"/>
              <a:t>at </a:t>
            </a:r>
            <a:r>
              <a:rPr lang="en-AU" sz="2400" b="1" dirty="0"/>
              <a:t>6.8 </a:t>
            </a:r>
            <a:r>
              <a:rPr lang="en-AU" sz="2400" dirty="0"/>
              <a:t>mg/L &amp; the temperature </a:t>
            </a:r>
          </a:p>
          <a:p>
            <a:r>
              <a:rPr lang="en-AU" sz="2400" dirty="0"/>
              <a:t>was 25°C (see yellow shaded row)….</a:t>
            </a:r>
          </a:p>
          <a:p>
            <a:endParaRPr lang="en-AU" sz="2400" dirty="0"/>
          </a:p>
          <a:p>
            <a:r>
              <a:rPr lang="en-AU" sz="2400" b="1" dirty="0"/>
              <a:t>6.8 </a:t>
            </a:r>
            <a:r>
              <a:rPr lang="en-AU" sz="2400" dirty="0"/>
              <a:t>x 100 / 8.4 = </a:t>
            </a:r>
            <a:r>
              <a:rPr lang="en-AU" sz="2400" u="sng" dirty="0"/>
              <a:t>80.95% sat</a:t>
            </a:r>
            <a:r>
              <a:rPr lang="en-AU" sz="2400" dirty="0"/>
              <a:t>.</a:t>
            </a:r>
          </a:p>
          <a:p>
            <a:endParaRPr lang="en-AU" sz="2400" dirty="0"/>
          </a:p>
          <a:p>
            <a:r>
              <a:rPr lang="en-AU" sz="2400" i="1" dirty="0"/>
              <a:t>Note: </a:t>
            </a:r>
            <a:r>
              <a:rPr lang="en-AU" sz="2400" dirty="0"/>
              <a:t>Temperature changes DO. </a:t>
            </a:r>
            <a:br>
              <a:rPr lang="en-AU" sz="2400" dirty="0"/>
            </a:br>
            <a:r>
              <a:rPr lang="en-AU" sz="2400" dirty="0"/>
              <a:t>E.g. water at 25°C is 100% saturated with DO at 8.4 mg/L.</a:t>
            </a:r>
          </a:p>
        </p:txBody>
      </p:sp>
      <p:graphicFrame>
        <p:nvGraphicFramePr>
          <p:cNvPr id="8" name="Table 7">
            <a:extLst>
              <a:ext uri="{FF2B5EF4-FFF2-40B4-BE49-F238E27FC236}">
                <a16:creationId xmlns:a16="http://schemas.microsoft.com/office/drawing/2014/main" id="{A276AD88-E5F1-A7E6-4975-EA12CF6D3ACD}"/>
              </a:ext>
            </a:extLst>
          </p:cNvPr>
          <p:cNvGraphicFramePr>
            <a:graphicFrameLocks noGrp="1"/>
          </p:cNvGraphicFramePr>
          <p:nvPr>
            <p:extLst>
              <p:ext uri="{D42A27DB-BD31-4B8C-83A1-F6EECF244321}">
                <p14:modId xmlns:p14="http://schemas.microsoft.com/office/powerpoint/2010/main" val="3318827006"/>
              </p:ext>
            </p:extLst>
          </p:nvPr>
        </p:nvGraphicFramePr>
        <p:xfrm>
          <a:off x="6404693" y="1880828"/>
          <a:ext cx="5662616" cy="4909100"/>
        </p:xfrm>
        <a:graphic>
          <a:graphicData uri="http://schemas.openxmlformats.org/drawingml/2006/table">
            <a:tbl>
              <a:tblPr firstRow="1" bandRow="1">
                <a:tableStyleId>{5940675A-B579-460E-94D1-54222C63F5DA}</a:tableStyleId>
              </a:tblPr>
              <a:tblGrid>
                <a:gridCol w="2376013">
                  <a:extLst>
                    <a:ext uri="{9D8B030D-6E8A-4147-A177-3AD203B41FA5}">
                      <a16:colId xmlns:a16="http://schemas.microsoft.com/office/drawing/2014/main" val="20000"/>
                    </a:ext>
                  </a:extLst>
                </a:gridCol>
                <a:gridCol w="3286603">
                  <a:extLst>
                    <a:ext uri="{9D8B030D-6E8A-4147-A177-3AD203B41FA5}">
                      <a16:colId xmlns:a16="http://schemas.microsoft.com/office/drawing/2014/main" val="20001"/>
                    </a:ext>
                  </a:extLst>
                </a:gridCol>
              </a:tblGrid>
              <a:tr h="330331">
                <a:tc>
                  <a:txBody>
                    <a:bodyPr/>
                    <a:lstStyle/>
                    <a:p>
                      <a:pPr algn="ctr"/>
                      <a:r>
                        <a:rPr lang="en-AU" sz="800" b="1" dirty="0">
                          <a:solidFill>
                            <a:schemeClr val="tx1"/>
                          </a:solidFill>
                          <a:latin typeface="+mn-lt"/>
                        </a:rPr>
                        <a:t>Temp.</a:t>
                      </a:r>
                      <a:r>
                        <a:rPr lang="en-AU" sz="800" b="1" baseline="0" dirty="0">
                          <a:solidFill>
                            <a:schemeClr val="tx1"/>
                          </a:solidFill>
                          <a:latin typeface="+mn-lt"/>
                        </a:rPr>
                        <a:t> °C</a:t>
                      </a:r>
                      <a:endParaRPr lang="en-AU" sz="800" b="1" dirty="0">
                        <a:solidFill>
                          <a:schemeClr val="tx1"/>
                        </a:solidFill>
                        <a:latin typeface="+mn-lt"/>
                      </a:endParaRPr>
                    </a:p>
                  </a:txBody>
                  <a:tcPr>
                    <a:solidFill>
                      <a:schemeClr val="bg1">
                        <a:lumMod val="85000"/>
                      </a:schemeClr>
                    </a:solidFill>
                  </a:tcPr>
                </a:tc>
                <a:tc>
                  <a:txBody>
                    <a:bodyPr/>
                    <a:lstStyle/>
                    <a:p>
                      <a:pPr algn="ctr"/>
                      <a:r>
                        <a:rPr lang="en-AU" sz="800" b="1" dirty="0">
                          <a:solidFill>
                            <a:schemeClr val="tx1"/>
                          </a:solidFill>
                          <a:latin typeface="+mn-lt"/>
                        </a:rPr>
                        <a:t>DO at saturation</a:t>
                      </a:r>
                    </a:p>
                    <a:p>
                      <a:pPr algn="ctr"/>
                      <a:r>
                        <a:rPr lang="en-AU" sz="800" b="0" dirty="0">
                          <a:solidFill>
                            <a:schemeClr val="tx1"/>
                          </a:solidFill>
                          <a:latin typeface="+mn-lt"/>
                        </a:rPr>
                        <a:t>(mg/L)</a:t>
                      </a:r>
                    </a:p>
                  </a:txBody>
                  <a:tcPr>
                    <a:solidFill>
                      <a:schemeClr val="bg1">
                        <a:lumMod val="85000"/>
                      </a:schemeClr>
                    </a:solidFill>
                  </a:tcPr>
                </a:tc>
                <a:extLst>
                  <a:ext uri="{0D108BD9-81ED-4DB2-BD59-A6C34878D82A}">
                    <a16:rowId xmlns:a16="http://schemas.microsoft.com/office/drawing/2014/main" val="10000"/>
                  </a:ext>
                </a:extLst>
              </a:tr>
              <a:tr h="228691">
                <a:tc>
                  <a:txBody>
                    <a:bodyPr/>
                    <a:lstStyle/>
                    <a:p>
                      <a:pPr algn="ctr"/>
                      <a:r>
                        <a:rPr lang="en-AU" sz="800" dirty="0">
                          <a:solidFill>
                            <a:schemeClr val="tx1"/>
                          </a:solidFill>
                          <a:latin typeface="+mn-lt"/>
                        </a:rPr>
                        <a:t>11</a:t>
                      </a:r>
                    </a:p>
                  </a:txBody>
                  <a:tcPr/>
                </a:tc>
                <a:tc>
                  <a:txBody>
                    <a:bodyPr/>
                    <a:lstStyle/>
                    <a:p>
                      <a:pPr algn="ctr"/>
                      <a:r>
                        <a:rPr lang="en-AU" sz="800" dirty="0">
                          <a:solidFill>
                            <a:schemeClr val="tx1"/>
                          </a:solidFill>
                          <a:latin typeface="+mn-lt"/>
                        </a:rPr>
                        <a:t>11.1</a:t>
                      </a:r>
                    </a:p>
                  </a:txBody>
                  <a:tcPr/>
                </a:tc>
                <a:extLst>
                  <a:ext uri="{0D108BD9-81ED-4DB2-BD59-A6C34878D82A}">
                    <a16:rowId xmlns:a16="http://schemas.microsoft.com/office/drawing/2014/main" val="10001"/>
                  </a:ext>
                </a:extLst>
              </a:tr>
              <a:tr h="228691">
                <a:tc>
                  <a:txBody>
                    <a:bodyPr/>
                    <a:lstStyle/>
                    <a:p>
                      <a:pPr algn="ctr"/>
                      <a:r>
                        <a:rPr lang="en-AU" sz="800" dirty="0">
                          <a:solidFill>
                            <a:schemeClr val="tx1"/>
                          </a:solidFill>
                          <a:latin typeface="+mn-lt"/>
                        </a:rPr>
                        <a:t>12</a:t>
                      </a:r>
                    </a:p>
                  </a:txBody>
                  <a:tcPr/>
                </a:tc>
                <a:tc>
                  <a:txBody>
                    <a:bodyPr/>
                    <a:lstStyle/>
                    <a:p>
                      <a:pPr algn="ctr"/>
                      <a:r>
                        <a:rPr lang="en-AU" sz="800" dirty="0">
                          <a:solidFill>
                            <a:schemeClr val="tx1"/>
                          </a:solidFill>
                          <a:latin typeface="+mn-lt"/>
                        </a:rPr>
                        <a:t>10.8</a:t>
                      </a:r>
                    </a:p>
                  </a:txBody>
                  <a:tcPr/>
                </a:tc>
                <a:extLst>
                  <a:ext uri="{0D108BD9-81ED-4DB2-BD59-A6C34878D82A}">
                    <a16:rowId xmlns:a16="http://schemas.microsoft.com/office/drawing/2014/main" val="10002"/>
                  </a:ext>
                </a:extLst>
              </a:tr>
              <a:tr h="228691">
                <a:tc>
                  <a:txBody>
                    <a:bodyPr/>
                    <a:lstStyle/>
                    <a:p>
                      <a:pPr algn="ctr"/>
                      <a:r>
                        <a:rPr lang="en-AU" sz="800" dirty="0">
                          <a:solidFill>
                            <a:schemeClr val="tx1"/>
                          </a:solidFill>
                          <a:latin typeface="+mn-lt"/>
                        </a:rPr>
                        <a:t>13</a:t>
                      </a:r>
                    </a:p>
                  </a:txBody>
                  <a:tcPr/>
                </a:tc>
                <a:tc>
                  <a:txBody>
                    <a:bodyPr/>
                    <a:lstStyle/>
                    <a:p>
                      <a:pPr algn="ctr"/>
                      <a:r>
                        <a:rPr lang="en-AU" sz="800" dirty="0">
                          <a:solidFill>
                            <a:schemeClr val="tx1"/>
                          </a:solidFill>
                          <a:latin typeface="+mn-lt"/>
                        </a:rPr>
                        <a:t>10.6</a:t>
                      </a:r>
                    </a:p>
                  </a:txBody>
                  <a:tcPr/>
                </a:tc>
                <a:extLst>
                  <a:ext uri="{0D108BD9-81ED-4DB2-BD59-A6C34878D82A}">
                    <a16:rowId xmlns:a16="http://schemas.microsoft.com/office/drawing/2014/main" val="10003"/>
                  </a:ext>
                </a:extLst>
              </a:tr>
              <a:tr h="228691">
                <a:tc>
                  <a:txBody>
                    <a:bodyPr/>
                    <a:lstStyle/>
                    <a:p>
                      <a:pPr algn="ctr"/>
                      <a:r>
                        <a:rPr lang="en-AU" sz="800" dirty="0">
                          <a:solidFill>
                            <a:schemeClr val="tx1"/>
                          </a:solidFill>
                          <a:latin typeface="+mn-lt"/>
                        </a:rPr>
                        <a:t>14</a:t>
                      </a:r>
                    </a:p>
                  </a:txBody>
                  <a:tcPr/>
                </a:tc>
                <a:tc>
                  <a:txBody>
                    <a:bodyPr/>
                    <a:lstStyle/>
                    <a:p>
                      <a:pPr algn="ctr"/>
                      <a:r>
                        <a:rPr lang="en-AU" sz="800" dirty="0">
                          <a:solidFill>
                            <a:schemeClr val="tx1"/>
                          </a:solidFill>
                          <a:latin typeface="+mn-lt"/>
                        </a:rPr>
                        <a:t>10.4</a:t>
                      </a:r>
                    </a:p>
                  </a:txBody>
                  <a:tcPr/>
                </a:tc>
                <a:extLst>
                  <a:ext uri="{0D108BD9-81ED-4DB2-BD59-A6C34878D82A}">
                    <a16:rowId xmlns:a16="http://schemas.microsoft.com/office/drawing/2014/main" val="10004"/>
                  </a:ext>
                </a:extLst>
              </a:tr>
              <a:tr h="228691">
                <a:tc>
                  <a:txBody>
                    <a:bodyPr/>
                    <a:lstStyle/>
                    <a:p>
                      <a:pPr algn="ctr"/>
                      <a:r>
                        <a:rPr lang="en-AU" sz="800" dirty="0">
                          <a:solidFill>
                            <a:schemeClr val="tx1"/>
                          </a:solidFill>
                          <a:latin typeface="+mn-lt"/>
                        </a:rPr>
                        <a:t>15</a:t>
                      </a:r>
                    </a:p>
                  </a:txBody>
                  <a:tcPr/>
                </a:tc>
                <a:tc>
                  <a:txBody>
                    <a:bodyPr/>
                    <a:lstStyle/>
                    <a:p>
                      <a:pPr algn="ctr"/>
                      <a:r>
                        <a:rPr lang="en-AU" sz="800" dirty="0">
                          <a:solidFill>
                            <a:schemeClr val="tx1"/>
                          </a:solidFill>
                          <a:latin typeface="+mn-lt"/>
                        </a:rPr>
                        <a:t>10.2</a:t>
                      </a:r>
                    </a:p>
                  </a:txBody>
                  <a:tcPr/>
                </a:tc>
                <a:extLst>
                  <a:ext uri="{0D108BD9-81ED-4DB2-BD59-A6C34878D82A}">
                    <a16:rowId xmlns:a16="http://schemas.microsoft.com/office/drawing/2014/main" val="10005"/>
                  </a:ext>
                </a:extLst>
              </a:tr>
              <a:tr h="228691">
                <a:tc>
                  <a:txBody>
                    <a:bodyPr/>
                    <a:lstStyle/>
                    <a:p>
                      <a:pPr algn="ctr"/>
                      <a:r>
                        <a:rPr lang="en-AU" sz="800" dirty="0">
                          <a:solidFill>
                            <a:schemeClr val="tx1"/>
                          </a:solidFill>
                          <a:latin typeface="+mn-lt"/>
                        </a:rPr>
                        <a:t>16</a:t>
                      </a:r>
                    </a:p>
                  </a:txBody>
                  <a:tcPr/>
                </a:tc>
                <a:tc>
                  <a:txBody>
                    <a:bodyPr/>
                    <a:lstStyle/>
                    <a:p>
                      <a:pPr algn="ctr"/>
                      <a:r>
                        <a:rPr lang="en-AU" sz="800" dirty="0">
                          <a:solidFill>
                            <a:schemeClr val="tx1"/>
                          </a:solidFill>
                          <a:latin typeface="+mn-lt"/>
                        </a:rPr>
                        <a:t>10.0</a:t>
                      </a:r>
                    </a:p>
                  </a:txBody>
                  <a:tcPr/>
                </a:tc>
                <a:extLst>
                  <a:ext uri="{0D108BD9-81ED-4DB2-BD59-A6C34878D82A}">
                    <a16:rowId xmlns:a16="http://schemas.microsoft.com/office/drawing/2014/main" val="10006"/>
                  </a:ext>
                </a:extLst>
              </a:tr>
              <a:tr h="228691">
                <a:tc>
                  <a:txBody>
                    <a:bodyPr/>
                    <a:lstStyle/>
                    <a:p>
                      <a:pPr algn="ctr"/>
                      <a:r>
                        <a:rPr lang="en-AU" sz="800" dirty="0">
                          <a:solidFill>
                            <a:schemeClr val="tx1"/>
                          </a:solidFill>
                          <a:latin typeface="+mn-lt"/>
                        </a:rPr>
                        <a:t>17</a:t>
                      </a:r>
                    </a:p>
                  </a:txBody>
                  <a:tcPr/>
                </a:tc>
                <a:tc>
                  <a:txBody>
                    <a:bodyPr/>
                    <a:lstStyle/>
                    <a:p>
                      <a:pPr algn="ctr"/>
                      <a:r>
                        <a:rPr lang="en-AU" sz="800" dirty="0">
                          <a:solidFill>
                            <a:schemeClr val="tx1"/>
                          </a:solidFill>
                          <a:latin typeface="+mn-lt"/>
                        </a:rPr>
                        <a:t>9.7</a:t>
                      </a:r>
                    </a:p>
                  </a:txBody>
                  <a:tcPr/>
                </a:tc>
                <a:extLst>
                  <a:ext uri="{0D108BD9-81ED-4DB2-BD59-A6C34878D82A}">
                    <a16:rowId xmlns:a16="http://schemas.microsoft.com/office/drawing/2014/main" val="10007"/>
                  </a:ext>
                </a:extLst>
              </a:tr>
              <a:tr h="228691">
                <a:tc>
                  <a:txBody>
                    <a:bodyPr/>
                    <a:lstStyle/>
                    <a:p>
                      <a:pPr algn="ctr"/>
                      <a:r>
                        <a:rPr lang="en-AU" sz="800" dirty="0">
                          <a:solidFill>
                            <a:schemeClr val="tx1"/>
                          </a:solidFill>
                          <a:latin typeface="+mn-lt"/>
                        </a:rPr>
                        <a:t>18</a:t>
                      </a:r>
                    </a:p>
                  </a:txBody>
                  <a:tcPr/>
                </a:tc>
                <a:tc>
                  <a:txBody>
                    <a:bodyPr/>
                    <a:lstStyle/>
                    <a:p>
                      <a:pPr algn="ctr"/>
                      <a:r>
                        <a:rPr lang="en-AU" sz="800" dirty="0">
                          <a:solidFill>
                            <a:schemeClr val="tx1"/>
                          </a:solidFill>
                          <a:latin typeface="+mn-lt"/>
                        </a:rPr>
                        <a:t>9.5</a:t>
                      </a:r>
                    </a:p>
                  </a:txBody>
                  <a:tcPr/>
                </a:tc>
                <a:extLst>
                  <a:ext uri="{0D108BD9-81ED-4DB2-BD59-A6C34878D82A}">
                    <a16:rowId xmlns:a16="http://schemas.microsoft.com/office/drawing/2014/main" val="10008"/>
                  </a:ext>
                </a:extLst>
              </a:tr>
              <a:tr h="228691">
                <a:tc>
                  <a:txBody>
                    <a:bodyPr/>
                    <a:lstStyle/>
                    <a:p>
                      <a:pPr algn="ctr"/>
                      <a:r>
                        <a:rPr lang="en-AU" sz="800" dirty="0">
                          <a:solidFill>
                            <a:schemeClr val="tx1"/>
                          </a:solidFill>
                          <a:latin typeface="+mn-lt"/>
                        </a:rPr>
                        <a:t>19</a:t>
                      </a:r>
                    </a:p>
                  </a:txBody>
                  <a:tcPr/>
                </a:tc>
                <a:tc>
                  <a:txBody>
                    <a:bodyPr/>
                    <a:lstStyle/>
                    <a:p>
                      <a:pPr algn="ctr"/>
                      <a:r>
                        <a:rPr lang="en-AU" sz="800" dirty="0">
                          <a:solidFill>
                            <a:schemeClr val="tx1"/>
                          </a:solidFill>
                          <a:latin typeface="+mn-lt"/>
                        </a:rPr>
                        <a:t>9.4</a:t>
                      </a:r>
                    </a:p>
                  </a:txBody>
                  <a:tcPr/>
                </a:tc>
                <a:extLst>
                  <a:ext uri="{0D108BD9-81ED-4DB2-BD59-A6C34878D82A}">
                    <a16:rowId xmlns:a16="http://schemas.microsoft.com/office/drawing/2014/main" val="10009"/>
                  </a:ext>
                </a:extLst>
              </a:tr>
              <a:tr h="228691">
                <a:tc>
                  <a:txBody>
                    <a:bodyPr/>
                    <a:lstStyle/>
                    <a:p>
                      <a:pPr algn="ctr"/>
                      <a:r>
                        <a:rPr lang="en-AU" sz="800" dirty="0">
                          <a:solidFill>
                            <a:schemeClr val="tx1"/>
                          </a:solidFill>
                          <a:latin typeface="+mn-lt"/>
                        </a:rPr>
                        <a:t>20</a:t>
                      </a:r>
                    </a:p>
                  </a:txBody>
                  <a:tcPr>
                    <a:solidFill>
                      <a:schemeClr val="bg1"/>
                    </a:solidFill>
                  </a:tcPr>
                </a:tc>
                <a:tc>
                  <a:txBody>
                    <a:bodyPr/>
                    <a:lstStyle/>
                    <a:p>
                      <a:pPr algn="ctr"/>
                      <a:r>
                        <a:rPr lang="en-AU" sz="800" dirty="0">
                          <a:solidFill>
                            <a:schemeClr val="tx1"/>
                          </a:solidFill>
                          <a:latin typeface="+mn-lt"/>
                        </a:rPr>
                        <a:t>9.2</a:t>
                      </a:r>
                    </a:p>
                  </a:txBody>
                  <a:tcPr>
                    <a:solidFill>
                      <a:schemeClr val="bg1"/>
                    </a:solidFill>
                  </a:tcPr>
                </a:tc>
                <a:extLst>
                  <a:ext uri="{0D108BD9-81ED-4DB2-BD59-A6C34878D82A}">
                    <a16:rowId xmlns:a16="http://schemas.microsoft.com/office/drawing/2014/main" val="10010"/>
                  </a:ext>
                </a:extLst>
              </a:tr>
              <a:tr h="228691">
                <a:tc>
                  <a:txBody>
                    <a:bodyPr/>
                    <a:lstStyle/>
                    <a:p>
                      <a:pPr algn="ctr"/>
                      <a:r>
                        <a:rPr lang="en-AU" sz="800" dirty="0">
                          <a:solidFill>
                            <a:schemeClr val="tx1"/>
                          </a:solidFill>
                          <a:latin typeface="+mn-lt"/>
                        </a:rPr>
                        <a:t>21</a:t>
                      </a:r>
                    </a:p>
                  </a:txBody>
                  <a:tcPr/>
                </a:tc>
                <a:tc>
                  <a:txBody>
                    <a:bodyPr/>
                    <a:lstStyle/>
                    <a:p>
                      <a:pPr algn="ctr"/>
                      <a:r>
                        <a:rPr lang="en-AU" sz="800" dirty="0">
                          <a:solidFill>
                            <a:schemeClr val="tx1"/>
                          </a:solidFill>
                          <a:latin typeface="+mn-lt"/>
                        </a:rPr>
                        <a:t>9.0</a:t>
                      </a:r>
                    </a:p>
                  </a:txBody>
                  <a:tcPr/>
                </a:tc>
                <a:extLst>
                  <a:ext uri="{0D108BD9-81ED-4DB2-BD59-A6C34878D82A}">
                    <a16:rowId xmlns:a16="http://schemas.microsoft.com/office/drawing/2014/main" val="10011"/>
                  </a:ext>
                </a:extLst>
              </a:tr>
              <a:tr h="228691">
                <a:tc>
                  <a:txBody>
                    <a:bodyPr/>
                    <a:lstStyle/>
                    <a:p>
                      <a:pPr algn="ctr"/>
                      <a:r>
                        <a:rPr lang="en-AU" sz="800" dirty="0">
                          <a:solidFill>
                            <a:schemeClr val="tx1"/>
                          </a:solidFill>
                          <a:latin typeface="+mn-lt"/>
                        </a:rPr>
                        <a:t>22</a:t>
                      </a:r>
                    </a:p>
                  </a:txBody>
                  <a:tcPr/>
                </a:tc>
                <a:tc>
                  <a:txBody>
                    <a:bodyPr/>
                    <a:lstStyle/>
                    <a:p>
                      <a:pPr algn="ctr"/>
                      <a:r>
                        <a:rPr lang="en-AU" sz="800" dirty="0">
                          <a:solidFill>
                            <a:schemeClr val="tx1"/>
                          </a:solidFill>
                          <a:latin typeface="+mn-lt"/>
                        </a:rPr>
                        <a:t>8.8</a:t>
                      </a:r>
                    </a:p>
                  </a:txBody>
                  <a:tcPr/>
                </a:tc>
                <a:extLst>
                  <a:ext uri="{0D108BD9-81ED-4DB2-BD59-A6C34878D82A}">
                    <a16:rowId xmlns:a16="http://schemas.microsoft.com/office/drawing/2014/main" val="10012"/>
                  </a:ext>
                </a:extLst>
              </a:tr>
              <a:tr h="228691">
                <a:tc>
                  <a:txBody>
                    <a:bodyPr/>
                    <a:lstStyle/>
                    <a:p>
                      <a:pPr algn="ctr"/>
                      <a:r>
                        <a:rPr lang="en-AU" sz="800" dirty="0">
                          <a:solidFill>
                            <a:schemeClr val="tx1"/>
                          </a:solidFill>
                          <a:latin typeface="+mn-lt"/>
                        </a:rPr>
                        <a:t>23</a:t>
                      </a:r>
                    </a:p>
                  </a:txBody>
                  <a:tcPr/>
                </a:tc>
                <a:tc>
                  <a:txBody>
                    <a:bodyPr/>
                    <a:lstStyle/>
                    <a:p>
                      <a:pPr algn="ctr"/>
                      <a:r>
                        <a:rPr lang="en-AU" sz="800" dirty="0">
                          <a:solidFill>
                            <a:schemeClr val="tx1"/>
                          </a:solidFill>
                          <a:latin typeface="+mn-lt"/>
                        </a:rPr>
                        <a:t>8.7</a:t>
                      </a:r>
                    </a:p>
                  </a:txBody>
                  <a:tcPr/>
                </a:tc>
                <a:extLst>
                  <a:ext uri="{0D108BD9-81ED-4DB2-BD59-A6C34878D82A}">
                    <a16:rowId xmlns:a16="http://schemas.microsoft.com/office/drawing/2014/main" val="10013"/>
                  </a:ext>
                </a:extLst>
              </a:tr>
              <a:tr h="228691">
                <a:tc>
                  <a:txBody>
                    <a:bodyPr/>
                    <a:lstStyle/>
                    <a:p>
                      <a:pPr algn="ctr"/>
                      <a:r>
                        <a:rPr lang="en-AU" sz="800" dirty="0">
                          <a:solidFill>
                            <a:schemeClr val="tx1"/>
                          </a:solidFill>
                          <a:latin typeface="+mn-lt"/>
                        </a:rPr>
                        <a:t>24</a:t>
                      </a:r>
                    </a:p>
                  </a:txBody>
                  <a:tcPr/>
                </a:tc>
                <a:tc>
                  <a:txBody>
                    <a:bodyPr/>
                    <a:lstStyle/>
                    <a:p>
                      <a:pPr algn="ctr"/>
                      <a:r>
                        <a:rPr lang="en-AU" sz="800" dirty="0">
                          <a:solidFill>
                            <a:schemeClr val="tx1"/>
                          </a:solidFill>
                          <a:latin typeface="+mn-lt"/>
                        </a:rPr>
                        <a:t>8.5</a:t>
                      </a:r>
                    </a:p>
                  </a:txBody>
                  <a:tcPr/>
                </a:tc>
                <a:extLst>
                  <a:ext uri="{0D108BD9-81ED-4DB2-BD59-A6C34878D82A}">
                    <a16:rowId xmlns:a16="http://schemas.microsoft.com/office/drawing/2014/main" val="10014"/>
                  </a:ext>
                </a:extLst>
              </a:tr>
              <a:tr h="228691">
                <a:tc>
                  <a:txBody>
                    <a:bodyPr/>
                    <a:lstStyle/>
                    <a:p>
                      <a:pPr algn="ctr"/>
                      <a:r>
                        <a:rPr lang="en-AU" sz="800" dirty="0">
                          <a:solidFill>
                            <a:schemeClr val="tx1"/>
                          </a:solidFill>
                          <a:latin typeface="+mn-lt"/>
                        </a:rPr>
                        <a:t>25</a:t>
                      </a:r>
                    </a:p>
                  </a:txBody>
                  <a:tcPr>
                    <a:solidFill>
                      <a:srgbClr val="FFFF00"/>
                    </a:solidFill>
                  </a:tcPr>
                </a:tc>
                <a:tc>
                  <a:txBody>
                    <a:bodyPr/>
                    <a:lstStyle/>
                    <a:p>
                      <a:pPr algn="ctr"/>
                      <a:r>
                        <a:rPr lang="en-AU" sz="800" dirty="0">
                          <a:solidFill>
                            <a:schemeClr val="tx1"/>
                          </a:solidFill>
                          <a:latin typeface="+mn-lt"/>
                        </a:rPr>
                        <a:t>8.4</a:t>
                      </a:r>
                    </a:p>
                  </a:txBody>
                  <a:tcPr>
                    <a:solidFill>
                      <a:srgbClr val="FFFF00"/>
                    </a:solidFill>
                  </a:tcPr>
                </a:tc>
                <a:extLst>
                  <a:ext uri="{0D108BD9-81ED-4DB2-BD59-A6C34878D82A}">
                    <a16:rowId xmlns:a16="http://schemas.microsoft.com/office/drawing/2014/main" val="10015"/>
                  </a:ext>
                </a:extLst>
              </a:tr>
              <a:tr h="228691">
                <a:tc>
                  <a:txBody>
                    <a:bodyPr/>
                    <a:lstStyle/>
                    <a:p>
                      <a:pPr algn="ctr"/>
                      <a:r>
                        <a:rPr lang="en-AU" sz="800" dirty="0">
                          <a:solidFill>
                            <a:schemeClr val="tx1"/>
                          </a:solidFill>
                          <a:latin typeface="+mn-lt"/>
                        </a:rPr>
                        <a:t>26</a:t>
                      </a:r>
                    </a:p>
                  </a:txBody>
                  <a:tcPr/>
                </a:tc>
                <a:tc>
                  <a:txBody>
                    <a:bodyPr/>
                    <a:lstStyle/>
                    <a:p>
                      <a:pPr algn="ctr"/>
                      <a:r>
                        <a:rPr lang="en-AU" sz="800" dirty="0">
                          <a:solidFill>
                            <a:schemeClr val="tx1"/>
                          </a:solidFill>
                          <a:latin typeface="+mn-lt"/>
                        </a:rPr>
                        <a:t>8.2</a:t>
                      </a:r>
                    </a:p>
                  </a:txBody>
                  <a:tcPr/>
                </a:tc>
                <a:extLst>
                  <a:ext uri="{0D108BD9-81ED-4DB2-BD59-A6C34878D82A}">
                    <a16:rowId xmlns:a16="http://schemas.microsoft.com/office/drawing/2014/main" val="10016"/>
                  </a:ext>
                </a:extLst>
              </a:tr>
              <a:tr h="228691">
                <a:tc>
                  <a:txBody>
                    <a:bodyPr/>
                    <a:lstStyle/>
                    <a:p>
                      <a:pPr algn="ctr"/>
                      <a:r>
                        <a:rPr lang="en-AU" sz="800" dirty="0">
                          <a:solidFill>
                            <a:schemeClr val="tx1"/>
                          </a:solidFill>
                          <a:latin typeface="+mn-lt"/>
                        </a:rPr>
                        <a:t>27</a:t>
                      </a:r>
                    </a:p>
                  </a:txBody>
                  <a:tcPr/>
                </a:tc>
                <a:tc>
                  <a:txBody>
                    <a:bodyPr/>
                    <a:lstStyle/>
                    <a:p>
                      <a:pPr algn="ctr"/>
                      <a:r>
                        <a:rPr lang="en-AU" sz="800" dirty="0">
                          <a:solidFill>
                            <a:schemeClr val="tx1"/>
                          </a:solidFill>
                          <a:latin typeface="+mn-lt"/>
                        </a:rPr>
                        <a:t>8.1</a:t>
                      </a:r>
                    </a:p>
                  </a:txBody>
                  <a:tcPr/>
                </a:tc>
                <a:extLst>
                  <a:ext uri="{0D108BD9-81ED-4DB2-BD59-A6C34878D82A}">
                    <a16:rowId xmlns:a16="http://schemas.microsoft.com/office/drawing/2014/main" val="10017"/>
                  </a:ext>
                </a:extLst>
              </a:tr>
              <a:tr h="228691">
                <a:tc>
                  <a:txBody>
                    <a:bodyPr/>
                    <a:lstStyle/>
                    <a:p>
                      <a:pPr algn="ctr"/>
                      <a:r>
                        <a:rPr lang="en-AU" sz="800" dirty="0">
                          <a:solidFill>
                            <a:schemeClr val="tx1"/>
                          </a:solidFill>
                          <a:latin typeface="+mn-lt"/>
                        </a:rPr>
                        <a:t>28</a:t>
                      </a:r>
                    </a:p>
                  </a:txBody>
                  <a:tcPr/>
                </a:tc>
                <a:tc>
                  <a:txBody>
                    <a:bodyPr/>
                    <a:lstStyle/>
                    <a:p>
                      <a:pPr algn="ctr"/>
                      <a:r>
                        <a:rPr lang="en-AU" sz="800" dirty="0">
                          <a:solidFill>
                            <a:schemeClr val="tx1"/>
                          </a:solidFill>
                          <a:latin typeface="+mn-lt"/>
                        </a:rPr>
                        <a:t>7.9</a:t>
                      </a:r>
                    </a:p>
                  </a:txBody>
                  <a:tcPr/>
                </a:tc>
                <a:extLst>
                  <a:ext uri="{0D108BD9-81ED-4DB2-BD59-A6C34878D82A}">
                    <a16:rowId xmlns:a16="http://schemas.microsoft.com/office/drawing/2014/main" val="10018"/>
                  </a:ext>
                </a:extLst>
              </a:tr>
              <a:tr h="228691">
                <a:tc>
                  <a:txBody>
                    <a:bodyPr/>
                    <a:lstStyle/>
                    <a:p>
                      <a:pPr algn="ctr"/>
                      <a:r>
                        <a:rPr lang="en-AU" sz="800" dirty="0">
                          <a:solidFill>
                            <a:schemeClr val="tx1"/>
                          </a:solidFill>
                          <a:latin typeface="+mn-lt"/>
                        </a:rPr>
                        <a:t>29</a:t>
                      </a:r>
                    </a:p>
                  </a:txBody>
                  <a:tcPr/>
                </a:tc>
                <a:tc>
                  <a:txBody>
                    <a:bodyPr/>
                    <a:lstStyle/>
                    <a:p>
                      <a:pPr algn="ctr"/>
                      <a:r>
                        <a:rPr lang="en-AU" sz="800" dirty="0">
                          <a:solidFill>
                            <a:schemeClr val="tx1"/>
                          </a:solidFill>
                          <a:latin typeface="+mn-lt"/>
                        </a:rPr>
                        <a:t>7.8</a:t>
                      </a:r>
                    </a:p>
                  </a:txBody>
                  <a:tcPr/>
                </a:tc>
                <a:extLst>
                  <a:ext uri="{0D108BD9-81ED-4DB2-BD59-A6C34878D82A}">
                    <a16:rowId xmlns:a16="http://schemas.microsoft.com/office/drawing/2014/main" val="10019"/>
                  </a:ext>
                </a:extLst>
              </a:tr>
              <a:tr h="228691">
                <a:tc>
                  <a:txBody>
                    <a:bodyPr/>
                    <a:lstStyle/>
                    <a:p>
                      <a:pPr algn="ctr"/>
                      <a:r>
                        <a:rPr lang="en-AU" sz="800" dirty="0">
                          <a:solidFill>
                            <a:schemeClr val="tx1"/>
                          </a:solidFill>
                          <a:latin typeface="+mn-lt"/>
                        </a:rPr>
                        <a:t>30</a:t>
                      </a:r>
                    </a:p>
                  </a:txBody>
                  <a:tcPr/>
                </a:tc>
                <a:tc>
                  <a:txBody>
                    <a:bodyPr/>
                    <a:lstStyle/>
                    <a:p>
                      <a:pPr algn="ctr"/>
                      <a:r>
                        <a:rPr lang="en-AU" sz="800" dirty="0">
                          <a:solidFill>
                            <a:schemeClr val="tx1"/>
                          </a:solidFill>
                          <a:latin typeface="+mn-lt"/>
                        </a:rPr>
                        <a:t>7.6</a:t>
                      </a:r>
                    </a:p>
                  </a:txBody>
                  <a:tcPr/>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2391625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chart&#10;&#10;Description automatically generated">
            <a:extLst>
              <a:ext uri="{FF2B5EF4-FFF2-40B4-BE49-F238E27FC236}">
                <a16:creationId xmlns:a16="http://schemas.microsoft.com/office/drawing/2014/main" id="{1E40FB25-E263-BD7E-A760-D9648E7396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0730" y="1240073"/>
            <a:ext cx="9685740" cy="5319860"/>
          </a:xfrm>
          <a:prstGeom prst="rect">
            <a:avLst/>
          </a:prstGeom>
        </p:spPr>
      </p:pic>
      <p:sp>
        <p:nvSpPr>
          <p:cNvPr id="5" name="TextBox 4">
            <a:extLst>
              <a:ext uri="{FF2B5EF4-FFF2-40B4-BE49-F238E27FC236}">
                <a16:creationId xmlns:a16="http://schemas.microsoft.com/office/drawing/2014/main" id="{7FF7865D-6F47-EB19-ED00-8C8B2CFCC15B}"/>
              </a:ext>
            </a:extLst>
          </p:cNvPr>
          <p:cNvSpPr txBox="1"/>
          <p:nvPr/>
        </p:nvSpPr>
        <p:spPr>
          <a:xfrm>
            <a:off x="0" y="159521"/>
            <a:ext cx="12081164" cy="584775"/>
          </a:xfrm>
          <a:prstGeom prst="rect">
            <a:avLst/>
          </a:prstGeom>
          <a:noFill/>
        </p:spPr>
        <p:txBody>
          <a:bodyPr wrap="square" rtlCol="0">
            <a:spAutoFit/>
          </a:bodyPr>
          <a:lstStyle/>
          <a:p>
            <a:pPr algn="ctr"/>
            <a:r>
              <a:rPr lang="en-US" sz="3200" b="1" dirty="0"/>
              <a:t>Counting </a:t>
            </a:r>
            <a:r>
              <a:rPr lang="en-US" sz="3200" b="1" i="1" dirty="0"/>
              <a:t>macroinvertebrates as bioindicators </a:t>
            </a:r>
            <a:r>
              <a:rPr lang="en-US" sz="3200" b="1" dirty="0"/>
              <a:t>of stream water quality</a:t>
            </a:r>
          </a:p>
        </p:txBody>
      </p:sp>
    </p:spTree>
    <p:extLst>
      <p:ext uri="{BB962C8B-B14F-4D97-AF65-F5344CB8AC3E}">
        <p14:creationId xmlns:p14="http://schemas.microsoft.com/office/powerpoint/2010/main" val="21451907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F04CB7-1BE8-DE71-7866-F0031A351FC2}"/>
              </a:ext>
            </a:extLst>
          </p:cNvPr>
          <p:cNvSpPr txBox="1"/>
          <p:nvPr/>
        </p:nvSpPr>
        <p:spPr>
          <a:xfrm>
            <a:off x="311727" y="1899185"/>
            <a:ext cx="2133600" cy="2092881"/>
          </a:xfrm>
          <a:prstGeom prst="rect">
            <a:avLst/>
          </a:prstGeom>
          <a:noFill/>
        </p:spPr>
        <p:txBody>
          <a:bodyPr wrap="square" rtlCol="0">
            <a:spAutoFit/>
          </a:bodyPr>
          <a:lstStyle/>
          <a:p>
            <a:pPr algn="ctr"/>
            <a:r>
              <a:rPr lang="en-US" sz="3200" b="1" dirty="0"/>
              <a:t>Salinity</a:t>
            </a:r>
          </a:p>
          <a:p>
            <a:pPr algn="ctr"/>
            <a:endParaRPr lang="en-US" sz="3200" b="1" dirty="0"/>
          </a:p>
          <a:p>
            <a:pPr algn="ctr"/>
            <a:r>
              <a:rPr lang="en-US" sz="2400" dirty="0"/>
              <a:t>Salt concentration</a:t>
            </a:r>
          </a:p>
          <a:p>
            <a:pPr algn="ctr"/>
            <a:endParaRPr lang="en-US" dirty="0"/>
          </a:p>
        </p:txBody>
      </p:sp>
      <p:pic>
        <p:nvPicPr>
          <p:cNvPr id="37890" name="Picture 2" descr="GP0172 - Unearthly | Wall Art Print Australia – Ginger Imagery">
            <a:extLst>
              <a:ext uri="{FF2B5EF4-FFF2-40B4-BE49-F238E27FC236}">
                <a16:creationId xmlns:a16="http://schemas.microsoft.com/office/drawing/2014/main" id="{DA326620-0E87-7279-E1CC-D5AC5120845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445327" y="0"/>
            <a:ext cx="974667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3687CB3-A26C-4B78-D883-01993D287743}"/>
              </a:ext>
            </a:extLst>
          </p:cNvPr>
          <p:cNvSpPr txBox="1"/>
          <p:nvPr/>
        </p:nvSpPr>
        <p:spPr>
          <a:xfrm>
            <a:off x="2445327" y="6488668"/>
            <a:ext cx="4558145" cy="369332"/>
          </a:xfrm>
          <a:prstGeom prst="rect">
            <a:avLst/>
          </a:prstGeom>
          <a:noFill/>
        </p:spPr>
        <p:txBody>
          <a:bodyPr wrap="square" rtlCol="0">
            <a:spAutoFit/>
          </a:bodyPr>
          <a:lstStyle/>
          <a:p>
            <a:r>
              <a:rPr lang="en-US" dirty="0" err="1"/>
              <a:t>Pithara</a:t>
            </a:r>
            <a:r>
              <a:rPr lang="en-US" dirty="0"/>
              <a:t> Salt Lakes WA</a:t>
            </a:r>
          </a:p>
        </p:txBody>
      </p:sp>
    </p:spTree>
    <p:extLst>
      <p:ext uri="{BB962C8B-B14F-4D97-AF65-F5344CB8AC3E}">
        <p14:creationId xmlns:p14="http://schemas.microsoft.com/office/powerpoint/2010/main" val="23692588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D05B394-62EF-F8C4-A0CB-E757A90DB9E4}"/>
              </a:ext>
            </a:extLst>
          </p:cNvPr>
          <p:cNvSpPr txBox="1"/>
          <p:nvPr/>
        </p:nvSpPr>
        <p:spPr>
          <a:xfrm>
            <a:off x="749602" y="351259"/>
            <a:ext cx="11082179" cy="584775"/>
          </a:xfrm>
          <a:prstGeom prst="rect">
            <a:avLst/>
          </a:prstGeom>
          <a:noFill/>
        </p:spPr>
        <p:txBody>
          <a:bodyPr wrap="square" rtlCol="0">
            <a:spAutoFit/>
          </a:bodyPr>
          <a:lstStyle/>
          <a:p>
            <a:pPr algn="ctr"/>
            <a:r>
              <a:rPr lang="en-US" sz="3200" b="1" dirty="0"/>
              <a:t>Salinity is the measure of dissolved salts in water</a:t>
            </a:r>
            <a:endParaRPr lang="en-US" dirty="0"/>
          </a:p>
        </p:txBody>
      </p:sp>
      <p:sp>
        <p:nvSpPr>
          <p:cNvPr id="3" name="Rectangle 2">
            <a:extLst>
              <a:ext uri="{FF2B5EF4-FFF2-40B4-BE49-F238E27FC236}">
                <a16:creationId xmlns:a16="http://schemas.microsoft.com/office/drawing/2014/main" id="{8A703221-E8AF-B042-49EB-98283850A337}"/>
              </a:ext>
            </a:extLst>
          </p:cNvPr>
          <p:cNvSpPr/>
          <p:nvPr/>
        </p:nvSpPr>
        <p:spPr>
          <a:xfrm>
            <a:off x="1" y="1163782"/>
            <a:ext cx="12192000" cy="56942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e chart with different colored numbers&#10;&#10;Description automatically generated">
            <a:extLst>
              <a:ext uri="{FF2B5EF4-FFF2-40B4-BE49-F238E27FC236}">
                <a16:creationId xmlns:a16="http://schemas.microsoft.com/office/drawing/2014/main" id="{160CBA22-CD00-2711-F675-CF51BAE5EDE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8000" y="1582016"/>
            <a:ext cx="8636000" cy="4857750"/>
          </a:xfrm>
          <a:prstGeom prst="rect">
            <a:avLst/>
          </a:prstGeom>
        </p:spPr>
      </p:pic>
      <p:sp>
        <p:nvSpPr>
          <p:cNvPr id="10" name="TextBox 9">
            <a:extLst>
              <a:ext uri="{FF2B5EF4-FFF2-40B4-BE49-F238E27FC236}">
                <a16:creationId xmlns:a16="http://schemas.microsoft.com/office/drawing/2014/main" id="{086900D1-B66E-E263-3920-53EFCD324252}"/>
              </a:ext>
            </a:extLst>
          </p:cNvPr>
          <p:cNvSpPr txBox="1"/>
          <p:nvPr/>
        </p:nvSpPr>
        <p:spPr>
          <a:xfrm>
            <a:off x="5982855" y="6279551"/>
            <a:ext cx="3812309" cy="369332"/>
          </a:xfrm>
          <a:prstGeom prst="rect">
            <a:avLst/>
          </a:prstGeom>
          <a:noFill/>
        </p:spPr>
        <p:txBody>
          <a:bodyPr wrap="square" rtlCol="0">
            <a:spAutoFit/>
          </a:bodyPr>
          <a:lstStyle/>
          <a:p>
            <a:r>
              <a:rPr lang="en-US" dirty="0"/>
              <a:t>The percentages rarely change</a:t>
            </a:r>
          </a:p>
        </p:txBody>
      </p:sp>
    </p:spTree>
    <p:extLst>
      <p:ext uri="{BB962C8B-B14F-4D97-AF65-F5344CB8AC3E}">
        <p14:creationId xmlns:p14="http://schemas.microsoft.com/office/powerpoint/2010/main" val="24651621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D05B394-62EF-F8C4-A0CB-E757A90DB9E4}"/>
              </a:ext>
            </a:extLst>
          </p:cNvPr>
          <p:cNvSpPr txBox="1"/>
          <p:nvPr/>
        </p:nvSpPr>
        <p:spPr>
          <a:xfrm>
            <a:off x="320112" y="1597729"/>
            <a:ext cx="3392907" cy="4154984"/>
          </a:xfrm>
          <a:prstGeom prst="rect">
            <a:avLst/>
          </a:prstGeom>
          <a:noFill/>
        </p:spPr>
        <p:txBody>
          <a:bodyPr wrap="square" rtlCol="0">
            <a:spAutoFit/>
          </a:bodyPr>
          <a:lstStyle/>
          <a:p>
            <a:pPr algn="ctr"/>
            <a:r>
              <a:rPr lang="en-US" sz="3200" b="1" dirty="0"/>
              <a:t>Salinity is most commonly expressed as</a:t>
            </a:r>
          </a:p>
          <a:p>
            <a:pPr algn="ctr"/>
            <a:r>
              <a:rPr lang="en-US" sz="3200" b="1" dirty="0"/>
              <a:t>parts per thousand or ppt</a:t>
            </a:r>
          </a:p>
          <a:p>
            <a:pPr algn="ctr"/>
            <a:endParaRPr lang="en-US" sz="3200" b="1" dirty="0"/>
          </a:p>
          <a:p>
            <a:pPr algn="ctr"/>
            <a:r>
              <a:rPr lang="en-US" sz="2400" dirty="0"/>
              <a:t>35ppt equals </a:t>
            </a:r>
          </a:p>
          <a:p>
            <a:pPr algn="ctr"/>
            <a:r>
              <a:rPr lang="en-US" sz="2400" dirty="0"/>
              <a:t>35grams per kilogram</a:t>
            </a:r>
          </a:p>
          <a:p>
            <a:pPr algn="ctr"/>
            <a:r>
              <a:rPr lang="en-US" sz="2400" dirty="0"/>
              <a:t>(or 3.5%)</a:t>
            </a:r>
          </a:p>
        </p:txBody>
      </p:sp>
      <p:pic>
        <p:nvPicPr>
          <p:cNvPr id="25602" name="Picture 2" descr="Salty | Six Tastes of Ayurveda | Examples of Salty Taste">
            <a:extLst>
              <a:ext uri="{FF2B5EF4-FFF2-40B4-BE49-F238E27FC236}">
                <a16:creationId xmlns:a16="http://schemas.microsoft.com/office/drawing/2014/main" id="{A6DE85F3-3C07-0CBA-7419-BBC763870CF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48545" y="0"/>
            <a:ext cx="824345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4143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D72CF6-992C-1F47-ADFF-AF1277A947A2}"/>
              </a:ext>
            </a:extLst>
          </p:cNvPr>
          <p:cNvSpPr txBox="1"/>
          <p:nvPr/>
        </p:nvSpPr>
        <p:spPr>
          <a:xfrm>
            <a:off x="415635" y="148471"/>
            <a:ext cx="4322620" cy="6463308"/>
          </a:xfrm>
          <a:prstGeom prst="rect">
            <a:avLst/>
          </a:prstGeom>
          <a:noFill/>
        </p:spPr>
        <p:txBody>
          <a:bodyPr wrap="square">
            <a:spAutoFit/>
          </a:bodyPr>
          <a:lstStyle/>
          <a:p>
            <a:pPr algn="ctr"/>
            <a:r>
              <a:rPr lang="en-AU" sz="3200" b="1" dirty="0">
                <a:solidFill>
                  <a:srgbClr val="202122"/>
                </a:solidFill>
              </a:rPr>
              <a:t>Salinity is determined by measuring the conductivity of water in </a:t>
            </a:r>
          </a:p>
          <a:p>
            <a:pPr algn="ctr"/>
            <a:r>
              <a:rPr lang="en-AU" sz="3600" b="1" dirty="0">
                <a:solidFill>
                  <a:srgbClr val="202122"/>
                </a:solidFill>
              </a:rPr>
              <a:t>mS/cm or </a:t>
            </a:r>
            <a:r>
              <a:rPr lang="el-GR" sz="3600" b="1" dirty="0">
                <a:solidFill>
                  <a:srgbClr val="202122"/>
                </a:solidFill>
              </a:rPr>
              <a:t>μ</a:t>
            </a:r>
            <a:r>
              <a:rPr lang="en-AU" sz="3600" b="1" dirty="0">
                <a:solidFill>
                  <a:srgbClr val="202122"/>
                </a:solidFill>
              </a:rPr>
              <a:t>S/cm.</a:t>
            </a:r>
          </a:p>
          <a:p>
            <a:pPr algn="ctr"/>
            <a:endParaRPr lang="en-AU" sz="2000" dirty="0">
              <a:solidFill>
                <a:srgbClr val="202122"/>
              </a:solidFill>
            </a:endParaRPr>
          </a:p>
          <a:p>
            <a:pPr algn="ctr"/>
            <a:r>
              <a:rPr lang="en-AU" sz="2000" dirty="0">
                <a:solidFill>
                  <a:srgbClr val="202122"/>
                </a:solidFill>
              </a:rPr>
              <a:t>The conductivity meter then</a:t>
            </a:r>
          </a:p>
          <a:p>
            <a:pPr algn="ctr"/>
            <a:r>
              <a:rPr lang="en-AU" sz="2000" dirty="0">
                <a:solidFill>
                  <a:srgbClr val="202122"/>
                </a:solidFill>
              </a:rPr>
              <a:t>standardises the reading to 25°C and converts it to </a:t>
            </a:r>
          </a:p>
          <a:p>
            <a:pPr algn="ctr"/>
            <a:r>
              <a:rPr lang="en-AU" sz="3200" b="1" dirty="0">
                <a:solidFill>
                  <a:srgbClr val="202122"/>
                </a:solidFill>
              </a:rPr>
              <a:t>practical salinity units (</a:t>
            </a:r>
            <a:r>
              <a:rPr lang="en-AU" sz="3600" b="1" dirty="0" err="1">
                <a:solidFill>
                  <a:srgbClr val="202122"/>
                </a:solidFill>
              </a:rPr>
              <a:t>psu</a:t>
            </a:r>
            <a:r>
              <a:rPr lang="en-AU" sz="3600" b="1" dirty="0">
                <a:solidFill>
                  <a:srgbClr val="202122"/>
                </a:solidFill>
              </a:rPr>
              <a:t>)</a:t>
            </a:r>
            <a:r>
              <a:rPr lang="en-AU" sz="3200" b="1" dirty="0">
                <a:solidFill>
                  <a:srgbClr val="202122"/>
                </a:solidFill>
              </a:rPr>
              <a:t> </a:t>
            </a:r>
          </a:p>
          <a:p>
            <a:pPr algn="ctr"/>
            <a:endParaRPr lang="en-AU" sz="500" b="1" dirty="0">
              <a:solidFill>
                <a:srgbClr val="202122"/>
              </a:solidFill>
            </a:endParaRPr>
          </a:p>
          <a:p>
            <a:pPr algn="ctr"/>
            <a:r>
              <a:rPr lang="en-AU" dirty="0">
                <a:solidFill>
                  <a:srgbClr val="202122"/>
                </a:solidFill>
              </a:rPr>
              <a:t>(whereby one gram of salt per 1000 grams of water is defined as one practical salinity unit or one </a:t>
            </a:r>
            <a:r>
              <a:rPr lang="en-AU" dirty="0" err="1">
                <a:solidFill>
                  <a:srgbClr val="202122"/>
                </a:solidFill>
              </a:rPr>
              <a:t>psu</a:t>
            </a:r>
            <a:r>
              <a:rPr lang="en-AU" dirty="0">
                <a:solidFill>
                  <a:srgbClr val="202122"/>
                </a:solidFill>
              </a:rPr>
              <a:t>)</a:t>
            </a:r>
          </a:p>
          <a:p>
            <a:pPr algn="ctr"/>
            <a:endParaRPr lang="en-AU" sz="1100" dirty="0">
              <a:solidFill>
                <a:srgbClr val="202122"/>
              </a:solidFill>
            </a:endParaRPr>
          </a:p>
          <a:p>
            <a:pPr algn="ctr"/>
            <a:r>
              <a:rPr lang="en-AU" sz="3200" b="1" dirty="0">
                <a:solidFill>
                  <a:srgbClr val="202122"/>
                </a:solidFill>
              </a:rPr>
              <a:t>or parts per thousand  (ppt) </a:t>
            </a:r>
          </a:p>
        </p:txBody>
      </p:sp>
      <p:sp>
        <p:nvSpPr>
          <p:cNvPr id="7" name="Rectangle 6">
            <a:extLst>
              <a:ext uri="{FF2B5EF4-FFF2-40B4-BE49-F238E27FC236}">
                <a16:creationId xmlns:a16="http://schemas.microsoft.com/office/drawing/2014/main" id="{4AA97EFB-C709-AD99-75F2-BCC57C099B67}"/>
              </a:ext>
            </a:extLst>
          </p:cNvPr>
          <p:cNvSpPr/>
          <p:nvPr/>
        </p:nvSpPr>
        <p:spPr>
          <a:xfrm>
            <a:off x="5749635" y="0"/>
            <a:ext cx="6470073"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0">
            <a:extLst>
              <a:ext uri="{FF2B5EF4-FFF2-40B4-BE49-F238E27FC236}">
                <a16:creationId xmlns:a16="http://schemas.microsoft.com/office/drawing/2014/main" id="{2756AE78-957C-A41E-D0E4-0A3D3984CF9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29066" y="4852684"/>
            <a:ext cx="2277480" cy="15772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Conductivity In Water, Salinity And Specific Conductance, 48% OFF">
            <a:extLst>
              <a:ext uri="{FF2B5EF4-FFF2-40B4-BE49-F238E27FC236}">
                <a16:creationId xmlns:a16="http://schemas.microsoft.com/office/drawing/2014/main" id="{69D33575-6DB5-4C71-C4C7-ABA527CE57E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b="14616"/>
          <a:stretch/>
        </p:blipFill>
        <p:spPr bwMode="auto">
          <a:xfrm>
            <a:off x="5888183" y="148470"/>
            <a:ext cx="5701146" cy="4225571"/>
          </a:xfrm>
          <a:prstGeom prst="rect">
            <a:avLst/>
          </a:prstGeom>
          <a:noFill/>
          <a:extLst>
            <a:ext uri="{909E8E84-426E-40DD-AFC4-6F175D3DCCD1}">
              <a14:hiddenFill xmlns:a14="http://schemas.microsoft.com/office/drawing/2010/main">
                <a:solidFill>
                  <a:srgbClr val="FFFFFF"/>
                </a:solidFill>
              </a14:hiddenFill>
            </a:ext>
          </a:extLst>
        </p:spPr>
      </p:pic>
      <p:sp>
        <p:nvSpPr>
          <p:cNvPr id="10" name="Right Arrow 9">
            <a:extLst>
              <a:ext uri="{FF2B5EF4-FFF2-40B4-BE49-F238E27FC236}">
                <a16:creationId xmlns:a16="http://schemas.microsoft.com/office/drawing/2014/main" id="{5400A520-61D6-BBBB-B36C-74D43EA76F51}"/>
              </a:ext>
            </a:extLst>
          </p:cNvPr>
          <p:cNvSpPr/>
          <p:nvPr/>
        </p:nvSpPr>
        <p:spPr>
          <a:xfrm>
            <a:off x="6707193" y="5098472"/>
            <a:ext cx="1219200" cy="8451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4357F4E-4207-D420-7697-AE81E127B853}"/>
              </a:ext>
            </a:extLst>
          </p:cNvPr>
          <p:cNvSpPr/>
          <p:nvPr/>
        </p:nvSpPr>
        <p:spPr>
          <a:xfrm>
            <a:off x="9033164" y="346364"/>
            <a:ext cx="2147454" cy="3602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0">
            <a:extLst>
              <a:ext uri="{FF2B5EF4-FFF2-40B4-BE49-F238E27FC236}">
                <a16:creationId xmlns:a16="http://schemas.microsoft.com/office/drawing/2014/main" id="{15364FCD-0C79-80BC-49A9-19BA36FD64E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306593" y="6056199"/>
            <a:ext cx="702218" cy="486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10193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Our incredible habitats: Queensland's perched lakes - Natura Pacific">
            <a:extLst>
              <a:ext uri="{FF2B5EF4-FFF2-40B4-BE49-F238E27FC236}">
                <a16:creationId xmlns:a16="http://schemas.microsoft.com/office/drawing/2014/main" id="{91EEF4A3-E677-7A10-72B3-2496B63D272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2050473"/>
            <a:ext cx="6244930" cy="48075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C8D96BE-DB1D-5F42-70B4-8EF3E98C3987}"/>
              </a:ext>
            </a:extLst>
          </p:cNvPr>
          <p:cNvSpPr txBox="1"/>
          <p:nvPr/>
        </p:nvSpPr>
        <p:spPr>
          <a:xfrm>
            <a:off x="374801" y="351259"/>
            <a:ext cx="5495328" cy="1077218"/>
          </a:xfrm>
          <a:prstGeom prst="rect">
            <a:avLst/>
          </a:prstGeom>
          <a:noFill/>
        </p:spPr>
        <p:txBody>
          <a:bodyPr wrap="square" rtlCol="0">
            <a:spAutoFit/>
          </a:bodyPr>
          <a:lstStyle/>
          <a:p>
            <a:pPr algn="ctr"/>
            <a:r>
              <a:rPr lang="en-US" sz="3200" b="1" dirty="0"/>
              <a:t>Fresh-water in rivers and creeks averages 0.5ppt or less</a:t>
            </a:r>
            <a:endParaRPr lang="en-US" dirty="0"/>
          </a:p>
        </p:txBody>
      </p:sp>
      <p:pic>
        <p:nvPicPr>
          <p:cNvPr id="64516" name="Picture 4" descr="Why Is the Ocean Blue and Sometimes Green?">
            <a:extLst>
              <a:ext uri="{FF2B5EF4-FFF2-40B4-BE49-F238E27FC236}">
                <a16:creationId xmlns:a16="http://schemas.microsoft.com/office/drawing/2014/main" id="{0FB9DEE7-3D9E-73EA-6659-F08447F08DB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244930" y="2050473"/>
            <a:ext cx="5947070" cy="48075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8EE2F86-E568-E482-816B-8EAB76F978F8}"/>
              </a:ext>
            </a:extLst>
          </p:cNvPr>
          <p:cNvSpPr txBox="1"/>
          <p:nvPr/>
        </p:nvSpPr>
        <p:spPr>
          <a:xfrm>
            <a:off x="6581637" y="597480"/>
            <a:ext cx="5495328" cy="584775"/>
          </a:xfrm>
          <a:prstGeom prst="rect">
            <a:avLst/>
          </a:prstGeom>
          <a:noFill/>
        </p:spPr>
        <p:txBody>
          <a:bodyPr wrap="square" rtlCol="0">
            <a:spAutoFit/>
          </a:bodyPr>
          <a:lstStyle/>
          <a:p>
            <a:pPr algn="ctr"/>
            <a:r>
              <a:rPr lang="en-US" sz="3200" b="1" dirty="0"/>
              <a:t>Seawater averages 35ppt</a:t>
            </a:r>
            <a:endParaRPr lang="en-US" dirty="0"/>
          </a:p>
        </p:txBody>
      </p:sp>
    </p:spTree>
    <p:extLst>
      <p:ext uri="{BB962C8B-B14F-4D97-AF65-F5344CB8AC3E}">
        <p14:creationId xmlns:p14="http://schemas.microsoft.com/office/powerpoint/2010/main" val="776292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B2C510-0AEF-41F2-C3D5-AB6211B8C329}"/>
              </a:ext>
            </a:extLst>
          </p:cNvPr>
          <p:cNvSpPr txBox="1"/>
          <p:nvPr/>
        </p:nvSpPr>
        <p:spPr>
          <a:xfrm>
            <a:off x="492200" y="428178"/>
            <a:ext cx="2417255" cy="6124754"/>
          </a:xfrm>
          <a:prstGeom prst="rect">
            <a:avLst/>
          </a:prstGeom>
          <a:noFill/>
        </p:spPr>
        <p:txBody>
          <a:bodyPr wrap="square" rtlCol="0">
            <a:spAutoFit/>
          </a:bodyPr>
          <a:lstStyle/>
          <a:p>
            <a:pPr algn="ctr"/>
            <a:r>
              <a:rPr lang="en-US" sz="3200" b="1" dirty="0"/>
              <a:t>The mixture of seawater and freshwater in estuaries is called </a:t>
            </a:r>
            <a:r>
              <a:rPr lang="en-US" sz="4000" b="1" i="1" dirty="0"/>
              <a:t>brackish</a:t>
            </a:r>
            <a:r>
              <a:rPr lang="en-US" sz="3200" b="1" dirty="0"/>
              <a:t> water and its salinity can range from 0.5ppt to 35ppt. </a:t>
            </a:r>
            <a:endParaRPr lang="en-US" dirty="0"/>
          </a:p>
        </p:txBody>
      </p:sp>
      <p:pic>
        <p:nvPicPr>
          <p:cNvPr id="65538" name="Picture 2" descr="What is Brackish Water and How Do You Treat It? – Fresh Water Systems">
            <a:extLst>
              <a:ext uri="{FF2B5EF4-FFF2-40B4-BE49-F238E27FC236}">
                <a16:creationId xmlns:a16="http://schemas.microsoft.com/office/drawing/2014/main" id="{E6FB81C9-D0EC-C582-EC62-D25EC195A86B}"/>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380509" y="0"/>
            <a:ext cx="881149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2385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F1617A-A537-851F-3437-705764010EBA}"/>
              </a:ext>
            </a:extLst>
          </p:cNvPr>
          <p:cNvSpPr/>
          <p:nvPr/>
        </p:nvSpPr>
        <p:spPr>
          <a:xfrm>
            <a:off x="3602182" y="0"/>
            <a:ext cx="8589818"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D05B394-62EF-F8C4-A0CB-E757A90DB9E4}"/>
              </a:ext>
            </a:extLst>
          </p:cNvPr>
          <p:cNvSpPr txBox="1"/>
          <p:nvPr/>
        </p:nvSpPr>
        <p:spPr>
          <a:xfrm>
            <a:off x="818147" y="1767005"/>
            <a:ext cx="2229854" cy="3323987"/>
          </a:xfrm>
          <a:prstGeom prst="rect">
            <a:avLst/>
          </a:prstGeom>
          <a:noFill/>
        </p:spPr>
        <p:txBody>
          <a:bodyPr wrap="square" rtlCol="0">
            <a:spAutoFit/>
          </a:bodyPr>
          <a:lstStyle/>
          <a:p>
            <a:pPr algn="ctr"/>
            <a:r>
              <a:rPr lang="en-US" sz="3200" b="1" dirty="0"/>
              <a:t>Salinity</a:t>
            </a:r>
          </a:p>
          <a:p>
            <a:pPr algn="ctr"/>
            <a:r>
              <a:rPr lang="en-US" sz="3200" b="1" dirty="0"/>
              <a:t>slowly increases as you move towards the ocean</a:t>
            </a:r>
          </a:p>
          <a:p>
            <a:pPr algn="ctr"/>
            <a:endParaRPr lang="en-US" dirty="0"/>
          </a:p>
        </p:txBody>
      </p:sp>
      <p:pic>
        <p:nvPicPr>
          <p:cNvPr id="24580" name="Picture 4" descr="SCCF-RECON">
            <a:extLst>
              <a:ext uri="{FF2B5EF4-FFF2-40B4-BE49-F238E27FC236}">
                <a16:creationId xmlns:a16="http://schemas.microsoft.com/office/drawing/2014/main" id="{C0FF0934-1A61-04E8-9DB5-17CACD6F9E4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87091" y="1473199"/>
            <a:ext cx="7620000" cy="391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4119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D05B394-62EF-F8C4-A0CB-E757A90DB9E4}"/>
              </a:ext>
            </a:extLst>
          </p:cNvPr>
          <p:cNvSpPr txBox="1"/>
          <p:nvPr/>
        </p:nvSpPr>
        <p:spPr>
          <a:xfrm>
            <a:off x="173910" y="212506"/>
            <a:ext cx="11844180" cy="1077218"/>
          </a:xfrm>
          <a:prstGeom prst="rect">
            <a:avLst/>
          </a:prstGeom>
          <a:noFill/>
        </p:spPr>
        <p:txBody>
          <a:bodyPr wrap="square" rtlCol="0">
            <a:spAutoFit/>
          </a:bodyPr>
          <a:lstStyle/>
          <a:p>
            <a:pPr algn="ctr"/>
            <a:r>
              <a:rPr lang="en-US" sz="2400" dirty="0">
                <a:solidFill>
                  <a:schemeClr val="bg1"/>
                </a:solidFill>
              </a:rPr>
              <a:t>Species that can live within a </a:t>
            </a:r>
            <a:r>
              <a:rPr lang="en-US" sz="3200" b="1" dirty="0">
                <a:solidFill>
                  <a:schemeClr val="bg1"/>
                </a:solidFill>
              </a:rPr>
              <a:t>wide</a:t>
            </a:r>
            <a:r>
              <a:rPr lang="en-US" sz="2400" dirty="0">
                <a:solidFill>
                  <a:schemeClr val="bg1"/>
                </a:solidFill>
              </a:rPr>
              <a:t> salinity range are called </a:t>
            </a:r>
            <a:r>
              <a:rPr lang="en-US" sz="3200" b="1" i="1" dirty="0">
                <a:solidFill>
                  <a:schemeClr val="bg1"/>
                </a:solidFill>
              </a:rPr>
              <a:t>euryhaline</a:t>
            </a:r>
          </a:p>
          <a:p>
            <a:pPr algn="ctr"/>
            <a:endParaRPr lang="en-US" sz="1200" b="1" i="1" dirty="0">
              <a:solidFill>
                <a:schemeClr val="bg1"/>
              </a:solidFill>
            </a:endParaRPr>
          </a:p>
          <a:p>
            <a:pPr algn="ctr"/>
            <a:r>
              <a:rPr lang="en-US" sz="2000" dirty="0">
                <a:solidFill>
                  <a:schemeClr val="bg1"/>
                </a:solidFill>
              </a:rPr>
              <a:t>(known to travel between both salt water and fresh water and/or live in estuaries where salinity fluctuates)</a:t>
            </a:r>
            <a:endParaRPr lang="en-US" sz="1600" dirty="0">
              <a:solidFill>
                <a:schemeClr val="bg1"/>
              </a:solidFill>
            </a:endParaRPr>
          </a:p>
        </p:txBody>
      </p:sp>
      <p:sp>
        <p:nvSpPr>
          <p:cNvPr id="7" name="TextBox 6">
            <a:extLst>
              <a:ext uri="{FF2B5EF4-FFF2-40B4-BE49-F238E27FC236}">
                <a16:creationId xmlns:a16="http://schemas.microsoft.com/office/drawing/2014/main" id="{D2300B67-CC07-1E62-5213-B9B8494B44EB}"/>
              </a:ext>
            </a:extLst>
          </p:cNvPr>
          <p:cNvSpPr txBox="1"/>
          <p:nvPr/>
        </p:nvSpPr>
        <p:spPr>
          <a:xfrm>
            <a:off x="173910" y="6234545"/>
            <a:ext cx="3843908" cy="369332"/>
          </a:xfrm>
          <a:prstGeom prst="rect">
            <a:avLst/>
          </a:prstGeom>
          <a:noFill/>
        </p:spPr>
        <p:txBody>
          <a:bodyPr wrap="square" rtlCol="0">
            <a:spAutoFit/>
          </a:bodyPr>
          <a:lstStyle/>
          <a:p>
            <a:r>
              <a:rPr lang="en-US" dirty="0">
                <a:solidFill>
                  <a:schemeClr val="bg1"/>
                </a:solidFill>
              </a:rPr>
              <a:t>Barramundi</a:t>
            </a:r>
          </a:p>
        </p:txBody>
      </p:sp>
      <p:pic>
        <p:nvPicPr>
          <p:cNvPr id="28678" name="Picture 6" descr="Barramundi Jump Stock Photos and Images - 123RF">
            <a:extLst>
              <a:ext uri="{FF2B5EF4-FFF2-40B4-BE49-F238E27FC236}">
                <a16:creationId xmlns:a16="http://schemas.microsoft.com/office/drawing/2014/main" id="{3CFABEAB-751C-86B3-B457-54FB6EF8DC29}"/>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379518" y="1510144"/>
            <a:ext cx="7651173" cy="5347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0117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D05B394-62EF-F8C4-A0CB-E757A90DB9E4}"/>
              </a:ext>
            </a:extLst>
          </p:cNvPr>
          <p:cNvSpPr txBox="1"/>
          <p:nvPr/>
        </p:nvSpPr>
        <p:spPr>
          <a:xfrm>
            <a:off x="0" y="160341"/>
            <a:ext cx="11844180" cy="954107"/>
          </a:xfrm>
          <a:prstGeom prst="rect">
            <a:avLst/>
          </a:prstGeom>
          <a:noFill/>
        </p:spPr>
        <p:txBody>
          <a:bodyPr wrap="square" rtlCol="0">
            <a:spAutoFit/>
          </a:bodyPr>
          <a:lstStyle/>
          <a:p>
            <a:pPr algn="ctr"/>
            <a:r>
              <a:rPr lang="en-US" sz="2400" dirty="0"/>
              <a:t>Euryhaline species that live in saltwater but spawn in freshwater are called </a:t>
            </a:r>
          </a:p>
          <a:p>
            <a:pPr algn="ctr"/>
            <a:r>
              <a:rPr lang="en-US" sz="3200" b="1" dirty="0"/>
              <a:t>anadromous</a:t>
            </a:r>
            <a:endParaRPr lang="en-US" sz="2400" b="1" dirty="0"/>
          </a:p>
        </p:txBody>
      </p:sp>
      <p:pic>
        <p:nvPicPr>
          <p:cNvPr id="31746" name="Picture 2" descr="Chinook Salmon Spawning Act3 May 2016 - YouTube">
            <a:extLst>
              <a:ext uri="{FF2B5EF4-FFF2-40B4-BE49-F238E27FC236}">
                <a16:creationId xmlns:a16="http://schemas.microsoft.com/office/drawing/2014/main" id="{6175397F-C88C-784D-083D-5FEBB3A9962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1511" y="1205345"/>
            <a:ext cx="12170489" cy="565265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8C6DADF-30AD-3B2D-74F9-FC2ADA889A62}"/>
              </a:ext>
            </a:extLst>
          </p:cNvPr>
          <p:cNvSpPr txBox="1"/>
          <p:nvPr/>
        </p:nvSpPr>
        <p:spPr>
          <a:xfrm>
            <a:off x="21510" y="4815941"/>
            <a:ext cx="2680125" cy="1938992"/>
          </a:xfrm>
          <a:prstGeom prst="rect">
            <a:avLst/>
          </a:prstGeom>
          <a:noFill/>
        </p:spPr>
        <p:txBody>
          <a:bodyPr wrap="square" rtlCol="0">
            <a:spAutoFit/>
          </a:bodyPr>
          <a:lstStyle/>
          <a:p>
            <a:r>
              <a:rPr lang="en-US" sz="2000" dirty="0">
                <a:solidFill>
                  <a:schemeClr val="bg1"/>
                </a:solidFill>
                <a:highlight>
                  <a:srgbClr val="000000"/>
                </a:highlight>
              </a:rPr>
              <a:t>Chinook salmon spawning in a Canterbury stream (they die after spawning)</a:t>
            </a:r>
          </a:p>
          <a:p>
            <a:r>
              <a:rPr lang="en-US" sz="2000" dirty="0">
                <a:solidFill>
                  <a:schemeClr val="bg1"/>
                </a:solidFill>
                <a:highlight>
                  <a:srgbClr val="000000"/>
                </a:highlight>
              </a:rPr>
              <a:t>© Kevin Belcher </a:t>
            </a:r>
          </a:p>
        </p:txBody>
      </p:sp>
    </p:spTree>
    <p:extLst>
      <p:ext uri="{BB962C8B-B14F-4D97-AF65-F5344CB8AC3E}">
        <p14:creationId xmlns:p14="http://schemas.microsoft.com/office/powerpoint/2010/main" val="9213350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D05B394-62EF-F8C4-A0CB-E757A90DB9E4}"/>
              </a:ext>
            </a:extLst>
          </p:cNvPr>
          <p:cNvSpPr txBox="1"/>
          <p:nvPr/>
        </p:nvSpPr>
        <p:spPr>
          <a:xfrm>
            <a:off x="173910" y="212506"/>
            <a:ext cx="11844180" cy="1323439"/>
          </a:xfrm>
          <a:prstGeom prst="rect">
            <a:avLst/>
          </a:prstGeom>
          <a:noFill/>
        </p:spPr>
        <p:txBody>
          <a:bodyPr wrap="square" rtlCol="0">
            <a:spAutoFit/>
          </a:bodyPr>
          <a:lstStyle/>
          <a:p>
            <a:pPr algn="ctr"/>
            <a:r>
              <a:rPr lang="en-US" sz="2400" dirty="0"/>
              <a:t>Euryhaline species that live in freshwater and migrate to saltwater to spawn are called </a:t>
            </a:r>
            <a:r>
              <a:rPr lang="en-US" sz="3200" b="1" dirty="0"/>
              <a:t>catadromous</a:t>
            </a:r>
          </a:p>
          <a:p>
            <a:pPr algn="ctr"/>
            <a:endParaRPr lang="en-US" sz="2400" dirty="0"/>
          </a:p>
        </p:txBody>
      </p:sp>
      <p:sp>
        <p:nvSpPr>
          <p:cNvPr id="6" name="Rectangle 5">
            <a:extLst>
              <a:ext uri="{FF2B5EF4-FFF2-40B4-BE49-F238E27FC236}">
                <a16:creationId xmlns:a16="http://schemas.microsoft.com/office/drawing/2014/main" id="{ADD07C83-6F5B-8644-8D82-1F8326BD4404}"/>
              </a:ext>
            </a:extLst>
          </p:cNvPr>
          <p:cNvSpPr/>
          <p:nvPr/>
        </p:nvSpPr>
        <p:spPr>
          <a:xfrm>
            <a:off x="0" y="1343891"/>
            <a:ext cx="12192000" cy="55141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770" name="Picture 2" descr="Mud Crabs - Burswood Seafood">
            <a:extLst>
              <a:ext uri="{FF2B5EF4-FFF2-40B4-BE49-F238E27FC236}">
                <a16:creationId xmlns:a16="http://schemas.microsoft.com/office/drawing/2014/main" id="{FAFD0B8C-7392-E68F-5944-25DBAA50394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243521" y="1898353"/>
            <a:ext cx="10290175" cy="459723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37EAC7C-665F-877E-88DB-997B744C9542}"/>
              </a:ext>
            </a:extLst>
          </p:cNvPr>
          <p:cNvSpPr txBox="1"/>
          <p:nvPr/>
        </p:nvSpPr>
        <p:spPr>
          <a:xfrm>
            <a:off x="289560" y="6307464"/>
            <a:ext cx="6099048" cy="369332"/>
          </a:xfrm>
          <a:prstGeom prst="rect">
            <a:avLst/>
          </a:prstGeom>
          <a:noFill/>
        </p:spPr>
        <p:txBody>
          <a:bodyPr wrap="square">
            <a:spAutoFit/>
          </a:bodyPr>
          <a:lstStyle/>
          <a:p>
            <a:r>
              <a:rPr lang="en-US" sz="1800" dirty="0"/>
              <a:t>Mud Crab </a:t>
            </a:r>
            <a:r>
              <a:rPr lang="en-US" sz="1800" i="1" dirty="0"/>
              <a:t>Scylla serrata </a:t>
            </a:r>
            <a:endParaRPr lang="en-US" dirty="0"/>
          </a:p>
        </p:txBody>
      </p:sp>
    </p:spTree>
    <p:extLst>
      <p:ext uri="{BB962C8B-B14F-4D97-AF65-F5344CB8AC3E}">
        <p14:creationId xmlns:p14="http://schemas.microsoft.com/office/powerpoint/2010/main" val="810075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557CBB-F58D-1C59-DB2A-EC7DF3D95AF6}"/>
              </a:ext>
            </a:extLst>
          </p:cNvPr>
          <p:cNvSpPr/>
          <p:nvPr/>
        </p:nvSpPr>
        <p:spPr>
          <a:xfrm>
            <a:off x="3454191" y="0"/>
            <a:ext cx="873780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iagram of life cycle&#10;&#10;Description automatically generated">
            <a:extLst>
              <a:ext uri="{FF2B5EF4-FFF2-40B4-BE49-F238E27FC236}">
                <a16:creationId xmlns:a16="http://schemas.microsoft.com/office/drawing/2014/main" id="{5B680957-FF91-7424-8FDD-76AFFB8283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54191" y="312828"/>
            <a:ext cx="8737809" cy="6232343"/>
          </a:xfrm>
          <a:prstGeom prst="rect">
            <a:avLst/>
          </a:prstGeom>
        </p:spPr>
      </p:pic>
      <p:sp>
        <p:nvSpPr>
          <p:cNvPr id="6" name="TextBox 5">
            <a:extLst>
              <a:ext uri="{FF2B5EF4-FFF2-40B4-BE49-F238E27FC236}">
                <a16:creationId xmlns:a16="http://schemas.microsoft.com/office/drawing/2014/main" id="{C9CCB5E5-2A81-40E2-15DD-7DDA3EF05061}"/>
              </a:ext>
            </a:extLst>
          </p:cNvPr>
          <p:cNvSpPr txBox="1"/>
          <p:nvPr/>
        </p:nvSpPr>
        <p:spPr>
          <a:xfrm>
            <a:off x="325218" y="1659284"/>
            <a:ext cx="2839454" cy="3539430"/>
          </a:xfrm>
          <a:prstGeom prst="rect">
            <a:avLst/>
          </a:prstGeom>
          <a:noFill/>
        </p:spPr>
        <p:txBody>
          <a:bodyPr wrap="square" rtlCol="0">
            <a:spAutoFit/>
          </a:bodyPr>
          <a:lstStyle/>
          <a:p>
            <a:pPr algn="ctr"/>
            <a:r>
              <a:rPr lang="en-US" sz="3200" b="1" dirty="0"/>
              <a:t>Need to Identify something? </a:t>
            </a:r>
          </a:p>
          <a:p>
            <a:pPr algn="ctr"/>
            <a:endParaRPr lang="en-US" sz="3200" b="1" dirty="0"/>
          </a:p>
          <a:p>
            <a:pPr algn="ctr"/>
            <a:r>
              <a:rPr lang="en-US" sz="3200" b="1" dirty="0"/>
              <a:t>Use a Dichotomous key!</a:t>
            </a:r>
          </a:p>
        </p:txBody>
      </p:sp>
    </p:spTree>
    <p:extLst>
      <p:ext uri="{BB962C8B-B14F-4D97-AF65-F5344CB8AC3E}">
        <p14:creationId xmlns:p14="http://schemas.microsoft.com/office/powerpoint/2010/main" val="6707777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D05B394-62EF-F8C4-A0CB-E757A90DB9E4}"/>
              </a:ext>
            </a:extLst>
          </p:cNvPr>
          <p:cNvSpPr txBox="1"/>
          <p:nvPr/>
        </p:nvSpPr>
        <p:spPr>
          <a:xfrm>
            <a:off x="173910" y="497020"/>
            <a:ext cx="11844180" cy="584775"/>
          </a:xfrm>
          <a:prstGeom prst="rect">
            <a:avLst/>
          </a:prstGeom>
          <a:noFill/>
        </p:spPr>
        <p:txBody>
          <a:bodyPr wrap="square" rtlCol="0">
            <a:spAutoFit/>
          </a:bodyPr>
          <a:lstStyle/>
          <a:p>
            <a:pPr algn="ctr"/>
            <a:r>
              <a:rPr lang="en-US" sz="3200" b="1" dirty="0"/>
              <a:t>E.g. Mud crabs (</a:t>
            </a:r>
            <a:r>
              <a:rPr lang="en-US" sz="3200" b="1" i="1" dirty="0"/>
              <a:t>Scylla serrata</a:t>
            </a:r>
            <a:r>
              <a:rPr lang="en-US" sz="3200" b="1" dirty="0"/>
              <a:t>)</a:t>
            </a:r>
            <a:r>
              <a:rPr lang="en-US" sz="3200" b="1" i="1" dirty="0"/>
              <a:t> </a:t>
            </a:r>
            <a:r>
              <a:rPr lang="en-US" sz="3200" b="1" dirty="0"/>
              <a:t>are catadromous</a:t>
            </a:r>
            <a:endParaRPr lang="en-US" sz="2400" dirty="0"/>
          </a:p>
        </p:txBody>
      </p:sp>
      <p:sp>
        <p:nvSpPr>
          <p:cNvPr id="6" name="Rectangle 5">
            <a:extLst>
              <a:ext uri="{FF2B5EF4-FFF2-40B4-BE49-F238E27FC236}">
                <a16:creationId xmlns:a16="http://schemas.microsoft.com/office/drawing/2014/main" id="{ADD07C83-6F5B-8644-8D82-1F8326BD4404}"/>
              </a:ext>
            </a:extLst>
          </p:cNvPr>
          <p:cNvSpPr/>
          <p:nvPr/>
        </p:nvSpPr>
        <p:spPr>
          <a:xfrm>
            <a:off x="0" y="1535945"/>
            <a:ext cx="12192000" cy="53220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diagram of a life cycle of a crab&#10;&#10;Description automatically generated">
            <a:extLst>
              <a:ext uri="{FF2B5EF4-FFF2-40B4-BE49-F238E27FC236}">
                <a16:creationId xmlns:a16="http://schemas.microsoft.com/office/drawing/2014/main" id="{24027088-F72C-C752-4BE6-D043877731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7946" y="1784684"/>
            <a:ext cx="7772400" cy="4824575"/>
          </a:xfrm>
          <a:prstGeom prst="rect">
            <a:avLst/>
          </a:prstGeom>
        </p:spPr>
      </p:pic>
      <p:sp>
        <p:nvSpPr>
          <p:cNvPr id="8" name="TextBox 7">
            <a:extLst>
              <a:ext uri="{FF2B5EF4-FFF2-40B4-BE49-F238E27FC236}">
                <a16:creationId xmlns:a16="http://schemas.microsoft.com/office/drawing/2014/main" id="{2E6138B1-29F7-543A-C068-C2CB76F9DF99}"/>
              </a:ext>
            </a:extLst>
          </p:cNvPr>
          <p:cNvSpPr txBox="1"/>
          <p:nvPr/>
        </p:nvSpPr>
        <p:spPr>
          <a:xfrm>
            <a:off x="8692273" y="1784684"/>
            <a:ext cx="3325817" cy="4739759"/>
          </a:xfrm>
          <a:prstGeom prst="rect">
            <a:avLst/>
          </a:prstGeom>
          <a:noFill/>
        </p:spPr>
        <p:txBody>
          <a:bodyPr wrap="square" rtlCol="0">
            <a:spAutoFit/>
          </a:bodyPr>
          <a:lstStyle/>
          <a:p>
            <a:r>
              <a:rPr lang="en-US" i="1" dirty="0"/>
              <a:t>“As mating can only occur when the shell of the female mud crab is soft, the successful male will carry the female around for the time it takes for her to </a:t>
            </a:r>
            <a:r>
              <a:rPr lang="en-US" i="1" dirty="0" err="1"/>
              <a:t>moult</a:t>
            </a:r>
            <a:r>
              <a:rPr lang="en-US" i="1" dirty="0"/>
              <a:t> and re-harden. Following ecdysis (i.e. the </a:t>
            </a:r>
            <a:r>
              <a:rPr lang="en-US" i="1" dirty="0" err="1"/>
              <a:t>moult</a:t>
            </a:r>
            <a:r>
              <a:rPr lang="en-US" i="1" dirty="0"/>
              <a:t>) a spermatophore is deposited into the female ready for fertilization. After which she migrates offshore as the deeper waters provide a more chemically and thermally stable</a:t>
            </a:r>
          </a:p>
          <a:p>
            <a:r>
              <a:rPr lang="en-US" i="1" dirty="0"/>
              <a:t>environment for development. Spawning involves the release of eggs in batches of two</a:t>
            </a:r>
          </a:p>
          <a:p>
            <a:r>
              <a:rPr lang="en-US" i="1" dirty="0"/>
              <a:t>to five million at a time” </a:t>
            </a:r>
          </a:p>
          <a:p>
            <a:r>
              <a:rPr lang="en-US" sz="1400" i="1" dirty="0"/>
              <a:t>(</a:t>
            </a:r>
            <a:r>
              <a:rPr lang="en-US" sz="1400" i="1" dirty="0" err="1"/>
              <a:t>Meynecke</a:t>
            </a:r>
            <a:r>
              <a:rPr lang="en-US" sz="1400" i="1" dirty="0"/>
              <a:t>, 2010). </a:t>
            </a:r>
            <a:endParaRPr lang="en-US" i="1" dirty="0"/>
          </a:p>
        </p:txBody>
      </p:sp>
    </p:spTree>
    <p:extLst>
      <p:ext uri="{BB962C8B-B14F-4D97-AF65-F5344CB8AC3E}">
        <p14:creationId xmlns:p14="http://schemas.microsoft.com/office/powerpoint/2010/main" val="23372060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F7F29B8-40CD-6686-EA68-54D9FA648B0E}"/>
              </a:ext>
            </a:extLst>
          </p:cNvPr>
          <p:cNvSpPr txBox="1"/>
          <p:nvPr/>
        </p:nvSpPr>
        <p:spPr>
          <a:xfrm>
            <a:off x="173910" y="316911"/>
            <a:ext cx="11844180" cy="954107"/>
          </a:xfrm>
          <a:prstGeom prst="rect">
            <a:avLst/>
          </a:prstGeom>
          <a:noFill/>
        </p:spPr>
        <p:txBody>
          <a:bodyPr wrap="square" rtlCol="0">
            <a:spAutoFit/>
          </a:bodyPr>
          <a:lstStyle/>
          <a:p>
            <a:pPr algn="ctr"/>
            <a:r>
              <a:rPr lang="en-US" sz="3200" b="1" dirty="0"/>
              <a:t>Barramundi (</a:t>
            </a:r>
            <a:r>
              <a:rPr lang="en-US" sz="3200" b="1" i="1" dirty="0"/>
              <a:t>Lates calcarifer</a:t>
            </a:r>
            <a:r>
              <a:rPr lang="en-US" sz="3200" b="1" dirty="0"/>
              <a:t>) are also catadromous</a:t>
            </a:r>
            <a:endParaRPr lang="en-US" sz="2400" dirty="0"/>
          </a:p>
          <a:p>
            <a:pPr algn="ctr"/>
            <a:endParaRPr lang="en-US" sz="2400" dirty="0"/>
          </a:p>
        </p:txBody>
      </p:sp>
      <p:sp>
        <p:nvSpPr>
          <p:cNvPr id="8" name="Rectangle 7">
            <a:extLst>
              <a:ext uri="{FF2B5EF4-FFF2-40B4-BE49-F238E27FC236}">
                <a16:creationId xmlns:a16="http://schemas.microsoft.com/office/drawing/2014/main" id="{853ADCA4-3E01-6743-1938-C57DFC1E4BB1}"/>
              </a:ext>
            </a:extLst>
          </p:cNvPr>
          <p:cNvSpPr/>
          <p:nvPr/>
        </p:nvSpPr>
        <p:spPr>
          <a:xfrm>
            <a:off x="0" y="1271018"/>
            <a:ext cx="12192000" cy="55869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diagram of a river with fish and trees&#10;&#10;Description automatically generated">
            <a:extLst>
              <a:ext uri="{FF2B5EF4-FFF2-40B4-BE49-F238E27FC236}">
                <a16:creationId xmlns:a16="http://schemas.microsoft.com/office/drawing/2014/main" id="{69EE385D-3566-2ADD-897D-405C7B7E1B6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4944" y="1430845"/>
            <a:ext cx="10326624" cy="5267327"/>
          </a:xfrm>
          <a:prstGeom prst="rect">
            <a:avLst/>
          </a:prstGeom>
        </p:spPr>
      </p:pic>
    </p:spTree>
    <p:extLst>
      <p:ext uri="{BB962C8B-B14F-4D97-AF65-F5344CB8AC3E}">
        <p14:creationId xmlns:p14="http://schemas.microsoft.com/office/powerpoint/2010/main" val="16983292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0" name="Picture 2" descr="What is a Stenohaline Organism? - WorldAtlas">
            <a:extLst>
              <a:ext uri="{FF2B5EF4-FFF2-40B4-BE49-F238E27FC236}">
                <a16:creationId xmlns:a16="http://schemas.microsoft.com/office/drawing/2014/main" id="{D3550EFD-48D0-8D8A-6AE4-92431521572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69479" y="914400"/>
            <a:ext cx="9861550" cy="55141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45CF721-4D35-FE3B-71ED-5EFFE72AD46B}"/>
              </a:ext>
            </a:extLst>
          </p:cNvPr>
          <p:cNvSpPr txBox="1"/>
          <p:nvPr/>
        </p:nvSpPr>
        <p:spPr>
          <a:xfrm>
            <a:off x="173910" y="212506"/>
            <a:ext cx="11844180" cy="584775"/>
          </a:xfrm>
          <a:prstGeom prst="rect">
            <a:avLst/>
          </a:prstGeom>
          <a:noFill/>
        </p:spPr>
        <p:txBody>
          <a:bodyPr wrap="square" rtlCol="0">
            <a:spAutoFit/>
          </a:bodyPr>
          <a:lstStyle/>
          <a:p>
            <a:pPr algn="ctr"/>
            <a:r>
              <a:rPr lang="en-US" sz="2400" dirty="0">
                <a:solidFill>
                  <a:schemeClr val="bg1"/>
                </a:solidFill>
              </a:rPr>
              <a:t>Species that can only live within a </a:t>
            </a:r>
            <a:r>
              <a:rPr lang="en-US" sz="3200" b="1" dirty="0">
                <a:solidFill>
                  <a:schemeClr val="bg1"/>
                </a:solidFill>
              </a:rPr>
              <a:t>narrow</a:t>
            </a:r>
            <a:r>
              <a:rPr lang="en-US" sz="2400" dirty="0">
                <a:solidFill>
                  <a:schemeClr val="bg1"/>
                </a:solidFill>
              </a:rPr>
              <a:t> salinity range are called </a:t>
            </a:r>
            <a:r>
              <a:rPr lang="en-US" sz="3200" b="1" i="1" dirty="0">
                <a:solidFill>
                  <a:schemeClr val="bg1"/>
                </a:solidFill>
              </a:rPr>
              <a:t>stenohaline</a:t>
            </a:r>
            <a:endParaRPr lang="en-US" sz="2400" b="1" i="1" dirty="0">
              <a:solidFill>
                <a:schemeClr val="bg1"/>
              </a:solidFill>
            </a:endParaRPr>
          </a:p>
        </p:txBody>
      </p:sp>
    </p:spTree>
    <p:extLst>
      <p:ext uri="{BB962C8B-B14F-4D97-AF65-F5344CB8AC3E}">
        <p14:creationId xmlns:p14="http://schemas.microsoft.com/office/powerpoint/2010/main" val="21477551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023EED-A477-65C4-3678-B539987BF01E}"/>
              </a:ext>
            </a:extLst>
          </p:cNvPr>
          <p:cNvSpPr/>
          <p:nvPr/>
        </p:nvSpPr>
        <p:spPr>
          <a:xfrm>
            <a:off x="3117273" y="0"/>
            <a:ext cx="9074727"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TextBox 9">
            <a:extLst>
              <a:ext uri="{FF2B5EF4-FFF2-40B4-BE49-F238E27FC236}">
                <a16:creationId xmlns:a16="http://schemas.microsoft.com/office/drawing/2014/main" id="{E732B446-EA42-915A-1EE8-E74BA01723D6}"/>
              </a:ext>
            </a:extLst>
          </p:cNvPr>
          <p:cNvSpPr txBox="1"/>
          <p:nvPr/>
        </p:nvSpPr>
        <p:spPr>
          <a:xfrm>
            <a:off x="237427" y="914477"/>
            <a:ext cx="2633823" cy="4524315"/>
          </a:xfrm>
          <a:prstGeom prst="rect">
            <a:avLst/>
          </a:prstGeom>
          <a:noFill/>
        </p:spPr>
        <p:txBody>
          <a:bodyPr wrap="square">
            <a:spAutoFit/>
          </a:bodyPr>
          <a:lstStyle/>
          <a:p>
            <a:pPr algn="ctr"/>
            <a:r>
              <a:rPr lang="en-AU" sz="3200" b="1" dirty="0">
                <a:solidFill>
                  <a:srgbClr val="4D4D4D"/>
                </a:solidFill>
              </a:rPr>
              <a:t>Marine fish can </a:t>
            </a:r>
            <a:r>
              <a:rPr lang="en-AU" sz="3200" b="1" i="1" dirty="0">
                <a:solidFill>
                  <a:srgbClr val="4D4D4D"/>
                </a:solidFill>
              </a:rPr>
              <a:t>only</a:t>
            </a:r>
            <a:r>
              <a:rPr lang="en-AU" sz="3200" b="1" dirty="0">
                <a:solidFill>
                  <a:srgbClr val="4D4D4D"/>
                </a:solidFill>
              </a:rPr>
              <a:t> live in salt water.</a:t>
            </a:r>
          </a:p>
          <a:p>
            <a:pPr algn="ctr"/>
            <a:endParaRPr lang="en-AU" sz="3200" b="1" dirty="0">
              <a:solidFill>
                <a:srgbClr val="4D4D4D"/>
              </a:solidFill>
            </a:endParaRPr>
          </a:p>
          <a:p>
            <a:pPr algn="ctr"/>
            <a:endParaRPr lang="en-AU" sz="3200" b="1" dirty="0">
              <a:solidFill>
                <a:srgbClr val="4D4D4D"/>
              </a:solidFill>
            </a:endParaRPr>
          </a:p>
          <a:p>
            <a:pPr algn="ctr"/>
            <a:r>
              <a:rPr lang="en-AU" sz="3200" b="1" dirty="0">
                <a:solidFill>
                  <a:srgbClr val="4D4D4D"/>
                </a:solidFill>
              </a:rPr>
              <a:t>Freshwater fish can </a:t>
            </a:r>
            <a:r>
              <a:rPr lang="en-AU" sz="3200" b="1" i="1" dirty="0">
                <a:solidFill>
                  <a:srgbClr val="4D4D4D"/>
                </a:solidFill>
              </a:rPr>
              <a:t>only</a:t>
            </a:r>
            <a:r>
              <a:rPr lang="en-AU" sz="3200" b="1" dirty="0">
                <a:solidFill>
                  <a:srgbClr val="4D4D4D"/>
                </a:solidFill>
              </a:rPr>
              <a:t> live in fresh water.</a:t>
            </a:r>
          </a:p>
        </p:txBody>
      </p:sp>
      <p:pic>
        <p:nvPicPr>
          <p:cNvPr id="58370" name="Picture 2" descr="Goldfish, facts and photos">
            <a:extLst>
              <a:ext uri="{FF2B5EF4-FFF2-40B4-BE49-F238E27FC236}">
                <a16:creationId xmlns:a16="http://schemas.microsoft.com/office/drawing/2014/main" id="{DB2C4DE7-1749-E2AF-2DC1-837A2DB75027}"/>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571999" y="748146"/>
            <a:ext cx="6470073" cy="5611089"/>
          </a:xfrm>
          <a:prstGeom prst="rect">
            <a:avLst/>
          </a:prstGeom>
          <a:noFill/>
          <a:extLst>
            <a:ext uri="{909E8E84-426E-40DD-AFC4-6F175D3DCCD1}">
              <a14:hiddenFill xmlns:a14="http://schemas.microsoft.com/office/drawing/2010/main">
                <a:solidFill>
                  <a:srgbClr val="FFFFFF"/>
                </a:solidFill>
              </a14:hiddenFill>
            </a:ext>
          </a:extLst>
        </p:spPr>
      </p:pic>
      <p:sp>
        <p:nvSpPr>
          <p:cNvPr id="11" name="Oval Callout 10">
            <a:extLst>
              <a:ext uri="{FF2B5EF4-FFF2-40B4-BE49-F238E27FC236}">
                <a16:creationId xmlns:a16="http://schemas.microsoft.com/office/drawing/2014/main" id="{32A43291-0B99-53E0-FF21-7D80C7D7C5F3}"/>
              </a:ext>
            </a:extLst>
          </p:cNvPr>
          <p:cNvSpPr/>
          <p:nvPr/>
        </p:nvSpPr>
        <p:spPr>
          <a:xfrm>
            <a:off x="4433455" y="748146"/>
            <a:ext cx="2061831" cy="1255992"/>
          </a:xfrm>
          <a:prstGeom prst="wedgeEllipseCallout">
            <a:avLst>
              <a:gd name="adj1" fmla="val 35932"/>
              <a:gd name="adj2" fmla="val 66786"/>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7828BA0-ADA2-1E88-9C20-3DE7706AA833}"/>
              </a:ext>
            </a:extLst>
          </p:cNvPr>
          <p:cNvSpPr txBox="1"/>
          <p:nvPr/>
        </p:nvSpPr>
        <p:spPr>
          <a:xfrm>
            <a:off x="4813206" y="914477"/>
            <a:ext cx="1302327" cy="923330"/>
          </a:xfrm>
          <a:prstGeom prst="rect">
            <a:avLst/>
          </a:prstGeom>
          <a:noFill/>
        </p:spPr>
        <p:txBody>
          <a:bodyPr wrap="square" rtlCol="0">
            <a:spAutoFit/>
          </a:bodyPr>
          <a:lstStyle/>
          <a:p>
            <a:pPr algn="ctr"/>
            <a:r>
              <a:rPr lang="en-US" dirty="0"/>
              <a:t>You won’t find me in salt water!</a:t>
            </a:r>
          </a:p>
        </p:txBody>
      </p:sp>
    </p:spTree>
    <p:extLst>
      <p:ext uri="{BB962C8B-B14F-4D97-AF65-F5344CB8AC3E}">
        <p14:creationId xmlns:p14="http://schemas.microsoft.com/office/powerpoint/2010/main" val="4163650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023EED-A477-65C4-3678-B539987BF01E}"/>
              </a:ext>
            </a:extLst>
          </p:cNvPr>
          <p:cNvSpPr/>
          <p:nvPr/>
        </p:nvSpPr>
        <p:spPr>
          <a:xfrm>
            <a:off x="2826327" y="0"/>
            <a:ext cx="9365673"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TextBox 9">
            <a:extLst>
              <a:ext uri="{FF2B5EF4-FFF2-40B4-BE49-F238E27FC236}">
                <a16:creationId xmlns:a16="http://schemas.microsoft.com/office/drawing/2014/main" id="{E732B446-EA42-915A-1EE8-E74BA01723D6}"/>
              </a:ext>
            </a:extLst>
          </p:cNvPr>
          <p:cNvSpPr txBox="1"/>
          <p:nvPr/>
        </p:nvSpPr>
        <p:spPr>
          <a:xfrm>
            <a:off x="233382" y="227675"/>
            <a:ext cx="2457258" cy="6247864"/>
          </a:xfrm>
          <a:prstGeom prst="rect">
            <a:avLst/>
          </a:prstGeom>
          <a:noFill/>
        </p:spPr>
        <p:txBody>
          <a:bodyPr wrap="square">
            <a:spAutoFit/>
          </a:bodyPr>
          <a:lstStyle/>
          <a:p>
            <a:pPr algn="ctr"/>
            <a:r>
              <a:rPr lang="en-AU" sz="2800" dirty="0">
                <a:solidFill>
                  <a:srgbClr val="4D4D4D"/>
                </a:solidFill>
              </a:rPr>
              <a:t>Due to</a:t>
            </a:r>
            <a:r>
              <a:rPr lang="en-AU" sz="3200" b="1" dirty="0">
                <a:solidFill>
                  <a:srgbClr val="4D4D4D"/>
                </a:solidFill>
              </a:rPr>
              <a:t> </a:t>
            </a:r>
            <a:r>
              <a:rPr lang="en-AU" sz="4000" b="1" i="1" dirty="0">
                <a:solidFill>
                  <a:srgbClr val="4D4D4D"/>
                </a:solidFill>
              </a:rPr>
              <a:t>osmosis,</a:t>
            </a:r>
            <a:r>
              <a:rPr lang="en-AU" sz="3600" b="1" dirty="0">
                <a:solidFill>
                  <a:srgbClr val="4D4D4D"/>
                </a:solidFill>
              </a:rPr>
              <a:t> </a:t>
            </a:r>
          </a:p>
          <a:p>
            <a:pPr algn="ctr"/>
            <a:endParaRPr lang="en-AU" sz="3200" b="1" dirty="0">
              <a:solidFill>
                <a:srgbClr val="4D4D4D"/>
              </a:solidFill>
            </a:endParaRPr>
          </a:p>
          <a:p>
            <a:pPr algn="ctr"/>
            <a:r>
              <a:rPr lang="en-AU" sz="2800" dirty="0">
                <a:solidFill>
                  <a:srgbClr val="4D4D4D"/>
                </a:solidFill>
              </a:rPr>
              <a:t>Marine fish deal with the constant challenge of </a:t>
            </a:r>
            <a:r>
              <a:rPr lang="en-AU" sz="3200" b="1" dirty="0">
                <a:solidFill>
                  <a:srgbClr val="4D4D4D"/>
                </a:solidFill>
              </a:rPr>
              <a:t>dehydration</a:t>
            </a:r>
            <a:r>
              <a:rPr lang="en-AU" sz="2800" dirty="0">
                <a:solidFill>
                  <a:srgbClr val="4D4D4D"/>
                </a:solidFill>
              </a:rPr>
              <a:t> whilst freshwater fish deal with </a:t>
            </a:r>
            <a:r>
              <a:rPr lang="en-AU" sz="3200" b="1" dirty="0">
                <a:solidFill>
                  <a:srgbClr val="4D4D4D"/>
                </a:solidFill>
              </a:rPr>
              <a:t>salt depletion.</a:t>
            </a:r>
          </a:p>
          <a:p>
            <a:pPr algn="ctr"/>
            <a:endParaRPr lang="en-AU" sz="3200" b="1" dirty="0">
              <a:solidFill>
                <a:srgbClr val="4D4D4D"/>
              </a:solidFill>
            </a:endParaRPr>
          </a:p>
        </p:txBody>
      </p:sp>
      <p:sp>
        <p:nvSpPr>
          <p:cNvPr id="28" name="TextBox 27">
            <a:extLst>
              <a:ext uri="{FF2B5EF4-FFF2-40B4-BE49-F238E27FC236}">
                <a16:creationId xmlns:a16="http://schemas.microsoft.com/office/drawing/2014/main" id="{CD02573C-2A8A-E034-B8E7-3422CC615DC6}"/>
              </a:ext>
            </a:extLst>
          </p:cNvPr>
          <p:cNvSpPr txBox="1"/>
          <p:nvPr/>
        </p:nvSpPr>
        <p:spPr>
          <a:xfrm>
            <a:off x="3237898" y="5258508"/>
            <a:ext cx="8580508" cy="1200329"/>
          </a:xfrm>
          <a:prstGeom prst="rect">
            <a:avLst/>
          </a:prstGeom>
          <a:noFill/>
        </p:spPr>
        <p:txBody>
          <a:bodyPr wrap="square" rtlCol="0">
            <a:spAutoFit/>
          </a:bodyPr>
          <a:lstStyle/>
          <a:p>
            <a:pPr algn="ctr"/>
            <a:r>
              <a:rPr lang="en-AU" b="1" i="1" dirty="0">
                <a:solidFill>
                  <a:schemeClr val="tx1"/>
                </a:solidFill>
                <a:effectLst/>
                <a:latin typeface="Arial" panose="020B0604020202020204" pitchFamily="34" charset="0"/>
              </a:rPr>
              <a:t>Osmosis </a:t>
            </a:r>
            <a:r>
              <a:rPr lang="en-AU" dirty="0">
                <a:solidFill>
                  <a:schemeClr val="tx1"/>
                </a:solidFill>
                <a:effectLst/>
                <a:latin typeface="Arial" panose="020B0604020202020204" pitchFamily="34" charset="0"/>
              </a:rPr>
              <a:t>is the process of when water and salt </a:t>
            </a:r>
            <a:r>
              <a:rPr lang="en-AU" i="1" dirty="0">
                <a:solidFill>
                  <a:schemeClr val="tx1"/>
                </a:solidFill>
                <a:effectLst/>
                <a:latin typeface="Arial" panose="020B0604020202020204" pitchFamily="34" charset="0"/>
              </a:rPr>
              <a:t>passively</a:t>
            </a:r>
            <a:r>
              <a:rPr lang="en-AU" dirty="0">
                <a:solidFill>
                  <a:schemeClr val="tx1"/>
                </a:solidFill>
                <a:effectLst/>
                <a:latin typeface="Arial" panose="020B0604020202020204" pitchFamily="34" charset="0"/>
              </a:rPr>
              <a:t> enters or exits a fish </a:t>
            </a:r>
          </a:p>
          <a:p>
            <a:pPr algn="ctr"/>
            <a:r>
              <a:rPr lang="en-AU" dirty="0">
                <a:solidFill>
                  <a:schemeClr val="tx1"/>
                </a:solidFill>
                <a:effectLst/>
                <a:latin typeface="Arial" panose="020B0604020202020204" pitchFamily="34" charset="0"/>
              </a:rPr>
              <a:t>(the fish can’t help this from happening). </a:t>
            </a:r>
            <a:r>
              <a:rPr lang="en-AU" dirty="0">
                <a:latin typeface="Arial" panose="020B0604020202020204" pitchFamily="34" charset="0"/>
              </a:rPr>
              <a:t>This is because </a:t>
            </a:r>
            <a:r>
              <a:rPr lang="en-AU" dirty="0">
                <a:solidFill>
                  <a:schemeClr val="tx1"/>
                </a:solidFill>
                <a:effectLst/>
                <a:latin typeface="Arial" panose="020B0604020202020204" pitchFamily="34" charset="0"/>
              </a:rPr>
              <a:t>the concentration of salt </a:t>
            </a:r>
            <a:r>
              <a:rPr lang="en-AU" i="1" dirty="0">
                <a:solidFill>
                  <a:schemeClr val="tx1"/>
                </a:solidFill>
                <a:effectLst/>
                <a:latin typeface="Arial" panose="020B0604020202020204" pitchFamily="34" charset="0"/>
              </a:rPr>
              <a:t>inside</a:t>
            </a:r>
            <a:r>
              <a:rPr lang="en-AU" dirty="0">
                <a:solidFill>
                  <a:schemeClr val="tx1"/>
                </a:solidFill>
                <a:effectLst/>
                <a:latin typeface="Arial" panose="020B0604020202020204" pitchFamily="34" charset="0"/>
              </a:rPr>
              <a:t> a fish is either lower or higher than the concentration of salt in the water surrounding it (depending on whether the fish is in </a:t>
            </a:r>
            <a:r>
              <a:rPr lang="en-AU" dirty="0">
                <a:latin typeface="Arial" panose="020B0604020202020204" pitchFamily="34" charset="0"/>
              </a:rPr>
              <a:t>salt </a:t>
            </a:r>
            <a:r>
              <a:rPr lang="en-AU" dirty="0">
                <a:solidFill>
                  <a:schemeClr val="tx1"/>
                </a:solidFill>
                <a:effectLst/>
                <a:latin typeface="Arial" panose="020B0604020202020204" pitchFamily="34" charset="0"/>
              </a:rPr>
              <a:t>water or fresh water). </a:t>
            </a:r>
            <a:endParaRPr lang="en-US" dirty="0">
              <a:solidFill>
                <a:schemeClr val="tx1"/>
              </a:solidFill>
            </a:endParaRPr>
          </a:p>
        </p:txBody>
      </p:sp>
      <p:sp>
        <p:nvSpPr>
          <p:cNvPr id="31" name="Down Arrow 30">
            <a:extLst>
              <a:ext uri="{FF2B5EF4-FFF2-40B4-BE49-F238E27FC236}">
                <a16:creationId xmlns:a16="http://schemas.microsoft.com/office/drawing/2014/main" id="{74A6325A-FA36-1EA4-39B9-4F5E40FE63A0}"/>
              </a:ext>
            </a:extLst>
          </p:cNvPr>
          <p:cNvSpPr/>
          <p:nvPr/>
        </p:nvSpPr>
        <p:spPr>
          <a:xfrm>
            <a:off x="9835952" y="3458662"/>
            <a:ext cx="401782" cy="910502"/>
          </a:xfrm>
          <a:prstGeom prst="dow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4EC115E7-006F-4D39-BDC1-C617E468AB1E}"/>
              </a:ext>
            </a:extLst>
          </p:cNvPr>
          <p:cNvSpPr txBox="1"/>
          <p:nvPr/>
        </p:nvSpPr>
        <p:spPr>
          <a:xfrm>
            <a:off x="8595500" y="3597829"/>
            <a:ext cx="1317423" cy="369332"/>
          </a:xfrm>
          <a:prstGeom prst="rect">
            <a:avLst/>
          </a:prstGeom>
          <a:noFill/>
        </p:spPr>
        <p:txBody>
          <a:bodyPr wrap="square" rtlCol="0">
            <a:spAutoFit/>
          </a:bodyPr>
          <a:lstStyle/>
          <a:p>
            <a:pPr algn="ctr"/>
            <a:r>
              <a:rPr lang="en-US" dirty="0"/>
              <a:t>loses salt</a:t>
            </a:r>
          </a:p>
        </p:txBody>
      </p:sp>
      <p:pic>
        <p:nvPicPr>
          <p:cNvPr id="41990" name="Picture 6" descr="Fish Cardinal Stock Photos - 340 Images | Shutterstock">
            <a:extLst>
              <a:ext uri="{FF2B5EF4-FFF2-40B4-BE49-F238E27FC236}">
                <a16:creationId xmlns:a16="http://schemas.microsoft.com/office/drawing/2014/main" id="{E4475DCC-F478-0F7B-7733-44C608BAFE6B}"/>
              </a:ext>
            </a:extLst>
          </p:cNvPr>
          <p:cNvPicPr>
            <a:picLocks noChangeAspect="1" noChangeArrowheads="1"/>
          </p:cNvPicPr>
          <p:nvPr/>
        </p:nvPicPr>
        <p:blipFill rotWithShape="1">
          <a:blip r:embed="rId2" cstate="email">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Layer>
                </a14:imgProps>
              </a:ext>
              <a:ext uri="{28A0092B-C50C-407E-A947-70E740481C1C}">
                <a14:useLocalDpi xmlns:a14="http://schemas.microsoft.com/office/drawing/2010/main"/>
              </a:ext>
            </a:extLst>
          </a:blip>
          <a:srcRect/>
          <a:stretch/>
        </p:blipFill>
        <p:spPr bwMode="auto">
          <a:xfrm>
            <a:off x="8074115" y="1665370"/>
            <a:ext cx="3523673" cy="1691710"/>
          </a:xfrm>
          <a:prstGeom prst="rect">
            <a:avLst/>
          </a:prstGeom>
          <a:noFill/>
          <a:extLst>
            <a:ext uri="{909E8E84-426E-40DD-AFC4-6F175D3DCCD1}">
              <a14:hiddenFill xmlns:a14="http://schemas.microsoft.com/office/drawing/2010/main">
                <a:solidFill>
                  <a:srgbClr val="FFFFFF"/>
                </a:solidFill>
              </a14:hiddenFill>
            </a:ext>
          </a:extLst>
        </p:spPr>
      </p:pic>
      <p:sp>
        <p:nvSpPr>
          <p:cNvPr id="37" name="AutoShape 8" descr="Marine Fish Vector SVG Icon (2) - SVG Repo">
            <a:extLst>
              <a:ext uri="{FF2B5EF4-FFF2-40B4-BE49-F238E27FC236}">
                <a16:creationId xmlns:a16="http://schemas.microsoft.com/office/drawing/2014/main" id="{5F460398-D2AB-100E-1AEF-663DA418B862}"/>
              </a:ext>
            </a:extLst>
          </p:cNvPr>
          <p:cNvSpPr>
            <a:spLocks noChangeAspect="1" noChangeArrowheads="1"/>
          </p:cNvSpPr>
          <p:nvPr/>
        </p:nvSpPr>
        <p:spPr bwMode="auto">
          <a:xfrm>
            <a:off x="6165275" y="291638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994" name="Picture 10" descr="129 Saltwater Fish Icons - Free in SVG, PNG, ICO - IconScout">
            <a:extLst>
              <a:ext uri="{FF2B5EF4-FFF2-40B4-BE49-F238E27FC236}">
                <a16:creationId xmlns:a16="http://schemas.microsoft.com/office/drawing/2014/main" id="{8E2B1BEB-8FFB-B0C1-2B03-05E37A2D798C}"/>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b="12794"/>
          <a:stretch/>
        </p:blipFill>
        <p:spPr bwMode="auto">
          <a:xfrm>
            <a:off x="4155727" y="1359373"/>
            <a:ext cx="2382372" cy="207757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7E5CA59C-E61D-9198-68D3-063C297396A5}"/>
              </a:ext>
            </a:extLst>
          </p:cNvPr>
          <p:cNvSpPr txBox="1"/>
          <p:nvPr/>
        </p:nvSpPr>
        <p:spPr>
          <a:xfrm>
            <a:off x="4347600" y="1028677"/>
            <a:ext cx="1317423" cy="369332"/>
          </a:xfrm>
          <a:prstGeom prst="rect">
            <a:avLst/>
          </a:prstGeom>
          <a:noFill/>
        </p:spPr>
        <p:txBody>
          <a:bodyPr wrap="square" rtlCol="0">
            <a:spAutoFit/>
          </a:bodyPr>
          <a:lstStyle/>
          <a:p>
            <a:pPr algn="ctr"/>
            <a:r>
              <a:rPr lang="en-US" dirty="0"/>
              <a:t>gains salt</a:t>
            </a:r>
          </a:p>
        </p:txBody>
      </p:sp>
      <p:sp>
        <p:nvSpPr>
          <p:cNvPr id="39" name="Down Arrow 38">
            <a:extLst>
              <a:ext uri="{FF2B5EF4-FFF2-40B4-BE49-F238E27FC236}">
                <a16:creationId xmlns:a16="http://schemas.microsoft.com/office/drawing/2014/main" id="{E8B95BE9-1225-02A5-175B-876681DFC619}"/>
              </a:ext>
            </a:extLst>
          </p:cNvPr>
          <p:cNvSpPr/>
          <p:nvPr/>
        </p:nvSpPr>
        <p:spPr>
          <a:xfrm>
            <a:off x="5596694" y="748613"/>
            <a:ext cx="401782" cy="910502"/>
          </a:xfrm>
          <a:prstGeom prst="dow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Callout 39">
            <a:extLst>
              <a:ext uri="{FF2B5EF4-FFF2-40B4-BE49-F238E27FC236}">
                <a16:creationId xmlns:a16="http://schemas.microsoft.com/office/drawing/2014/main" id="{FCD1DAA9-2723-4505-4A2C-D862ADA0BCE2}"/>
              </a:ext>
            </a:extLst>
          </p:cNvPr>
          <p:cNvSpPr/>
          <p:nvPr/>
        </p:nvSpPr>
        <p:spPr>
          <a:xfrm>
            <a:off x="3144984" y="1398009"/>
            <a:ext cx="1285977" cy="969818"/>
          </a:xfrm>
          <a:prstGeom prst="wedgeEllipseCallout">
            <a:avLst>
              <a:gd name="adj1" fmla="val 35932"/>
              <a:gd name="adj2" fmla="val 66786"/>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89B7358F-3137-F480-404D-CFF290057A48}"/>
              </a:ext>
            </a:extLst>
          </p:cNvPr>
          <p:cNvSpPr txBox="1"/>
          <p:nvPr/>
        </p:nvSpPr>
        <p:spPr>
          <a:xfrm>
            <a:off x="3170832" y="1535494"/>
            <a:ext cx="1302327" cy="646331"/>
          </a:xfrm>
          <a:prstGeom prst="rect">
            <a:avLst/>
          </a:prstGeom>
          <a:noFill/>
        </p:spPr>
        <p:txBody>
          <a:bodyPr wrap="square" rtlCol="0">
            <a:spAutoFit/>
          </a:bodyPr>
          <a:lstStyle/>
          <a:p>
            <a:pPr algn="ctr"/>
            <a:r>
              <a:rPr lang="en-US" dirty="0"/>
              <a:t>I’m so thirsty!</a:t>
            </a:r>
          </a:p>
        </p:txBody>
      </p:sp>
      <p:sp>
        <p:nvSpPr>
          <p:cNvPr id="43" name="TextBox 42">
            <a:extLst>
              <a:ext uri="{FF2B5EF4-FFF2-40B4-BE49-F238E27FC236}">
                <a16:creationId xmlns:a16="http://schemas.microsoft.com/office/drawing/2014/main" id="{1DA5CFF8-602E-1B96-0AEF-16DBB9CE646D}"/>
              </a:ext>
            </a:extLst>
          </p:cNvPr>
          <p:cNvSpPr txBox="1"/>
          <p:nvPr/>
        </p:nvSpPr>
        <p:spPr>
          <a:xfrm>
            <a:off x="8754120" y="2420264"/>
            <a:ext cx="1842974" cy="369332"/>
          </a:xfrm>
          <a:prstGeom prst="rect">
            <a:avLst/>
          </a:prstGeom>
          <a:noFill/>
        </p:spPr>
        <p:txBody>
          <a:bodyPr wrap="square" rtlCol="0">
            <a:spAutoFit/>
          </a:bodyPr>
          <a:lstStyle/>
          <a:p>
            <a:pPr algn="ctr"/>
            <a:r>
              <a:rPr lang="en-US" dirty="0">
                <a:solidFill>
                  <a:schemeClr val="bg1"/>
                </a:solidFill>
              </a:rPr>
              <a:t>freshwater fish</a:t>
            </a:r>
          </a:p>
        </p:txBody>
      </p:sp>
      <p:sp>
        <p:nvSpPr>
          <p:cNvPr id="44" name="Freeform 43">
            <a:extLst>
              <a:ext uri="{FF2B5EF4-FFF2-40B4-BE49-F238E27FC236}">
                <a16:creationId xmlns:a16="http://schemas.microsoft.com/office/drawing/2014/main" id="{EF16334B-68BD-2704-E080-221AC0302E26}"/>
              </a:ext>
            </a:extLst>
          </p:cNvPr>
          <p:cNvSpPr/>
          <p:nvPr/>
        </p:nvSpPr>
        <p:spPr>
          <a:xfrm>
            <a:off x="4946075" y="2092032"/>
            <a:ext cx="498764" cy="1082259"/>
          </a:xfrm>
          <a:custGeom>
            <a:avLst/>
            <a:gdLst>
              <a:gd name="connsiteX0" fmla="*/ 13855 w 498764"/>
              <a:gd name="connsiteY0" fmla="*/ 69273 h 1082259"/>
              <a:gd name="connsiteX1" fmla="*/ 193964 w 498764"/>
              <a:gd name="connsiteY1" fmla="*/ 13854 h 1082259"/>
              <a:gd name="connsiteX2" fmla="*/ 235527 w 498764"/>
              <a:gd name="connsiteY2" fmla="*/ 0 h 1082259"/>
              <a:gd name="connsiteX3" fmla="*/ 415636 w 498764"/>
              <a:gd name="connsiteY3" fmla="*/ 41564 h 1082259"/>
              <a:gd name="connsiteX4" fmla="*/ 457200 w 498764"/>
              <a:gd name="connsiteY4" fmla="*/ 83127 h 1082259"/>
              <a:gd name="connsiteX5" fmla="*/ 498764 w 498764"/>
              <a:gd name="connsiteY5" fmla="*/ 263236 h 1082259"/>
              <a:gd name="connsiteX6" fmla="*/ 484909 w 498764"/>
              <a:gd name="connsiteY6" fmla="*/ 789709 h 1082259"/>
              <a:gd name="connsiteX7" fmla="*/ 471055 w 498764"/>
              <a:gd name="connsiteY7" fmla="*/ 858982 h 1082259"/>
              <a:gd name="connsiteX8" fmla="*/ 443345 w 498764"/>
              <a:gd name="connsiteY8" fmla="*/ 969818 h 1082259"/>
              <a:gd name="connsiteX9" fmla="*/ 429491 w 498764"/>
              <a:gd name="connsiteY9" fmla="*/ 1011382 h 1082259"/>
              <a:gd name="connsiteX10" fmla="*/ 401782 w 498764"/>
              <a:gd name="connsiteY10" fmla="*/ 1052945 h 1082259"/>
              <a:gd name="connsiteX11" fmla="*/ 360218 w 498764"/>
              <a:gd name="connsiteY11" fmla="*/ 1080654 h 1082259"/>
              <a:gd name="connsiteX12" fmla="*/ 110836 w 498764"/>
              <a:gd name="connsiteY12" fmla="*/ 1039091 h 1082259"/>
              <a:gd name="connsiteX13" fmla="*/ 83127 w 498764"/>
              <a:gd name="connsiteY13" fmla="*/ 997527 h 1082259"/>
              <a:gd name="connsiteX14" fmla="*/ 55418 w 498764"/>
              <a:gd name="connsiteY14" fmla="*/ 942109 h 1082259"/>
              <a:gd name="connsiteX15" fmla="*/ 27709 w 498764"/>
              <a:gd name="connsiteY15" fmla="*/ 803564 h 1082259"/>
              <a:gd name="connsiteX16" fmla="*/ 0 w 498764"/>
              <a:gd name="connsiteY16" fmla="*/ 720436 h 1082259"/>
              <a:gd name="connsiteX17" fmla="*/ 13855 w 498764"/>
              <a:gd name="connsiteY17" fmla="*/ 318654 h 1082259"/>
              <a:gd name="connsiteX18" fmla="*/ 27709 w 498764"/>
              <a:gd name="connsiteY18" fmla="*/ 277091 h 1082259"/>
              <a:gd name="connsiteX19" fmla="*/ 13855 w 498764"/>
              <a:gd name="connsiteY19" fmla="*/ 166254 h 108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8764" h="1082259">
                <a:moveTo>
                  <a:pt x="13855" y="69273"/>
                </a:moveTo>
                <a:cubicBezTo>
                  <a:pt x="138935" y="33536"/>
                  <a:pt x="78928" y="52200"/>
                  <a:pt x="193964" y="13854"/>
                </a:cubicBezTo>
                <a:lnTo>
                  <a:pt x="235527" y="0"/>
                </a:lnTo>
                <a:cubicBezTo>
                  <a:pt x="339857" y="10433"/>
                  <a:pt x="353676" y="-10070"/>
                  <a:pt x="415636" y="41564"/>
                </a:cubicBezTo>
                <a:cubicBezTo>
                  <a:pt x="430688" y="54107"/>
                  <a:pt x="443345" y="69273"/>
                  <a:pt x="457200" y="83127"/>
                </a:cubicBezTo>
                <a:cubicBezTo>
                  <a:pt x="490620" y="216809"/>
                  <a:pt x="477440" y="156621"/>
                  <a:pt x="498764" y="263236"/>
                </a:cubicBezTo>
                <a:cubicBezTo>
                  <a:pt x="494146" y="438727"/>
                  <a:pt x="493065" y="614347"/>
                  <a:pt x="484909" y="789709"/>
                </a:cubicBezTo>
                <a:cubicBezTo>
                  <a:pt x="483815" y="813232"/>
                  <a:pt x="476350" y="836037"/>
                  <a:pt x="471055" y="858982"/>
                </a:cubicBezTo>
                <a:cubicBezTo>
                  <a:pt x="462492" y="896089"/>
                  <a:pt x="455387" y="933690"/>
                  <a:pt x="443345" y="969818"/>
                </a:cubicBezTo>
                <a:cubicBezTo>
                  <a:pt x="438727" y="983673"/>
                  <a:pt x="436022" y="998320"/>
                  <a:pt x="429491" y="1011382"/>
                </a:cubicBezTo>
                <a:cubicBezTo>
                  <a:pt x="422045" y="1026275"/>
                  <a:pt x="413556" y="1041171"/>
                  <a:pt x="401782" y="1052945"/>
                </a:cubicBezTo>
                <a:cubicBezTo>
                  <a:pt x="390008" y="1064719"/>
                  <a:pt x="374073" y="1071418"/>
                  <a:pt x="360218" y="1080654"/>
                </a:cubicBezTo>
                <a:cubicBezTo>
                  <a:pt x="283701" y="1075553"/>
                  <a:pt x="174691" y="1102946"/>
                  <a:pt x="110836" y="1039091"/>
                </a:cubicBezTo>
                <a:cubicBezTo>
                  <a:pt x="99062" y="1027317"/>
                  <a:pt x="91388" y="1011984"/>
                  <a:pt x="83127" y="997527"/>
                </a:cubicBezTo>
                <a:cubicBezTo>
                  <a:pt x="72880" y="979595"/>
                  <a:pt x="64654" y="960582"/>
                  <a:pt x="55418" y="942109"/>
                </a:cubicBezTo>
                <a:cubicBezTo>
                  <a:pt x="46182" y="895927"/>
                  <a:pt x="42602" y="848243"/>
                  <a:pt x="27709" y="803564"/>
                </a:cubicBezTo>
                <a:lnTo>
                  <a:pt x="0" y="720436"/>
                </a:lnTo>
                <a:cubicBezTo>
                  <a:pt x="4618" y="586509"/>
                  <a:pt x="5496" y="452400"/>
                  <a:pt x="13855" y="318654"/>
                </a:cubicBezTo>
                <a:cubicBezTo>
                  <a:pt x="14766" y="304079"/>
                  <a:pt x="27709" y="291695"/>
                  <a:pt x="27709" y="277091"/>
                </a:cubicBezTo>
                <a:cubicBezTo>
                  <a:pt x="27709" y="239858"/>
                  <a:pt x="13855" y="166254"/>
                  <a:pt x="13855" y="166254"/>
                </a:cubicBezTo>
              </a:path>
            </a:pathLst>
          </a:cu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AEC7F53B-064F-31EA-A471-ABC3084BD93F}"/>
              </a:ext>
            </a:extLst>
          </p:cNvPr>
          <p:cNvSpPr txBox="1"/>
          <p:nvPr/>
        </p:nvSpPr>
        <p:spPr>
          <a:xfrm>
            <a:off x="4425426" y="2425588"/>
            <a:ext cx="1842974" cy="369332"/>
          </a:xfrm>
          <a:prstGeom prst="rect">
            <a:avLst/>
          </a:prstGeom>
          <a:noFill/>
        </p:spPr>
        <p:txBody>
          <a:bodyPr wrap="square" rtlCol="0">
            <a:spAutoFit/>
          </a:bodyPr>
          <a:lstStyle/>
          <a:p>
            <a:pPr algn="ctr"/>
            <a:r>
              <a:rPr lang="en-US" dirty="0">
                <a:solidFill>
                  <a:schemeClr val="bg1"/>
                </a:solidFill>
              </a:rPr>
              <a:t>saltwater fish</a:t>
            </a:r>
          </a:p>
        </p:txBody>
      </p:sp>
    </p:spTree>
    <p:extLst>
      <p:ext uri="{BB962C8B-B14F-4D97-AF65-F5344CB8AC3E}">
        <p14:creationId xmlns:p14="http://schemas.microsoft.com/office/powerpoint/2010/main" val="7546298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023EED-A477-65C4-3678-B539987BF01E}"/>
              </a:ext>
            </a:extLst>
          </p:cNvPr>
          <p:cNvSpPr/>
          <p:nvPr/>
        </p:nvSpPr>
        <p:spPr>
          <a:xfrm>
            <a:off x="2784765" y="0"/>
            <a:ext cx="9407236"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TextBox 7">
            <a:extLst>
              <a:ext uri="{FF2B5EF4-FFF2-40B4-BE49-F238E27FC236}">
                <a16:creationId xmlns:a16="http://schemas.microsoft.com/office/drawing/2014/main" id="{F62E7027-5542-9C7E-C546-685F57D972FF}"/>
              </a:ext>
            </a:extLst>
          </p:cNvPr>
          <p:cNvSpPr txBox="1"/>
          <p:nvPr/>
        </p:nvSpPr>
        <p:spPr>
          <a:xfrm>
            <a:off x="3611492" y="5636340"/>
            <a:ext cx="8098481" cy="923330"/>
          </a:xfrm>
          <a:prstGeom prst="rect">
            <a:avLst/>
          </a:prstGeom>
          <a:noFill/>
        </p:spPr>
        <p:txBody>
          <a:bodyPr wrap="square" rtlCol="0">
            <a:spAutoFit/>
          </a:bodyPr>
          <a:lstStyle/>
          <a:p>
            <a:pPr algn="ctr"/>
            <a:r>
              <a:rPr lang="en-AU" b="1" i="1" dirty="0">
                <a:solidFill>
                  <a:schemeClr val="tx1"/>
                </a:solidFill>
                <a:effectLst/>
                <a:latin typeface="Arial" panose="020B0604020202020204" pitchFamily="34" charset="0"/>
              </a:rPr>
              <a:t>Osmoregulation</a:t>
            </a:r>
            <a:r>
              <a:rPr lang="en-AU" b="0" i="0" dirty="0">
                <a:solidFill>
                  <a:schemeClr val="tx1"/>
                </a:solidFill>
                <a:effectLst/>
                <a:latin typeface="Arial" panose="020B0604020202020204" pitchFamily="34" charset="0"/>
              </a:rPr>
              <a:t> is an internal balancing process that allows fish to </a:t>
            </a:r>
            <a:r>
              <a:rPr lang="en-AU" b="0" i="1" dirty="0">
                <a:solidFill>
                  <a:schemeClr val="tx1"/>
                </a:solidFill>
                <a:effectLst/>
                <a:latin typeface="Arial" panose="020B0604020202020204" pitchFamily="34" charset="0"/>
              </a:rPr>
              <a:t>actively</a:t>
            </a:r>
            <a:r>
              <a:rPr lang="en-AU" b="0" i="0" dirty="0">
                <a:solidFill>
                  <a:schemeClr val="tx1"/>
                </a:solidFill>
                <a:effectLst/>
                <a:latin typeface="Arial" panose="020B0604020202020204" pitchFamily="34" charset="0"/>
              </a:rPr>
              <a:t> make sure their levels of water and minerals (including salt) do not become too diluted or too concentrated regardless of environmental conditions.</a:t>
            </a:r>
            <a:endParaRPr lang="en-US" dirty="0">
              <a:solidFill>
                <a:schemeClr val="tx1"/>
              </a:solidFill>
            </a:endParaRPr>
          </a:p>
        </p:txBody>
      </p:sp>
      <p:sp>
        <p:nvSpPr>
          <p:cNvPr id="10" name="TextBox 9">
            <a:extLst>
              <a:ext uri="{FF2B5EF4-FFF2-40B4-BE49-F238E27FC236}">
                <a16:creationId xmlns:a16="http://schemas.microsoft.com/office/drawing/2014/main" id="{E732B446-EA42-915A-1EE8-E74BA01723D6}"/>
              </a:ext>
            </a:extLst>
          </p:cNvPr>
          <p:cNvSpPr txBox="1"/>
          <p:nvPr/>
        </p:nvSpPr>
        <p:spPr>
          <a:xfrm>
            <a:off x="66886" y="848701"/>
            <a:ext cx="2633823" cy="5016758"/>
          </a:xfrm>
          <a:prstGeom prst="rect">
            <a:avLst/>
          </a:prstGeom>
          <a:noFill/>
        </p:spPr>
        <p:txBody>
          <a:bodyPr wrap="square">
            <a:spAutoFit/>
          </a:bodyPr>
          <a:lstStyle/>
          <a:p>
            <a:pPr algn="ctr"/>
            <a:r>
              <a:rPr lang="en-AU" sz="2400" dirty="0">
                <a:solidFill>
                  <a:srgbClr val="4D4D4D"/>
                </a:solidFill>
              </a:rPr>
              <a:t>Thus,</a:t>
            </a:r>
          </a:p>
          <a:p>
            <a:pPr algn="ctr"/>
            <a:endParaRPr lang="en-AU" sz="2400" dirty="0">
              <a:solidFill>
                <a:srgbClr val="4D4D4D"/>
              </a:solidFill>
            </a:endParaRPr>
          </a:p>
          <a:p>
            <a:pPr algn="ctr"/>
            <a:r>
              <a:rPr lang="en-AU" sz="3200" b="1" dirty="0">
                <a:solidFill>
                  <a:srgbClr val="4D4D4D"/>
                </a:solidFill>
              </a:rPr>
              <a:t>marine fish</a:t>
            </a:r>
          </a:p>
          <a:p>
            <a:pPr algn="ctr"/>
            <a:r>
              <a:rPr lang="en-AU" sz="3200" b="1" dirty="0">
                <a:solidFill>
                  <a:srgbClr val="4D4D4D"/>
                </a:solidFill>
              </a:rPr>
              <a:t>drink more water</a:t>
            </a:r>
          </a:p>
          <a:p>
            <a:pPr algn="ctr"/>
            <a:endParaRPr lang="en-AU" sz="3200" b="1" dirty="0">
              <a:solidFill>
                <a:srgbClr val="4D4D4D"/>
              </a:solidFill>
            </a:endParaRPr>
          </a:p>
          <a:p>
            <a:pPr algn="ctr"/>
            <a:r>
              <a:rPr lang="en-AU" sz="2400" dirty="0">
                <a:solidFill>
                  <a:srgbClr val="4D4D4D"/>
                </a:solidFill>
              </a:rPr>
              <a:t>whereas</a:t>
            </a:r>
          </a:p>
          <a:p>
            <a:pPr algn="ctr"/>
            <a:endParaRPr lang="en-AU" sz="2400" dirty="0">
              <a:solidFill>
                <a:srgbClr val="4D4D4D"/>
              </a:solidFill>
            </a:endParaRPr>
          </a:p>
          <a:p>
            <a:pPr algn="ctr"/>
            <a:r>
              <a:rPr lang="en-AU" sz="3200" b="1" dirty="0">
                <a:solidFill>
                  <a:srgbClr val="4D4D4D"/>
                </a:solidFill>
              </a:rPr>
              <a:t>freshwater fish dilute their urine.</a:t>
            </a:r>
          </a:p>
        </p:txBody>
      </p:sp>
      <p:sp>
        <p:nvSpPr>
          <p:cNvPr id="3" name="TextBox 2">
            <a:extLst>
              <a:ext uri="{FF2B5EF4-FFF2-40B4-BE49-F238E27FC236}">
                <a16:creationId xmlns:a16="http://schemas.microsoft.com/office/drawing/2014/main" id="{47BE5A86-CA59-9DC7-3446-294647DAB95E}"/>
              </a:ext>
            </a:extLst>
          </p:cNvPr>
          <p:cNvSpPr txBox="1"/>
          <p:nvPr/>
        </p:nvSpPr>
        <p:spPr>
          <a:xfrm>
            <a:off x="6390435" y="3835845"/>
            <a:ext cx="903721" cy="646331"/>
          </a:xfrm>
          <a:prstGeom prst="rect">
            <a:avLst/>
          </a:prstGeom>
          <a:noFill/>
        </p:spPr>
        <p:txBody>
          <a:bodyPr wrap="square" rtlCol="0">
            <a:spAutoFit/>
          </a:bodyPr>
          <a:lstStyle/>
          <a:p>
            <a:pPr algn="ctr"/>
            <a:r>
              <a:rPr lang="en-US" dirty="0"/>
              <a:t>salty urine</a:t>
            </a:r>
          </a:p>
        </p:txBody>
      </p:sp>
      <p:sp>
        <p:nvSpPr>
          <p:cNvPr id="4" name="Down Arrow 3">
            <a:extLst>
              <a:ext uri="{FF2B5EF4-FFF2-40B4-BE49-F238E27FC236}">
                <a16:creationId xmlns:a16="http://schemas.microsoft.com/office/drawing/2014/main" id="{6E3A1295-FE17-321B-FBA6-369B4D39001F}"/>
              </a:ext>
            </a:extLst>
          </p:cNvPr>
          <p:cNvSpPr/>
          <p:nvPr/>
        </p:nvSpPr>
        <p:spPr>
          <a:xfrm rot="19114259">
            <a:off x="5977556" y="3539420"/>
            <a:ext cx="401782" cy="910502"/>
          </a:xfrm>
          <a:prstGeom prst="dow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65CCD0E-3166-2E73-38BF-E706F8A12FC0}"/>
              </a:ext>
            </a:extLst>
          </p:cNvPr>
          <p:cNvSpPr txBox="1"/>
          <p:nvPr/>
        </p:nvSpPr>
        <p:spPr>
          <a:xfrm>
            <a:off x="10590542" y="3791494"/>
            <a:ext cx="1205085" cy="646331"/>
          </a:xfrm>
          <a:prstGeom prst="rect">
            <a:avLst/>
          </a:prstGeom>
          <a:noFill/>
        </p:spPr>
        <p:txBody>
          <a:bodyPr wrap="square" rtlCol="0">
            <a:spAutoFit/>
          </a:bodyPr>
          <a:lstStyle/>
          <a:p>
            <a:pPr algn="ctr"/>
            <a:r>
              <a:rPr lang="en-US" dirty="0"/>
              <a:t>Diluted urine</a:t>
            </a:r>
          </a:p>
        </p:txBody>
      </p:sp>
      <p:sp>
        <p:nvSpPr>
          <p:cNvPr id="6" name="Down Arrow 5">
            <a:extLst>
              <a:ext uri="{FF2B5EF4-FFF2-40B4-BE49-F238E27FC236}">
                <a16:creationId xmlns:a16="http://schemas.microsoft.com/office/drawing/2014/main" id="{FC43267D-8932-9A0C-FDC0-0D59A548372F}"/>
              </a:ext>
            </a:extLst>
          </p:cNvPr>
          <p:cNvSpPr/>
          <p:nvPr/>
        </p:nvSpPr>
        <p:spPr>
          <a:xfrm rot="19114259">
            <a:off x="10246659" y="3523474"/>
            <a:ext cx="401782" cy="910502"/>
          </a:xfrm>
          <a:prstGeom prst="dow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a:extLst>
              <a:ext uri="{FF2B5EF4-FFF2-40B4-BE49-F238E27FC236}">
                <a16:creationId xmlns:a16="http://schemas.microsoft.com/office/drawing/2014/main" id="{BC13E705-EA7C-23B4-2BDC-D1D34CC1CE2D}"/>
              </a:ext>
            </a:extLst>
          </p:cNvPr>
          <p:cNvSpPr/>
          <p:nvPr/>
        </p:nvSpPr>
        <p:spPr>
          <a:xfrm rot="17585466">
            <a:off x="3561782" y="1912230"/>
            <a:ext cx="401782" cy="91050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6499164-A04D-1C64-F0EE-6E6D157584DE}"/>
              </a:ext>
            </a:extLst>
          </p:cNvPr>
          <p:cNvSpPr txBox="1"/>
          <p:nvPr/>
        </p:nvSpPr>
        <p:spPr>
          <a:xfrm>
            <a:off x="3294922" y="2695690"/>
            <a:ext cx="1317423" cy="646331"/>
          </a:xfrm>
          <a:prstGeom prst="rect">
            <a:avLst/>
          </a:prstGeom>
          <a:noFill/>
        </p:spPr>
        <p:txBody>
          <a:bodyPr wrap="square" rtlCol="0">
            <a:spAutoFit/>
          </a:bodyPr>
          <a:lstStyle/>
          <a:p>
            <a:pPr algn="ctr"/>
            <a:r>
              <a:rPr lang="en-US" dirty="0"/>
              <a:t>drinks more water</a:t>
            </a:r>
          </a:p>
        </p:txBody>
      </p:sp>
      <p:pic>
        <p:nvPicPr>
          <p:cNvPr id="30" name="Picture 10" descr="129 Saltwater Fish Icons - Free in SVG, PNG, ICO - IconScout">
            <a:extLst>
              <a:ext uri="{FF2B5EF4-FFF2-40B4-BE49-F238E27FC236}">
                <a16:creationId xmlns:a16="http://schemas.microsoft.com/office/drawing/2014/main" id="{C3819998-424F-02C2-A42B-A9532783674A}"/>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12794"/>
          <a:stretch/>
        </p:blipFill>
        <p:spPr bwMode="auto">
          <a:xfrm>
            <a:off x="4535401" y="1501743"/>
            <a:ext cx="2382372" cy="207757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Fish Cardinal Stock Photos - 340 Images | Shutterstock">
            <a:extLst>
              <a:ext uri="{FF2B5EF4-FFF2-40B4-BE49-F238E27FC236}">
                <a16:creationId xmlns:a16="http://schemas.microsoft.com/office/drawing/2014/main" id="{8EE35C29-9603-3037-4B30-13FBFFDE893A}"/>
              </a:ext>
            </a:extLst>
          </p:cNvPr>
          <p:cNvPicPr>
            <a:picLocks noChangeAspect="1" noChangeArrowheads="1"/>
          </p:cNvPicPr>
          <p:nvPr/>
        </p:nvPicPr>
        <p:blipFill rotWithShape="1">
          <a:blip r:embed="rId3" cstate="email">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Layer>
                </a14:imgProps>
              </a:ext>
              <a:ext uri="{28A0092B-C50C-407E-A947-70E740481C1C}">
                <a14:useLocalDpi xmlns:a14="http://schemas.microsoft.com/office/drawing/2010/main"/>
              </a:ext>
            </a:extLst>
          </a:blip>
          <a:srcRect/>
          <a:stretch/>
        </p:blipFill>
        <p:spPr bwMode="auto">
          <a:xfrm>
            <a:off x="8074115" y="1665370"/>
            <a:ext cx="3523673" cy="1691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9120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09C3E51-6B01-910F-84DF-47FA5812AE07}"/>
              </a:ext>
            </a:extLst>
          </p:cNvPr>
          <p:cNvSpPr txBox="1"/>
          <p:nvPr/>
        </p:nvSpPr>
        <p:spPr>
          <a:xfrm>
            <a:off x="491836" y="706290"/>
            <a:ext cx="4634346" cy="1200329"/>
          </a:xfrm>
          <a:prstGeom prst="rect">
            <a:avLst/>
          </a:prstGeom>
          <a:noFill/>
        </p:spPr>
        <p:txBody>
          <a:bodyPr wrap="square">
            <a:spAutoFit/>
          </a:bodyPr>
          <a:lstStyle/>
          <a:p>
            <a:r>
              <a:rPr lang="en-AU" sz="3200" b="1" i="1" dirty="0">
                <a:solidFill>
                  <a:srgbClr val="4D4D4D"/>
                </a:solidFill>
              </a:rPr>
              <a:t>Stenohaline</a:t>
            </a:r>
            <a:r>
              <a:rPr lang="en-AU" sz="3200" b="1" dirty="0">
                <a:solidFill>
                  <a:srgbClr val="4D4D4D"/>
                </a:solidFill>
              </a:rPr>
              <a:t> fish only have a </a:t>
            </a:r>
            <a:r>
              <a:rPr lang="en-AU" sz="4000" b="1" dirty="0">
                <a:solidFill>
                  <a:srgbClr val="4D4D4D"/>
                </a:solidFill>
              </a:rPr>
              <a:t>narrow </a:t>
            </a:r>
            <a:r>
              <a:rPr lang="en-AU" sz="3200" b="1" dirty="0">
                <a:solidFill>
                  <a:srgbClr val="4D4D4D"/>
                </a:solidFill>
              </a:rPr>
              <a:t>salinity range. </a:t>
            </a:r>
          </a:p>
        </p:txBody>
      </p:sp>
      <p:sp>
        <p:nvSpPr>
          <p:cNvPr id="4" name="TextBox 3">
            <a:extLst>
              <a:ext uri="{FF2B5EF4-FFF2-40B4-BE49-F238E27FC236}">
                <a16:creationId xmlns:a16="http://schemas.microsoft.com/office/drawing/2014/main" id="{1B15BB72-D0B8-D06D-4CA0-232C04A1763A}"/>
              </a:ext>
            </a:extLst>
          </p:cNvPr>
          <p:cNvSpPr txBox="1"/>
          <p:nvPr/>
        </p:nvSpPr>
        <p:spPr>
          <a:xfrm>
            <a:off x="491836" y="2705909"/>
            <a:ext cx="4526972" cy="2800767"/>
          </a:xfrm>
          <a:prstGeom prst="rect">
            <a:avLst/>
          </a:prstGeom>
          <a:noFill/>
        </p:spPr>
        <p:txBody>
          <a:bodyPr wrap="square">
            <a:spAutoFit/>
          </a:bodyPr>
          <a:lstStyle/>
          <a:p>
            <a:r>
              <a:rPr lang="en-AU" sz="3200" b="1" dirty="0">
                <a:solidFill>
                  <a:srgbClr val="4D4D4D"/>
                </a:solidFill>
              </a:rPr>
              <a:t>So, when the salinity</a:t>
            </a:r>
            <a:r>
              <a:rPr lang="en-AU" sz="3200" b="1" i="0" dirty="0">
                <a:solidFill>
                  <a:srgbClr val="4D4D4D"/>
                </a:solidFill>
                <a:effectLst/>
              </a:rPr>
              <a:t> changes, stenohaline fish only have a few options:</a:t>
            </a:r>
          </a:p>
          <a:p>
            <a:endParaRPr lang="en-AU" sz="1600" b="1" i="0" dirty="0">
              <a:solidFill>
                <a:srgbClr val="4D4D4D"/>
              </a:solidFill>
              <a:effectLst/>
            </a:endParaRPr>
          </a:p>
          <a:p>
            <a:pPr marL="457200" indent="-457200">
              <a:buFont typeface="Wingdings" pitchFamily="2" charset="2"/>
              <a:buChar char="Ø"/>
            </a:pPr>
            <a:r>
              <a:rPr lang="en-AU" sz="3200" b="1" dirty="0">
                <a:solidFill>
                  <a:srgbClr val="4D4D4D"/>
                </a:solidFill>
              </a:rPr>
              <a:t>move out</a:t>
            </a:r>
          </a:p>
          <a:p>
            <a:pPr marL="457200" indent="-457200">
              <a:buFont typeface="Wingdings" pitchFamily="2" charset="2"/>
              <a:buChar char="Ø"/>
            </a:pPr>
            <a:r>
              <a:rPr lang="en-AU" sz="3200" b="1" dirty="0">
                <a:solidFill>
                  <a:srgbClr val="4D4D4D"/>
                </a:solidFill>
              </a:rPr>
              <a:t>stay and risk death </a:t>
            </a:r>
          </a:p>
        </p:txBody>
      </p:sp>
      <p:pic>
        <p:nvPicPr>
          <p:cNvPr id="56324" name="Picture 4" descr="Murray's muddy flood plume fills the Southern Ocean | Digital Earth  Australia | Geoscience Australia">
            <a:extLst>
              <a:ext uri="{FF2B5EF4-FFF2-40B4-BE49-F238E27FC236}">
                <a16:creationId xmlns:a16="http://schemas.microsoft.com/office/drawing/2014/main" id="{D513A229-3624-54BA-F00F-BB0013352C6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AC79A94-6CC5-EB2E-447C-856A0E4AE528}"/>
              </a:ext>
            </a:extLst>
          </p:cNvPr>
          <p:cNvSpPr txBox="1"/>
          <p:nvPr/>
        </p:nvSpPr>
        <p:spPr>
          <a:xfrm>
            <a:off x="5334000" y="6488668"/>
            <a:ext cx="4378036" cy="369332"/>
          </a:xfrm>
          <a:prstGeom prst="rect">
            <a:avLst/>
          </a:prstGeom>
          <a:noFill/>
        </p:spPr>
        <p:txBody>
          <a:bodyPr wrap="square" rtlCol="0">
            <a:spAutoFit/>
          </a:bodyPr>
          <a:lstStyle/>
          <a:p>
            <a:r>
              <a:rPr lang="en-US" dirty="0">
                <a:solidFill>
                  <a:schemeClr val="bg1"/>
                </a:solidFill>
              </a:rPr>
              <a:t>Murray River flood plume January 2023</a:t>
            </a:r>
          </a:p>
        </p:txBody>
      </p:sp>
      <p:sp>
        <p:nvSpPr>
          <p:cNvPr id="8" name="TextBox 7">
            <a:extLst>
              <a:ext uri="{FF2B5EF4-FFF2-40B4-BE49-F238E27FC236}">
                <a16:creationId xmlns:a16="http://schemas.microsoft.com/office/drawing/2014/main" id="{EF60AE4E-ADF2-7C5A-EC19-50738A410D27}"/>
              </a:ext>
            </a:extLst>
          </p:cNvPr>
          <p:cNvSpPr txBox="1"/>
          <p:nvPr/>
        </p:nvSpPr>
        <p:spPr>
          <a:xfrm>
            <a:off x="858979" y="5380688"/>
            <a:ext cx="3595256" cy="646331"/>
          </a:xfrm>
          <a:prstGeom prst="rect">
            <a:avLst/>
          </a:prstGeom>
          <a:noFill/>
        </p:spPr>
        <p:txBody>
          <a:bodyPr wrap="square">
            <a:spAutoFit/>
          </a:bodyPr>
          <a:lstStyle/>
          <a:p>
            <a:r>
              <a:rPr lang="en-AU" sz="1800" dirty="0">
                <a:solidFill>
                  <a:srgbClr val="4D4D4D"/>
                </a:solidFill>
              </a:rPr>
              <a:t>(this may be the only option if they don’t have the energy to move out)</a:t>
            </a:r>
          </a:p>
        </p:txBody>
      </p:sp>
    </p:spTree>
    <p:extLst>
      <p:ext uri="{BB962C8B-B14F-4D97-AF65-F5344CB8AC3E}">
        <p14:creationId xmlns:p14="http://schemas.microsoft.com/office/powerpoint/2010/main" val="10850799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09C3E51-6B01-910F-84DF-47FA5812AE07}"/>
              </a:ext>
            </a:extLst>
          </p:cNvPr>
          <p:cNvSpPr txBox="1"/>
          <p:nvPr/>
        </p:nvSpPr>
        <p:spPr>
          <a:xfrm>
            <a:off x="491836" y="706290"/>
            <a:ext cx="4634346" cy="584775"/>
          </a:xfrm>
          <a:prstGeom prst="rect">
            <a:avLst/>
          </a:prstGeom>
          <a:noFill/>
        </p:spPr>
        <p:txBody>
          <a:bodyPr wrap="square">
            <a:spAutoFit/>
          </a:bodyPr>
          <a:lstStyle/>
          <a:p>
            <a:r>
              <a:rPr lang="en-AU" sz="3200" b="1" dirty="0">
                <a:solidFill>
                  <a:srgbClr val="4D4D4D"/>
                </a:solidFill>
              </a:rPr>
              <a:t> </a:t>
            </a:r>
          </a:p>
        </p:txBody>
      </p:sp>
      <p:sp>
        <p:nvSpPr>
          <p:cNvPr id="4" name="TextBox 3">
            <a:extLst>
              <a:ext uri="{FF2B5EF4-FFF2-40B4-BE49-F238E27FC236}">
                <a16:creationId xmlns:a16="http://schemas.microsoft.com/office/drawing/2014/main" id="{1B15BB72-D0B8-D06D-4CA0-232C04A1763A}"/>
              </a:ext>
            </a:extLst>
          </p:cNvPr>
          <p:cNvSpPr txBox="1"/>
          <p:nvPr/>
        </p:nvSpPr>
        <p:spPr>
          <a:xfrm>
            <a:off x="491838" y="2289438"/>
            <a:ext cx="2317171" cy="1569660"/>
          </a:xfrm>
          <a:prstGeom prst="rect">
            <a:avLst/>
          </a:prstGeom>
          <a:noFill/>
        </p:spPr>
        <p:txBody>
          <a:bodyPr wrap="square">
            <a:spAutoFit/>
          </a:bodyPr>
          <a:lstStyle/>
          <a:p>
            <a:pPr algn="ctr"/>
            <a:r>
              <a:rPr lang="en-AU" sz="3200" b="1" dirty="0">
                <a:solidFill>
                  <a:srgbClr val="4D4D4D"/>
                </a:solidFill>
              </a:rPr>
              <a:t>Some marine life CAN’T move</a:t>
            </a:r>
          </a:p>
        </p:txBody>
      </p:sp>
      <p:pic>
        <p:nvPicPr>
          <p:cNvPr id="67586" name="Picture 2" descr="How does salinity impact fish grazing in seagrass meadows? – oceanbites">
            <a:extLst>
              <a:ext uri="{FF2B5EF4-FFF2-40B4-BE49-F238E27FC236}">
                <a16:creationId xmlns:a16="http://schemas.microsoft.com/office/drawing/2014/main" id="{4F070F8E-B6C9-AFCD-D0FF-5DA9C59E7C1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610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09C3E51-6B01-910F-84DF-47FA5812AE07}"/>
              </a:ext>
            </a:extLst>
          </p:cNvPr>
          <p:cNvSpPr txBox="1"/>
          <p:nvPr/>
        </p:nvSpPr>
        <p:spPr>
          <a:xfrm>
            <a:off x="547254" y="3023352"/>
            <a:ext cx="11097492" cy="584775"/>
          </a:xfrm>
          <a:prstGeom prst="rect">
            <a:avLst/>
          </a:prstGeom>
          <a:noFill/>
        </p:spPr>
        <p:txBody>
          <a:bodyPr wrap="square">
            <a:spAutoFit/>
          </a:bodyPr>
          <a:lstStyle/>
          <a:p>
            <a:pPr algn="ctr"/>
            <a:r>
              <a:rPr lang="en-AU" sz="3200" b="1" dirty="0">
                <a:solidFill>
                  <a:srgbClr val="4D4D4D"/>
                </a:solidFill>
              </a:rPr>
              <a:t>Reasons why salinity may change include….</a:t>
            </a:r>
            <a:endParaRPr lang="en-AU" sz="3200" b="1" i="0" dirty="0">
              <a:solidFill>
                <a:srgbClr val="4D4D4D"/>
              </a:solidFill>
              <a:effectLst/>
            </a:endParaRPr>
          </a:p>
        </p:txBody>
      </p:sp>
    </p:spTree>
    <p:extLst>
      <p:ext uri="{BB962C8B-B14F-4D97-AF65-F5344CB8AC3E}">
        <p14:creationId xmlns:p14="http://schemas.microsoft.com/office/powerpoint/2010/main" val="29577686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6CA346-E26A-F9E5-F334-35F04A3DD0E3}"/>
              </a:ext>
            </a:extLst>
          </p:cNvPr>
          <p:cNvSpPr txBox="1"/>
          <p:nvPr/>
        </p:nvSpPr>
        <p:spPr>
          <a:xfrm>
            <a:off x="-131619" y="2690842"/>
            <a:ext cx="2237510" cy="1077218"/>
          </a:xfrm>
          <a:prstGeom prst="rect">
            <a:avLst/>
          </a:prstGeom>
          <a:noFill/>
        </p:spPr>
        <p:txBody>
          <a:bodyPr wrap="square">
            <a:spAutoFit/>
          </a:bodyPr>
          <a:lstStyle/>
          <a:p>
            <a:pPr algn="ctr"/>
            <a:r>
              <a:rPr lang="en-AU" sz="3200" b="1" dirty="0">
                <a:solidFill>
                  <a:srgbClr val="4D4D4D"/>
                </a:solidFill>
              </a:rPr>
              <a:t>Flood events</a:t>
            </a:r>
            <a:endParaRPr lang="en-AU" sz="2400" i="0" dirty="0">
              <a:solidFill>
                <a:srgbClr val="4D4D4D"/>
              </a:solidFill>
              <a:effectLst/>
            </a:endParaRPr>
          </a:p>
        </p:txBody>
      </p:sp>
      <p:pic>
        <p:nvPicPr>
          <p:cNvPr id="68610" name="Picture 2" descr="A Supercharged Climate: Rain Bombs, Flash Flooding and Destruction | Report  | Climate Council">
            <a:extLst>
              <a:ext uri="{FF2B5EF4-FFF2-40B4-BE49-F238E27FC236}">
                <a16:creationId xmlns:a16="http://schemas.microsoft.com/office/drawing/2014/main" id="{EE7DB91C-D7F6-F7B0-35EC-FD01EDBA61F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00237" y="0"/>
            <a:ext cx="102917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702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blue bug&#10;&#10;Description automatically generated">
            <a:extLst>
              <a:ext uri="{FF2B5EF4-FFF2-40B4-BE49-F238E27FC236}">
                <a16:creationId xmlns:a16="http://schemas.microsoft.com/office/drawing/2014/main" id="{4F4F8DD8-B92B-37F4-E720-C2AB36577E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6563412" cy="6858000"/>
          </a:xfrm>
          <a:prstGeom prst="rect">
            <a:avLst/>
          </a:prstGeom>
        </p:spPr>
      </p:pic>
      <p:sp>
        <p:nvSpPr>
          <p:cNvPr id="3" name="TextBox 2">
            <a:extLst>
              <a:ext uri="{FF2B5EF4-FFF2-40B4-BE49-F238E27FC236}">
                <a16:creationId xmlns:a16="http://schemas.microsoft.com/office/drawing/2014/main" id="{F68AFED4-8F0A-085A-8205-BD1CD12208F4}"/>
              </a:ext>
            </a:extLst>
          </p:cNvPr>
          <p:cNvSpPr txBox="1"/>
          <p:nvPr/>
        </p:nvSpPr>
        <p:spPr>
          <a:xfrm>
            <a:off x="8014490" y="3136612"/>
            <a:ext cx="2839454" cy="584775"/>
          </a:xfrm>
          <a:prstGeom prst="rect">
            <a:avLst/>
          </a:prstGeom>
          <a:noFill/>
        </p:spPr>
        <p:txBody>
          <a:bodyPr wrap="square" rtlCol="0">
            <a:spAutoFit/>
          </a:bodyPr>
          <a:lstStyle/>
          <a:p>
            <a:pPr algn="ctr"/>
            <a:r>
              <a:rPr lang="en-US" sz="3200" b="1" dirty="0"/>
              <a:t>Dragon fly</a:t>
            </a:r>
          </a:p>
        </p:txBody>
      </p:sp>
    </p:spTree>
    <p:extLst>
      <p:ext uri="{BB962C8B-B14F-4D97-AF65-F5344CB8AC3E}">
        <p14:creationId xmlns:p14="http://schemas.microsoft.com/office/powerpoint/2010/main" val="20792489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6779BA-305F-9890-65FF-7598108294CD}"/>
              </a:ext>
            </a:extLst>
          </p:cNvPr>
          <p:cNvSpPr txBox="1"/>
          <p:nvPr/>
        </p:nvSpPr>
        <p:spPr>
          <a:xfrm>
            <a:off x="789710" y="91500"/>
            <a:ext cx="10584872" cy="584775"/>
          </a:xfrm>
          <a:prstGeom prst="rect">
            <a:avLst/>
          </a:prstGeom>
          <a:noFill/>
        </p:spPr>
        <p:txBody>
          <a:bodyPr wrap="square">
            <a:spAutoFit/>
          </a:bodyPr>
          <a:lstStyle/>
          <a:p>
            <a:pPr algn="ctr"/>
            <a:r>
              <a:rPr lang="en-AU" sz="3200" b="1" dirty="0">
                <a:solidFill>
                  <a:srgbClr val="4D4D4D"/>
                </a:solidFill>
              </a:rPr>
              <a:t>Drought (</a:t>
            </a:r>
            <a:r>
              <a:rPr lang="en-AU" sz="3200" b="1" i="0" dirty="0">
                <a:solidFill>
                  <a:srgbClr val="4D4D4D"/>
                </a:solidFill>
                <a:effectLst/>
              </a:rPr>
              <a:t>high evaporation rates) </a:t>
            </a:r>
            <a:endParaRPr lang="en-AU" sz="2400" i="0" dirty="0">
              <a:solidFill>
                <a:srgbClr val="4D4D4D"/>
              </a:solidFill>
              <a:effectLst/>
            </a:endParaRPr>
          </a:p>
        </p:txBody>
      </p:sp>
      <p:pic>
        <p:nvPicPr>
          <p:cNvPr id="69640" name="Picture 8" descr="Salt-tolerant plants best bet to fight salinity in Ethiopia - study |  International Center for Biosaline Agriculture">
            <a:extLst>
              <a:ext uri="{FF2B5EF4-FFF2-40B4-BE49-F238E27FC236}">
                <a16:creationId xmlns:a16="http://schemas.microsoft.com/office/drawing/2014/main" id="{DD6E6071-AE4D-A4AA-FF02-6501F306289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76275"/>
            <a:ext cx="12192000" cy="6181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4760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8" name="Picture 6" descr="More than one-third of the Amazon forest is degraded, study says">
            <a:extLst>
              <a:ext uri="{FF2B5EF4-FFF2-40B4-BE49-F238E27FC236}">
                <a16:creationId xmlns:a16="http://schemas.microsoft.com/office/drawing/2014/main" id="{96C7CFAD-412F-3888-46E1-609E0DC2408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6025103-39EE-982C-F8FF-9C0F7FB73F6A}"/>
              </a:ext>
            </a:extLst>
          </p:cNvPr>
          <p:cNvSpPr txBox="1"/>
          <p:nvPr/>
        </p:nvSpPr>
        <p:spPr>
          <a:xfrm>
            <a:off x="8312728" y="2053534"/>
            <a:ext cx="3318164" cy="2062103"/>
          </a:xfrm>
          <a:prstGeom prst="rect">
            <a:avLst/>
          </a:prstGeom>
          <a:noFill/>
        </p:spPr>
        <p:txBody>
          <a:bodyPr wrap="square">
            <a:spAutoFit/>
          </a:bodyPr>
          <a:lstStyle/>
          <a:p>
            <a:pPr algn="ctr"/>
            <a:r>
              <a:rPr lang="en-AU" sz="3200" b="1" dirty="0">
                <a:solidFill>
                  <a:schemeClr val="bg1"/>
                </a:solidFill>
              </a:rPr>
              <a:t>Rising (saline) groundwater due to excessive land clearing</a:t>
            </a:r>
            <a:endParaRPr lang="en-AU" sz="3200" b="1" i="0" dirty="0">
              <a:solidFill>
                <a:schemeClr val="bg1"/>
              </a:solidFill>
              <a:effectLst/>
            </a:endParaRPr>
          </a:p>
        </p:txBody>
      </p:sp>
    </p:spTree>
    <p:extLst>
      <p:ext uri="{BB962C8B-B14F-4D97-AF65-F5344CB8AC3E}">
        <p14:creationId xmlns:p14="http://schemas.microsoft.com/office/powerpoint/2010/main" val="29226073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CE301D-3FBD-EAB3-26CB-1D387DB4486D}"/>
              </a:ext>
            </a:extLst>
          </p:cNvPr>
          <p:cNvSpPr/>
          <p:nvPr/>
        </p:nvSpPr>
        <p:spPr>
          <a:xfrm>
            <a:off x="0" y="1260764"/>
            <a:ext cx="12192000" cy="55972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D8EAE76-82E5-A0E8-8E1B-E4F332199A0F}"/>
              </a:ext>
            </a:extLst>
          </p:cNvPr>
          <p:cNvSpPr txBox="1"/>
          <p:nvPr/>
        </p:nvSpPr>
        <p:spPr>
          <a:xfrm>
            <a:off x="0" y="183170"/>
            <a:ext cx="12192000" cy="954107"/>
          </a:xfrm>
          <a:prstGeom prst="rect">
            <a:avLst/>
          </a:prstGeom>
          <a:noFill/>
        </p:spPr>
        <p:txBody>
          <a:bodyPr wrap="square">
            <a:spAutoFit/>
          </a:bodyPr>
          <a:lstStyle/>
          <a:p>
            <a:pPr algn="ctr"/>
            <a:r>
              <a:rPr lang="en-AU" sz="3200" b="1" dirty="0">
                <a:solidFill>
                  <a:srgbClr val="4D4D4D"/>
                </a:solidFill>
              </a:rPr>
              <a:t>Return flows</a:t>
            </a:r>
          </a:p>
          <a:p>
            <a:pPr algn="ctr"/>
            <a:r>
              <a:rPr lang="en-AU" sz="2400" dirty="0">
                <a:solidFill>
                  <a:srgbClr val="4D4D4D"/>
                </a:solidFill>
              </a:rPr>
              <a:t>A ‘</a:t>
            </a:r>
            <a:r>
              <a:rPr lang="en-AU" sz="2400" i="1" dirty="0">
                <a:solidFill>
                  <a:srgbClr val="4D4D4D"/>
                </a:solidFill>
              </a:rPr>
              <a:t>return flow</a:t>
            </a:r>
            <a:r>
              <a:rPr lang="en-AU" sz="2400" dirty="0">
                <a:solidFill>
                  <a:srgbClr val="4D4D4D"/>
                </a:solidFill>
              </a:rPr>
              <a:t>’ is the term used to describe w</a:t>
            </a:r>
            <a:r>
              <a:rPr lang="en-AU" sz="2400" i="0" dirty="0">
                <a:solidFill>
                  <a:srgbClr val="4D4D4D"/>
                </a:solidFill>
                <a:effectLst/>
              </a:rPr>
              <a:t>hen </a:t>
            </a:r>
            <a:r>
              <a:rPr lang="en-AU" sz="2400" dirty="0">
                <a:solidFill>
                  <a:srgbClr val="4D4D4D"/>
                </a:solidFill>
                <a:effectLst/>
              </a:rPr>
              <a:t>used</a:t>
            </a:r>
            <a:r>
              <a:rPr lang="en-AU" sz="2400" i="0" dirty="0">
                <a:solidFill>
                  <a:srgbClr val="4D4D4D"/>
                </a:solidFill>
                <a:effectLst/>
              </a:rPr>
              <a:t> water is returned to a river system </a:t>
            </a:r>
          </a:p>
        </p:txBody>
      </p:sp>
      <p:pic>
        <p:nvPicPr>
          <p:cNvPr id="4" name="Picture 2">
            <a:extLst>
              <a:ext uri="{FF2B5EF4-FFF2-40B4-BE49-F238E27FC236}">
                <a16:creationId xmlns:a16="http://schemas.microsoft.com/office/drawing/2014/main" id="{DC68589B-2FB9-4E62-B722-1FD05CB39C3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84827" y="1519382"/>
            <a:ext cx="9779000" cy="5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5736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09C3E51-6B01-910F-84DF-47FA5812AE07}"/>
              </a:ext>
            </a:extLst>
          </p:cNvPr>
          <p:cNvSpPr txBox="1"/>
          <p:nvPr/>
        </p:nvSpPr>
        <p:spPr>
          <a:xfrm>
            <a:off x="270164" y="1690062"/>
            <a:ext cx="2459182" cy="3785652"/>
          </a:xfrm>
          <a:prstGeom prst="rect">
            <a:avLst/>
          </a:prstGeom>
          <a:noFill/>
        </p:spPr>
        <p:txBody>
          <a:bodyPr wrap="square">
            <a:spAutoFit/>
          </a:bodyPr>
          <a:lstStyle/>
          <a:p>
            <a:pPr algn="ctr"/>
            <a:r>
              <a:rPr lang="en-AU" sz="3200" b="1" dirty="0">
                <a:solidFill>
                  <a:srgbClr val="4D4D4D"/>
                </a:solidFill>
              </a:rPr>
              <a:t>E.g. Desalination plant discharge</a:t>
            </a:r>
          </a:p>
          <a:p>
            <a:pPr algn="ctr"/>
            <a:endParaRPr lang="en-AU" sz="3200" b="1" i="0" dirty="0">
              <a:solidFill>
                <a:srgbClr val="4D4D4D"/>
              </a:solidFill>
              <a:effectLst/>
            </a:endParaRPr>
          </a:p>
          <a:p>
            <a:pPr algn="ctr"/>
            <a:r>
              <a:rPr lang="en-AU" sz="2000" dirty="0">
                <a:solidFill>
                  <a:srgbClr val="4D4D4D"/>
                </a:solidFill>
              </a:rPr>
              <a:t>(desalination plants convert salt water into fresh drinking water)</a:t>
            </a:r>
            <a:endParaRPr lang="en-AU" sz="2000" i="0" dirty="0">
              <a:solidFill>
                <a:srgbClr val="4D4D4D"/>
              </a:solidFill>
              <a:effectLst/>
            </a:endParaRPr>
          </a:p>
        </p:txBody>
      </p:sp>
      <p:pic>
        <p:nvPicPr>
          <p:cNvPr id="61442" name="Picture 2" descr="The future of desalination - Geographical">
            <a:extLst>
              <a:ext uri="{FF2B5EF4-FFF2-40B4-BE49-F238E27FC236}">
                <a16:creationId xmlns:a16="http://schemas.microsoft.com/office/drawing/2014/main" id="{4174D2BD-0FBA-221E-F544-BE7253833049}"/>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006436" y="0"/>
            <a:ext cx="918556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7131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09C3E51-6B01-910F-84DF-47FA5812AE07}"/>
              </a:ext>
            </a:extLst>
          </p:cNvPr>
          <p:cNvSpPr txBox="1"/>
          <p:nvPr/>
        </p:nvSpPr>
        <p:spPr>
          <a:xfrm>
            <a:off x="547254" y="3023352"/>
            <a:ext cx="11097492" cy="584775"/>
          </a:xfrm>
          <a:prstGeom prst="rect">
            <a:avLst/>
          </a:prstGeom>
          <a:noFill/>
        </p:spPr>
        <p:txBody>
          <a:bodyPr wrap="square">
            <a:spAutoFit/>
          </a:bodyPr>
          <a:lstStyle/>
          <a:p>
            <a:pPr algn="ctr"/>
            <a:r>
              <a:rPr lang="en-AU" sz="3200" b="1" dirty="0">
                <a:solidFill>
                  <a:srgbClr val="4D4D4D"/>
                </a:solidFill>
              </a:rPr>
              <a:t>There are several ways to measure salinity….</a:t>
            </a:r>
            <a:endParaRPr lang="en-AU" sz="3200" b="1" i="0" dirty="0">
              <a:solidFill>
                <a:srgbClr val="4D4D4D"/>
              </a:solidFill>
              <a:effectLst/>
            </a:endParaRPr>
          </a:p>
        </p:txBody>
      </p:sp>
    </p:spTree>
    <p:extLst>
      <p:ext uri="{BB962C8B-B14F-4D97-AF65-F5344CB8AC3E}">
        <p14:creationId xmlns:p14="http://schemas.microsoft.com/office/powerpoint/2010/main" val="1478639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B8D454-A52C-8588-6C81-C1E90FCF7EEA}"/>
              </a:ext>
            </a:extLst>
          </p:cNvPr>
          <p:cNvSpPr txBox="1"/>
          <p:nvPr/>
        </p:nvSpPr>
        <p:spPr>
          <a:xfrm>
            <a:off x="2439741" y="502078"/>
            <a:ext cx="7312518" cy="1446550"/>
          </a:xfrm>
          <a:prstGeom prst="rect">
            <a:avLst/>
          </a:prstGeom>
          <a:noFill/>
        </p:spPr>
        <p:txBody>
          <a:bodyPr wrap="square" rtlCol="0">
            <a:spAutoFit/>
          </a:bodyPr>
          <a:lstStyle/>
          <a:p>
            <a:pPr algn="ctr"/>
            <a:r>
              <a:rPr lang="en-US" sz="3200" b="1" dirty="0"/>
              <a:t>How to measure salinity</a:t>
            </a:r>
          </a:p>
          <a:p>
            <a:pPr algn="ctr"/>
            <a:r>
              <a:rPr lang="en-US" sz="2400" dirty="0"/>
              <a:t>using a box or swing arm hydrometer</a:t>
            </a:r>
          </a:p>
          <a:p>
            <a:pPr algn="ctr"/>
            <a:endParaRPr lang="en-US" sz="3200" b="1" dirty="0"/>
          </a:p>
        </p:txBody>
      </p:sp>
      <p:sp>
        <p:nvSpPr>
          <p:cNvPr id="3" name="Rectangle 2">
            <a:extLst>
              <a:ext uri="{FF2B5EF4-FFF2-40B4-BE49-F238E27FC236}">
                <a16:creationId xmlns:a16="http://schemas.microsoft.com/office/drawing/2014/main" id="{25B3A93F-B1E4-79E2-825B-26A5347C7C88}"/>
              </a:ext>
            </a:extLst>
          </p:cNvPr>
          <p:cNvSpPr/>
          <p:nvPr/>
        </p:nvSpPr>
        <p:spPr>
          <a:xfrm>
            <a:off x="0" y="1812758"/>
            <a:ext cx="12192000" cy="50452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EE48066-FF81-FE40-D575-947C4598210C}"/>
              </a:ext>
            </a:extLst>
          </p:cNvPr>
          <p:cNvSpPr txBox="1"/>
          <p:nvPr/>
        </p:nvSpPr>
        <p:spPr>
          <a:xfrm>
            <a:off x="3523969" y="2719216"/>
            <a:ext cx="8118763" cy="3046988"/>
          </a:xfrm>
          <a:prstGeom prst="rect">
            <a:avLst/>
          </a:prstGeom>
          <a:noFill/>
        </p:spPr>
        <p:txBody>
          <a:bodyPr wrap="square" rtlCol="0">
            <a:spAutoFit/>
          </a:bodyPr>
          <a:lstStyle/>
          <a:p>
            <a:pPr algn="ctr"/>
            <a:r>
              <a:rPr lang="en-AU" sz="2400" b="0" i="0" dirty="0">
                <a:solidFill>
                  <a:srgbClr val="000000"/>
                </a:solidFill>
                <a:effectLst/>
              </a:rPr>
              <a:t>When the box is filled with salt water, the swing arm rises to a certain point, based on the (specific gravity and thus) salinity.</a:t>
            </a:r>
          </a:p>
          <a:p>
            <a:pPr algn="ctr"/>
            <a:endParaRPr lang="en-AU" sz="2400" dirty="0">
              <a:solidFill>
                <a:srgbClr val="000000"/>
              </a:solidFill>
            </a:endParaRPr>
          </a:p>
          <a:p>
            <a:pPr algn="ctr"/>
            <a:r>
              <a:rPr lang="en-AU" sz="2400" b="0" i="0" dirty="0">
                <a:solidFill>
                  <a:srgbClr val="000000"/>
                </a:solidFill>
                <a:effectLst/>
              </a:rPr>
              <a:t>Box hydrometers are cheap and easy to use, but often inaccurate. If the swing arm is corroded or has dried salt on it, the measurement may be off. Swing-arm hydrometers cannot be calibrated and must measure saltwater at a predetermined temperature (stated on the instructions) to maintain accuracy.</a:t>
            </a:r>
            <a:endParaRPr lang="en-US" sz="2400" dirty="0"/>
          </a:p>
        </p:txBody>
      </p:sp>
      <p:sp>
        <p:nvSpPr>
          <p:cNvPr id="6" name="TextBox 5">
            <a:extLst>
              <a:ext uri="{FF2B5EF4-FFF2-40B4-BE49-F238E27FC236}">
                <a16:creationId xmlns:a16="http://schemas.microsoft.com/office/drawing/2014/main" id="{B5042D8F-0003-C637-9ADD-84ADF5D0A287}"/>
              </a:ext>
            </a:extLst>
          </p:cNvPr>
          <p:cNvSpPr txBox="1"/>
          <p:nvPr/>
        </p:nvSpPr>
        <p:spPr>
          <a:xfrm>
            <a:off x="1085569" y="6127436"/>
            <a:ext cx="2438400" cy="369332"/>
          </a:xfrm>
          <a:prstGeom prst="rect">
            <a:avLst/>
          </a:prstGeom>
          <a:noFill/>
        </p:spPr>
        <p:txBody>
          <a:bodyPr wrap="square" rtlCol="0">
            <a:spAutoFit/>
          </a:bodyPr>
          <a:lstStyle/>
          <a:p>
            <a:r>
              <a:rPr lang="en-US" dirty="0"/>
              <a:t>Approx. $30</a:t>
            </a:r>
          </a:p>
        </p:txBody>
      </p:sp>
      <p:pic>
        <p:nvPicPr>
          <p:cNvPr id="71688" name="Picture 8" descr="How To Test the Salinity of Water | Atlas Scientific">
            <a:extLst>
              <a:ext uri="{FF2B5EF4-FFF2-40B4-BE49-F238E27FC236}">
                <a16:creationId xmlns:a16="http://schemas.microsoft.com/office/drawing/2014/main" id="{BE381C9F-6F48-426E-A360-7E5EBC978E9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2179257"/>
            <a:ext cx="2974701" cy="3875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1653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B8D454-A52C-8588-6C81-C1E90FCF7EEA}"/>
              </a:ext>
            </a:extLst>
          </p:cNvPr>
          <p:cNvSpPr txBox="1"/>
          <p:nvPr/>
        </p:nvSpPr>
        <p:spPr>
          <a:xfrm>
            <a:off x="2439741" y="502078"/>
            <a:ext cx="7312518" cy="1446550"/>
          </a:xfrm>
          <a:prstGeom prst="rect">
            <a:avLst/>
          </a:prstGeom>
          <a:noFill/>
        </p:spPr>
        <p:txBody>
          <a:bodyPr wrap="square" rtlCol="0">
            <a:spAutoFit/>
          </a:bodyPr>
          <a:lstStyle/>
          <a:p>
            <a:pPr algn="ctr"/>
            <a:r>
              <a:rPr lang="en-US" sz="3200" b="1" dirty="0"/>
              <a:t>How to measure salinity</a:t>
            </a:r>
          </a:p>
          <a:p>
            <a:pPr algn="ctr"/>
            <a:r>
              <a:rPr lang="en-US" sz="2400" dirty="0"/>
              <a:t>using a floating glass hydrometer</a:t>
            </a:r>
          </a:p>
          <a:p>
            <a:pPr algn="ctr"/>
            <a:endParaRPr lang="en-US" sz="3200" b="1" dirty="0"/>
          </a:p>
        </p:txBody>
      </p:sp>
      <p:sp>
        <p:nvSpPr>
          <p:cNvPr id="3" name="Rectangle 2">
            <a:extLst>
              <a:ext uri="{FF2B5EF4-FFF2-40B4-BE49-F238E27FC236}">
                <a16:creationId xmlns:a16="http://schemas.microsoft.com/office/drawing/2014/main" id="{25B3A93F-B1E4-79E2-825B-26A5347C7C88}"/>
              </a:ext>
            </a:extLst>
          </p:cNvPr>
          <p:cNvSpPr/>
          <p:nvPr/>
        </p:nvSpPr>
        <p:spPr>
          <a:xfrm>
            <a:off x="0" y="1812758"/>
            <a:ext cx="12192000" cy="50452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EE48066-FF81-FE40-D575-947C4598210C}"/>
              </a:ext>
            </a:extLst>
          </p:cNvPr>
          <p:cNvSpPr txBox="1"/>
          <p:nvPr/>
        </p:nvSpPr>
        <p:spPr>
          <a:xfrm>
            <a:off x="8046616" y="2342526"/>
            <a:ext cx="3778838" cy="3985706"/>
          </a:xfrm>
          <a:prstGeom prst="rect">
            <a:avLst/>
          </a:prstGeom>
          <a:noFill/>
        </p:spPr>
        <p:txBody>
          <a:bodyPr wrap="square" rtlCol="0">
            <a:spAutoFit/>
          </a:bodyPr>
          <a:lstStyle/>
          <a:p>
            <a:pPr algn="ctr"/>
            <a:r>
              <a:rPr lang="en-AU" sz="2400" b="0" i="0" dirty="0">
                <a:solidFill>
                  <a:srgbClr val="000000"/>
                </a:solidFill>
                <a:effectLst/>
              </a:rPr>
              <a:t>The glass tube floats at a certain depth based on the salinity of the water.  Water density increases with salinity causing the glass hydrometer to float higher in the water.</a:t>
            </a:r>
          </a:p>
          <a:p>
            <a:pPr algn="ctr"/>
            <a:endParaRPr lang="en-AU" sz="1100" b="0" i="0" dirty="0">
              <a:solidFill>
                <a:srgbClr val="000000"/>
              </a:solidFill>
              <a:effectLst/>
            </a:endParaRPr>
          </a:p>
          <a:p>
            <a:pPr algn="ctr"/>
            <a:r>
              <a:rPr lang="en-AU" sz="1400" b="0" i="0" dirty="0">
                <a:solidFill>
                  <a:srgbClr val="000000"/>
                </a:solidFill>
                <a:effectLst/>
              </a:rPr>
              <a:t>Water </a:t>
            </a:r>
            <a:r>
              <a:rPr lang="en-AU" b="0" i="1" dirty="0">
                <a:solidFill>
                  <a:srgbClr val="000000"/>
                </a:solidFill>
                <a:effectLst/>
              </a:rPr>
              <a:t>movement</a:t>
            </a:r>
            <a:r>
              <a:rPr lang="en-AU" sz="1400" b="0" i="0" dirty="0">
                <a:solidFill>
                  <a:srgbClr val="000000"/>
                </a:solidFill>
                <a:effectLst/>
              </a:rPr>
              <a:t> makes it impossible to use a floating glass hydrometer correctly. </a:t>
            </a:r>
            <a:r>
              <a:rPr lang="en-AU" sz="1400" dirty="0">
                <a:solidFill>
                  <a:srgbClr val="000000"/>
                </a:solidFill>
              </a:rPr>
              <a:t>S</a:t>
            </a:r>
            <a:r>
              <a:rPr lang="en-AU" sz="1400" b="0" i="0" dirty="0">
                <a:solidFill>
                  <a:srgbClr val="000000"/>
                </a:solidFill>
                <a:effectLst/>
              </a:rPr>
              <a:t>o, a beaker, graduated cylinder or tall container must be used to sample your water and take the measurement (at a certain temperature).</a:t>
            </a:r>
            <a:endParaRPr lang="en-US" sz="2400" dirty="0"/>
          </a:p>
        </p:txBody>
      </p:sp>
      <p:pic>
        <p:nvPicPr>
          <p:cNvPr id="4" name="Picture 2" descr="Swing arm hydrometer vs. refractometer vs. floating hydrometer - Beginners  Discussion - Nano-Reef Community">
            <a:extLst>
              <a:ext uri="{FF2B5EF4-FFF2-40B4-BE49-F238E27FC236}">
                <a16:creationId xmlns:a16="http://schemas.microsoft.com/office/drawing/2014/main" id="{604B2AF3-0F0B-9A22-D302-F21A62C61A3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47459" y="3116477"/>
            <a:ext cx="2666252" cy="2573674"/>
          </a:xfrm>
          <a:prstGeom prst="rect">
            <a:avLst/>
          </a:prstGeom>
          <a:noFill/>
          <a:extLst>
            <a:ext uri="{909E8E84-426E-40DD-AFC4-6F175D3DCCD1}">
              <a14:hiddenFill xmlns:a14="http://schemas.microsoft.com/office/drawing/2010/main">
                <a:solidFill>
                  <a:srgbClr val="FFFFFF"/>
                </a:solidFill>
              </a14:hiddenFill>
            </a:ext>
          </a:extLst>
        </p:spPr>
      </p:pic>
      <p:pic>
        <p:nvPicPr>
          <p:cNvPr id="72708" name="Picture 4" descr="Dupla Marin calibrated hydrometer reads specific gravity in high resolution  | Reef Builders | The Reef and Saltwater Aquarium Blog">
            <a:extLst>
              <a:ext uri="{FF2B5EF4-FFF2-40B4-BE49-F238E27FC236}">
                <a16:creationId xmlns:a16="http://schemas.microsoft.com/office/drawing/2014/main" id="{07B19DE8-9F21-CD75-9172-2B068778210D}"/>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0" y="1812758"/>
            <a:ext cx="3616036" cy="5058818"/>
          </a:xfrm>
          <a:prstGeom prst="rect">
            <a:avLst/>
          </a:prstGeom>
          <a:noFill/>
          <a:extLst>
            <a:ext uri="{909E8E84-426E-40DD-AFC4-6F175D3DCCD1}">
              <a14:hiddenFill xmlns:a14="http://schemas.microsoft.com/office/drawing/2010/main">
                <a:solidFill>
                  <a:srgbClr val="FFFFFF"/>
                </a:solidFill>
              </a14:hiddenFill>
            </a:ext>
          </a:extLst>
        </p:spPr>
      </p:pic>
      <p:pic>
        <p:nvPicPr>
          <p:cNvPr id="72710" name="Picture 6">
            <a:extLst>
              <a:ext uri="{FF2B5EF4-FFF2-40B4-BE49-F238E27FC236}">
                <a16:creationId xmlns:a16="http://schemas.microsoft.com/office/drawing/2014/main" id="{0D856D42-A503-7C4A-D18C-5B881BB15C46}"/>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668110" y="2016807"/>
            <a:ext cx="1219198" cy="4674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91033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B8D454-A52C-8588-6C81-C1E90FCF7EEA}"/>
              </a:ext>
            </a:extLst>
          </p:cNvPr>
          <p:cNvSpPr txBox="1"/>
          <p:nvPr/>
        </p:nvSpPr>
        <p:spPr>
          <a:xfrm>
            <a:off x="2439741" y="502078"/>
            <a:ext cx="7312518" cy="1446550"/>
          </a:xfrm>
          <a:prstGeom prst="rect">
            <a:avLst/>
          </a:prstGeom>
          <a:noFill/>
        </p:spPr>
        <p:txBody>
          <a:bodyPr wrap="square" rtlCol="0">
            <a:spAutoFit/>
          </a:bodyPr>
          <a:lstStyle/>
          <a:p>
            <a:pPr algn="ctr"/>
            <a:r>
              <a:rPr lang="en-US" sz="3200" b="1" dirty="0"/>
              <a:t>How to measure salinity</a:t>
            </a:r>
          </a:p>
          <a:p>
            <a:pPr algn="ctr"/>
            <a:r>
              <a:rPr lang="en-US" sz="2400" dirty="0"/>
              <a:t>using a refractometer</a:t>
            </a:r>
          </a:p>
          <a:p>
            <a:pPr algn="ctr"/>
            <a:endParaRPr lang="en-US" sz="3200" b="1" dirty="0"/>
          </a:p>
        </p:txBody>
      </p:sp>
      <p:sp>
        <p:nvSpPr>
          <p:cNvPr id="3" name="Rectangle 2">
            <a:extLst>
              <a:ext uri="{FF2B5EF4-FFF2-40B4-BE49-F238E27FC236}">
                <a16:creationId xmlns:a16="http://schemas.microsoft.com/office/drawing/2014/main" id="{25B3A93F-B1E4-79E2-825B-26A5347C7C88}"/>
              </a:ext>
            </a:extLst>
          </p:cNvPr>
          <p:cNvSpPr/>
          <p:nvPr/>
        </p:nvSpPr>
        <p:spPr>
          <a:xfrm>
            <a:off x="0" y="1812758"/>
            <a:ext cx="12192000" cy="50452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6DF454D-07E7-0BF8-E0BB-E00444D10811}"/>
              </a:ext>
            </a:extLst>
          </p:cNvPr>
          <p:cNvSpPr txBox="1"/>
          <p:nvPr/>
        </p:nvSpPr>
        <p:spPr>
          <a:xfrm>
            <a:off x="6096000" y="2248878"/>
            <a:ext cx="5809969" cy="4308872"/>
          </a:xfrm>
          <a:prstGeom prst="rect">
            <a:avLst/>
          </a:prstGeom>
          <a:noFill/>
        </p:spPr>
        <p:txBody>
          <a:bodyPr wrap="square" rtlCol="0">
            <a:spAutoFit/>
          </a:bodyPr>
          <a:lstStyle/>
          <a:p>
            <a:pPr algn="ctr"/>
            <a:r>
              <a:rPr lang="en-AU" sz="2400" b="0" i="0" dirty="0">
                <a:solidFill>
                  <a:srgbClr val="000000"/>
                </a:solidFill>
                <a:effectLst/>
              </a:rPr>
              <a:t>Without getting technical, a refractometer works by measuring how much light “bends” as it passes through the water. As the salinity in the water changes, so does the angle of the refraction, or “bend.” </a:t>
            </a:r>
          </a:p>
          <a:p>
            <a:pPr algn="ctr"/>
            <a:endParaRPr lang="en-AU" sz="1400" dirty="0">
              <a:solidFill>
                <a:srgbClr val="000000"/>
              </a:solidFill>
            </a:endParaRPr>
          </a:p>
          <a:p>
            <a:pPr algn="ctr"/>
            <a:r>
              <a:rPr lang="en-AU" sz="1400" b="0" i="0" dirty="0">
                <a:solidFill>
                  <a:srgbClr val="000000"/>
                </a:solidFill>
                <a:effectLst/>
              </a:rPr>
              <a:t>When using a refractometer, a drop of saltwater is placed onto the lens. Close the cover and point the refractometer towards a light source, like your tank or an outside window. Inside the viewfinder, a salinity scale is present and there will be a line of colour change that aligns with your water's salinity level. Accuracy is only as good as your ability to read that scale and colour change and you can focus the view by twisting the eyepiece. Remember to calibrate using a salinity reference solution before each use. Also, be sure you are buying a refractometer made for measuring the salinity of seawater; refractometers can be used to measure any number of things, and are calibrated depending on what they were manufactured for.</a:t>
            </a:r>
          </a:p>
        </p:txBody>
      </p:sp>
      <p:pic>
        <p:nvPicPr>
          <p:cNvPr id="73732" name="Picture 4" descr="Shop Refractometers">
            <a:extLst>
              <a:ext uri="{FF2B5EF4-FFF2-40B4-BE49-F238E27FC236}">
                <a16:creationId xmlns:a16="http://schemas.microsoft.com/office/drawing/2014/main" id="{5F80B19B-41E9-C580-EB0F-7F09B4FDACB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15520" y="1929687"/>
            <a:ext cx="5278582" cy="21058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encil and a pen&#10;&#10;Description automatically generated">
            <a:extLst>
              <a:ext uri="{FF2B5EF4-FFF2-40B4-BE49-F238E27FC236}">
                <a16:creationId xmlns:a16="http://schemas.microsoft.com/office/drawing/2014/main" id="{0FB192D6-9AF5-8CE8-8D90-F33EA0AAAF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5081" y="4403314"/>
            <a:ext cx="1968500" cy="1117600"/>
          </a:xfrm>
          <a:prstGeom prst="rect">
            <a:avLst/>
          </a:prstGeom>
        </p:spPr>
      </p:pic>
      <p:pic>
        <p:nvPicPr>
          <p:cNvPr id="8" name="Picture 7" descr="A black and white object with a black handle&#10;&#10;Description automatically generated">
            <a:extLst>
              <a:ext uri="{FF2B5EF4-FFF2-40B4-BE49-F238E27FC236}">
                <a16:creationId xmlns:a16="http://schemas.microsoft.com/office/drawing/2014/main" id="{F81C095D-4E76-F5EC-5858-50D5BC2585B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91897" y="5440150"/>
            <a:ext cx="2311400" cy="1117600"/>
          </a:xfrm>
          <a:prstGeom prst="rect">
            <a:avLst/>
          </a:prstGeom>
        </p:spPr>
      </p:pic>
      <p:pic>
        <p:nvPicPr>
          <p:cNvPr id="73734" name="Picture 6" descr="Dual Scale Salinity Refractometer ATC 0-100ppt (0-10%) &amp; 1.000-1.070  Specific Gravity, Portable Meter Tester for Seawater Salt Sea Water  Aquarium Brackish Reef Tank Marine : Amazon.com.au: Pet Supplies">
            <a:extLst>
              <a:ext uri="{FF2B5EF4-FFF2-40B4-BE49-F238E27FC236}">
                <a16:creationId xmlns:a16="http://schemas.microsoft.com/office/drawing/2014/main" id="{F9760A9C-5234-F43D-E313-03A85F7E7FC3}"/>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634788" y="4035578"/>
            <a:ext cx="2370172" cy="2370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6133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B8D454-A52C-8588-6C81-C1E90FCF7EEA}"/>
              </a:ext>
            </a:extLst>
          </p:cNvPr>
          <p:cNvSpPr txBox="1"/>
          <p:nvPr/>
        </p:nvSpPr>
        <p:spPr>
          <a:xfrm>
            <a:off x="2439741" y="250476"/>
            <a:ext cx="7312518" cy="1446550"/>
          </a:xfrm>
          <a:prstGeom prst="rect">
            <a:avLst/>
          </a:prstGeom>
          <a:noFill/>
        </p:spPr>
        <p:txBody>
          <a:bodyPr wrap="square" rtlCol="0">
            <a:spAutoFit/>
          </a:bodyPr>
          <a:lstStyle/>
          <a:p>
            <a:pPr algn="ctr"/>
            <a:r>
              <a:rPr lang="en-US" sz="3200" b="1" dirty="0"/>
              <a:t>How to measure salinity</a:t>
            </a:r>
          </a:p>
          <a:p>
            <a:pPr algn="ctr"/>
            <a:r>
              <a:rPr lang="en-US" sz="2400" dirty="0"/>
              <a:t>using a conductivity meter</a:t>
            </a:r>
          </a:p>
          <a:p>
            <a:pPr algn="ctr"/>
            <a:endParaRPr lang="en-US" sz="3200" b="1" dirty="0"/>
          </a:p>
        </p:txBody>
      </p:sp>
      <p:sp>
        <p:nvSpPr>
          <p:cNvPr id="3" name="Rectangle 2">
            <a:extLst>
              <a:ext uri="{FF2B5EF4-FFF2-40B4-BE49-F238E27FC236}">
                <a16:creationId xmlns:a16="http://schemas.microsoft.com/office/drawing/2014/main" id="{25B3A93F-B1E4-79E2-825B-26A5347C7C88}"/>
              </a:ext>
            </a:extLst>
          </p:cNvPr>
          <p:cNvSpPr/>
          <p:nvPr/>
        </p:nvSpPr>
        <p:spPr>
          <a:xfrm>
            <a:off x="0" y="1413164"/>
            <a:ext cx="12192000" cy="54448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0" name="Picture 2" descr="sd-4307">
            <a:extLst>
              <a:ext uri="{FF2B5EF4-FFF2-40B4-BE49-F238E27FC236}">
                <a16:creationId xmlns:a16="http://schemas.microsoft.com/office/drawing/2014/main" id="{BB7DF41B-8310-86C2-06C8-C1B6C896BBD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4430" y="1980888"/>
            <a:ext cx="2532020" cy="46965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EF9C853-AC1B-FD81-BD0D-DCEC1F4DED98}"/>
              </a:ext>
            </a:extLst>
          </p:cNvPr>
          <p:cNvSpPr txBox="1"/>
          <p:nvPr/>
        </p:nvSpPr>
        <p:spPr>
          <a:xfrm>
            <a:off x="3180881" y="1697026"/>
            <a:ext cx="8686690" cy="4708981"/>
          </a:xfrm>
          <a:prstGeom prst="rect">
            <a:avLst/>
          </a:prstGeom>
          <a:noFill/>
        </p:spPr>
        <p:txBody>
          <a:bodyPr wrap="square" rtlCol="0">
            <a:spAutoFit/>
          </a:bodyPr>
          <a:lstStyle/>
          <a:p>
            <a:r>
              <a:rPr lang="en-AU" sz="2000" dirty="0">
                <a:solidFill>
                  <a:srgbClr val="202122"/>
                </a:solidFill>
              </a:rPr>
              <a:t>Salinity can also be determined by measuring the </a:t>
            </a:r>
            <a:r>
              <a:rPr lang="en-AU" sz="2000" b="0" i="1" dirty="0">
                <a:solidFill>
                  <a:srgbClr val="202122"/>
                </a:solidFill>
                <a:effectLst/>
              </a:rPr>
              <a:t>conductivity </a:t>
            </a:r>
            <a:r>
              <a:rPr lang="en-AU" sz="2000" b="0" dirty="0">
                <a:solidFill>
                  <a:srgbClr val="202122"/>
                </a:solidFill>
                <a:effectLst/>
              </a:rPr>
              <a:t>of water. </a:t>
            </a:r>
          </a:p>
          <a:p>
            <a:r>
              <a:rPr lang="en-AU" sz="2000" b="0" dirty="0">
                <a:solidFill>
                  <a:srgbClr val="202122"/>
                </a:solidFill>
                <a:effectLst/>
              </a:rPr>
              <a:t>This is called </a:t>
            </a:r>
            <a:r>
              <a:rPr lang="en-AU" sz="2000" b="0" i="1" dirty="0">
                <a:solidFill>
                  <a:srgbClr val="202122"/>
                </a:solidFill>
                <a:effectLst/>
              </a:rPr>
              <a:t>practical salinity</a:t>
            </a:r>
            <a:r>
              <a:rPr lang="en-AU" sz="2000" i="1" dirty="0">
                <a:solidFill>
                  <a:srgbClr val="202122"/>
                </a:solidFill>
              </a:rPr>
              <a:t> </a:t>
            </a:r>
            <a:r>
              <a:rPr lang="en-AU" sz="2000" dirty="0">
                <a:solidFill>
                  <a:srgbClr val="202122"/>
                </a:solidFill>
              </a:rPr>
              <a:t>(where </a:t>
            </a:r>
            <a:r>
              <a:rPr lang="en-AU" sz="2000" i="1" dirty="0">
                <a:solidFill>
                  <a:srgbClr val="202122"/>
                </a:solidFill>
              </a:rPr>
              <a:t>practical salinity units </a:t>
            </a:r>
            <a:r>
              <a:rPr lang="en-AU" sz="2000" dirty="0">
                <a:solidFill>
                  <a:srgbClr val="202122"/>
                </a:solidFill>
              </a:rPr>
              <a:t>or </a:t>
            </a:r>
            <a:r>
              <a:rPr lang="en-AU" sz="2000" b="1" i="1" dirty="0" err="1">
                <a:solidFill>
                  <a:srgbClr val="202122"/>
                </a:solidFill>
              </a:rPr>
              <a:t>psu</a:t>
            </a:r>
            <a:r>
              <a:rPr lang="en-AU" sz="2000" b="1" i="1" dirty="0">
                <a:solidFill>
                  <a:srgbClr val="202122"/>
                </a:solidFill>
              </a:rPr>
              <a:t> </a:t>
            </a:r>
            <a:r>
              <a:rPr lang="en-AU" sz="2000" dirty="0">
                <a:solidFill>
                  <a:srgbClr val="202122"/>
                </a:solidFill>
              </a:rPr>
              <a:t>comes from). </a:t>
            </a:r>
          </a:p>
          <a:p>
            <a:endParaRPr lang="en-AU" sz="2000" dirty="0">
              <a:solidFill>
                <a:srgbClr val="202122"/>
              </a:solidFill>
            </a:endParaRPr>
          </a:p>
          <a:p>
            <a:r>
              <a:rPr lang="en-AU" sz="2000" b="0" i="0" dirty="0">
                <a:solidFill>
                  <a:srgbClr val="202122"/>
                </a:solidFill>
                <a:effectLst/>
              </a:rPr>
              <a:t>Conductivity is the ability for water to pass an electrical current. </a:t>
            </a:r>
          </a:p>
          <a:p>
            <a:endParaRPr lang="en-AU" sz="2000" dirty="0">
              <a:solidFill>
                <a:srgbClr val="202122"/>
              </a:solidFill>
            </a:endParaRPr>
          </a:p>
          <a:p>
            <a:r>
              <a:rPr lang="en-AU" sz="2000" b="0" i="0" dirty="0">
                <a:solidFill>
                  <a:srgbClr val="202122"/>
                </a:solidFill>
                <a:effectLst/>
              </a:rPr>
              <a:t>Conductivity increases as the concentration of ions inc</a:t>
            </a:r>
            <a:r>
              <a:rPr lang="en-AU" sz="2000" dirty="0">
                <a:solidFill>
                  <a:srgbClr val="202122"/>
                </a:solidFill>
              </a:rPr>
              <a:t>reases</a:t>
            </a:r>
            <a:r>
              <a:rPr lang="en-AU" sz="2000" b="0" i="0" dirty="0">
                <a:solidFill>
                  <a:srgbClr val="202122"/>
                </a:solidFill>
                <a:effectLst/>
              </a:rPr>
              <a:t>, which is directly related to the amount of dissolved salts in the water. </a:t>
            </a:r>
          </a:p>
          <a:p>
            <a:endParaRPr lang="en-AU" sz="2000" dirty="0">
              <a:solidFill>
                <a:srgbClr val="202122"/>
              </a:solidFill>
            </a:endParaRPr>
          </a:p>
          <a:p>
            <a:r>
              <a:rPr lang="en-AU" sz="2000" dirty="0">
                <a:solidFill>
                  <a:srgbClr val="202122"/>
                </a:solidFill>
              </a:rPr>
              <a:t>Conductivity of </a:t>
            </a:r>
            <a:r>
              <a:rPr lang="en-AU" sz="2000" i="1" dirty="0">
                <a:solidFill>
                  <a:srgbClr val="202122"/>
                </a:solidFill>
              </a:rPr>
              <a:t>salt</a:t>
            </a:r>
            <a:r>
              <a:rPr lang="en-AU" sz="2000" dirty="0">
                <a:solidFill>
                  <a:srgbClr val="202122"/>
                </a:solidFill>
              </a:rPr>
              <a:t> water is usually measured in </a:t>
            </a:r>
            <a:r>
              <a:rPr lang="en-AU" sz="2000" b="0" i="1" dirty="0" err="1">
                <a:solidFill>
                  <a:srgbClr val="202122"/>
                </a:solidFill>
                <a:effectLst/>
              </a:rPr>
              <a:t>milli</a:t>
            </a:r>
            <a:r>
              <a:rPr lang="en-AU" sz="2000" b="0" i="0" dirty="0" err="1">
                <a:solidFill>
                  <a:srgbClr val="202122"/>
                </a:solidFill>
                <a:effectLst/>
              </a:rPr>
              <a:t>Siemens</a:t>
            </a:r>
            <a:r>
              <a:rPr lang="en-AU" sz="2000" b="0" i="0" dirty="0">
                <a:solidFill>
                  <a:srgbClr val="202122"/>
                </a:solidFill>
                <a:effectLst/>
              </a:rPr>
              <a:t> (</a:t>
            </a:r>
            <a:r>
              <a:rPr lang="en-AU" sz="2000" b="1" i="0" dirty="0">
                <a:solidFill>
                  <a:srgbClr val="202122"/>
                </a:solidFill>
                <a:effectLst/>
              </a:rPr>
              <a:t>mS/cm) </a:t>
            </a:r>
            <a:r>
              <a:rPr lang="en-AU" sz="2000" i="0" dirty="0">
                <a:solidFill>
                  <a:srgbClr val="202122"/>
                </a:solidFill>
                <a:effectLst/>
              </a:rPr>
              <a:t>whilst conductivity of </a:t>
            </a:r>
            <a:r>
              <a:rPr lang="en-AU" sz="2000" i="1" dirty="0">
                <a:solidFill>
                  <a:srgbClr val="202122"/>
                </a:solidFill>
                <a:effectLst/>
              </a:rPr>
              <a:t>fresh </a:t>
            </a:r>
            <a:r>
              <a:rPr lang="en-AU" sz="2000" i="0" dirty="0">
                <a:solidFill>
                  <a:srgbClr val="202122"/>
                </a:solidFill>
                <a:effectLst/>
              </a:rPr>
              <a:t>water is usually measured in</a:t>
            </a:r>
            <a:r>
              <a:rPr lang="en-AU" sz="2000" dirty="0">
                <a:solidFill>
                  <a:srgbClr val="202122"/>
                </a:solidFill>
              </a:rPr>
              <a:t> </a:t>
            </a:r>
            <a:r>
              <a:rPr lang="en-AU" sz="2000" i="1" dirty="0" err="1">
                <a:solidFill>
                  <a:srgbClr val="202122"/>
                </a:solidFill>
              </a:rPr>
              <a:t>micro</a:t>
            </a:r>
            <a:r>
              <a:rPr lang="en-AU" sz="2000" dirty="0" err="1">
                <a:solidFill>
                  <a:srgbClr val="202122"/>
                </a:solidFill>
              </a:rPr>
              <a:t>Siemens</a:t>
            </a:r>
            <a:r>
              <a:rPr lang="en-AU" sz="2000" dirty="0">
                <a:solidFill>
                  <a:srgbClr val="202122"/>
                </a:solidFill>
              </a:rPr>
              <a:t> </a:t>
            </a:r>
            <a:r>
              <a:rPr lang="en-AU" sz="2000" b="1" dirty="0">
                <a:solidFill>
                  <a:srgbClr val="202122"/>
                </a:solidFill>
              </a:rPr>
              <a:t>(</a:t>
            </a:r>
            <a:r>
              <a:rPr lang="el-GR" sz="2000" b="1" i="0" dirty="0">
                <a:solidFill>
                  <a:srgbClr val="202122"/>
                </a:solidFill>
                <a:effectLst/>
              </a:rPr>
              <a:t>μ</a:t>
            </a:r>
            <a:r>
              <a:rPr lang="en-AU" sz="2000" b="1" i="0" dirty="0">
                <a:solidFill>
                  <a:srgbClr val="202122"/>
                </a:solidFill>
                <a:effectLst/>
              </a:rPr>
              <a:t>S/cm).</a:t>
            </a:r>
            <a:endParaRPr lang="en-AU" sz="2000" b="1" dirty="0">
              <a:solidFill>
                <a:srgbClr val="202122"/>
              </a:solidFill>
            </a:endParaRPr>
          </a:p>
          <a:p>
            <a:r>
              <a:rPr lang="en-AU" sz="2000" dirty="0">
                <a:solidFill>
                  <a:srgbClr val="202122"/>
                </a:solidFill>
              </a:rPr>
              <a:t>Whereby </a:t>
            </a:r>
            <a:r>
              <a:rPr lang="en-AU" sz="2000" b="0" i="0" dirty="0">
                <a:solidFill>
                  <a:srgbClr val="202122"/>
                </a:solidFill>
                <a:effectLst/>
              </a:rPr>
              <a:t>1.0 mS/cm =</a:t>
            </a:r>
            <a:r>
              <a:rPr lang="en-AU" sz="2000" dirty="0">
                <a:solidFill>
                  <a:srgbClr val="202122"/>
                </a:solidFill>
              </a:rPr>
              <a:t> </a:t>
            </a:r>
            <a:r>
              <a:rPr lang="en-AU" sz="2000" b="0" i="0" dirty="0">
                <a:solidFill>
                  <a:srgbClr val="202122"/>
                </a:solidFill>
                <a:effectLst/>
              </a:rPr>
              <a:t>1000 µS/cm.</a:t>
            </a:r>
          </a:p>
          <a:p>
            <a:endParaRPr lang="en-AU" sz="2000" dirty="0">
              <a:solidFill>
                <a:srgbClr val="202122"/>
              </a:solidFill>
            </a:endParaRPr>
          </a:p>
          <a:p>
            <a:r>
              <a:rPr lang="en-AU" sz="2000" b="0" i="0" dirty="0">
                <a:solidFill>
                  <a:srgbClr val="202122"/>
                </a:solidFill>
                <a:effectLst/>
              </a:rPr>
              <a:t>As the </a:t>
            </a:r>
            <a:r>
              <a:rPr lang="en-AU" sz="2000" b="1" i="0" dirty="0">
                <a:solidFill>
                  <a:srgbClr val="202122"/>
                </a:solidFill>
                <a:effectLst/>
              </a:rPr>
              <a:t>temperature </a:t>
            </a:r>
            <a:r>
              <a:rPr lang="en-AU" sz="2000" b="0" i="0" dirty="0">
                <a:solidFill>
                  <a:srgbClr val="202122"/>
                </a:solidFill>
                <a:effectLst/>
              </a:rPr>
              <a:t>of water will affect conductivity readings, conductivity meters will often correct and report conductivity at 25°C, to allow data to be easily compared (this standardized reporting method is called ‘</a:t>
            </a:r>
            <a:r>
              <a:rPr lang="en-AU" sz="2000" b="0" i="0" dirty="0">
                <a:solidFill>
                  <a:srgbClr val="202122"/>
                </a:solidFill>
                <a:effectLst/>
                <a:highlight>
                  <a:srgbClr val="FFFF00"/>
                </a:highlight>
              </a:rPr>
              <a:t>s</a:t>
            </a:r>
            <a:r>
              <a:rPr lang="en-AU" sz="2000" b="0" i="1" dirty="0">
                <a:solidFill>
                  <a:srgbClr val="202122"/>
                </a:solidFill>
                <a:effectLst/>
                <a:highlight>
                  <a:srgbClr val="FFFF00"/>
                </a:highlight>
              </a:rPr>
              <a:t>pecific conductance</a:t>
            </a:r>
            <a:r>
              <a:rPr lang="en-AU" sz="2000" b="0" i="0" dirty="0">
                <a:solidFill>
                  <a:srgbClr val="202122"/>
                </a:solidFill>
                <a:effectLst/>
              </a:rPr>
              <a:t>’). </a:t>
            </a:r>
          </a:p>
        </p:txBody>
      </p:sp>
    </p:spTree>
    <p:extLst>
      <p:ext uri="{BB962C8B-B14F-4D97-AF65-F5344CB8AC3E}">
        <p14:creationId xmlns:p14="http://schemas.microsoft.com/office/powerpoint/2010/main" val="30746867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C04529D3-A9B1-D0DF-AACF-29884E750892}"/>
              </a:ext>
            </a:extLst>
          </p:cNvPr>
          <p:cNvGraphicFramePr>
            <a:graphicFrameLocks noGrp="1"/>
          </p:cNvGraphicFramePr>
          <p:nvPr>
            <p:extLst>
              <p:ext uri="{D42A27DB-BD31-4B8C-83A1-F6EECF244321}">
                <p14:modId xmlns:p14="http://schemas.microsoft.com/office/powerpoint/2010/main" val="412577177"/>
              </p:ext>
            </p:extLst>
          </p:nvPr>
        </p:nvGraphicFramePr>
        <p:xfrm>
          <a:off x="727555" y="742480"/>
          <a:ext cx="11090371" cy="5852001"/>
        </p:xfrm>
        <a:graphic>
          <a:graphicData uri="http://schemas.openxmlformats.org/drawingml/2006/table">
            <a:tbl>
              <a:tblPr firstRow="1" bandRow="1">
                <a:tableStyleId>{5940675A-B579-460E-94D1-54222C63F5DA}</a:tableStyleId>
              </a:tblPr>
              <a:tblGrid>
                <a:gridCol w="2174301">
                  <a:extLst>
                    <a:ext uri="{9D8B030D-6E8A-4147-A177-3AD203B41FA5}">
                      <a16:colId xmlns:a16="http://schemas.microsoft.com/office/drawing/2014/main" val="20000"/>
                    </a:ext>
                  </a:extLst>
                </a:gridCol>
                <a:gridCol w="2174301">
                  <a:extLst>
                    <a:ext uri="{9D8B030D-6E8A-4147-A177-3AD203B41FA5}">
                      <a16:colId xmlns:a16="http://schemas.microsoft.com/office/drawing/2014/main" val="20001"/>
                    </a:ext>
                  </a:extLst>
                </a:gridCol>
                <a:gridCol w="2174301">
                  <a:extLst>
                    <a:ext uri="{9D8B030D-6E8A-4147-A177-3AD203B41FA5}">
                      <a16:colId xmlns:a16="http://schemas.microsoft.com/office/drawing/2014/main" val="20002"/>
                    </a:ext>
                  </a:extLst>
                </a:gridCol>
                <a:gridCol w="2174301">
                  <a:extLst>
                    <a:ext uri="{9D8B030D-6E8A-4147-A177-3AD203B41FA5}">
                      <a16:colId xmlns:a16="http://schemas.microsoft.com/office/drawing/2014/main" val="20003"/>
                    </a:ext>
                  </a:extLst>
                </a:gridCol>
                <a:gridCol w="2393167">
                  <a:extLst>
                    <a:ext uri="{9D8B030D-6E8A-4147-A177-3AD203B41FA5}">
                      <a16:colId xmlns:a16="http://schemas.microsoft.com/office/drawing/2014/main" val="20004"/>
                    </a:ext>
                  </a:extLst>
                </a:gridCol>
              </a:tblGrid>
              <a:tr h="639921">
                <a:tc gridSpan="4">
                  <a:txBody>
                    <a:bodyPr/>
                    <a:lstStyle/>
                    <a:p>
                      <a:pPr algn="ctr"/>
                      <a:r>
                        <a:rPr lang="en-AU" sz="2000" b="1" dirty="0">
                          <a:latin typeface="Arial Narrow" panose="020B0606020202030204" pitchFamily="34" charset="0"/>
                        </a:rPr>
                        <a:t>Conductivity </a:t>
                      </a:r>
                      <a:r>
                        <a:rPr lang="en-AU" sz="2000" b="1" dirty="0" err="1">
                          <a:latin typeface="Arial Narrow" panose="020B0606020202030204" pitchFamily="34" charset="0"/>
                        </a:rPr>
                        <a:t>mS</a:t>
                      </a:r>
                      <a:r>
                        <a:rPr lang="en-AU" sz="2000" b="1" dirty="0">
                          <a:latin typeface="Arial Narrow" panose="020B0606020202030204" pitchFamily="34" charset="0"/>
                        </a:rPr>
                        <a:t>/cm</a:t>
                      </a:r>
                    </a:p>
                  </a:txBody>
                  <a:tcPr anchor="ctr">
                    <a:solidFill>
                      <a:schemeClr val="bg1">
                        <a:lumMod val="85000"/>
                      </a:schemeClr>
                    </a:solidFill>
                  </a:tcPr>
                </a:tc>
                <a:tc hMerge="1">
                  <a:txBody>
                    <a:bodyPr/>
                    <a:lstStyle/>
                    <a:p>
                      <a:endParaRPr lang="en-AU" sz="800" dirty="0">
                        <a:latin typeface="Arial Narrow" panose="020B0606020202030204" pitchFamily="34" charset="0"/>
                      </a:endParaRPr>
                    </a:p>
                  </a:txBody>
                  <a:tcPr/>
                </a:tc>
                <a:tc hMerge="1">
                  <a:txBody>
                    <a:bodyPr/>
                    <a:lstStyle/>
                    <a:p>
                      <a:endParaRPr lang="en-AU" sz="800" dirty="0">
                        <a:latin typeface="Arial Narrow" panose="020B0606020202030204" pitchFamily="34" charset="0"/>
                      </a:endParaRPr>
                    </a:p>
                  </a:txBody>
                  <a:tcPr/>
                </a:tc>
                <a:tc hMerge="1">
                  <a:txBody>
                    <a:bodyPr/>
                    <a:lstStyle/>
                    <a:p>
                      <a:endParaRPr lang="en-AU" sz="800" dirty="0">
                        <a:latin typeface="Arial Narrow" panose="020B0606020202030204" pitchFamily="34" charset="0"/>
                      </a:endParaRPr>
                    </a:p>
                  </a:txBody>
                  <a:tcPr/>
                </a:tc>
                <a:tc>
                  <a:txBody>
                    <a:bodyPr/>
                    <a:lstStyle/>
                    <a:p>
                      <a:pPr algn="ctr"/>
                      <a:r>
                        <a:rPr lang="en-AU" sz="2000" b="1" dirty="0">
                          <a:latin typeface="Arial Narrow" panose="020B0606020202030204" pitchFamily="34" charset="0"/>
                        </a:rPr>
                        <a:t>Salinity</a:t>
                      </a:r>
                    </a:p>
                    <a:p>
                      <a:pPr algn="ctr"/>
                      <a:r>
                        <a:rPr lang="en-AU" sz="1100" b="0" dirty="0">
                          <a:latin typeface="Arial Narrow" panose="020B0606020202030204" pitchFamily="34" charset="0"/>
                        </a:rPr>
                        <a:t>(dissolved</a:t>
                      </a:r>
                      <a:r>
                        <a:rPr lang="en-AU" sz="1100" b="0" baseline="0" dirty="0">
                          <a:latin typeface="Arial Narrow" panose="020B0606020202030204" pitchFamily="34" charset="0"/>
                        </a:rPr>
                        <a:t> salt)</a:t>
                      </a:r>
                      <a:endParaRPr lang="en-AU" sz="1100" b="0" dirty="0">
                        <a:latin typeface="Arial Narrow" panose="020B0606020202030204" pitchFamily="34" charset="0"/>
                      </a:endParaRPr>
                    </a:p>
                  </a:txBody>
                  <a:tcPr anchor="ctr">
                    <a:solidFill>
                      <a:schemeClr val="bg1">
                        <a:lumMod val="85000"/>
                      </a:schemeClr>
                    </a:solidFill>
                  </a:tcPr>
                </a:tc>
                <a:extLst>
                  <a:ext uri="{0D108BD9-81ED-4DB2-BD59-A6C34878D82A}">
                    <a16:rowId xmlns:a16="http://schemas.microsoft.com/office/drawing/2014/main" val="10000"/>
                  </a:ext>
                </a:extLst>
              </a:tr>
              <a:tr h="523997">
                <a:tc>
                  <a:txBody>
                    <a:bodyPr/>
                    <a:lstStyle/>
                    <a:p>
                      <a:pPr algn="ctr"/>
                      <a:r>
                        <a:rPr lang="en-AU" sz="2000" b="1" dirty="0">
                          <a:latin typeface="Arial Narrow" panose="020B0606020202030204" pitchFamily="34" charset="0"/>
                        </a:rPr>
                        <a:t>15°C</a:t>
                      </a:r>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000" b="1" dirty="0">
                          <a:latin typeface="Arial Narrow" panose="020B0606020202030204" pitchFamily="34" charset="0"/>
                        </a:rPr>
                        <a:t>20°C</a:t>
                      </a:r>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000" b="1" dirty="0">
                          <a:latin typeface="Arial Narrow" panose="020B0606020202030204" pitchFamily="34" charset="0"/>
                        </a:rPr>
                        <a:t>25°C</a:t>
                      </a:r>
                    </a:p>
                  </a:txBody>
                  <a:tcPr>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000" b="1" dirty="0">
                          <a:latin typeface="Arial Narrow" panose="020B0606020202030204" pitchFamily="34" charset="0"/>
                        </a:rPr>
                        <a:t>30°C</a:t>
                      </a:r>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000" b="1" dirty="0">
                          <a:latin typeface="Arial Narrow" panose="020B0606020202030204" pitchFamily="34" charset="0"/>
                        </a:rPr>
                        <a:t>‰ or </a:t>
                      </a:r>
                      <a:r>
                        <a:rPr lang="en-AU" sz="2000" b="1" dirty="0" err="1">
                          <a:latin typeface="Arial Narrow" panose="020B0606020202030204" pitchFamily="34" charset="0"/>
                        </a:rPr>
                        <a:t>ppt</a:t>
                      </a:r>
                      <a:endParaRPr lang="en-AU" sz="2000" b="1" dirty="0">
                        <a:latin typeface="Arial Narrow" panose="020B0606020202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i="1" dirty="0">
                          <a:latin typeface="Arial Narrow" panose="020B0606020202030204" pitchFamily="34" charset="0"/>
                        </a:rPr>
                        <a:t>(parts per thousand)</a:t>
                      </a:r>
                    </a:p>
                  </a:txBody>
                  <a:tcPr>
                    <a:solidFill>
                      <a:srgbClr val="FFFF00"/>
                    </a:solidFill>
                  </a:tcPr>
                </a:tc>
                <a:extLst>
                  <a:ext uri="{0D108BD9-81ED-4DB2-BD59-A6C34878D82A}">
                    <a16:rowId xmlns:a16="http://schemas.microsoft.com/office/drawing/2014/main" val="10001"/>
                  </a:ext>
                </a:extLst>
              </a:tr>
              <a:tr h="261999">
                <a:tc>
                  <a:txBody>
                    <a:bodyPr/>
                    <a:lstStyle/>
                    <a:p>
                      <a:pPr algn="ctr"/>
                      <a:r>
                        <a:rPr lang="en-AU" sz="1200" dirty="0">
                          <a:latin typeface="Arial Narrow" panose="020B0606020202030204" pitchFamily="34" charset="0"/>
                        </a:rPr>
                        <a:t>25.9</a:t>
                      </a:r>
                    </a:p>
                  </a:txBody>
                  <a:tcPr>
                    <a:solidFill>
                      <a:schemeClr val="bg1"/>
                    </a:solidFill>
                  </a:tcPr>
                </a:tc>
                <a:tc>
                  <a:txBody>
                    <a:bodyPr/>
                    <a:lstStyle/>
                    <a:p>
                      <a:pPr algn="ctr"/>
                      <a:r>
                        <a:rPr lang="en-AU" sz="1200" dirty="0">
                          <a:latin typeface="Arial Narrow" panose="020B0606020202030204" pitchFamily="34" charset="0"/>
                        </a:rPr>
                        <a:t>29.0</a:t>
                      </a:r>
                    </a:p>
                  </a:txBody>
                  <a:tcPr>
                    <a:solidFill>
                      <a:schemeClr val="bg1"/>
                    </a:solidFill>
                  </a:tcPr>
                </a:tc>
                <a:tc>
                  <a:txBody>
                    <a:bodyPr/>
                    <a:lstStyle/>
                    <a:p>
                      <a:pPr algn="ctr"/>
                      <a:r>
                        <a:rPr lang="en-AU" sz="1200" dirty="0">
                          <a:latin typeface="Arial Narrow" panose="020B0606020202030204" pitchFamily="34" charset="0"/>
                        </a:rPr>
                        <a:t>32.2</a:t>
                      </a:r>
                    </a:p>
                  </a:txBody>
                  <a:tcPr>
                    <a:solidFill>
                      <a:srgbClr val="FFFF00"/>
                    </a:solidFill>
                  </a:tcPr>
                </a:tc>
                <a:tc>
                  <a:txBody>
                    <a:bodyPr/>
                    <a:lstStyle/>
                    <a:p>
                      <a:pPr algn="ctr"/>
                      <a:r>
                        <a:rPr lang="en-AU" sz="1200" dirty="0">
                          <a:latin typeface="Arial Narrow" panose="020B0606020202030204" pitchFamily="34" charset="0"/>
                        </a:rPr>
                        <a:t>35.5</a:t>
                      </a:r>
                    </a:p>
                  </a:txBody>
                  <a:tcPr>
                    <a:solidFill>
                      <a:schemeClr val="bg1"/>
                    </a:solidFill>
                  </a:tcPr>
                </a:tc>
                <a:tc>
                  <a:txBody>
                    <a:bodyPr/>
                    <a:lstStyle/>
                    <a:p>
                      <a:pPr algn="ctr"/>
                      <a:r>
                        <a:rPr lang="en-AU" sz="1200" dirty="0">
                          <a:latin typeface="Arial Narrow" panose="020B0606020202030204" pitchFamily="34" charset="0"/>
                        </a:rPr>
                        <a:t>20</a:t>
                      </a:r>
                    </a:p>
                  </a:txBody>
                  <a:tcPr>
                    <a:solidFill>
                      <a:srgbClr val="FFFF00"/>
                    </a:solidFill>
                  </a:tcPr>
                </a:tc>
                <a:extLst>
                  <a:ext uri="{0D108BD9-81ED-4DB2-BD59-A6C34878D82A}">
                    <a16:rowId xmlns:a16="http://schemas.microsoft.com/office/drawing/2014/main" val="10002"/>
                  </a:ext>
                </a:extLst>
              </a:tr>
              <a:tr h="261999">
                <a:tc>
                  <a:txBody>
                    <a:bodyPr/>
                    <a:lstStyle/>
                    <a:p>
                      <a:pPr algn="ctr"/>
                      <a:r>
                        <a:rPr lang="en-AU" sz="1200" dirty="0">
                          <a:latin typeface="Arial Narrow" panose="020B0606020202030204" pitchFamily="34" charset="0"/>
                        </a:rPr>
                        <a:t>27.1</a:t>
                      </a:r>
                    </a:p>
                  </a:txBody>
                  <a:tcPr>
                    <a:solidFill>
                      <a:schemeClr val="bg1"/>
                    </a:solidFill>
                  </a:tcPr>
                </a:tc>
                <a:tc>
                  <a:txBody>
                    <a:bodyPr/>
                    <a:lstStyle/>
                    <a:p>
                      <a:pPr algn="ctr"/>
                      <a:r>
                        <a:rPr lang="en-AU" sz="1200" dirty="0">
                          <a:latin typeface="Arial Narrow" panose="020B0606020202030204" pitchFamily="34" charset="0"/>
                        </a:rPr>
                        <a:t>30.3</a:t>
                      </a:r>
                    </a:p>
                  </a:txBody>
                  <a:tcPr>
                    <a:solidFill>
                      <a:schemeClr val="bg1"/>
                    </a:solidFill>
                  </a:tcPr>
                </a:tc>
                <a:tc>
                  <a:txBody>
                    <a:bodyPr/>
                    <a:lstStyle/>
                    <a:p>
                      <a:pPr algn="ctr"/>
                      <a:r>
                        <a:rPr lang="en-AU" sz="1200" dirty="0">
                          <a:latin typeface="Arial Narrow" panose="020B0606020202030204" pitchFamily="34" charset="0"/>
                        </a:rPr>
                        <a:t>33.6</a:t>
                      </a:r>
                    </a:p>
                  </a:txBody>
                  <a:tcPr>
                    <a:solidFill>
                      <a:srgbClr val="FFFF00"/>
                    </a:solidFill>
                  </a:tcPr>
                </a:tc>
                <a:tc>
                  <a:txBody>
                    <a:bodyPr/>
                    <a:lstStyle/>
                    <a:p>
                      <a:pPr algn="ctr"/>
                      <a:r>
                        <a:rPr lang="en-AU" sz="1200" dirty="0">
                          <a:latin typeface="Arial Narrow" panose="020B0606020202030204" pitchFamily="34" charset="0"/>
                        </a:rPr>
                        <a:t>37.0</a:t>
                      </a:r>
                    </a:p>
                  </a:txBody>
                  <a:tcPr>
                    <a:solidFill>
                      <a:schemeClr val="bg1"/>
                    </a:solidFill>
                  </a:tcPr>
                </a:tc>
                <a:tc>
                  <a:txBody>
                    <a:bodyPr/>
                    <a:lstStyle/>
                    <a:p>
                      <a:pPr algn="ctr"/>
                      <a:r>
                        <a:rPr lang="en-AU" sz="1200" dirty="0">
                          <a:latin typeface="Arial Narrow" panose="020B0606020202030204" pitchFamily="34" charset="0"/>
                        </a:rPr>
                        <a:t>21</a:t>
                      </a:r>
                    </a:p>
                  </a:txBody>
                  <a:tcPr>
                    <a:solidFill>
                      <a:srgbClr val="FFFF00"/>
                    </a:solidFill>
                  </a:tcPr>
                </a:tc>
                <a:extLst>
                  <a:ext uri="{0D108BD9-81ED-4DB2-BD59-A6C34878D82A}">
                    <a16:rowId xmlns:a16="http://schemas.microsoft.com/office/drawing/2014/main" val="10003"/>
                  </a:ext>
                </a:extLst>
              </a:tr>
              <a:tr h="261999">
                <a:tc>
                  <a:txBody>
                    <a:bodyPr/>
                    <a:lstStyle/>
                    <a:p>
                      <a:pPr algn="ctr"/>
                      <a:r>
                        <a:rPr lang="en-AU" sz="1200" dirty="0">
                          <a:latin typeface="Arial Narrow" panose="020B0606020202030204" pitchFamily="34" charset="0"/>
                        </a:rPr>
                        <a:t>28.3</a:t>
                      </a:r>
                    </a:p>
                  </a:txBody>
                  <a:tcPr>
                    <a:solidFill>
                      <a:schemeClr val="bg1"/>
                    </a:solidFill>
                  </a:tcPr>
                </a:tc>
                <a:tc>
                  <a:txBody>
                    <a:bodyPr/>
                    <a:lstStyle/>
                    <a:p>
                      <a:pPr algn="ctr"/>
                      <a:r>
                        <a:rPr lang="en-AU" sz="1200" dirty="0">
                          <a:latin typeface="Arial Narrow" panose="020B0606020202030204" pitchFamily="34" charset="0"/>
                        </a:rPr>
                        <a:t>31.6</a:t>
                      </a:r>
                    </a:p>
                  </a:txBody>
                  <a:tcPr>
                    <a:solidFill>
                      <a:schemeClr val="bg1"/>
                    </a:solidFill>
                  </a:tcPr>
                </a:tc>
                <a:tc>
                  <a:txBody>
                    <a:bodyPr/>
                    <a:lstStyle/>
                    <a:p>
                      <a:pPr algn="ctr"/>
                      <a:r>
                        <a:rPr lang="en-AU" sz="1200" dirty="0">
                          <a:latin typeface="Arial Narrow" panose="020B0606020202030204" pitchFamily="34" charset="0"/>
                        </a:rPr>
                        <a:t>35.0</a:t>
                      </a:r>
                    </a:p>
                  </a:txBody>
                  <a:tcPr>
                    <a:solidFill>
                      <a:srgbClr val="FFFF00"/>
                    </a:solidFill>
                  </a:tcPr>
                </a:tc>
                <a:tc>
                  <a:txBody>
                    <a:bodyPr/>
                    <a:lstStyle/>
                    <a:p>
                      <a:pPr algn="ctr"/>
                      <a:r>
                        <a:rPr lang="en-AU" sz="1200" dirty="0">
                          <a:latin typeface="Arial Narrow" panose="020B0606020202030204" pitchFamily="34" charset="0"/>
                        </a:rPr>
                        <a:t>38.6</a:t>
                      </a:r>
                    </a:p>
                  </a:txBody>
                  <a:tcPr>
                    <a:solidFill>
                      <a:schemeClr val="bg1"/>
                    </a:solidFill>
                  </a:tcPr>
                </a:tc>
                <a:tc>
                  <a:txBody>
                    <a:bodyPr/>
                    <a:lstStyle/>
                    <a:p>
                      <a:pPr algn="ctr"/>
                      <a:r>
                        <a:rPr lang="en-AU" sz="1200" dirty="0">
                          <a:latin typeface="Arial Narrow" panose="020B0606020202030204" pitchFamily="34" charset="0"/>
                        </a:rPr>
                        <a:t>22</a:t>
                      </a:r>
                    </a:p>
                  </a:txBody>
                  <a:tcPr>
                    <a:solidFill>
                      <a:srgbClr val="FFFF00"/>
                    </a:solidFill>
                  </a:tcPr>
                </a:tc>
                <a:extLst>
                  <a:ext uri="{0D108BD9-81ED-4DB2-BD59-A6C34878D82A}">
                    <a16:rowId xmlns:a16="http://schemas.microsoft.com/office/drawing/2014/main" val="10004"/>
                  </a:ext>
                </a:extLst>
              </a:tr>
              <a:tr h="261999">
                <a:tc>
                  <a:txBody>
                    <a:bodyPr/>
                    <a:lstStyle/>
                    <a:p>
                      <a:pPr algn="ctr"/>
                      <a:r>
                        <a:rPr lang="en-AU" sz="1200" dirty="0">
                          <a:latin typeface="Arial Narrow" panose="020B0606020202030204" pitchFamily="34" charset="0"/>
                        </a:rPr>
                        <a:t>29.4</a:t>
                      </a:r>
                    </a:p>
                  </a:txBody>
                  <a:tcPr>
                    <a:solidFill>
                      <a:schemeClr val="bg1"/>
                    </a:solidFill>
                  </a:tcPr>
                </a:tc>
                <a:tc>
                  <a:txBody>
                    <a:bodyPr/>
                    <a:lstStyle/>
                    <a:p>
                      <a:pPr algn="ctr"/>
                      <a:r>
                        <a:rPr lang="en-AU" sz="1200" dirty="0">
                          <a:latin typeface="Arial Narrow" panose="020B0606020202030204" pitchFamily="34" charset="0"/>
                        </a:rPr>
                        <a:t>32.9</a:t>
                      </a:r>
                    </a:p>
                  </a:txBody>
                  <a:tcPr>
                    <a:solidFill>
                      <a:schemeClr val="bg1"/>
                    </a:solidFill>
                  </a:tcPr>
                </a:tc>
                <a:tc>
                  <a:txBody>
                    <a:bodyPr/>
                    <a:lstStyle/>
                    <a:p>
                      <a:pPr algn="ctr"/>
                      <a:r>
                        <a:rPr lang="en-AU" sz="1200" dirty="0">
                          <a:latin typeface="Arial Narrow" panose="020B0606020202030204" pitchFamily="34" charset="0"/>
                        </a:rPr>
                        <a:t>36.5</a:t>
                      </a:r>
                    </a:p>
                  </a:txBody>
                  <a:tcPr>
                    <a:solidFill>
                      <a:srgbClr val="FFFF00"/>
                    </a:solidFill>
                  </a:tcPr>
                </a:tc>
                <a:tc>
                  <a:txBody>
                    <a:bodyPr/>
                    <a:lstStyle/>
                    <a:p>
                      <a:pPr algn="ctr"/>
                      <a:r>
                        <a:rPr lang="en-AU" sz="1200" dirty="0">
                          <a:latin typeface="Arial Narrow" panose="020B0606020202030204" pitchFamily="34" charset="0"/>
                        </a:rPr>
                        <a:t>40.1</a:t>
                      </a:r>
                    </a:p>
                  </a:txBody>
                  <a:tcPr>
                    <a:solidFill>
                      <a:schemeClr val="bg1"/>
                    </a:solidFill>
                  </a:tcPr>
                </a:tc>
                <a:tc>
                  <a:txBody>
                    <a:bodyPr/>
                    <a:lstStyle/>
                    <a:p>
                      <a:pPr algn="ctr"/>
                      <a:r>
                        <a:rPr lang="en-AU" sz="1200" dirty="0">
                          <a:latin typeface="Arial Narrow" panose="020B0606020202030204" pitchFamily="34" charset="0"/>
                        </a:rPr>
                        <a:t>23</a:t>
                      </a:r>
                    </a:p>
                  </a:txBody>
                  <a:tcPr>
                    <a:solidFill>
                      <a:srgbClr val="FFFF00"/>
                    </a:solidFill>
                  </a:tcPr>
                </a:tc>
                <a:extLst>
                  <a:ext uri="{0D108BD9-81ED-4DB2-BD59-A6C34878D82A}">
                    <a16:rowId xmlns:a16="http://schemas.microsoft.com/office/drawing/2014/main" val="10005"/>
                  </a:ext>
                </a:extLst>
              </a:tr>
              <a:tr h="261999">
                <a:tc>
                  <a:txBody>
                    <a:bodyPr/>
                    <a:lstStyle/>
                    <a:p>
                      <a:pPr algn="ctr"/>
                      <a:r>
                        <a:rPr lang="en-AU" sz="1200" dirty="0">
                          <a:latin typeface="Arial Narrow" panose="020B0606020202030204" pitchFamily="34" charset="0"/>
                        </a:rPr>
                        <a:t>30.6</a:t>
                      </a:r>
                    </a:p>
                  </a:txBody>
                  <a:tcPr>
                    <a:solidFill>
                      <a:schemeClr val="bg1"/>
                    </a:solidFill>
                  </a:tcPr>
                </a:tc>
                <a:tc>
                  <a:txBody>
                    <a:bodyPr/>
                    <a:lstStyle/>
                    <a:p>
                      <a:pPr algn="ctr"/>
                      <a:r>
                        <a:rPr lang="en-AU" sz="1200" dirty="0">
                          <a:latin typeface="Arial Narrow" panose="020B0606020202030204" pitchFamily="34" charset="0"/>
                        </a:rPr>
                        <a:t>34.2</a:t>
                      </a:r>
                    </a:p>
                  </a:txBody>
                  <a:tcPr>
                    <a:solidFill>
                      <a:schemeClr val="bg1"/>
                    </a:solidFill>
                  </a:tcPr>
                </a:tc>
                <a:tc>
                  <a:txBody>
                    <a:bodyPr/>
                    <a:lstStyle/>
                    <a:p>
                      <a:pPr algn="ctr"/>
                      <a:r>
                        <a:rPr lang="en-AU" sz="1200" dirty="0">
                          <a:latin typeface="Arial Narrow" panose="020B0606020202030204" pitchFamily="34" charset="0"/>
                        </a:rPr>
                        <a:t>37.9</a:t>
                      </a:r>
                    </a:p>
                  </a:txBody>
                  <a:tcPr>
                    <a:solidFill>
                      <a:srgbClr val="FFFF00"/>
                    </a:solidFill>
                  </a:tcPr>
                </a:tc>
                <a:tc>
                  <a:txBody>
                    <a:bodyPr/>
                    <a:lstStyle/>
                    <a:p>
                      <a:pPr algn="ctr"/>
                      <a:r>
                        <a:rPr lang="en-AU" sz="1200" dirty="0">
                          <a:latin typeface="Arial Narrow" panose="020B0606020202030204" pitchFamily="34" charset="0"/>
                        </a:rPr>
                        <a:t>41.7</a:t>
                      </a:r>
                    </a:p>
                  </a:txBody>
                  <a:tcPr>
                    <a:solidFill>
                      <a:schemeClr val="bg1"/>
                    </a:solidFill>
                  </a:tcPr>
                </a:tc>
                <a:tc>
                  <a:txBody>
                    <a:bodyPr/>
                    <a:lstStyle/>
                    <a:p>
                      <a:pPr algn="ctr"/>
                      <a:r>
                        <a:rPr lang="en-AU" sz="1200" dirty="0">
                          <a:latin typeface="Arial Narrow" panose="020B0606020202030204" pitchFamily="34" charset="0"/>
                        </a:rPr>
                        <a:t>24</a:t>
                      </a:r>
                    </a:p>
                  </a:txBody>
                  <a:tcPr>
                    <a:solidFill>
                      <a:srgbClr val="FFFF00"/>
                    </a:solidFill>
                  </a:tcPr>
                </a:tc>
                <a:extLst>
                  <a:ext uri="{0D108BD9-81ED-4DB2-BD59-A6C34878D82A}">
                    <a16:rowId xmlns:a16="http://schemas.microsoft.com/office/drawing/2014/main" val="10006"/>
                  </a:ext>
                </a:extLst>
              </a:tr>
              <a:tr h="261999">
                <a:tc>
                  <a:txBody>
                    <a:bodyPr/>
                    <a:lstStyle/>
                    <a:p>
                      <a:pPr algn="ctr"/>
                      <a:r>
                        <a:rPr lang="en-AU" sz="1200" dirty="0">
                          <a:latin typeface="Arial Narrow" panose="020B0606020202030204" pitchFamily="34" charset="0"/>
                        </a:rPr>
                        <a:t>31.7</a:t>
                      </a:r>
                    </a:p>
                  </a:txBody>
                  <a:tcPr>
                    <a:solidFill>
                      <a:schemeClr val="bg1"/>
                    </a:solidFill>
                  </a:tcPr>
                </a:tc>
                <a:tc>
                  <a:txBody>
                    <a:bodyPr/>
                    <a:lstStyle/>
                    <a:p>
                      <a:pPr algn="ctr"/>
                      <a:r>
                        <a:rPr lang="en-AU" sz="1200" dirty="0">
                          <a:latin typeface="Arial Narrow" panose="020B0606020202030204" pitchFamily="34" charset="0"/>
                        </a:rPr>
                        <a:t>35.4</a:t>
                      </a:r>
                    </a:p>
                  </a:txBody>
                  <a:tcPr>
                    <a:solidFill>
                      <a:schemeClr val="bg1"/>
                    </a:solidFill>
                  </a:tcPr>
                </a:tc>
                <a:tc>
                  <a:txBody>
                    <a:bodyPr/>
                    <a:lstStyle/>
                    <a:p>
                      <a:pPr algn="ctr"/>
                      <a:r>
                        <a:rPr lang="en-AU" sz="1200" dirty="0">
                          <a:latin typeface="Arial Narrow" panose="020B0606020202030204" pitchFamily="34" charset="0"/>
                        </a:rPr>
                        <a:t>39.3</a:t>
                      </a:r>
                    </a:p>
                  </a:txBody>
                  <a:tcPr>
                    <a:solidFill>
                      <a:srgbClr val="FFFF00"/>
                    </a:solidFill>
                  </a:tcPr>
                </a:tc>
                <a:tc>
                  <a:txBody>
                    <a:bodyPr/>
                    <a:lstStyle/>
                    <a:p>
                      <a:pPr algn="ctr"/>
                      <a:r>
                        <a:rPr lang="en-AU" sz="1200" dirty="0">
                          <a:latin typeface="Arial Narrow" panose="020B0606020202030204" pitchFamily="34" charset="0"/>
                        </a:rPr>
                        <a:t>43.2</a:t>
                      </a:r>
                    </a:p>
                  </a:txBody>
                  <a:tcPr>
                    <a:solidFill>
                      <a:schemeClr val="bg1"/>
                    </a:solidFill>
                  </a:tcPr>
                </a:tc>
                <a:tc>
                  <a:txBody>
                    <a:bodyPr/>
                    <a:lstStyle/>
                    <a:p>
                      <a:pPr algn="ctr"/>
                      <a:r>
                        <a:rPr lang="en-AU" sz="1200" dirty="0">
                          <a:latin typeface="Arial Narrow" panose="020B0606020202030204" pitchFamily="34" charset="0"/>
                        </a:rPr>
                        <a:t>25</a:t>
                      </a:r>
                    </a:p>
                  </a:txBody>
                  <a:tcPr>
                    <a:solidFill>
                      <a:srgbClr val="FFFF00"/>
                    </a:solidFill>
                  </a:tcPr>
                </a:tc>
                <a:extLst>
                  <a:ext uri="{0D108BD9-81ED-4DB2-BD59-A6C34878D82A}">
                    <a16:rowId xmlns:a16="http://schemas.microsoft.com/office/drawing/2014/main" val="10007"/>
                  </a:ext>
                </a:extLst>
              </a:tr>
              <a:tr h="261999">
                <a:tc>
                  <a:txBody>
                    <a:bodyPr/>
                    <a:lstStyle/>
                    <a:p>
                      <a:pPr algn="ctr"/>
                      <a:r>
                        <a:rPr lang="en-AU" sz="1200" dirty="0">
                          <a:latin typeface="Arial Narrow" panose="020B0606020202030204" pitchFamily="34" charset="0"/>
                        </a:rPr>
                        <a:t>32.8</a:t>
                      </a:r>
                    </a:p>
                  </a:txBody>
                  <a:tcPr>
                    <a:solidFill>
                      <a:schemeClr val="bg1"/>
                    </a:solidFill>
                  </a:tcPr>
                </a:tc>
                <a:tc>
                  <a:txBody>
                    <a:bodyPr/>
                    <a:lstStyle/>
                    <a:p>
                      <a:pPr algn="ctr"/>
                      <a:r>
                        <a:rPr lang="en-AU" sz="1200" dirty="0">
                          <a:latin typeface="Arial Narrow" panose="020B0606020202030204" pitchFamily="34" charset="0"/>
                        </a:rPr>
                        <a:t>36.7</a:t>
                      </a:r>
                    </a:p>
                  </a:txBody>
                  <a:tcPr>
                    <a:solidFill>
                      <a:schemeClr val="bg1"/>
                    </a:solidFill>
                  </a:tcPr>
                </a:tc>
                <a:tc>
                  <a:txBody>
                    <a:bodyPr/>
                    <a:lstStyle/>
                    <a:p>
                      <a:pPr algn="ctr"/>
                      <a:r>
                        <a:rPr lang="en-AU" sz="1200" dirty="0">
                          <a:latin typeface="Arial Narrow" panose="020B0606020202030204" pitchFamily="34" charset="0"/>
                        </a:rPr>
                        <a:t>40.7</a:t>
                      </a:r>
                    </a:p>
                  </a:txBody>
                  <a:tcPr>
                    <a:solidFill>
                      <a:srgbClr val="FFFF00"/>
                    </a:solidFill>
                  </a:tcPr>
                </a:tc>
                <a:tc>
                  <a:txBody>
                    <a:bodyPr/>
                    <a:lstStyle/>
                    <a:p>
                      <a:pPr algn="ctr"/>
                      <a:r>
                        <a:rPr lang="en-AU" sz="1200" dirty="0">
                          <a:latin typeface="Arial Narrow" panose="020B0606020202030204" pitchFamily="34" charset="0"/>
                        </a:rPr>
                        <a:t>44.8</a:t>
                      </a:r>
                    </a:p>
                  </a:txBody>
                  <a:tcPr>
                    <a:solidFill>
                      <a:schemeClr val="bg1"/>
                    </a:solidFill>
                  </a:tcPr>
                </a:tc>
                <a:tc>
                  <a:txBody>
                    <a:bodyPr/>
                    <a:lstStyle/>
                    <a:p>
                      <a:pPr algn="ctr"/>
                      <a:r>
                        <a:rPr lang="en-AU" sz="1200" dirty="0">
                          <a:latin typeface="Arial Narrow" panose="020B0606020202030204" pitchFamily="34" charset="0"/>
                        </a:rPr>
                        <a:t>26</a:t>
                      </a:r>
                    </a:p>
                  </a:txBody>
                  <a:tcPr>
                    <a:solidFill>
                      <a:srgbClr val="FFFF00"/>
                    </a:solidFill>
                  </a:tcPr>
                </a:tc>
                <a:extLst>
                  <a:ext uri="{0D108BD9-81ED-4DB2-BD59-A6C34878D82A}">
                    <a16:rowId xmlns:a16="http://schemas.microsoft.com/office/drawing/2014/main" val="10008"/>
                  </a:ext>
                </a:extLst>
              </a:tr>
              <a:tr h="261999">
                <a:tc>
                  <a:txBody>
                    <a:bodyPr/>
                    <a:lstStyle/>
                    <a:p>
                      <a:pPr algn="ctr"/>
                      <a:r>
                        <a:rPr lang="en-AU" sz="1200" dirty="0">
                          <a:latin typeface="Arial Narrow" panose="020B0606020202030204" pitchFamily="34" charset="0"/>
                        </a:rPr>
                        <a:t>33.9</a:t>
                      </a:r>
                    </a:p>
                  </a:txBody>
                  <a:tcPr>
                    <a:solidFill>
                      <a:schemeClr val="bg1"/>
                    </a:solidFill>
                  </a:tcPr>
                </a:tc>
                <a:tc>
                  <a:txBody>
                    <a:bodyPr/>
                    <a:lstStyle/>
                    <a:p>
                      <a:pPr algn="ctr"/>
                      <a:r>
                        <a:rPr lang="en-AU" sz="1200" dirty="0">
                          <a:latin typeface="Arial Narrow" panose="020B0606020202030204" pitchFamily="34" charset="0"/>
                        </a:rPr>
                        <a:t>37.9</a:t>
                      </a:r>
                    </a:p>
                  </a:txBody>
                  <a:tcPr>
                    <a:solidFill>
                      <a:schemeClr val="bg1"/>
                    </a:solidFill>
                  </a:tcPr>
                </a:tc>
                <a:tc>
                  <a:txBody>
                    <a:bodyPr/>
                    <a:lstStyle/>
                    <a:p>
                      <a:pPr algn="ctr"/>
                      <a:r>
                        <a:rPr lang="en-AU" sz="1200" dirty="0">
                          <a:latin typeface="Arial Narrow" panose="020B0606020202030204" pitchFamily="34" charset="0"/>
                        </a:rPr>
                        <a:t>42.1</a:t>
                      </a:r>
                    </a:p>
                  </a:txBody>
                  <a:tcPr>
                    <a:solidFill>
                      <a:srgbClr val="FFFF00"/>
                    </a:solidFill>
                  </a:tcPr>
                </a:tc>
                <a:tc>
                  <a:txBody>
                    <a:bodyPr/>
                    <a:lstStyle/>
                    <a:p>
                      <a:pPr algn="ctr"/>
                      <a:r>
                        <a:rPr lang="en-AU" sz="1200" dirty="0">
                          <a:latin typeface="Arial Narrow" panose="020B0606020202030204" pitchFamily="34" charset="0"/>
                        </a:rPr>
                        <a:t>46.3</a:t>
                      </a:r>
                    </a:p>
                  </a:txBody>
                  <a:tcPr>
                    <a:solidFill>
                      <a:schemeClr val="bg1"/>
                    </a:solidFill>
                  </a:tcPr>
                </a:tc>
                <a:tc>
                  <a:txBody>
                    <a:bodyPr/>
                    <a:lstStyle/>
                    <a:p>
                      <a:pPr algn="ctr"/>
                      <a:r>
                        <a:rPr lang="en-AU" sz="1200" dirty="0">
                          <a:latin typeface="Arial Narrow" panose="020B0606020202030204" pitchFamily="34" charset="0"/>
                        </a:rPr>
                        <a:t>27</a:t>
                      </a:r>
                    </a:p>
                  </a:txBody>
                  <a:tcPr>
                    <a:solidFill>
                      <a:srgbClr val="FFFF00"/>
                    </a:solidFill>
                  </a:tcPr>
                </a:tc>
                <a:extLst>
                  <a:ext uri="{0D108BD9-81ED-4DB2-BD59-A6C34878D82A}">
                    <a16:rowId xmlns:a16="http://schemas.microsoft.com/office/drawing/2014/main" val="10009"/>
                  </a:ext>
                </a:extLst>
              </a:tr>
              <a:tr h="261999">
                <a:tc>
                  <a:txBody>
                    <a:bodyPr/>
                    <a:lstStyle/>
                    <a:p>
                      <a:pPr algn="ctr"/>
                      <a:r>
                        <a:rPr lang="en-AU" sz="1200" dirty="0">
                          <a:latin typeface="Arial Narrow" panose="020B0606020202030204" pitchFamily="34" charset="0"/>
                        </a:rPr>
                        <a:t>35.1</a:t>
                      </a:r>
                    </a:p>
                  </a:txBody>
                  <a:tcPr>
                    <a:solidFill>
                      <a:schemeClr val="bg1"/>
                    </a:solidFill>
                  </a:tcPr>
                </a:tc>
                <a:tc>
                  <a:txBody>
                    <a:bodyPr/>
                    <a:lstStyle/>
                    <a:p>
                      <a:pPr algn="ctr"/>
                      <a:r>
                        <a:rPr lang="en-AU" sz="1200" dirty="0">
                          <a:latin typeface="Arial Narrow" panose="020B0606020202030204" pitchFamily="34" charset="0"/>
                        </a:rPr>
                        <a:t>39.2</a:t>
                      </a:r>
                    </a:p>
                  </a:txBody>
                  <a:tcPr>
                    <a:solidFill>
                      <a:schemeClr val="bg1"/>
                    </a:solidFill>
                  </a:tcPr>
                </a:tc>
                <a:tc>
                  <a:txBody>
                    <a:bodyPr/>
                    <a:lstStyle/>
                    <a:p>
                      <a:pPr algn="ctr"/>
                      <a:r>
                        <a:rPr lang="en-AU" sz="1200" dirty="0">
                          <a:latin typeface="Arial Narrow" panose="020B0606020202030204" pitchFamily="34" charset="0"/>
                        </a:rPr>
                        <a:t>43.5</a:t>
                      </a:r>
                    </a:p>
                  </a:txBody>
                  <a:tcPr>
                    <a:solidFill>
                      <a:srgbClr val="FFFF00"/>
                    </a:solidFill>
                  </a:tcPr>
                </a:tc>
                <a:tc>
                  <a:txBody>
                    <a:bodyPr/>
                    <a:lstStyle/>
                    <a:p>
                      <a:pPr algn="ctr"/>
                      <a:r>
                        <a:rPr lang="en-AU" sz="1200" dirty="0">
                          <a:latin typeface="Arial Narrow" panose="020B0606020202030204" pitchFamily="34" charset="0"/>
                        </a:rPr>
                        <a:t>47.8</a:t>
                      </a:r>
                    </a:p>
                  </a:txBody>
                  <a:tcPr>
                    <a:solidFill>
                      <a:schemeClr val="bg1"/>
                    </a:solidFill>
                  </a:tcPr>
                </a:tc>
                <a:tc>
                  <a:txBody>
                    <a:bodyPr/>
                    <a:lstStyle/>
                    <a:p>
                      <a:pPr algn="ctr"/>
                      <a:r>
                        <a:rPr lang="en-AU" sz="1200" dirty="0">
                          <a:latin typeface="Arial Narrow" panose="020B0606020202030204" pitchFamily="34" charset="0"/>
                        </a:rPr>
                        <a:t>28</a:t>
                      </a:r>
                    </a:p>
                  </a:txBody>
                  <a:tcPr>
                    <a:solidFill>
                      <a:srgbClr val="FFFF00"/>
                    </a:solidFill>
                  </a:tcPr>
                </a:tc>
                <a:extLst>
                  <a:ext uri="{0D108BD9-81ED-4DB2-BD59-A6C34878D82A}">
                    <a16:rowId xmlns:a16="http://schemas.microsoft.com/office/drawing/2014/main" val="10010"/>
                  </a:ext>
                </a:extLst>
              </a:tr>
              <a:tr h="261999">
                <a:tc>
                  <a:txBody>
                    <a:bodyPr/>
                    <a:lstStyle/>
                    <a:p>
                      <a:pPr algn="ctr"/>
                      <a:r>
                        <a:rPr lang="en-AU" sz="1200" dirty="0">
                          <a:latin typeface="Arial Narrow" panose="020B0606020202030204" pitchFamily="34" charset="0"/>
                        </a:rPr>
                        <a:t>36.2</a:t>
                      </a:r>
                    </a:p>
                  </a:txBody>
                  <a:tcPr>
                    <a:solidFill>
                      <a:schemeClr val="bg1"/>
                    </a:solidFill>
                  </a:tcPr>
                </a:tc>
                <a:tc>
                  <a:txBody>
                    <a:bodyPr/>
                    <a:lstStyle/>
                    <a:p>
                      <a:pPr algn="ctr"/>
                      <a:r>
                        <a:rPr lang="en-AU" sz="1200" dirty="0">
                          <a:latin typeface="Arial Narrow" panose="020B0606020202030204" pitchFamily="34" charset="0"/>
                        </a:rPr>
                        <a:t>40.4</a:t>
                      </a:r>
                    </a:p>
                  </a:txBody>
                  <a:tcPr>
                    <a:solidFill>
                      <a:schemeClr val="bg1"/>
                    </a:solidFill>
                  </a:tcPr>
                </a:tc>
                <a:tc>
                  <a:txBody>
                    <a:bodyPr/>
                    <a:lstStyle/>
                    <a:p>
                      <a:pPr algn="ctr"/>
                      <a:r>
                        <a:rPr lang="en-AU" sz="1200" dirty="0">
                          <a:latin typeface="Arial Narrow" panose="020B0606020202030204" pitchFamily="34" charset="0"/>
                        </a:rPr>
                        <a:t>44.8</a:t>
                      </a:r>
                    </a:p>
                  </a:txBody>
                  <a:tcPr>
                    <a:solidFill>
                      <a:srgbClr val="FFFF00"/>
                    </a:solidFill>
                  </a:tcPr>
                </a:tc>
                <a:tc>
                  <a:txBody>
                    <a:bodyPr/>
                    <a:lstStyle/>
                    <a:p>
                      <a:pPr algn="ctr"/>
                      <a:r>
                        <a:rPr lang="en-AU" sz="1200" dirty="0">
                          <a:latin typeface="Arial Narrow" panose="020B0606020202030204" pitchFamily="34" charset="0"/>
                        </a:rPr>
                        <a:t>49.4</a:t>
                      </a:r>
                    </a:p>
                  </a:txBody>
                  <a:tcPr>
                    <a:solidFill>
                      <a:schemeClr val="bg1"/>
                    </a:solidFill>
                  </a:tcPr>
                </a:tc>
                <a:tc>
                  <a:txBody>
                    <a:bodyPr/>
                    <a:lstStyle/>
                    <a:p>
                      <a:pPr algn="ctr"/>
                      <a:r>
                        <a:rPr lang="en-AU" sz="1200" dirty="0">
                          <a:latin typeface="Arial Narrow" panose="020B0606020202030204" pitchFamily="34" charset="0"/>
                        </a:rPr>
                        <a:t>29</a:t>
                      </a:r>
                    </a:p>
                  </a:txBody>
                  <a:tcPr>
                    <a:solidFill>
                      <a:srgbClr val="FFFF00"/>
                    </a:solidFill>
                  </a:tcPr>
                </a:tc>
                <a:extLst>
                  <a:ext uri="{0D108BD9-81ED-4DB2-BD59-A6C34878D82A}">
                    <a16:rowId xmlns:a16="http://schemas.microsoft.com/office/drawing/2014/main" val="10011"/>
                  </a:ext>
                </a:extLst>
              </a:tr>
              <a:tr h="261999">
                <a:tc>
                  <a:txBody>
                    <a:bodyPr/>
                    <a:lstStyle/>
                    <a:p>
                      <a:pPr algn="ctr"/>
                      <a:r>
                        <a:rPr lang="en-AU" sz="1200" dirty="0">
                          <a:latin typeface="Arial Narrow" panose="020B0606020202030204" pitchFamily="34" charset="0"/>
                        </a:rPr>
                        <a:t>37.2</a:t>
                      </a:r>
                    </a:p>
                  </a:txBody>
                  <a:tcPr>
                    <a:solidFill>
                      <a:schemeClr val="bg1"/>
                    </a:solidFill>
                  </a:tcPr>
                </a:tc>
                <a:tc>
                  <a:txBody>
                    <a:bodyPr/>
                    <a:lstStyle/>
                    <a:p>
                      <a:pPr algn="ctr"/>
                      <a:r>
                        <a:rPr lang="en-AU" sz="1200" dirty="0">
                          <a:latin typeface="Arial Narrow" panose="020B0606020202030204" pitchFamily="34" charset="0"/>
                        </a:rPr>
                        <a:t>41.7</a:t>
                      </a:r>
                    </a:p>
                  </a:txBody>
                  <a:tcPr>
                    <a:solidFill>
                      <a:schemeClr val="bg1"/>
                    </a:solidFill>
                  </a:tcPr>
                </a:tc>
                <a:tc>
                  <a:txBody>
                    <a:bodyPr/>
                    <a:lstStyle/>
                    <a:p>
                      <a:pPr algn="ctr"/>
                      <a:r>
                        <a:rPr lang="en-AU" sz="1200" dirty="0">
                          <a:latin typeface="Arial Narrow" panose="020B0606020202030204" pitchFamily="34" charset="0"/>
                        </a:rPr>
                        <a:t>46.2</a:t>
                      </a:r>
                    </a:p>
                  </a:txBody>
                  <a:tcPr>
                    <a:solidFill>
                      <a:srgbClr val="FFFF00"/>
                    </a:solidFill>
                  </a:tcPr>
                </a:tc>
                <a:tc>
                  <a:txBody>
                    <a:bodyPr/>
                    <a:lstStyle/>
                    <a:p>
                      <a:pPr algn="ctr"/>
                      <a:r>
                        <a:rPr lang="en-AU" sz="1200" dirty="0">
                          <a:latin typeface="Arial Narrow" panose="020B0606020202030204" pitchFamily="34" charset="0"/>
                        </a:rPr>
                        <a:t>50.9</a:t>
                      </a:r>
                    </a:p>
                  </a:txBody>
                  <a:tcPr>
                    <a:solidFill>
                      <a:schemeClr val="bg1"/>
                    </a:solidFill>
                  </a:tcPr>
                </a:tc>
                <a:tc>
                  <a:txBody>
                    <a:bodyPr/>
                    <a:lstStyle/>
                    <a:p>
                      <a:pPr algn="ctr"/>
                      <a:r>
                        <a:rPr lang="en-AU" sz="1200" dirty="0">
                          <a:latin typeface="Arial Narrow" panose="020B0606020202030204" pitchFamily="34" charset="0"/>
                        </a:rPr>
                        <a:t>30</a:t>
                      </a:r>
                    </a:p>
                  </a:txBody>
                  <a:tcPr>
                    <a:solidFill>
                      <a:srgbClr val="FFFF00"/>
                    </a:solidFill>
                  </a:tcPr>
                </a:tc>
                <a:extLst>
                  <a:ext uri="{0D108BD9-81ED-4DB2-BD59-A6C34878D82A}">
                    <a16:rowId xmlns:a16="http://schemas.microsoft.com/office/drawing/2014/main" val="10012"/>
                  </a:ext>
                </a:extLst>
              </a:tr>
              <a:tr h="261999">
                <a:tc>
                  <a:txBody>
                    <a:bodyPr/>
                    <a:lstStyle/>
                    <a:p>
                      <a:pPr algn="ctr"/>
                      <a:r>
                        <a:rPr lang="en-AU" sz="1200" dirty="0">
                          <a:latin typeface="Arial Narrow" panose="020B0606020202030204" pitchFamily="34" charset="0"/>
                        </a:rPr>
                        <a:t>38.5</a:t>
                      </a:r>
                    </a:p>
                  </a:txBody>
                  <a:tcPr>
                    <a:solidFill>
                      <a:schemeClr val="bg1"/>
                    </a:solidFill>
                  </a:tcPr>
                </a:tc>
                <a:tc>
                  <a:txBody>
                    <a:bodyPr/>
                    <a:lstStyle/>
                    <a:p>
                      <a:pPr algn="ctr"/>
                      <a:r>
                        <a:rPr lang="en-AU" sz="1200" dirty="0">
                          <a:latin typeface="Arial Narrow" panose="020B0606020202030204" pitchFamily="34" charset="0"/>
                        </a:rPr>
                        <a:t>43.0</a:t>
                      </a:r>
                    </a:p>
                  </a:txBody>
                  <a:tcPr>
                    <a:solidFill>
                      <a:schemeClr val="bg1"/>
                    </a:solidFill>
                  </a:tcPr>
                </a:tc>
                <a:tc>
                  <a:txBody>
                    <a:bodyPr/>
                    <a:lstStyle/>
                    <a:p>
                      <a:pPr algn="ctr"/>
                      <a:r>
                        <a:rPr lang="en-AU" sz="1200" dirty="0">
                          <a:latin typeface="Arial Narrow" panose="020B0606020202030204" pitchFamily="34" charset="0"/>
                        </a:rPr>
                        <a:t>47.6</a:t>
                      </a:r>
                    </a:p>
                  </a:txBody>
                  <a:tcPr>
                    <a:solidFill>
                      <a:srgbClr val="FFFF00"/>
                    </a:solidFill>
                  </a:tcPr>
                </a:tc>
                <a:tc>
                  <a:txBody>
                    <a:bodyPr/>
                    <a:lstStyle/>
                    <a:p>
                      <a:pPr algn="ctr"/>
                      <a:r>
                        <a:rPr lang="en-AU" sz="1200" dirty="0">
                          <a:latin typeface="Arial Narrow" panose="020B0606020202030204" pitchFamily="34" charset="0"/>
                        </a:rPr>
                        <a:t>52.4</a:t>
                      </a:r>
                    </a:p>
                  </a:txBody>
                  <a:tcPr>
                    <a:solidFill>
                      <a:schemeClr val="bg1"/>
                    </a:solidFill>
                  </a:tcPr>
                </a:tc>
                <a:tc>
                  <a:txBody>
                    <a:bodyPr/>
                    <a:lstStyle/>
                    <a:p>
                      <a:pPr algn="ctr"/>
                      <a:r>
                        <a:rPr lang="en-AU" sz="1200" dirty="0">
                          <a:latin typeface="Arial Narrow" panose="020B0606020202030204" pitchFamily="34" charset="0"/>
                        </a:rPr>
                        <a:t>31</a:t>
                      </a:r>
                    </a:p>
                  </a:txBody>
                  <a:tcPr>
                    <a:solidFill>
                      <a:srgbClr val="FFFF00"/>
                    </a:solidFill>
                  </a:tcPr>
                </a:tc>
                <a:extLst>
                  <a:ext uri="{0D108BD9-81ED-4DB2-BD59-A6C34878D82A}">
                    <a16:rowId xmlns:a16="http://schemas.microsoft.com/office/drawing/2014/main" val="10013"/>
                  </a:ext>
                </a:extLst>
              </a:tr>
              <a:tr h="261999">
                <a:tc>
                  <a:txBody>
                    <a:bodyPr/>
                    <a:lstStyle/>
                    <a:p>
                      <a:pPr algn="ctr"/>
                      <a:r>
                        <a:rPr lang="en-AU" sz="1200" dirty="0">
                          <a:latin typeface="Arial Narrow" panose="020B0606020202030204" pitchFamily="34" charset="0"/>
                        </a:rPr>
                        <a:t>39.6</a:t>
                      </a:r>
                    </a:p>
                  </a:txBody>
                  <a:tcPr>
                    <a:solidFill>
                      <a:schemeClr val="bg1"/>
                    </a:solidFill>
                  </a:tcPr>
                </a:tc>
                <a:tc>
                  <a:txBody>
                    <a:bodyPr/>
                    <a:lstStyle/>
                    <a:p>
                      <a:pPr algn="ctr"/>
                      <a:r>
                        <a:rPr lang="en-AU" sz="1200" dirty="0">
                          <a:latin typeface="Arial Narrow" panose="020B0606020202030204" pitchFamily="34" charset="0"/>
                        </a:rPr>
                        <a:t>44.2</a:t>
                      </a:r>
                    </a:p>
                  </a:txBody>
                  <a:tcPr>
                    <a:solidFill>
                      <a:schemeClr val="bg1"/>
                    </a:solidFill>
                  </a:tcPr>
                </a:tc>
                <a:tc>
                  <a:txBody>
                    <a:bodyPr/>
                    <a:lstStyle/>
                    <a:p>
                      <a:pPr algn="ctr"/>
                      <a:r>
                        <a:rPr lang="en-AU" sz="1200" dirty="0">
                          <a:latin typeface="Arial Narrow" panose="020B0606020202030204" pitchFamily="34" charset="0"/>
                        </a:rPr>
                        <a:t>49.0</a:t>
                      </a:r>
                    </a:p>
                  </a:txBody>
                  <a:tcPr>
                    <a:solidFill>
                      <a:srgbClr val="FFFF00"/>
                    </a:solidFill>
                  </a:tcPr>
                </a:tc>
                <a:tc>
                  <a:txBody>
                    <a:bodyPr/>
                    <a:lstStyle/>
                    <a:p>
                      <a:pPr algn="ctr"/>
                      <a:r>
                        <a:rPr lang="en-AU" sz="1200" dirty="0">
                          <a:latin typeface="Arial Narrow" panose="020B0606020202030204" pitchFamily="34" charset="0"/>
                        </a:rPr>
                        <a:t>53.9</a:t>
                      </a:r>
                    </a:p>
                  </a:txBody>
                  <a:tcPr>
                    <a:solidFill>
                      <a:schemeClr val="bg1"/>
                    </a:solidFill>
                  </a:tcPr>
                </a:tc>
                <a:tc>
                  <a:txBody>
                    <a:bodyPr/>
                    <a:lstStyle/>
                    <a:p>
                      <a:pPr algn="ctr"/>
                      <a:r>
                        <a:rPr lang="en-AU" sz="1200" dirty="0">
                          <a:latin typeface="Arial Narrow" panose="020B0606020202030204" pitchFamily="34" charset="0"/>
                        </a:rPr>
                        <a:t>32</a:t>
                      </a:r>
                    </a:p>
                  </a:txBody>
                  <a:tcPr>
                    <a:solidFill>
                      <a:srgbClr val="FFFF00"/>
                    </a:solidFill>
                  </a:tcPr>
                </a:tc>
                <a:extLst>
                  <a:ext uri="{0D108BD9-81ED-4DB2-BD59-A6C34878D82A}">
                    <a16:rowId xmlns:a16="http://schemas.microsoft.com/office/drawing/2014/main" val="10014"/>
                  </a:ext>
                </a:extLst>
              </a:tr>
              <a:tr h="261999">
                <a:tc>
                  <a:txBody>
                    <a:bodyPr/>
                    <a:lstStyle/>
                    <a:p>
                      <a:pPr algn="ctr"/>
                      <a:r>
                        <a:rPr lang="en-AU" sz="1200" dirty="0">
                          <a:latin typeface="Arial Narrow" panose="020B0606020202030204" pitchFamily="34" charset="0"/>
                        </a:rPr>
                        <a:t>40.7</a:t>
                      </a:r>
                    </a:p>
                  </a:txBody>
                  <a:tcPr>
                    <a:solidFill>
                      <a:schemeClr val="bg1"/>
                    </a:solidFill>
                  </a:tcPr>
                </a:tc>
                <a:tc>
                  <a:txBody>
                    <a:bodyPr/>
                    <a:lstStyle/>
                    <a:p>
                      <a:pPr algn="ctr"/>
                      <a:r>
                        <a:rPr lang="en-AU" sz="1200" dirty="0">
                          <a:latin typeface="Arial Narrow" panose="020B0606020202030204" pitchFamily="34" charset="0"/>
                        </a:rPr>
                        <a:t>45.4</a:t>
                      </a:r>
                    </a:p>
                  </a:txBody>
                  <a:tcPr>
                    <a:solidFill>
                      <a:schemeClr val="bg1"/>
                    </a:solidFill>
                  </a:tcPr>
                </a:tc>
                <a:tc>
                  <a:txBody>
                    <a:bodyPr/>
                    <a:lstStyle/>
                    <a:p>
                      <a:pPr algn="ctr"/>
                      <a:r>
                        <a:rPr lang="en-AU" sz="1200" dirty="0">
                          <a:latin typeface="Arial Narrow" panose="020B0606020202030204" pitchFamily="34" charset="0"/>
                        </a:rPr>
                        <a:t>50.3</a:t>
                      </a:r>
                    </a:p>
                  </a:txBody>
                  <a:tcPr>
                    <a:solidFill>
                      <a:srgbClr val="FFFF00"/>
                    </a:solidFill>
                  </a:tcPr>
                </a:tc>
                <a:tc>
                  <a:txBody>
                    <a:bodyPr/>
                    <a:lstStyle/>
                    <a:p>
                      <a:pPr algn="ctr"/>
                      <a:r>
                        <a:rPr lang="en-AU" sz="1200" dirty="0">
                          <a:latin typeface="Arial Narrow" panose="020B0606020202030204" pitchFamily="34" charset="0"/>
                        </a:rPr>
                        <a:t>55.4</a:t>
                      </a:r>
                    </a:p>
                  </a:txBody>
                  <a:tcPr>
                    <a:solidFill>
                      <a:schemeClr val="bg1"/>
                    </a:solidFill>
                  </a:tcPr>
                </a:tc>
                <a:tc>
                  <a:txBody>
                    <a:bodyPr/>
                    <a:lstStyle/>
                    <a:p>
                      <a:pPr algn="ctr"/>
                      <a:r>
                        <a:rPr lang="en-AU" sz="1200" dirty="0">
                          <a:latin typeface="Arial Narrow" panose="020B0606020202030204" pitchFamily="34" charset="0"/>
                        </a:rPr>
                        <a:t>33</a:t>
                      </a:r>
                    </a:p>
                  </a:txBody>
                  <a:tcPr>
                    <a:solidFill>
                      <a:srgbClr val="FFFF00"/>
                    </a:solidFill>
                  </a:tcPr>
                </a:tc>
                <a:extLst>
                  <a:ext uri="{0D108BD9-81ED-4DB2-BD59-A6C34878D82A}">
                    <a16:rowId xmlns:a16="http://schemas.microsoft.com/office/drawing/2014/main" val="10015"/>
                  </a:ext>
                </a:extLst>
              </a:tr>
              <a:tr h="261999">
                <a:tc>
                  <a:txBody>
                    <a:bodyPr/>
                    <a:lstStyle/>
                    <a:p>
                      <a:pPr algn="ctr"/>
                      <a:r>
                        <a:rPr lang="en-AU" sz="1200" dirty="0">
                          <a:latin typeface="Arial Narrow" panose="020B0606020202030204" pitchFamily="34" charset="0"/>
                        </a:rPr>
                        <a:t>41.8</a:t>
                      </a:r>
                    </a:p>
                  </a:txBody>
                  <a:tcPr>
                    <a:solidFill>
                      <a:schemeClr val="bg1"/>
                    </a:solidFill>
                  </a:tcPr>
                </a:tc>
                <a:tc>
                  <a:txBody>
                    <a:bodyPr/>
                    <a:lstStyle/>
                    <a:p>
                      <a:pPr algn="ctr"/>
                      <a:r>
                        <a:rPr lang="en-AU" sz="1200" dirty="0">
                          <a:latin typeface="Arial Narrow" panose="020B0606020202030204" pitchFamily="34" charset="0"/>
                        </a:rPr>
                        <a:t>46.7</a:t>
                      </a:r>
                    </a:p>
                  </a:txBody>
                  <a:tcPr>
                    <a:solidFill>
                      <a:schemeClr val="bg1"/>
                    </a:solidFill>
                  </a:tcPr>
                </a:tc>
                <a:tc>
                  <a:txBody>
                    <a:bodyPr/>
                    <a:lstStyle/>
                    <a:p>
                      <a:pPr algn="ctr"/>
                      <a:r>
                        <a:rPr lang="en-AU" sz="1200" dirty="0">
                          <a:latin typeface="Arial Narrow" panose="020B0606020202030204" pitchFamily="34" charset="0"/>
                        </a:rPr>
                        <a:t>51.7</a:t>
                      </a:r>
                    </a:p>
                  </a:txBody>
                  <a:tcPr>
                    <a:solidFill>
                      <a:srgbClr val="FFFF00"/>
                    </a:solidFill>
                  </a:tcPr>
                </a:tc>
                <a:tc>
                  <a:txBody>
                    <a:bodyPr/>
                    <a:lstStyle/>
                    <a:p>
                      <a:pPr algn="ctr"/>
                      <a:r>
                        <a:rPr lang="en-AU" sz="1200" dirty="0">
                          <a:latin typeface="Arial Narrow" panose="020B0606020202030204" pitchFamily="34" charset="0"/>
                        </a:rPr>
                        <a:t>56.8</a:t>
                      </a:r>
                    </a:p>
                  </a:txBody>
                  <a:tcPr>
                    <a:solidFill>
                      <a:schemeClr val="bg1"/>
                    </a:solidFill>
                  </a:tcPr>
                </a:tc>
                <a:tc>
                  <a:txBody>
                    <a:bodyPr/>
                    <a:lstStyle/>
                    <a:p>
                      <a:pPr algn="ctr"/>
                      <a:r>
                        <a:rPr lang="en-AU" sz="1200" dirty="0">
                          <a:latin typeface="Arial Narrow" panose="020B0606020202030204" pitchFamily="34" charset="0"/>
                        </a:rPr>
                        <a:t>34</a:t>
                      </a:r>
                    </a:p>
                  </a:txBody>
                  <a:tcPr>
                    <a:solidFill>
                      <a:srgbClr val="FFFF00"/>
                    </a:solidFill>
                  </a:tcPr>
                </a:tc>
                <a:extLst>
                  <a:ext uri="{0D108BD9-81ED-4DB2-BD59-A6C34878D82A}">
                    <a16:rowId xmlns:a16="http://schemas.microsoft.com/office/drawing/2014/main" val="10016"/>
                  </a:ext>
                </a:extLst>
              </a:tr>
              <a:tr h="261999">
                <a:tc>
                  <a:txBody>
                    <a:bodyPr/>
                    <a:lstStyle/>
                    <a:p>
                      <a:pPr algn="ctr"/>
                      <a:r>
                        <a:rPr lang="en-AU" sz="1200" dirty="0">
                          <a:latin typeface="Arial Narrow" panose="020B0606020202030204" pitchFamily="34" charset="0"/>
                        </a:rPr>
                        <a:t>42.9</a:t>
                      </a:r>
                    </a:p>
                  </a:txBody>
                  <a:tcPr>
                    <a:solidFill>
                      <a:schemeClr val="bg1"/>
                    </a:solidFill>
                  </a:tcPr>
                </a:tc>
                <a:tc>
                  <a:txBody>
                    <a:bodyPr/>
                    <a:lstStyle/>
                    <a:p>
                      <a:pPr algn="ctr"/>
                      <a:r>
                        <a:rPr lang="en-AU" sz="1200" dirty="0">
                          <a:latin typeface="Arial Narrow" panose="020B0606020202030204" pitchFamily="34" charset="0"/>
                        </a:rPr>
                        <a:t>47.9</a:t>
                      </a:r>
                    </a:p>
                  </a:txBody>
                  <a:tcPr>
                    <a:solidFill>
                      <a:schemeClr val="bg1"/>
                    </a:solidFill>
                  </a:tcPr>
                </a:tc>
                <a:tc>
                  <a:txBody>
                    <a:bodyPr/>
                    <a:lstStyle/>
                    <a:p>
                      <a:pPr algn="ctr"/>
                      <a:r>
                        <a:rPr lang="en-AU" sz="1200" dirty="0">
                          <a:latin typeface="Arial Narrow" panose="020B0606020202030204" pitchFamily="34" charset="0"/>
                        </a:rPr>
                        <a:t>53.0</a:t>
                      </a:r>
                    </a:p>
                  </a:txBody>
                  <a:tcPr>
                    <a:solidFill>
                      <a:srgbClr val="FFFF00"/>
                    </a:solidFill>
                  </a:tcPr>
                </a:tc>
                <a:tc>
                  <a:txBody>
                    <a:bodyPr/>
                    <a:lstStyle/>
                    <a:p>
                      <a:pPr algn="ctr"/>
                      <a:r>
                        <a:rPr lang="en-AU" sz="1200" dirty="0">
                          <a:latin typeface="Arial Narrow" panose="020B0606020202030204" pitchFamily="34" charset="0"/>
                        </a:rPr>
                        <a:t>58.3</a:t>
                      </a:r>
                    </a:p>
                  </a:txBody>
                  <a:tcPr>
                    <a:solidFill>
                      <a:schemeClr val="bg1"/>
                    </a:solidFill>
                  </a:tcPr>
                </a:tc>
                <a:tc>
                  <a:txBody>
                    <a:bodyPr/>
                    <a:lstStyle/>
                    <a:p>
                      <a:pPr algn="ctr"/>
                      <a:r>
                        <a:rPr lang="en-AU" sz="1200" dirty="0">
                          <a:latin typeface="Arial Narrow" panose="020B0606020202030204" pitchFamily="34" charset="0"/>
                        </a:rPr>
                        <a:t>35</a:t>
                      </a:r>
                    </a:p>
                  </a:txBody>
                  <a:tcPr>
                    <a:solidFill>
                      <a:srgbClr val="FFFF00"/>
                    </a:solidFill>
                  </a:tcPr>
                </a:tc>
                <a:extLst>
                  <a:ext uri="{0D108BD9-81ED-4DB2-BD59-A6C34878D82A}">
                    <a16:rowId xmlns:a16="http://schemas.microsoft.com/office/drawing/2014/main" val="10017"/>
                  </a:ext>
                </a:extLst>
              </a:tr>
              <a:tr h="261999">
                <a:tc>
                  <a:txBody>
                    <a:bodyPr/>
                    <a:lstStyle/>
                    <a:p>
                      <a:pPr algn="ctr"/>
                      <a:r>
                        <a:rPr lang="en-AU" sz="1200" dirty="0">
                          <a:latin typeface="Arial Narrow" panose="020B0606020202030204" pitchFamily="34" charset="0"/>
                        </a:rPr>
                        <a:t>44.0</a:t>
                      </a:r>
                    </a:p>
                  </a:txBody>
                  <a:tcPr>
                    <a:solidFill>
                      <a:schemeClr val="bg1"/>
                    </a:solidFill>
                  </a:tcPr>
                </a:tc>
                <a:tc>
                  <a:txBody>
                    <a:bodyPr/>
                    <a:lstStyle/>
                    <a:p>
                      <a:pPr algn="ctr"/>
                      <a:r>
                        <a:rPr lang="en-AU" sz="1200" dirty="0">
                          <a:latin typeface="Arial Narrow" panose="020B0606020202030204" pitchFamily="34" charset="0"/>
                        </a:rPr>
                        <a:t>49.1</a:t>
                      </a:r>
                    </a:p>
                  </a:txBody>
                  <a:tcPr>
                    <a:solidFill>
                      <a:schemeClr val="bg1"/>
                    </a:solidFill>
                  </a:tcPr>
                </a:tc>
                <a:tc>
                  <a:txBody>
                    <a:bodyPr/>
                    <a:lstStyle/>
                    <a:p>
                      <a:pPr algn="ctr"/>
                      <a:r>
                        <a:rPr lang="en-AU" sz="1200" dirty="0">
                          <a:latin typeface="Arial Narrow" panose="020B0606020202030204" pitchFamily="34" charset="0"/>
                        </a:rPr>
                        <a:t>54.4</a:t>
                      </a:r>
                    </a:p>
                  </a:txBody>
                  <a:tcPr>
                    <a:solidFill>
                      <a:srgbClr val="FFFF00"/>
                    </a:solidFill>
                  </a:tcPr>
                </a:tc>
                <a:tc>
                  <a:txBody>
                    <a:bodyPr/>
                    <a:lstStyle/>
                    <a:p>
                      <a:pPr algn="ctr"/>
                      <a:r>
                        <a:rPr lang="en-AU" sz="1200" dirty="0">
                          <a:latin typeface="Arial Narrow" panose="020B0606020202030204" pitchFamily="34" charset="0"/>
                        </a:rPr>
                        <a:t>59.8</a:t>
                      </a:r>
                    </a:p>
                  </a:txBody>
                  <a:tcPr>
                    <a:solidFill>
                      <a:schemeClr val="bg1"/>
                    </a:solidFill>
                  </a:tcPr>
                </a:tc>
                <a:tc>
                  <a:txBody>
                    <a:bodyPr/>
                    <a:lstStyle/>
                    <a:p>
                      <a:pPr algn="ctr"/>
                      <a:r>
                        <a:rPr lang="en-AU" sz="1200" dirty="0">
                          <a:latin typeface="Arial Narrow" panose="020B0606020202030204" pitchFamily="34" charset="0"/>
                        </a:rPr>
                        <a:t>36</a:t>
                      </a:r>
                    </a:p>
                  </a:txBody>
                  <a:tcPr>
                    <a:solidFill>
                      <a:srgbClr val="FFFF00"/>
                    </a:solidFill>
                  </a:tcPr>
                </a:tc>
                <a:extLst>
                  <a:ext uri="{0D108BD9-81ED-4DB2-BD59-A6C34878D82A}">
                    <a16:rowId xmlns:a16="http://schemas.microsoft.com/office/drawing/2014/main" val="10018"/>
                  </a:ext>
                </a:extLst>
              </a:tr>
            </a:tbl>
          </a:graphicData>
        </a:graphic>
      </p:graphicFrame>
      <p:sp>
        <p:nvSpPr>
          <p:cNvPr id="6" name="TextBox 5">
            <a:extLst>
              <a:ext uri="{FF2B5EF4-FFF2-40B4-BE49-F238E27FC236}">
                <a16:creationId xmlns:a16="http://schemas.microsoft.com/office/drawing/2014/main" id="{EEDF13B3-2282-E9D4-186B-E47F435EA33A}"/>
              </a:ext>
            </a:extLst>
          </p:cNvPr>
          <p:cNvSpPr txBox="1"/>
          <p:nvPr/>
        </p:nvSpPr>
        <p:spPr>
          <a:xfrm>
            <a:off x="985013" y="96985"/>
            <a:ext cx="10479432" cy="584775"/>
          </a:xfrm>
          <a:prstGeom prst="rect">
            <a:avLst/>
          </a:prstGeom>
          <a:noFill/>
        </p:spPr>
        <p:txBody>
          <a:bodyPr wrap="square" rtlCol="0">
            <a:spAutoFit/>
          </a:bodyPr>
          <a:lstStyle/>
          <a:p>
            <a:pPr algn="ctr"/>
            <a:r>
              <a:rPr lang="en-US" sz="3200" b="1" dirty="0"/>
              <a:t>E.g. influence of temperature on conductivity and salinity</a:t>
            </a:r>
            <a:endParaRPr lang="en-US" sz="2400" dirty="0"/>
          </a:p>
        </p:txBody>
      </p:sp>
    </p:spTree>
    <p:extLst>
      <p:ext uri="{BB962C8B-B14F-4D97-AF65-F5344CB8AC3E}">
        <p14:creationId xmlns:p14="http://schemas.microsoft.com/office/powerpoint/2010/main" val="3962021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No photo description available.">
            <a:extLst>
              <a:ext uri="{FF2B5EF4-FFF2-40B4-BE49-F238E27FC236}">
                <a16:creationId xmlns:a16="http://schemas.microsoft.com/office/drawing/2014/main" id="{E433A4B2-77ED-0579-DAD8-5D0A6F1A293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 y="-1"/>
            <a:ext cx="12095018"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87512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B8D454-A52C-8588-6C81-C1E90FCF7EEA}"/>
              </a:ext>
            </a:extLst>
          </p:cNvPr>
          <p:cNvSpPr txBox="1"/>
          <p:nvPr/>
        </p:nvSpPr>
        <p:spPr>
          <a:xfrm>
            <a:off x="2439741" y="502078"/>
            <a:ext cx="7312518" cy="1446550"/>
          </a:xfrm>
          <a:prstGeom prst="rect">
            <a:avLst/>
          </a:prstGeom>
          <a:noFill/>
        </p:spPr>
        <p:txBody>
          <a:bodyPr wrap="square" rtlCol="0">
            <a:spAutoFit/>
          </a:bodyPr>
          <a:lstStyle/>
          <a:p>
            <a:pPr algn="ctr"/>
            <a:r>
              <a:rPr lang="en-US" sz="3200" b="1" dirty="0"/>
              <a:t>Conductivity </a:t>
            </a:r>
            <a:r>
              <a:rPr lang="en-US" sz="3200" b="1" dirty="0">
                <a:sym typeface="Wingdings" pitchFamily="2" charset="2"/>
              </a:rPr>
              <a:t></a:t>
            </a:r>
            <a:r>
              <a:rPr lang="en-US" sz="3200" b="1" dirty="0"/>
              <a:t> salinity</a:t>
            </a:r>
          </a:p>
          <a:p>
            <a:pPr algn="ctr"/>
            <a:r>
              <a:rPr lang="en-US" sz="2400" dirty="0"/>
              <a:t>(at </a:t>
            </a:r>
            <a:r>
              <a:rPr lang="en-US" sz="2400" b="0" dirty="0"/>
              <a:t>25°C)</a:t>
            </a:r>
            <a:endParaRPr lang="en-US" sz="2400" dirty="0"/>
          </a:p>
          <a:p>
            <a:pPr algn="ctr"/>
            <a:endParaRPr lang="en-US" sz="3200" b="1" dirty="0"/>
          </a:p>
        </p:txBody>
      </p:sp>
      <p:sp>
        <p:nvSpPr>
          <p:cNvPr id="3" name="Rectangle 2">
            <a:extLst>
              <a:ext uri="{FF2B5EF4-FFF2-40B4-BE49-F238E27FC236}">
                <a16:creationId xmlns:a16="http://schemas.microsoft.com/office/drawing/2014/main" id="{25B3A93F-B1E4-79E2-825B-26A5347C7C88}"/>
              </a:ext>
            </a:extLst>
          </p:cNvPr>
          <p:cNvSpPr/>
          <p:nvPr/>
        </p:nvSpPr>
        <p:spPr>
          <a:xfrm>
            <a:off x="0" y="1812758"/>
            <a:ext cx="12192000" cy="50452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a:extLst>
              <a:ext uri="{FF2B5EF4-FFF2-40B4-BE49-F238E27FC236}">
                <a16:creationId xmlns:a16="http://schemas.microsoft.com/office/drawing/2014/main" id="{162CF475-E248-C93A-32B1-CF54ADB74220}"/>
              </a:ext>
            </a:extLst>
          </p:cNvPr>
          <p:cNvGraphicFramePr>
            <a:graphicFrameLocks noGrp="1"/>
          </p:cNvGraphicFramePr>
          <p:nvPr>
            <p:extLst>
              <p:ext uri="{D42A27DB-BD31-4B8C-83A1-F6EECF244321}">
                <p14:modId xmlns:p14="http://schemas.microsoft.com/office/powerpoint/2010/main" val="806878280"/>
              </p:ext>
            </p:extLst>
          </p:nvPr>
        </p:nvGraphicFramePr>
        <p:xfrm>
          <a:off x="327890" y="2234772"/>
          <a:ext cx="8308111" cy="4361637"/>
        </p:xfrm>
        <a:graphic>
          <a:graphicData uri="http://schemas.openxmlformats.org/drawingml/2006/table">
            <a:tbl>
              <a:tblPr firstRow="1" bandRow="1">
                <a:tableStyleId>{5940675A-B579-460E-94D1-54222C63F5DA}</a:tableStyleId>
              </a:tblPr>
              <a:tblGrid>
                <a:gridCol w="2156069">
                  <a:extLst>
                    <a:ext uri="{9D8B030D-6E8A-4147-A177-3AD203B41FA5}">
                      <a16:colId xmlns:a16="http://schemas.microsoft.com/office/drawing/2014/main" val="351916613"/>
                    </a:ext>
                  </a:extLst>
                </a:gridCol>
                <a:gridCol w="1620345">
                  <a:extLst>
                    <a:ext uri="{9D8B030D-6E8A-4147-A177-3AD203B41FA5}">
                      <a16:colId xmlns:a16="http://schemas.microsoft.com/office/drawing/2014/main" val="1494168481"/>
                    </a:ext>
                  </a:extLst>
                </a:gridCol>
                <a:gridCol w="1501784">
                  <a:extLst>
                    <a:ext uri="{9D8B030D-6E8A-4147-A177-3AD203B41FA5}">
                      <a16:colId xmlns:a16="http://schemas.microsoft.com/office/drawing/2014/main" val="2353399589"/>
                    </a:ext>
                  </a:extLst>
                </a:gridCol>
                <a:gridCol w="1584421">
                  <a:extLst>
                    <a:ext uri="{9D8B030D-6E8A-4147-A177-3AD203B41FA5}">
                      <a16:colId xmlns:a16="http://schemas.microsoft.com/office/drawing/2014/main" val="3602278359"/>
                    </a:ext>
                  </a:extLst>
                </a:gridCol>
                <a:gridCol w="1445492">
                  <a:extLst>
                    <a:ext uri="{9D8B030D-6E8A-4147-A177-3AD203B41FA5}">
                      <a16:colId xmlns:a16="http://schemas.microsoft.com/office/drawing/2014/main" val="3952245676"/>
                    </a:ext>
                  </a:extLst>
                </a:gridCol>
              </a:tblGrid>
              <a:tr h="510508">
                <a:tc>
                  <a:txBody>
                    <a:bodyPr/>
                    <a:lstStyle/>
                    <a:p>
                      <a:r>
                        <a:rPr lang="en-US" sz="2400" dirty="0">
                          <a:solidFill>
                            <a:schemeClr val="bg1"/>
                          </a:solidFill>
                        </a:rPr>
                        <a:t>Water Type</a:t>
                      </a:r>
                    </a:p>
                  </a:txBody>
                  <a:tcPr>
                    <a:solidFill>
                      <a:schemeClr val="tx1">
                        <a:lumMod val="50000"/>
                        <a:lumOff val="50000"/>
                      </a:schemeClr>
                    </a:solidFill>
                  </a:tcPr>
                </a:tc>
                <a:tc>
                  <a:txBody>
                    <a:bodyPr/>
                    <a:lstStyle/>
                    <a:p>
                      <a:r>
                        <a:rPr lang="el-GR" sz="2400" b="0" i="0" dirty="0">
                          <a:solidFill>
                            <a:schemeClr val="bg1"/>
                          </a:solidFill>
                          <a:effectLst/>
                        </a:rPr>
                        <a:t>μ</a:t>
                      </a:r>
                      <a:r>
                        <a:rPr lang="en-AU" sz="2400" b="0" i="0" dirty="0">
                          <a:solidFill>
                            <a:schemeClr val="bg1"/>
                          </a:solidFill>
                          <a:effectLst/>
                        </a:rPr>
                        <a:t>S/cm </a:t>
                      </a:r>
                    </a:p>
                  </a:txBody>
                  <a:tcPr>
                    <a:solidFill>
                      <a:schemeClr val="tx1">
                        <a:lumMod val="50000"/>
                        <a:lumOff val="50000"/>
                      </a:schemeClr>
                    </a:solidFill>
                  </a:tcPr>
                </a:tc>
                <a:tc>
                  <a:txBody>
                    <a:bodyPr/>
                    <a:lstStyle/>
                    <a:p>
                      <a:r>
                        <a:rPr lang="en-US" sz="2400" b="0" dirty="0" err="1">
                          <a:solidFill>
                            <a:schemeClr val="bg1"/>
                          </a:solidFill>
                        </a:rPr>
                        <a:t>ms</a:t>
                      </a:r>
                      <a:r>
                        <a:rPr lang="en-US" sz="2400" b="0" dirty="0">
                          <a:solidFill>
                            <a:schemeClr val="bg1"/>
                          </a:solidFill>
                        </a:rPr>
                        <a:t>/cm </a:t>
                      </a:r>
                    </a:p>
                  </a:txBody>
                  <a:tcPr>
                    <a:solidFill>
                      <a:schemeClr val="tx1">
                        <a:lumMod val="50000"/>
                        <a:lumOff val="50000"/>
                      </a:schemeClr>
                    </a:solidFill>
                  </a:tcPr>
                </a:tc>
                <a:tc>
                  <a:txBody>
                    <a:bodyPr/>
                    <a:lstStyle/>
                    <a:p>
                      <a:r>
                        <a:rPr lang="en-US" sz="2400" b="0" dirty="0">
                          <a:solidFill>
                            <a:schemeClr val="bg1"/>
                          </a:solidFill>
                        </a:rPr>
                        <a:t>ppt &amp; </a:t>
                      </a:r>
                      <a:r>
                        <a:rPr lang="en-US" sz="2400" b="0" dirty="0" err="1">
                          <a:solidFill>
                            <a:schemeClr val="bg1"/>
                          </a:solidFill>
                        </a:rPr>
                        <a:t>psu</a:t>
                      </a:r>
                      <a:endParaRPr lang="en-US" sz="2400" b="0" dirty="0">
                        <a:solidFill>
                          <a:schemeClr val="bg1"/>
                        </a:solidFill>
                      </a:endParaRPr>
                    </a:p>
                  </a:txBody>
                  <a:tcPr>
                    <a:solidFill>
                      <a:schemeClr val="tx1">
                        <a:lumMod val="50000"/>
                        <a:lumOff val="50000"/>
                      </a:schemeClr>
                    </a:solidFill>
                  </a:tcPr>
                </a:tc>
                <a:tc>
                  <a:txBody>
                    <a:bodyPr/>
                    <a:lstStyle/>
                    <a:p>
                      <a:r>
                        <a:rPr lang="en-US" sz="2400" b="0" dirty="0">
                          <a:solidFill>
                            <a:schemeClr val="bg1"/>
                          </a:solidFill>
                        </a:rPr>
                        <a:t>% </a:t>
                      </a:r>
                    </a:p>
                  </a:txBody>
                  <a:tcPr>
                    <a:solidFill>
                      <a:schemeClr val="tx1">
                        <a:lumMod val="50000"/>
                        <a:lumOff val="50000"/>
                      </a:schemeClr>
                    </a:solidFill>
                  </a:tcPr>
                </a:tc>
                <a:extLst>
                  <a:ext uri="{0D108BD9-81ED-4DB2-BD59-A6C34878D82A}">
                    <a16:rowId xmlns:a16="http://schemas.microsoft.com/office/drawing/2014/main" val="774524627"/>
                  </a:ext>
                </a:extLst>
              </a:tr>
              <a:tr h="510508">
                <a:tc>
                  <a:txBody>
                    <a:bodyPr/>
                    <a:lstStyle/>
                    <a:p>
                      <a:r>
                        <a:rPr lang="en-US" sz="2400" dirty="0"/>
                        <a:t>Distilled water</a:t>
                      </a:r>
                    </a:p>
                  </a:txBody>
                  <a:tcPr/>
                </a:tc>
                <a:tc>
                  <a:txBody>
                    <a:bodyPr/>
                    <a:lstStyle/>
                    <a:p>
                      <a:r>
                        <a:rPr lang="en-US" sz="2400" dirty="0"/>
                        <a:t>&lt;3.0</a:t>
                      </a:r>
                    </a:p>
                  </a:txBody>
                  <a:tcPr/>
                </a:tc>
                <a:tc>
                  <a:txBody>
                    <a:bodyPr/>
                    <a:lstStyle/>
                    <a:p>
                      <a:endParaRPr lang="en-US" sz="2400" dirty="0"/>
                    </a:p>
                  </a:txBody>
                  <a:tcPr/>
                </a:tc>
                <a:tc>
                  <a:txBody>
                    <a:bodyPr/>
                    <a:lstStyle/>
                    <a:p>
                      <a:endParaRPr lang="en-US" sz="2400" dirty="0"/>
                    </a:p>
                  </a:txBody>
                  <a:tcPr/>
                </a:tc>
                <a:tc>
                  <a:txBody>
                    <a:bodyPr/>
                    <a:lstStyle/>
                    <a:p>
                      <a:endParaRPr lang="en-US" sz="2400" dirty="0"/>
                    </a:p>
                  </a:txBody>
                  <a:tcPr/>
                </a:tc>
                <a:extLst>
                  <a:ext uri="{0D108BD9-81ED-4DB2-BD59-A6C34878D82A}">
                    <a16:rowId xmlns:a16="http://schemas.microsoft.com/office/drawing/2014/main" val="3827534420"/>
                  </a:ext>
                </a:extLst>
              </a:tr>
              <a:tr h="481777">
                <a:tc>
                  <a:txBody>
                    <a:bodyPr/>
                    <a:lstStyle/>
                    <a:p>
                      <a:r>
                        <a:rPr lang="en-US" sz="2400" dirty="0"/>
                        <a:t>Melted snow</a:t>
                      </a:r>
                    </a:p>
                  </a:txBody>
                  <a:tcPr>
                    <a:solidFill>
                      <a:schemeClr val="accent4">
                        <a:lumMod val="20000"/>
                        <a:lumOff val="80000"/>
                      </a:schemeClr>
                    </a:solidFill>
                  </a:tcPr>
                </a:tc>
                <a:tc>
                  <a:txBody>
                    <a:bodyPr/>
                    <a:lstStyle/>
                    <a:p>
                      <a:r>
                        <a:rPr lang="en-US" sz="2400" dirty="0"/>
                        <a:t>&lt;42</a:t>
                      </a:r>
                    </a:p>
                  </a:txBody>
                  <a:tcPr>
                    <a:solidFill>
                      <a:schemeClr val="accent4">
                        <a:lumMod val="20000"/>
                        <a:lumOff val="80000"/>
                      </a:schemeClr>
                    </a:solidFill>
                  </a:tcPr>
                </a:tc>
                <a:tc>
                  <a:txBody>
                    <a:bodyPr/>
                    <a:lstStyle/>
                    <a:p>
                      <a:endParaRPr lang="en-US" sz="2400" dirty="0"/>
                    </a:p>
                  </a:txBody>
                  <a:tcPr>
                    <a:solidFill>
                      <a:schemeClr val="accent4">
                        <a:lumMod val="20000"/>
                        <a:lumOff val="80000"/>
                      </a:schemeClr>
                    </a:solidFill>
                  </a:tcPr>
                </a:tc>
                <a:tc>
                  <a:txBody>
                    <a:bodyPr/>
                    <a:lstStyle/>
                    <a:p>
                      <a:endParaRPr lang="en-US" sz="2400" dirty="0"/>
                    </a:p>
                  </a:txBody>
                  <a:tcPr>
                    <a:solidFill>
                      <a:schemeClr val="accent4">
                        <a:lumMod val="20000"/>
                        <a:lumOff val="80000"/>
                      </a:schemeClr>
                    </a:solidFill>
                  </a:tcPr>
                </a:tc>
                <a:tc>
                  <a:txBody>
                    <a:bodyPr/>
                    <a:lstStyle/>
                    <a:p>
                      <a:endParaRPr lang="en-US" sz="2400" dirty="0"/>
                    </a:p>
                  </a:txBody>
                  <a:tcPr>
                    <a:solidFill>
                      <a:schemeClr val="accent4">
                        <a:lumMod val="20000"/>
                        <a:lumOff val="80000"/>
                      </a:schemeClr>
                    </a:solidFill>
                  </a:tcPr>
                </a:tc>
                <a:extLst>
                  <a:ext uri="{0D108BD9-81ED-4DB2-BD59-A6C34878D82A}">
                    <a16:rowId xmlns:a16="http://schemas.microsoft.com/office/drawing/2014/main" val="1539316228"/>
                  </a:ext>
                </a:extLst>
              </a:tr>
              <a:tr h="510508">
                <a:tc>
                  <a:txBody>
                    <a:bodyPr/>
                    <a:lstStyle/>
                    <a:p>
                      <a:r>
                        <a:rPr lang="en-US" sz="2400" dirty="0"/>
                        <a:t>Tap water</a:t>
                      </a:r>
                    </a:p>
                  </a:txBody>
                  <a:tcPr>
                    <a:solidFill>
                      <a:schemeClr val="accent4">
                        <a:lumMod val="40000"/>
                        <a:lumOff val="60000"/>
                      </a:schemeClr>
                    </a:solidFill>
                  </a:tcPr>
                </a:tc>
                <a:tc>
                  <a:txBody>
                    <a:bodyPr/>
                    <a:lstStyle/>
                    <a:p>
                      <a:r>
                        <a:rPr lang="en-US" sz="2400" dirty="0"/>
                        <a:t>&lt;800</a:t>
                      </a:r>
                    </a:p>
                  </a:txBody>
                  <a:tcPr>
                    <a:solidFill>
                      <a:schemeClr val="accent4">
                        <a:lumMod val="40000"/>
                        <a:lumOff val="60000"/>
                      </a:schemeClr>
                    </a:solidFill>
                  </a:tcPr>
                </a:tc>
                <a:tc>
                  <a:txBody>
                    <a:bodyPr/>
                    <a:lstStyle/>
                    <a:p>
                      <a:endParaRPr lang="en-US" sz="2400" dirty="0"/>
                    </a:p>
                  </a:txBody>
                  <a:tcPr>
                    <a:solidFill>
                      <a:schemeClr val="accent4">
                        <a:lumMod val="40000"/>
                        <a:lumOff val="60000"/>
                      </a:schemeClr>
                    </a:solidFill>
                  </a:tcPr>
                </a:tc>
                <a:tc>
                  <a:txBody>
                    <a:bodyPr/>
                    <a:lstStyle/>
                    <a:p>
                      <a:endParaRPr lang="en-US" sz="2400" dirty="0"/>
                    </a:p>
                  </a:txBody>
                  <a:tcPr>
                    <a:solidFill>
                      <a:schemeClr val="accent4">
                        <a:lumMod val="40000"/>
                        <a:lumOff val="60000"/>
                      </a:schemeClr>
                    </a:solidFill>
                  </a:tcPr>
                </a:tc>
                <a:tc>
                  <a:txBody>
                    <a:bodyPr/>
                    <a:lstStyle/>
                    <a:p>
                      <a:endParaRPr lang="en-US" sz="2400" dirty="0"/>
                    </a:p>
                  </a:txBody>
                  <a:tcPr>
                    <a:solidFill>
                      <a:schemeClr val="accent4">
                        <a:lumMod val="40000"/>
                        <a:lumOff val="60000"/>
                      </a:schemeClr>
                    </a:solidFill>
                  </a:tcPr>
                </a:tc>
                <a:extLst>
                  <a:ext uri="{0D108BD9-81ED-4DB2-BD59-A6C34878D82A}">
                    <a16:rowId xmlns:a16="http://schemas.microsoft.com/office/drawing/2014/main" val="3403493783"/>
                  </a:ext>
                </a:extLst>
              </a:tr>
              <a:tr h="918914">
                <a:tc>
                  <a:txBody>
                    <a:bodyPr/>
                    <a:lstStyle/>
                    <a:p>
                      <a:r>
                        <a:rPr lang="en-US" sz="2400" dirty="0"/>
                        <a:t>Fresh water streams</a:t>
                      </a:r>
                    </a:p>
                  </a:txBody>
                  <a:tcPr>
                    <a:solidFill>
                      <a:schemeClr val="accent6">
                        <a:lumMod val="60000"/>
                        <a:lumOff val="40000"/>
                      </a:schemeClr>
                    </a:solidFill>
                  </a:tcPr>
                </a:tc>
                <a:tc>
                  <a:txBody>
                    <a:bodyPr/>
                    <a:lstStyle/>
                    <a:p>
                      <a:r>
                        <a:rPr lang="en-US" sz="2400" dirty="0"/>
                        <a:t>&lt;1000</a:t>
                      </a:r>
                    </a:p>
                  </a:txBody>
                  <a:tcPr>
                    <a:solidFill>
                      <a:schemeClr val="accent6">
                        <a:lumMod val="60000"/>
                        <a:lumOff val="40000"/>
                      </a:schemeClr>
                    </a:solidFill>
                  </a:tcPr>
                </a:tc>
                <a:tc>
                  <a:txBody>
                    <a:bodyPr/>
                    <a:lstStyle/>
                    <a:p>
                      <a:r>
                        <a:rPr lang="en-US" sz="2400" dirty="0"/>
                        <a:t>&lt;1.0</a:t>
                      </a:r>
                    </a:p>
                  </a:txBody>
                  <a:tcPr>
                    <a:solidFill>
                      <a:schemeClr val="accent6">
                        <a:lumMod val="60000"/>
                        <a:lumOff val="40000"/>
                      </a:schemeClr>
                    </a:solidFill>
                  </a:tcPr>
                </a:tc>
                <a:tc>
                  <a:txBody>
                    <a:bodyPr/>
                    <a:lstStyle/>
                    <a:p>
                      <a:r>
                        <a:rPr lang="en-US" sz="2400" dirty="0"/>
                        <a:t>&lt;0.5</a:t>
                      </a:r>
                    </a:p>
                  </a:txBody>
                  <a:tcPr>
                    <a:solidFill>
                      <a:schemeClr val="accent6">
                        <a:lumMod val="60000"/>
                        <a:lumOff val="40000"/>
                      </a:schemeClr>
                    </a:solidFill>
                  </a:tcPr>
                </a:tc>
                <a:tc>
                  <a:txBody>
                    <a:bodyPr/>
                    <a:lstStyle/>
                    <a:p>
                      <a:endParaRPr lang="en-US" sz="2400" dirty="0"/>
                    </a:p>
                  </a:txBody>
                  <a:tcPr>
                    <a:solidFill>
                      <a:schemeClr val="accent6">
                        <a:lumMod val="60000"/>
                        <a:lumOff val="40000"/>
                      </a:schemeClr>
                    </a:solidFill>
                  </a:tcPr>
                </a:tc>
                <a:extLst>
                  <a:ext uri="{0D108BD9-81ED-4DB2-BD59-A6C34878D82A}">
                    <a16:rowId xmlns:a16="http://schemas.microsoft.com/office/drawing/2014/main" val="1193153889"/>
                  </a:ext>
                </a:extLst>
              </a:tr>
              <a:tr h="918914">
                <a:tc>
                  <a:txBody>
                    <a:bodyPr/>
                    <a:lstStyle/>
                    <a:p>
                      <a:r>
                        <a:rPr lang="en-US" sz="2400" dirty="0">
                          <a:solidFill>
                            <a:schemeClr val="bg1"/>
                          </a:solidFill>
                        </a:rPr>
                        <a:t>Industrial wastewater</a:t>
                      </a:r>
                    </a:p>
                  </a:txBody>
                  <a:tcPr>
                    <a:solidFill>
                      <a:schemeClr val="accent4">
                        <a:lumMod val="50000"/>
                      </a:schemeClr>
                    </a:solidFill>
                  </a:tcPr>
                </a:tc>
                <a:tc>
                  <a:txBody>
                    <a:bodyPr/>
                    <a:lstStyle/>
                    <a:p>
                      <a:r>
                        <a:rPr lang="en-US" sz="2400" dirty="0">
                          <a:solidFill>
                            <a:schemeClr val="bg1"/>
                          </a:solidFill>
                        </a:rPr>
                        <a:t>10,000</a:t>
                      </a:r>
                    </a:p>
                  </a:txBody>
                  <a:tcPr>
                    <a:solidFill>
                      <a:schemeClr val="accent4">
                        <a:lumMod val="50000"/>
                      </a:schemeClr>
                    </a:solidFill>
                  </a:tcPr>
                </a:tc>
                <a:tc>
                  <a:txBody>
                    <a:bodyPr/>
                    <a:lstStyle/>
                    <a:p>
                      <a:r>
                        <a:rPr lang="en-US" sz="2400" dirty="0">
                          <a:solidFill>
                            <a:schemeClr val="bg1"/>
                          </a:solidFill>
                        </a:rPr>
                        <a:t>10</a:t>
                      </a:r>
                    </a:p>
                  </a:txBody>
                  <a:tcPr>
                    <a:solidFill>
                      <a:schemeClr val="accent4">
                        <a:lumMod val="50000"/>
                      </a:schemeClr>
                    </a:solidFill>
                  </a:tcPr>
                </a:tc>
                <a:tc>
                  <a:txBody>
                    <a:bodyPr/>
                    <a:lstStyle/>
                    <a:p>
                      <a:r>
                        <a:rPr lang="en-US" sz="2400" dirty="0">
                          <a:solidFill>
                            <a:schemeClr val="bg1"/>
                          </a:solidFill>
                        </a:rPr>
                        <a:t>5.6</a:t>
                      </a:r>
                    </a:p>
                  </a:txBody>
                  <a:tcPr>
                    <a:solidFill>
                      <a:schemeClr val="accent4">
                        <a:lumMod val="50000"/>
                      </a:schemeClr>
                    </a:solidFill>
                  </a:tcPr>
                </a:tc>
                <a:tc>
                  <a:txBody>
                    <a:bodyPr/>
                    <a:lstStyle/>
                    <a:p>
                      <a:endParaRPr lang="en-US" sz="2400" dirty="0">
                        <a:solidFill>
                          <a:schemeClr val="bg1"/>
                        </a:solidFill>
                      </a:endParaRPr>
                    </a:p>
                  </a:txBody>
                  <a:tcPr>
                    <a:solidFill>
                      <a:schemeClr val="accent4">
                        <a:lumMod val="50000"/>
                      </a:schemeClr>
                    </a:solidFill>
                  </a:tcPr>
                </a:tc>
                <a:extLst>
                  <a:ext uri="{0D108BD9-81ED-4DB2-BD59-A6C34878D82A}">
                    <a16:rowId xmlns:a16="http://schemas.microsoft.com/office/drawing/2014/main" val="2334152102"/>
                  </a:ext>
                </a:extLst>
              </a:tr>
              <a:tr h="510508">
                <a:tc>
                  <a:txBody>
                    <a:bodyPr/>
                    <a:lstStyle/>
                    <a:p>
                      <a:r>
                        <a:rPr lang="en-US" sz="2400" dirty="0">
                          <a:solidFill>
                            <a:schemeClr val="bg1"/>
                          </a:solidFill>
                        </a:rPr>
                        <a:t>Sea water</a:t>
                      </a:r>
                    </a:p>
                  </a:txBody>
                  <a:tcPr>
                    <a:solidFill>
                      <a:srgbClr val="002060"/>
                    </a:solidFill>
                  </a:tcPr>
                </a:tc>
                <a:tc>
                  <a:txBody>
                    <a:bodyPr/>
                    <a:lstStyle/>
                    <a:p>
                      <a:r>
                        <a:rPr lang="en-US" sz="2400" dirty="0">
                          <a:solidFill>
                            <a:schemeClr val="bg1"/>
                          </a:solidFill>
                        </a:rPr>
                        <a:t>53,000</a:t>
                      </a:r>
                    </a:p>
                  </a:txBody>
                  <a:tcPr>
                    <a:solidFill>
                      <a:srgbClr val="002060"/>
                    </a:solidFill>
                  </a:tcPr>
                </a:tc>
                <a:tc>
                  <a:txBody>
                    <a:bodyPr/>
                    <a:lstStyle/>
                    <a:p>
                      <a:r>
                        <a:rPr lang="en-US" sz="2400" dirty="0">
                          <a:solidFill>
                            <a:schemeClr val="bg1"/>
                          </a:solidFill>
                        </a:rPr>
                        <a:t>53</a:t>
                      </a:r>
                    </a:p>
                  </a:txBody>
                  <a:tcPr>
                    <a:solidFill>
                      <a:srgbClr val="002060"/>
                    </a:solidFill>
                  </a:tcPr>
                </a:tc>
                <a:tc>
                  <a:txBody>
                    <a:bodyPr/>
                    <a:lstStyle/>
                    <a:p>
                      <a:r>
                        <a:rPr lang="en-US" sz="2400" dirty="0">
                          <a:solidFill>
                            <a:schemeClr val="bg1"/>
                          </a:solidFill>
                        </a:rPr>
                        <a:t>35</a:t>
                      </a:r>
                    </a:p>
                  </a:txBody>
                  <a:tcPr>
                    <a:solidFill>
                      <a:srgbClr val="002060"/>
                    </a:solidFill>
                  </a:tcPr>
                </a:tc>
                <a:tc>
                  <a:txBody>
                    <a:bodyPr/>
                    <a:lstStyle/>
                    <a:p>
                      <a:r>
                        <a:rPr lang="en-US" sz="2400" dirty="0">
                          <a:solidFill>
                            <a:schemeClr val="bg1"/>
                          </a:solidFill>
                        </a:rPr>
                        <a:t>3.5</a:t>
                      </a:r>
                    </a:p>
                  </a:txBody>
                  <a:tcPr>
                    <a:solidFill>
                      <a:srgbClr val="002060"/>
                    </a:solidFill>
                  </a:tcPr>
                </a:tc>
                <a:extLst>
                  <a:ext uri="{0D108BD9-81ED-4DB2-BD59-A6C34878D82A}">
                    <a16:rowId xmlns:a16="http://schemas.microsoft.com/office/drawing/2014/main" val="4114524828"/>
                  </a:ext>
                </a:extLst>
              </a:tr>
            </a:tbl>
          </a:graphicData>
        </a:graphic>
      </p:graphicFrame>
      <p:pic>
        <p:nvPicPr>
          <p:cNvPr id="7" name="Picture 2" descr="Linear Conversion of Conductivity To Salinity - pHionics">
            <a:extLst>
              <a:ext uri="{FF2B5EF4-FFF2-40B4-BE49-F238E27FC236}">
                <a16:creationId xmlns:a16="http://schemas.microsoft.com/office/drawing/2014/main" id="{B3C613A0-CC7F-C969-FBCB-F4EF17AD5C3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816110" y="4450616"/>
            <a:ext cx="3048000" cy="2145792"/>
          </a:xfrm>
          <a:prstGeom prst="rect">
            <a:avLst/>
          </a:prstGeom>
          <a:noFill/>
          <a:extLst>
            <a:ext uri="{909E8E84-426E-40DD-AFC4-6F175D3DCCD1}">
              <a14:hiddenFill xmlns:a14="http://schemas.microsoft.com/office/drawing/2010/main">
                <a:solidFill>
                  <a:srgbClr val="FFFFFF"/>
                </a:solidFill>
              </a14:hiddenFill>
            </a:ext>
          </a:extLst>
        </p:spPr>
      </p:pic>
      <p:pic>
        <p:nvPicPr>
          <p:cNvPr id="34818" name="Picture 2" descr="Measuring Salinity | manoa.hawaii.edu/ExploringOurFluidEarth">
            <a:extLst>
              <a:ext uri="{FF2B5EF4-FFF2-40B4-BE49-F238E27FC236}">
                <a16:creationId xmlns:a16="http://schemas.microsoft.com/office/drawing/2014/main" id="{FFD5EBFD-1E5F-EDF1-4513-90824B66B26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16110" y="3587235"/>
            <a:ext cx="3048000" cy="41473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DABB692-0BDC-7E79-3B8A-288BB44BF928}"/>
              </a:ext>
            </a:extLst>
          </p:cNvPr>
          <p:cNvSpPr txBox="1"/>
          <p:nvPr/>
        </p:nvSpPr>
        <p:spPr>
          <a:xfrm>
            <a:off x="8714510" y="2183958"/>
            <a:ext cx="3251199" cy="1015663"/>
          </a:xfrm>
          <a:prstGeom prst="rect">
            <a:avLst/>
          </a:prstGeom>
          <a:noFill/>
        </p:spPr>
        <p:txBody>
          <a:bodyPr wrap="square" rtlCol="0">
            <a:spAutoFit/>
          </a:bodyPr>
          <a:lstStyle/>
          <a:p>
            <a:pPr algn="ctr"/>
            <a:r>
              <a:rPr lang="en-US" sz="2000" dirty="0"/>
              <a:t>Practical salinity (ppt &amp; </a:t>
            </a:r>
            <a:r>
              <a:rPr lang="en-US" sz="2000" dirty="0" err="1"/>
              <a:t>psu</a:t>
            </a:r>
            <a:r>
              <a:rPr lang="en-US" sz="2000" dirty="0"/>
              <a:t>) at 25°C = </a:t>
            </a:r>
          </a:p>
          <a:p>
            <a:pPr algn="ctr"/>
            <a:r>
              <a:rPr lang="en-US" sz="2000" b="1" dirty="0"/>
              <a:t>(0.7317x </a:t>
            </a:r>
            <a:r>
              <a:rPr lang="en-US" sz="2000" b="1" dirty="0" err="1"/>
              <a:t>ms</a:t>
            </a:r>
            <a:r>
              <a:rPr lang="en-US" sz="2000" b="1" dirty="0"/>
              <a:t>/cm) - 3.7635</a:t>
            </a:r>
          </a:p>
        </p:txBody>
      </p:sp>
    </p:spTree>
    <p:extLst>
      <p:ext uri="{BB962C8B-B14F-4D97-AF65-F5344CB8AC3E}">
        <p14:creationId xmlns:p14="http://schemas.microsoft.com/office/powerpoint/2010/main" val="29938070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697851-9F92-80F3-732C-1550745DDC14}"/>
              </a:ext>
            </a:extLst>
          </p:cNvPr>
          <p:cNvSpPr txBox="1"/>
          <p:nvPr/>
        </p:nvSpPr>
        <p:spPr>
          <a:xfrm>
            <a:off x="529389" y="2413990"/>
            <a:ext cx="2229854" cy="1446550"/>
          </a:xfrm>
          <a:prstGeom prst="rect">
            <a:avLst/>
          </a:prstGeom>
          <a:noFill/>
        </p:spPr>
        <p:txBody>
          <a:bodyPr wrap="square" rtlCol="0">
            <a:spAutoFit/>
          </a:bodyPr>
          <a:lstStyle/>
          <a:p>
            <a:pPr algn="ctr"/>
            <a:r>
              <a:rPr lang="en-US" sz="3200" b="1" dirty="0"/>
              <a:t>Turbidity</a:t>
            </a:r>
          </a:p>
          <a:p>
            <a:pPr algn="ctr"/>
            <a:endParaRPr lang="en-US" sz="3200" b="1" dirty="0"/>
          </a:p>
          <a:p>
            <a:pPr algn="ctr"/>
            <a:r>
              <a:rPr lang="en-US" sz="2400" dirty="0"/>
              <a:t>Water clarity</a:t>
            </a:r>
          </a:p>
        </p:txBody>
      </p:sp>
      <p:sp>
        <p:nvSpPr>
          <p:cNvPr id="3" name="Rectangle 2">
            <a:extLst>
              <a:ext uri="{FF2B5EF4-FFF2-40B4-BE49-F238E27FC236}">
                <a16:creationId xmlns:a16="http://schemas.microsoft.com/office/drawing/2014/main" id="{822E7CCA-BC81-22E2-A68E-F0CBAC625E32}"/>
              </a:ext>
            </a:extLst>
          </p:cNvPr>
          <p:cNvSpPr/>
          <p:nvPr/>
        </p:nvSpPr>
        <p:spPr>
          <a:xfrm>
            <a:off x="3256548" y="0"/>
            <a:ext cx="893545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6258" name="Picture 2" descr="Their water became undrinkable. Then they were ordered to pay more for it.  | Grist">
            <a:extLst>
              <a:ext uri="{FF2B5EF4-FFF2-40B4-BE49-F238E27FC236}">
                <a16:creationId xmlns:a16="http://schemas.microsoft.com/office/drawing/2014/main" id="{1DD280A9-DA9F-65A8-E3B3-AAB36387B8B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flipH="1">
            <a:off x="3780103" y="0"/>
            <a:ext cx="788250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1270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7BC3EE-C5E1-B000-59AF-2E7C369290BC}"/>
              </a:ext>
            </a:extLst>
          </p:cNvPr>
          <p:cNvSpPr txBox="1"/>
          <p:nvPr/>
        </p:nvSpPr>
        <p:spPr>
          <a:xfrm>
            <a:off x="526473" y="582067"/>
            <a:ext cx="3241964" cy="5693866"/>
          </a:xfrm>
          <a:prstGeom prst="rect">
            <a:avLst/>
          </a:prstGeom>
          <a:noFill/>
        </p:spPr>
        <p:txBody>
          <a:bodyPr wrap="square">
            <a:spAutoFit/>
          </a:bodyPr>
          <a:lstStyle/>
          <a:p>
            <a:pPr algn="ctr"/>
            <a:r>
              <a:rPr lang="en-AU" sz="2800" b="1" dirty="0"/>
              <a:t>Turbidity is the cloudiness or haziness of the water caused by suspended solids.</a:t>
            </a:r>
          </a:p>
          <a:p>
            <a:pPr algn="ctr"/>
            <a:endParaRPr lang="en-AU" sz="2800" b="1" dirty="0"/>
          </a:p>
          <a:p>
            <a:pPr algn="ctr"/>
            <a:r>
              <a:rPr lang="en-AU" sz="2800" b="1" dirty="0"/>
              <a:t>Turbidity is </a:t>
            </a:r>
            <a:r>
              <a:rPr lang="en-AU" sz="2800" b="1" i="1" dirty="0"/>
              <a:t>not</a:t>
            </a:r>
            <a:r>
              <a:rPr lang="en-AU" sz="2800" b="1" dirty="0"/>
              <a:t> a direct measurement of the total suspended solids in water; it just indicates that something is there. </a:t>
            </a:r>
          </a:p>
        </p:txBody>
      </p:sp>
      <p:sp>
        <p:nvSpPr>
          <p:cNvPr id="4" name="Rectangle 3">
            <a:extLst>
              <a:ext uri="{FF2B5EF4-FFF2-40B4-BE49-F238E27FC236}">
                <a16:creationId xmlns:a16="http://schemas.microsoft.com/office/drawing/2014/main" id="{EFB9C6CE-B10C-8D90-D6ED-FC76207B8310}"/>
              </a:ext>
            </a:extLst>
          </p:cNvPr>
          <p:cNvSpPr/>
          <p:nvPr/>
        </p:nvSpPr>
        <p:spPr>
          <a:xfrm>
            <a:off x="4308764" y="0"/>
            <a:ext cx="7883236"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descr="River Turbidity Estimation using Sentinel-2 data | ArcGIS API for Python">
            <a:extLst>
              <a:ext uri="{FF2B5EF4-FFF2-40B4-BE49-F238E27FC236}">
                <a16:creationId xmlns:a16="http://schemas.microsoft.com/office/drawing/2014/main" id="{5B93DEB4-5E7A-CEDE-8BAA-997DCB7C9EB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89244" y="1332634"/>
            <a:ext cx="7322276" cy="4192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61645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0D2575-0133-1B6F-B71B-D3B68E11F9B2}"/>
              </a:ext>
            </a:extLst>
          </p:cNvPr>
          <p:cNvSpPr txBox="1"/>
          <p:nvPr/>
        </p:nvSpPr>
        <p:spPr>
          <a:xfrm>
            <a:off x="678871" y="949911"/>
            <a:ext cx="3948546" cy="5262979"/>
          </a:xfrm>
          <a:prstGeom prst="rect">
            <a:avLst/>
          </a:prstGeom>
          <a:noFill/>
        </p:spPr>
        <p:txBody>
          <a:bodyPr wrap="square">
            <a:spAutoFit/>
          </a:bodyPr>
          <a:lstStyle/>
          <a:p>
            <a:pPr algn="ctr"/>
            <a:r>
              <a:rPr lang="en-AU" sz="2800" b="1" dirty="0"/>
              <a:t>Turbidity units have no inherent value. </a:t>
            </a:r>
          </a:p>
          <a:p>
            <a:pPr algn="ctr"/>
            <a:endParaRPr lang="en-AU" sz="2800" b="1" dirty="0"/>
          </a:p>
          <a:p>
            <a:pPr algn="ctr"/>
            <a:r>
              <a:rPr lang="en-AU" sz="2800" b="1" dirty="0"/>
              <a:t>E.g. clear water is not always healthy, and likewise turbid water does not necessarily indicate an issue. </a:t>
            </a:r>
          </a:p>
          <a:p>
            <a:pPr algn="ctr"/>
            <a:endParaRPr lang="en-AU" sz="2800" b="1" dirty="0"/>
          </a:p>
          <a:p>
            <a:pPr algn="ctr"/>
            <a:r>
              <a:rPr lang="en-AU" sz="2800" b="1" dirty="0"/>
              <a:t>Turbidity data must always be taken in context! </a:t>
            </a:r>
          </a:p>
        </p:txBody>
      </p:sp>
      <p:sp>
        <p:nvSpPr>
          <p:cNvPr id="4" name="Rectangle 3">
            <a:extLst>
              <a:ext uri="{FF2B5EF4-FFF2-40B4-BE49-F238E27FC236}">
                <a16:creationId xmlns:a16="http://schemas.microsoft.com/office/drawing/2014/main" id="{68E53BE5-5ED8-1F3B-33BC-B976D68400AA}"/>
              </a:ext>
            </a:extLst>
          </p:cNvPr>
          <p:cNvSpPr/>
          <p:nvPr/>
        </p:nvSpPr>
        <p:spPr>
          <a:xfrm>
            <a:off x="5015346" y="0"/>
            <a:ext cx="717665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898" name="Picture 2" descr="Assessing and evaluating environmental turbidity limits for dredging - IADC  Dredging">
            <a:extLst>
              <a:ext uri="{FF2B5EF4-FFF2-40B4-BE49-F238E27FC236}">
                <a16:creationId xmlns:a16="http://schemas.microsoft.com/office/drawing/2014/main" id="{B3DA3E2C-0279-6D84-4E05-3C6D23A76DB1}"/>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015346" y="0"/>
            <a:ext cx="717665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0642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212BC7-8B61-CC92-EEE8-A1305640CCE1}"/>
              </a:ext>
            </a:extLst>
          </p:cNvPr>
          <p:cNvSpPr txBox="1"/>
          <p:nvPr/>
        </p:nvSpPr>
        <p:spPr>
          <a:xfrm>
            <a:off x="489336" y="2736502"/>
            <a:ext cx="3948546" cy="1384995"/>
          </a:xfrm>
          <a:prstGeom prst="rect">
            <a:avLst/>
          </a:prstGeom>
          <a:noFill/>
        </p:spPr>
        <p:txBody>
          <a:bodyPr wrap="square">
            <a:spAutoFit/>
          </a:bodyPr>
          <a:lstStyle/>
          <a:p>
            <a:pPr algn="ctr"/>
            <a:r>
              <a:rPr lang="en-AU" sz="2800" b="1" dirty="0"/>
              <a:t>Thus, turbidity is rarely the </a:t>
            </a:r>
            <a:r>
              <a:rPr lang="en-AU" sz="2800" b="1" i="1" dirty="0"/>
              <a:t>only </a:t>
            </a:r>
            <a:r>
              <a:rPr lang="en-AU" sz="2800" b="1" dirty="0"/>
              <a:t>indicator of water quality</a:t>
            </a:r>
          </a:p>
        </p:txBody>
      </p:sp>
      <p:sp>
        <p:nvSpPr>
          <p:cNvPr id="7" name="Rectangle 6">
            <a:extLst>
              <a:ext uri="{FF2B5EF4-FFF2-40B4-BE49-F238E27FC236}">
                <a16:creationId xmlns:a16="http://schemas.microsoft.com/office/drawing/2014/main" id="{021CB5AB-D6A5-464A-B891-B7FD8DF53C4D}"/>
              </a:ext>
            </a:extLst>
          </p:cNvPr>
          <p:cNvSpPr/>
          <p:nvPr/>
        </p:nvSpPr>
        <p:spPr>
          <a:xfrm>
            <a:off x="4779818" y="0"/>
            <a:ext cx="741218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table with numbers and symbols&#10;&#10;Description automatically generated with medium confidence">
            <a:extLst>
              <a:ext uri="{FF2B5EF4-FFF2-40B4-BE49-F238E27FC236}">
                <a16:creationId xmlns:a16="http://schemas.microsoft.com/office/drawing/2014/main" id="{C185EEB2-1D06-DA27-6E67-D16C86B664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75191" y="574683"/>
            <a:ext cx="6895135" cy="5708634"/>
          </a:xfrm>
          <a:prstGeom prst="rect">
            <a:avLst/>
          </a:prstGeom>
        </p:spPr>
      </p:pic>
    </p:spTree>
    <p:extLst>
      <p:ext uri="{BB962C8B-B14F-4D97-AF65-F5344CB8AC3E}">
        <p14:creationId xmlns:p14="http://schemas.microsoft.com/office/powerpoint/2010/main" val="35419429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212BC7-8B61-CC92-EEE8-A1305640CCE1}"/>
              </a:ext>
            </a:extLst>
          </p:cNvPr>
          <p:cNvSpPr txBox="1"/>
          <p:nvPr/>
        </p:nvSpPr>
        <p:spPr>
          <a:xfrm>
            <a:off x="489336" y="2556393"/>
            <a:ext cx="3948546" cy="2246769"/>
          </a:xfrm>
          <a:prstGeom prst="rect">
            <a:avLst/>
          </a:prstGeom>
          <a:noFill/>
        </p:spPr>
        <p:txBody>
          <a:bodyPr wrap="square">
            <a:spAutoFit/>
          </a:bodyPr>
          <a:lstStyle/>
          <a:p>
            <a:pPr algn="ctr"/>
            <a:r>
              <a:rPr lang="en-AU" sz="2800" b="1" dirty="0"/>
              <a:t>AND what is considered </a:t>
            </a:r>
            <a:r>
              <a:rPr lang="en-AU" sz="2800" b="1" i="1" dirty="0"/>
              <a:t>good </a:t>
            </a:r>
            <a:r>
              <a:rPr lang="en-AU" sz="2800" b="1" dirty="0"/>
              <a:t>water clarity in one location may be considered </a:t>
            </a:r>
            <a:r>
              <a:rPr lang="en-AU" sz="2800" b="1" i="1" dirty="0"/>
              <a:t>poor </a:t>
            </a:r>
            <a:r>
              <a:rPr lang="en-AU" sz="2800" b="1" dirty="0"/>
              <a:t>water clarity in another </a:t>
            </a:r>
          </a:p>
        </p:txBody>
      </p:sp>
      <p:sp>
        <p:nvSpPr>
          <p:cNvPr id="7" name="Rectangle 6">
            <a:extLst>
              <a:ext uri="{FF2B5EF4-FFF2-40B4-BE49-F238E27FC236}">
                <a16:creationId xmlns:a16="http://schemas.microsoft.com/office/drawing/2014/main" id="{021CB5AB-D6A5-464A-B891-B7FD8DF53C4D}"/>
              </a:ext>
            </a:extLst>
          </p:cNvPr>
          <p:cNvSpPr/>
          <p:nvPr/>
        </p:nvSpPr>
        <p:spPr>
          <a:xfrm>
            <a:off x="4779818" y="0"/>
            <a:ext cx="741218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7282" name="Picture 2" descr="Why is the Brisbane River brown and not blue? - ABC News">
            <a:extLst>
              <a:ext uri="{FF2B5EF4-FFF2-40B4-BE49-F238E27FC236}">
                <a16:creationId xmlns:a16="http://schemas.microsoft.com/office/drawing/2014/main" id="{64819ED8-A87F-A994-9C0A-4A0D1FA67EC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779818" y="0"/>
            <a:ext cx="7412182" cy="32542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7CCBE57-C86F-03D9-FDBC-DE3A1BC43B81}"/>
              </a:ext>
            </a:extLst>
          </p:cNvPr>
          <p:cNvSpPr txBox="1"/>
          <p:nvPr/>
        </p:nvSpPr>
        <p:spPr>
          <a:xfrm>
            <a:off x="7938654" y="2884919"/>
            <a:ext cx="2389909" cy="369332"/>
          </a:xfrm>
          <a:prstGeom prst="rect">
            <a:avLst/>
          </a:prstGeom>
          <a:noFill/>
        </p:spPr>
        <p:txBody>
          <a:bodyPr wrap="square" rtlCol="0">
            <a:spAutoFit/>
          </a:bodyPr>
          <a:lstStyle/>
          <a:p>
            <a:r>
              <a:rPr lang="en-US" dirty="0"/>
              <a:t>Brisbane river </a:t>
            </a:r>
          </a:p>
        </p:txBody>
      </p:sp>
      <p:pic>
        <p:nvPicPr>
          <p:cNvPr id="97284" name="Picture 4" descr="Manta Heaven: Lady Elliot Island on the Great Barrier Reef is stunning |  Stuff.co.nz">
            <a:extLst>
              <a:ext uri="{FF2B5EF4-FFF2-40B4-BE49-F238E27FC236}">
                <a16:creationId xmlns:a16="http://schemas.microsoft.com/office/drawing/2014/main" id="{B524E9FA-86E3-53CC-E030-D78E9EEC4DC6}"/>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779818" y="3429001"/>
            <a:ext cx="7412182"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FAF4239-D23A-EBEA-9EF4-2E57501E05DA}"/>
              </a:ext>
            </a:extLst>
          </p:cNvPr>
          <p:cNvSpPr txBox="1"/>
          <p:nvPr/>
        </p:nvSpPr>
        <p:spPr>
          <a:xfrm>
            <a:off x="7938653" y="4618496"/>
            <a:ext cx="2389909" cy="369332"/>
          </a:xfrm>
          <a:prstGeom prst="rect">
            <a:avLst/>
          </a:prstGeom>
          <a:noFill/>
        </p:spPr>
        <p:txBody>
          <a:bodyPr wrap="square" rtlCol="0">
            <a:spAutoFit/>
          </a:bodyPr>
          <a:lstStyle/>
          <a:p>
            <a:r>
              <a:rPr lang="en-US" dirty="0">
                <a:solidFill>
                  <a:schemeClr val="bg1"/>
                </a:solidFill>
              </a:rPr>
              <a:t>Lady Elliot Island</a:t>
            </a:r>
          </a:p>
        </p:txBody>
      </p:sp>
    </p:spTree>
    <p:extLst>
      <p:ext uri="{BB962C8B-B14F-4D97-AF65-F5344CB8AC3E}">
        <p14:creationId xmlns:p14="http://schemas.microsoft.com/office/powerpoint/2010/main" val="3803991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0D2575-0133-1B6F-B71B-D3B68E11F9B2}"/>
              </a:ext>
            </a:extLst>
          </p:cNvPr>
          <p:cNvSpPr txBox="1"/>
          <p:nvPr/>
        </p:nvSpPr>
        <p:spPr>
          <a:xfrm>
            <a:off x="1039090" y="1820798"/>
            <a:ext cx="3602183" cy="3508653"/>
          </a:xfrm>
          <a:prstGeom prst="rect">
            <a:avLst/>
          </a:prstGeom>
          <a:noFill/>
        </p:spPr>
        <p:txBody>
          <a:bodyPr wrap="square">
            <a:spAutoFit/>
          </a:bodyPr>
          <a:lstStyle/>
          <a:p>
            <a:pPr algn="ctr"/>
            <a:r>
              <a:rPr lang="en-AU" sz="2800" b="1" dirty="0"/>
              <a:t>There are many different methods used to measure turbidity</a:t>
            </a:r>
          </a:p>
          <a:p>
            <a:pPr algn="ctr"/>
            <a:endParaRPr lang="en-AU" sz="2800" b="1" dirty="0"/>
          </a:p>
          <a:p>
            <a:pPr algn="ctr"/>
            <a:r>
              <a:rPr lang="en-AU" dirty="0"/>
              <a:t>Thus, if comparing datasets, make sure the method is the same </a:t>
            </a:r>
          </a:p>
          <a:p>
            <a:pPr algn="ctr"/>
            <a:r>
              <a:rPr lang="en-AU" dirty="0"/>
              <a:t>each time.</a:t>
            </a:r>
          </a:p>
          <a:p>
            <a:pPr algn="ctr"/>
            <a:endParaRPr lang="en-AU" sz="2800" b="1" dirty="0"/>
          </a:p>
        </p:txBody>
      </p:sp>
      <p:sp>
        <p:nvSpPr>
          <p:cNvPr id="6" name="Rectangle 5">
            <a:extLst>
              <a:ext uri="{FF2B5EF4-FFF2-40B4-BE49-F238E27FC236}">
                <a16:creationId xmlns:a16="http://schemas.microsoft.com/office/drawing/2014/main" id="{A5FA8DFA-7B6E-1B70-A731-7B987776E22E}"/>
              </a:ext>
            </a:extLst>
          </p:cNvPr>
          <p:cNvSpPr/>
          <p:nvPr/>
        </p:nvSpPr>
        <p:spPr>
          <a:xfrm>
            <a:off x="5611090" y="0"/>
            <a:ext cx="658090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diagram of a device&#10;&#10;Description automatically generated">
            <a:extLst>
              <a:ext uri="{FF2B5EF4-FFF2-40B4-BE49-F238E27FC236}">
                <a16:creationId xmlns:a16="http://schemas.microsoft.com/office/drawing/2014/main" id="{3D7BB918-807F-DDE2-3557-150357F9EB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99644" y="735952"/>
            <a:ext cx="5003800" cy="5143500"/>
          </a:xfrm>
          <a:prstGeom prst="rect">
            <a:avLst/>
          </a:prstGeom>
        </p:spPr>
      </p:pic>
    </p:spTree>
    <p:extLst>
      <p:ext uri="{BB962C8B-B14F-4D97-AF65-F5344CB8AC3E}">
        <p14:creationId xmlns:p14="http://schemas.microsoft.com/office/powerpoint/2010/main" val="27040247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7BC3EE-C5E1-B000-59AF-2E7C369290BC}"/>
              </a:ext>
            </a:extLst>
          </p:cNvPr>
          <p:cNvSpPr txBox="1"/>
          <p:nvPr/>
        </p:nvSpPr>
        <p:spPr>
          <a:xfrm>
            <a:off x="568036" y="797510"/>
            <a:ext cx="3241964" cy="5262979"/>
          </a:xfrm>
          <a:prstGeom prst="rect">
            <a:avLst/>
          </a:prstGeom>
          <a:noFill/>
        </p:spPr>
        <p:txBody>
          <a:bodyPr wrap="square">
            <a:spAutoFit/>
          </a:bodyPr>
          <a:lstStyle/>
          <a:p>
            <a:pPr algn="ctr"/>
            <a:r>
              <a:rPr lang="en-AU" sz="2800" b="1" dirty="0"/>
              <a:t>Turbidity is perhaps more commonly measured in Nephelometric Turbidity Units (NTU)</a:t>
            </a:r>
          </a:p>
          <a:p>
            <a:pPr algn="ctr"/>
            <a:endParaRPr lang="en-AU" sz="2800" b="1" dirty="0"/>
          </a:p>
          <a:p>
            <a:pPr algn="ctr"/>
            <a:r>
              <a:rPr lang="en-AU" sz="2000" dirty="0"/>
              <a:t>NTU represents the amount of incident light scattered at right angles from the sample. Particle size, shape, composition, and surface characteristics determine how a particle scatters light.</a:t>
            </a:r>
          </a:p>
        </p:txBody>
      </p:sp>
      <p:sp>
        <p:nvSpPr>
          <p:cNvPr id="2" name="Rectangle 1">
            <a:extLst>
              <a:ext uri="{FF2B5EF4-FFF2-40B4-BE49-F238E27FC236}">
                <a16:creationId xmlns:a16="http://schemas.microsoft.com/office/drawing/2014/main" id="{AFB1F637-B389-301B-1B09-E03EB8559E7A}"/>
              </a:ext>
            </a:extLst>
          </p:cNvPr>
          <p:cNvSpPr/>
          <p:nvPr/>
        </p:nvSpPr>
        <p:spPr>
          <a:xfrm>
            <a:off x="4308764" y="0"/>
            <a:ext cx="7883236"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How can I measure Turbidity?">
            <a:extLst>
              <a:ext uri="{FF2B5EF4-FFF2-40B4-BE49-F238E27FC236}">
                <a16:creationId xmlns:a16="http://schemas.microsoft.com/office/drawing/2014/main" id="{A6A78411-5B17-E84D-635B-5D4231F6376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85705" y="1634836"/>
            <a:ext cx="7081756" cy="3334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5533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B8D454-A52C-8588-6C81-C1E90FCF7EEA}"/>
              </a:ext>
            </a:extLst>
          </p:cNvPr>
          <p:cNvSpPr txBox="1"/>
          <p:nvPr/>
        </p:nvSpPr>
        <p:spPr>
          <a:xfrm>
            <a:off x="2292329" y="474377"/>
            <a:ext cx="7312518" cy="954107"/>
          </a:xfrm>
          <a:prstGeom prst="rect">
            <a:avLst/>
          </a:prstGeom>
          <a:noFill/>
        </p:spPr>
        <p:txBody>
          <a:bodyPr wrap="square" rtlCol="0">
            <a:spAutoFit/>
          </a:bodyPr>
          <a:lstStyle/>
          <a:p>
            <a:pPr algn="ctr"/>
            <a:r>
              <a:rPr lang="en-US" sz="3200" b="1" dirty="0"/>
              <a:t>How to measure turbidity</a:t>
            </a:r>
          </a:p>
          <a:p>
            <a:pPr algn="ctr"/>
            <a:r>
              <a:rPr lang="en-US" sz="2400" dirty="0"/>
              <a:t>using a turbidity meter (nephelometer) in NTU</a:t>
            </a:r>
          </a:p>
        </p:txBody>
      </p:sp>
      <p:sp>
        <p:nvSpPr>
          <p:cNvPr id="3" name="Rectangle 2">
            <a:extLst>
              <a:ext uri="{FF2B5EF4-FFF2-40B4-BE49-F238E27FC236}">
                <a16:creationId xmlns:a16="http://schemas.microsoft.com/office/drawing/2014/main" id="{2CAC91F9-20C6-4AFF-5652-64709D7BD67B}"/>
              </a:ext>
            </a:extLst>
          </p:cNvPr>
          <p:cNvSpPr/>
          <p:nvPr/>
        </p:nvSpPr>
        <p:spPr>
          <a:xfrm>
            <a:off x="0" y="1812758"/>
            <a:ext cx="12192000" cy="50452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5BA49EE-F212-7B05-DCC2-6E2EB57840BD}"/>
              </a:ext>
            </a:extLst>
          </p:cNvPr>
          <p:cNvSpPr txBox="1"/>
          <p:nvPr/>
        </p:nvSpPr>
        <p:spPr>
          <a:xfrm>
            <a:off x="519548" y="2227109"/>
            <a:ext cx="2819396" cy="4339650"/>
          </a:xfrm>
          <a:prstGeom prst="rect">
            <a:avLst/>
          </a:prstGeom>
          <a:noFill/>
        </p:spPr>
        <p:txBody>
          <a:bodyPr wrap="square" rtlCol="0">
            <a:spAutoFit/>
          </a:bodyPr>
          <a:lstStyle/>
          <a:p>
            <a:r>
              <a:rPr lang="en-AU" sz="2400" b="0" i="0" dirty="0">
                <a:solidFill>
                  <a:srgbClr val="202122"/>
                </a:solidFill>
                <a:effectLst/>
              </a:rPr>
              <a:t>A nephelometer has a light </a:t>
            </a:r>
            <a:r>
              <a:rPr lang="en-AU" sz="2800" b="0" i="1" dirty="0">
                <a:solidFill>
                  <a:srgbClr val="202122"/>
                </a:solidFill>
                <a:effectLst/>
              </a:rPr>
              <a:t>detector</a:t>
            </a:r>
            <a:r>
              <a:rPr lang="en-AU" sz="2400" b="0" i="0" dirty="0">
                <a:solidFill>
                  <a:srgbClr val="202122"/>
                </a:solidFill>
                <a:effectLst/>
              </a:rPr>
              <a:t> set up to the side of a light beam. </a:t>
            </a:r>
            <a:r>
              <a:rPr lang="en-AU" sz="2400" dirty="0">
                <a:solidFill>
                  <a:srgbClr val="202122"/>
                </a:solidFill>
              </a:rPr>
              <a:t>The more light that is </a:t>
            </a:r>
            <a:r>
              <a:rPr lang="en-AU" sz="3200" b="1" i="1" dirty="0">
                <a:solidFill>
                  <a:srgbClr val="202122"/>
                </a:solidFill>
              </a:rPr>
              <a:t>scattered </a:t>
            </a:r>
            <a:r>
              <a:rPr lang="en-AU" sz="2400" dirty="0">
                <a:solidFill>
                  <a:srgbClr val="202122"/>
                </a:solidFill>
              </a:rPr>
              <a:t>off particles within the sample, the higher the reading, the cloudier and more turbid the water.</a:t>
            </a:r>
            <a:endParaRPr lang="en-US" sz="2400" dirty="0"/>
          </a:p>
        </p:txBody>
      </p:sp>
      <p:pic>
        <p:nvPicPr>
          <p:cNvPr id="12" name="Picture 11" descr="A diagram of a light detector&#10;&#10;Description automatically generated">
            <a:extLst>
              <a:ext uri="{FF2B5EF4-FFF2-40B4-BE49-F238E27FC236}">
                <a16:creationId xmlns:a16="http://schemas.microsoft.com/office/drawing/2014/main" id="{6599AAF2-D3CA-3AAE-9743-EA18A2F00A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48783" y="2581305"/>
            <a:ext cx="5466259" cy="3306878"/>
          </a:xfrm>
          <a:prstGeom prst="rect">
            <a:avLst/>
          </a:prstGeom>
        </p:spPr>
      </p:pic>
      <p:pic>
        <p:nvPicPr>
          <p:cNvPr id="77836" name="Picture 12" descr="BD PhoenixSpec™ Nephelometer - BD">
            <a:extLst>
              <a:ext uri="{FF2B5EF4-FFF2-40B4-BE49-F238E27FC236}">
                <a16:creationId xmlns:a16="http://schemas.microsoft.com/office/drawing/2014/main" id="{5B8DB777-E4AF-EBE7-07B4-5FCFF4B91A57}"/>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24818" r="24332"/>
          <a:stretch/>
        </p:blipFill>
        <p:spPr bwMode="auto">
          <a:xfrm>
            <a:off x="3454455" y="2965875"/>
            <a:ext cx="2778817" cy="2922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0013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B8D454-A52C-8588-6C81-C1E90FCF7EEA}"/>
              </a:ext>
            </a:extLst>
          </p:cNvPr>
          <p:cNvSpPr txBox="1"/>
          <p:nvPr/>
        </p:nvSpPr>
        <p:spPr>
          <a:xfrm>
            <a:off x="2264619" y="550203"/>
            <a:ext cx="7312518" cy="954107"/>
          </a:xfrm>
          <a:prstGeom prst="rect">
            <a:avLst/>
          </a:prstGeom>
          <a:noFill/>
        </p:spPr>
        <p:txBody>
          <a:bodyPr wrap="square" rtlCol="0">
            <a:spAutoFit/>
          </a:bodyPr>
          <a:lstStyle/>
          <a:p>
            <a:pPr algn="ctr"/>
            <a:r>
              <a:rPr lang="en-US" sz="3200" b="1" dirty="0"/>
              <a:t>How to measure turbidity</a:t>
            </a:r>
          </a:p>
          <a:p>
            <a:pPr algn="ctr"/>
            <a:r>
              <a:rPr lang="en-US" sz="2400" dirty="0"/>
              <a:t>using a </a:t>
            </a:r>
            <a:r>
              <a:rPr lang="en-US" sz="2400" i="1" dirty="0"/>
              <a:t>submersible </a:t>
            </a:r>
            <a:r>
              <a:rPr lang="en-US" sz="2400" dirty="0"/>
              <a:t>turbidimeter </a:t>
            </a:r>
          </a:p>
        </p:txBody>
      </p:sp>
      <p:sp>
        <p:nvSpPr>
          <p:cNvPr id="3" name="Rectangle 2">
            <a:extLst>
              <a:ext uri="{FF2B5EF4-FFF2-40B4-BE49-F238E27FC236}">
                <a16:creationId xmlns:a16="http://schemas.microsoft.com/office/drawing/2014/main" id="{2CAC91F9-20C6-4AFF-5652-64709D7BD67B}"/>
              </a:ext>
            </a:extLst>
          </p:cNvPr>
          <p:cNvSpPr/>
          <p:nvPr/>
        </p:nvSpPr>
        <p:spPr>
          <a:xfrm>
            <a:off x="0" y="1812758"/>
            <a:ext cx="12192000" cy="50452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114" name="Picture 2" descr="What Is A Turbidity Sensor? | Atlas Scientific">
            <a:extLst>
              <a:ext uri="{FF2B5EF4-FFF2-40B4-BE49-F238E27FC236}">
                <a16:creationId xmlns:a16="http://schemas.microsoft.com/office/drawing/2014/main" id="{D1DD683E-07BA-36EE-F338-D694B508D7A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28222" y="2522163"/>
            <a:ext cx="5972578" cy="362643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descr="A silver cylinder with a black and green background&#10;&#10;Description automatically generated">
            <a:extLst>
              <a:ext uri="{FF2B5EF4-FFF2-40B4-BE49-F238E27FC236}">
                <a16:creationId xmlns:a16="http://schemas.microsoft.com/office/drawing/2014/main" id="{189DDDFE-3706-3708-FDA7-BB6CA085C17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54147" y="1883657"/>
            <a:ext cx="4714431" cy="4876377"/>
          </a:xfrm>
          <a:prstGeom prst="rect">
            <a:avLst/>
          </a:prstGeom>
        </p:spPr>
      </p:pic>
      <p:pic>
        <p:nvPicPr>
          <p:cNvPr id="9" name="Picture 8" descr="A buoy in the water&#10;&#10;Description automatically generated">
            <a:extLst>
              <a:ext uri="{FF2B5EF4-FFF2-40B4-BE49-F238E27FC236}">
                <a16:creationId xmlns:a16="http://schemas.microsoft.com/office/drawing/2014/main" id="{D2A6EE2C-7E4E-4927-DB17-FADA409E2E0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96038" y="1939077"/>
            <a:ext cx="2881099" cy="1278659"/>
          </a:xfrm>
          <a:prstGeom prst="rect">
            <a:avLst/>
          </a:prstGeom>
        </p:spPr>
      </p:pic>
      <p:sp>
        <p:nvSpPr>
          <p:cNvPr id="10" name="TextBox 9">
            <a:extLst>
              <a:ext uri="{FF2B5EF4-FFF2-40B4-BE49-F238E27FC236}">
                <a16:creationId xmlns:a16="http://schemas.microsoft.com/office/drawing/2014/main" id="{065A2568-428D-9F99-53FD-E904FD5A3670}"/>
              </a:ext>
            </a:extLst>
          </p:cNvPr>
          <p:cNvSpPr txBox="1"/>
          <p:nvPr/>
        </p:nvSpPr>
        <p:spPr>
          <a:xfrm>
            <a:off x="6696038" y="3409432"/>
            <a:ext cx="2273414" cy="461665"/>
          </a:xfrm>
          <a:prstGeom prst="rect">
            <a:avLst/>
          </a:prstGeom>
          <a:noFill/>
        </p:spPr>
        <p:txBody>
          <a:bodyPr wrap="square" rtlCol="0">
            <a:spAutoFit/>
          </a:bodyPr>
          <a:lstStyle/>
          <a:p>
            <a:r>
              <a:rPr lang="en-US" sz="2400" dirty="0"/>
              <a:t>Set and Forget!</a:t>
            </a:r>
          </a:p>
        </p:txBody>
      </p:sp>
    </p:spTree>
    <p:extLst>
      <p:ext uri="{BB962C8B-B14F-4D97-AF65-F5344CB8AC3E}">
        <p14:creationId xmlns:p14="http://schemas.microsoft.com/office/powerpoint/2010/main" val="3489243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May be an image of amphibian">
            <a:extLst>
              <a:ext uri="{FF2B5EF4-FFF2-40B4-BE49-F238E27FC236}">
                <a16:creationId xmlns:a16="http://schemas.microsoft.com/office/drawing/2014/main" id="{7A367A8F-DEA0-48FE-1940-3473AE66853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54864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No photo description available.">
            <a:extLst>
              <a:ext uri="{FF2B5EF4-FFF2-40B4-BE49-F238E27FC236}">
                <a16:creationId xmlns:a16="http://schemas.microsoft.com/office/drawing/2014/main" id="{8D32B781-0123-33C2-1121-60651AB1074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54787" y="0"/>
            <a:ext cx="563721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67CE4B1-8D33-1ACC-395A-C3E2C5E2560E}"/>
              </a:ext>
            </a:extLst>
          </p:cNvPr>
          <p:cNvSpPr txBox="1"/>
          <p:nvPr/>
        </p:nvSpPr>
        <p:spPr>
          <a:xfrm>
            <a:off x="4142509" y="5253241"/>
            <a:ext cx="1343891" cy="1477328"/>
          </a:xfrm>
          <a:prstGeom prst="rect">
            <a:avLst/>
          </a:prstGeom>
          <a:noFill/>
        </p:spPr>
        <p:txBody>
          <a:bodyPr wrap="square">
            <a:spAutoFit/>
          </a:bodyPr>
          <a:lstStyle/>
          <a:p>
            <a:r>
              <a:rPr lang="en-AU" b="0" i="1" dirty="0">
                <a:solidFill>
                  <a:schemeClr val="bg1"/>
                </a:solidFill>
                <a:effectLst/>
                <a:latin typeface="system-ui"/>
              </a:rPr>
              <a:t>Images: MACRO some things </a:t>
            </a:r>
            <a:r>
              <a:rPr lang="en-AU" b="0" i="0" dirty="0" err="1">
                <a:solidFill>
                  <a:schemeClr val="bg1"/>
                </a:solidFill>
                <a:effectLst/>
                <a:latin typeface="system-ui"/>
              </a:rPr>
              <a:t>facebook</a:t>
            </a:r>
            <a:r>
              <a:rPr lang="en-AU" b="0" i="0" dirty="0">
                <a:solidFill>
                  <a:schemeClr val="bg1"/>
                </a:solidFill>
                <a:effectLst/>
                <a:latin typeface="system-ui"/>
              </a:rPr>
              <a:t> page </a:t>
            </a:r>
            <a:endParaRPr lang="en-US" dirty="0">
              <a:solidFill>
                <a:schemeClr val="bg1"/>
              </a:solidFill>
            </a:endParaRPr>
          </a:p>
        </p:txBody>
      </p:sp>
    </p:spTree>
    <p:extLst>
      <p:ext uri="{BB962C8B-B14F-4D97-AF65-F5344CB8AC3E}">
        <p14:creationId xmlns:p14="http://schemas.microsoft.com/office/powerpoint/2010/main" val="21762715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B8D454-A52C-8588-6C81-C1E90FCF7EEA}"/>
              </a:ext>
            </a:extLst>
          </p:cNvPr>
          <p:cNvSpPr txBox="1"/>
          <p:nvPr/>
        </p:nvSpPr>
        <p:spPr>
          <a:xfrm>
            <a:off x="928255" y="478228"/>
            <a:ext cx="10169236" cy="954107"/>
          </a:xfrm>
          <a:prstGeom prst="rect">
            <a:avLst/>
          </a:prstGeom>
          <a:noFill/>
        </p:spPr>
        <p:txBody>
          <a:bodyPr wrap="square" rtlCol="0">
            <a:spAutoFit/>
          </a:bodyPr>
          <a:lstStyle/>
          <a:p>
            <a:pPr algn="ctr"/>
            <a:r>
              <a:rPr lang="en-US" sz="3200" b="1" dirty="0"/>
              <a:t>How to measure turbidity</a:t>
            </a:r>
          </a:p>
          <a:p>
            <a:pPr algn="ctr"/>
            <a:r>
              <a:rPr lang="en-US" sz="2400" dirty="0"/>
              <a:t>using a light attenuation designed transmittance turbidimeter or </a:t>
            </a:r>
            <a:r>
              <a:rPr lang="en-US" sz="2400" dirty="0" err="1"/>
              <a:t>absorptometer</a:t>
            </a:r>
            <a:endParaRPr lang="en-US" sz="2400" dirty="0"/>
          </a:p>
        </p:txBody>
      </p:sp>
      <p:sp>
        <p:nvSpPr>
          <p:cNvPr id="3" name="Rectangle 2">
            <a:extLst>
              <a:ext uri="{FF2B5EF4-FFF2-40B4-BE49-F238E27FC236}">
                <a16:creationId xmlns:a16="http://schemas.microsoft.com/office/drawing/2014/main" id="{2CAC91F9-20C6-4AFF-5652-64709D7BD67B}"/>
              </a:ext>
            </a:extLst>
          </p:cNvPr>
          <p:cNvSpPr/>
          <p:nvPr/>
        </p:nvSpPr>
        <p:spPr>
          <a:xfrm>
            <a:off x="0" y="1812758"/>
            <a:ext cx="12192000" cy="50452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63C6F2E-7DE6-1CC9-AD38-A0692D3EFCA5}"/>
              </a:ext>
            </a:extLst>
          </p:cNvPr>
          <p:cNvSpPr txBox="1"/>
          <p:nvPr/>
        </p:nvSpPr>
        <p:spPr>
          <a:xfrm>
            <a:off x="467880" y="3915848"/>
            <a:ext cx="4408920" cy="2677656"/>
          </a:xfrm>
          <a:prstGeom prst="rect">
            <a:avLst/>
          </a:prstGeom>
          <a:noFill/>
        </p:spPr>
        <p:txBody>
          <a:bodyPr wrap="square" rtlCol="0">
            <a:spAutoFit/>
          </a:bodyPr>
          <a:lstStyle/>
          <a:p>
            <a:r>
              <a:rPr lang="en-AU" sz="2400" dirty="0">
                <a:solidFill>
                  <a:srgbClr val="202122"/>
                </a:solidFill>
              </a:rPr>
              <a:t>These attenuation</a:t>
            </a:r>
            <a:r>
              <a:rPr lang="en-AU" sz="2400" b="0" i="0" dirty="0">
                <a:solidFill>
                  <a:srgbClr val="202122"/>
                </a:solidFill>
                <a:effectLst/>
              </a:rPr>
              <a:t> instruments measure the loss of light that is transmitted between a light source and a detector directly across from it (180 degrees). They report as a percentage value of the original light amount.  </a:t>
            </a:r>
            <a:endParaRPr lang="en-US" sz="2400" dirty="0"/>
          </a:p>
        </p:txBody>
      </p:sp>
      <p:pic>
        <p:nvPicPr>
          <p:cNvPr id="92162" name="Picture 2" descr="As light passes through a sample, it will lose intensity due to scatter and absorption.">
            <a:extLst>
              <a:ext uri="{FF2B5EF4-FFF2-40B4-BE49-F238E27FC236}">
                <a16:creationId xmlns:a16="http://schemas.microsoft.com/office/drawing/2014/main" id="{C637EDC4-677E-7A88-ECCE-17CC7BAF065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4754924" y="2609643"/>
            <a:ext cx="6977061" cy="3206089"/>
          </a:xfrm>
          <a:prstGeom prst="rect">
            <a:avLst/>
          </a:prstGeom>
          <a:noFill/>
          <a:extLst>
            <a:ext uri="{909E8E84-426E-40DD-AFC4-6F175D3DCCD1}">
              <a14:hiddenFill xmlns:a14="http://schemas.microsoft.com/office/drawing/2010/main">
                <a:solidFill>
                  <a:srgbClr val="FFFFFF"/>
                </a:solidFill>
              </a14:hiddenFill>
            </a:ext>
          </a:extLst>
        </p:spPr>
      </p:pic>
      <p:pic>
        <p:nvPicPr>
          <p:cNvPr id="92164" name="Picture 4" descr="HACH 19800-01 Backwash Turbidimeter meter % transmittance | eBay">
            <a:extLst>
              <a:ext uri="{FF2B5EF4-FFF2-40B4-BE49-F238E27FC236}">
                <a16:creationId xmlns:a16="http://schemas.microsoft.com/office/drawing/2014/main" id="{98CB4302-E211-8BB3-106E-43D80E63150A}"/>
              </a:ext>
            </a:extLst>
          </p:cNvPr>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p:blipFill>
        <p:spPr bwMode="auto">
          <a:xfrm>
            <a:off x="720436" y="1969717"/>
            <a:ext cx="3574474" cy="1789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2982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B8D454-A52C-8588-6C81-C1E90FCF7EEA}"/>
              </a:ext>
            </a:extLst>
          </p:cNvPr>
          <p:cNvSpPr txBox="1"/>
          <p:nvPr/>
        </p:nvSpPr>
        <p:spPr>
          <a:xfrm>
            <a:off x="2264619" y="550203"/>
            <a:ext cx="7312518" cy="954107"/>
          </a:xfrm>
          <a:prstGeom prst="rect">
            <a:avLst/>
          </a:prstGeom>
          <a:noFill/>
        </p:spPr>
        <p:txBody>
          <a:bodyPr wrap="square" rtlCol="0">
            <a:spAutoFit/>
          </a:bodyPr>
          <a:lstStyle/>
          <a:p>
            <a:pPr algn="ctr"/>
            <a:r>
              <a:rPr lang="en-US" sz="3200" b="1" dirty="0"/>
              <a:t>How to measure turbidity</a:t>
            </a:r>
          </a:p>
          <a:p>
            <a:pPr algn="ctr"/>
            <a:r>
              <a:rPr lang="en-US" sz="2400" dirty="0"/>
              <a:t>using a </a:t>
            </a:r>
            <a:r>
              <a:rPr lang="en-US" sz="2400" dirty="0" err="1"/>
              <a:t>secchi</a:t>
            </a:r>
            <a:r>
              <a:rPr lang="en-US" sz="2400" dirty="0"/>
              <a:t> disk</a:t>
            </a:r>
          </a:p>
        </p:txBody>
      </p:sp>
      <p:sp>
        <p:nvSpPr>
          <p:cNvPr id="3" name="Rectangle 2">
            <a:extLst>
              <a:ext uri="{FF2B5EF4-FFF2-40B4-BE49-F238E27FC236}">
                <a16:creationId xmlns:a16="http://schemas.microsoft.com/office/drawing/2014/main" id="{2CAC91F9-20C6-4AFF-5652-64709D7BD67B}"/>
              </a:ext>
            </a:extLst>
          </p:cNvPr>
          <p:cNvSpPr/>
          <p:nvPr/>
        </p:nvSpPr>
        <p:spPr>
          <a:xfrm>
            <a:off x="0" y="1812758"/>
            <a:ext cx="12192000" cy="50452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8B521B5-4701-8E45-510B-C4AD6C45078C}"/>
              </a:ext>
            </a:extLst>
          </p:cNvPr>
          <p:cNvSpPr txBox="1"/>
          <p:nvPr/>
        </p:nvSpPr>
        <p:spPr>
          <a:xfrm>
            <a:off x="377538" y="1964353"/>
            <a:ext cx="6954979" cy="4801314"/>
          </a:xfrm>
          <a:prstGeom prst="rect">
            <a:avLst/>
          </a:prstGeom>
          <a:noFill/>
        </p:spPr>
        <p:txBody>
          <a:bodyPr wrap="square" rtlCol="0">
            <a:spAutoFit/>
          </a:bodyPr>
          <a:lstStyle/>
          <a:p>
            <a:r>
              <a:rPr lang="en-AU" b="0" i="0" dirty="0">
                <a:solidFill>
                  <a:srgbClr val="202122"/>
                </a:solidFill>
                <a:effectLst/>
              </a:rPr>
              <a:t>The Secchi disk was invented by Pietro Angelo Secchi – an Italian Jesuit priest – in 1865 while serving as a scientific adviser to the Pope. He developed the disk that bears his name while quantifying water clarity in the Mediterranean Sea.</a:t>
            </a:r>
          </a:p>
          <a:p>
            <a:endParaRPr lang="en-AU" dirty="0">
              <a:solidFill>
                <a:srgbClr val="202122"/>
              </a:solidFill>
            </a:endParaRPr>
          </a:p>
          <a:p>
            <a:r>
              <a:rPr lang="en-AU" b="0" i="0" dirty="0">
                <a:solidFill>
                  <a:srgbClr val="202122"/>
                </a:solidFill>
                <a:effectLst/>
              </a:rPr>
              <a:t>The original Secchi disk featured an all-white, weighted circular disk. George C. Whipple modified the disk in 1899 for freshwater by adding alternating quadrants of black and white, as he believed it was easier to see than the marine version.</a:t>
            </a:r>
          </a:p>
          <a:p>
            <a:endParaRPr lang="en-AU" b="0" i="0" dirty="0">
              <a:solidFill>
                <a:srgbClr val="202122"/>
              </a:solidFill>
              <a:effectLst/>
            </a:endParaRPr>
          </a:p>
          <a:p>
            <a:r>
              <a:rPr lang="en-AU" b="0" i="0" dirty="0">
                <a:solidFill>
                  <a:srgbClr val="202122"/>
                </a:solidFill>
                <a:effectLst/>
              </a:rPr>
              <a:t>Today, the black and white Secchi disk seems to be the most commonly used version, although some marine researchers still prefer a white disk.</a:t>
            </a:r>
          </a:p>
          <a:p>
            <a:endParaRPr lang="en-AU" b="0" i="0" dirty="0">
              <a:solidFill>
                <a:srgbClr val="202122"/>
              </a:solidFill>
              <a:effectLst/>
            </a:endParaRPr>
          </a:p>
          <a:p>
            <a:r>
              <a:rPr lang="en-AU" b="0" i="0" dirty="0">
                <a:solidFill>
                  <a:srgbClr val="202122"/>
                </a:solidFill>
                <a:effectLst/>
              </a:rPr>
              <a:t>To measure turbidity using a </a:t>
            </a:r>
            <a:r>
              <a:rPr lang="en-AU" b="0" i="0" dirty="0" err="1">
                <a:solidFill>
                  <a:srgbClr val="202122"/>
                </a:solidFill>
                <a:effectLst/>
              </a:rPr>
              <a:t>secchi</a:t>
            </a:r>
            <a:r>
              <a:rPr lang="en-AU" b="0" i="0" dirty="0">
                <a:solidFill>
                  <a:srgbClr val="202122"/>
                </a:solidFill>
                <a:effectLst/>
              </a:rPr>
              <a:t> disc, lower the </a:t>
            </a:r>
            <a:r>
              <a:rPr lang="en-AU" b="0" i="0" dirty="0" err="1">
                <a:solidFill>
                  <a:srgbClr val="202122"/>
                </a:solidFill>
                <a:effectLst/>
              </a:rPr>
              <a:t>secchi</a:t>
            </a:r>
            <a:r>
              <a:rPr lang="en-AU" b="0" i="0" dirty="0">
                <a:solidFill>
                  <a:srgbClr val="202122"/>
                </a:solidFill>
                <a:effectLst/>
              </a:rPr>
              <a:t> disc into the water, looking straight down at it. Record the depth that it disappears. Lift the disc back up again. Record the depth it reappears. Average the two depths (add them together and divide by 2). This is your turbidity.</a:t>
            </a:r>
          </a:p>
        </p:txBody>
      </p:sp>
      <p:pic>
        <p:nvPicPr>
          <p:cNvPr id="93186" name="Picture 2" descr="Secchi disk - Wikipedia">
            <a:extLst>
              <a:ext uri="{FF2B5EF4-FFF2-40B4-BE49-F238E27FC236}">
                <a16:creationId xmlns:a16="http://schemas.microsoft.com/office/drawing/2014/main" id="{A878D9F9-9304-97B3-1465-FF8DE700FC2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68491" y="2170606"/>
            <a:ext cx="4329545" cy="4329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18738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text on a white background&#10;&#10;Description automatically generated">
            <a:extLst>
              <a:ext uri="{FF2B5EF4-FFF2-40B4-BE49-F238E27FC236}">
                <a16:creationId xmlns:a16="http://schemas.microsoft.com/office/drawing/2014/main" id="{58CD75EE-A1C0-811D-5ADC-55705295EB6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1287" y="1870364"/>
            <a:ext cx="6593629" cy="4628578"/>
          </a:xfrm>
          <a:prstGeom prst="rect">
            <a:avLst/>
          </a:prstGeom>
        </p:spPr>
      </p:pic>
      <p:pic>
        <p:nvPicPr>
          <p:cNvPr id="8" name="Picture 7" descr="A computer screen shot of a device&#10;&#10;Description automatically generated with medium confidence">
            <a:extLst>
              <a:ext uri="{FF2B5EF4-FFF2-40B4-BE49-F238E27FC236}">
                <a16:creationId xmlns:a16="http://schemas.microsoft.com/office/drawing/2014/main" id="{948ED676-BE82-8A33-90AD-295072C0BE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84916" y="1870362"/>
            <a:ext cx="3255508" cy="4628579"/>
          </a:xfrm>
          <a:prstGeom prst="rect">
            <a:avLst/>
          </a:prstGeom>
        </p:spPr>
      </p:pic>
      <p:sp>
        <p:nvSpPr>
          <p:cNvPr id="10" name="TextBox 9">
            <a:extLst>
              <a:ext uri="{FF2B5EF4-FFF2-40B4-BE49-F238E27FC236}">
                <a16:creationId xmlns:a16="http://schemas.microsoft.com/office/drawing/2014/main" id="{B0D7D6CD-D346-306C-E044-47867D52731B}"/>
              </a:ext>
            </a:extLst>
          </p:cNvPr>
          <p:cNvSpPr txBox="1"/>
          <p:nvPr/>
        </p:nvSpPr>
        <p:spPr>
          <a:xfrm>
            <a:off x="881115" y="258678"/>
            <a:ext cx="10839830" cy="1200329"/>
          </a:xfrm>
          <a:prstGeom prst="rect">
            <a:avLst/>
          </a:prstGeom>
          <a:noFill/>
        </p:spPr>
        <p:txBody>
          <a:bodyPr wrap="square" rtlCol="0">
            <a:spAutoFit/>
          </a:bodyPr>
          <a:lstStyle/>
          <a:p>
            <a:pPr algn="ctr"/>
            <a:r>
              <a:rPr lang="en-US" sz="3600" b="1" dirty="0"/>
              <a:t>Seafarers use a </a:t>
            </a:r>
            <a:r>
              <a:rPr lang="en-US" sz="3600" b="1" dirty="0" err="1"/>
              <a:t>secchi</a:t>
            </a:r>
            <a:r>
              <a:rPr lang="en-US" sz="3600" b="1" dirty="0"/>
              <a:t> disk to measure turbidity as a proxy for plankton abundance </a:t>
            </a:r>
          </a:p>
        </p:txBody>
      </p:sp>
    </p:spTree>
    <p:extLst>
      <p:ext uri="{BB962C8B-B14F-4D97-AF65-F5344CB8AC3E}">
        <p14:creationId xmlns:p14="http://schemas.microsoft.com/office/powerpoint/2010/main" val="2620965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B8D454-A52C-8588-6C81-C1E90FCF7EEA}"/>
              </a:ext>
            </a:extLst>
          </p:cNvPr>
          <p:cNvSpPr txBox="1"/>
          <p:nvPr/>
        </p:nvSpPr>
        <p:spPr>
          <a:xfrm>
            <a:off x="2264619" y="550203"/>
            <a:ext cx="7312518" cy="954107"/>
          </a:xfrm>
          <a:prstGeom prst="rect">
            <a:avLst/>
          </a:prstGeom>
          <a:noFill/>
        </p:spPr>
        <p:txBody>
          <a:bodyPr wrap="square" rtlCol="0">
            <a:spAutoFit/>
          </a:bodyPr>
          <a:lstStyle/>
          <a:p>
            <a:pPr algn="ctr"/>
            <a:r>
              <a:rPr lang="en-US" sz="3200" b="1" dirty="0"/>
              <a:t>How to measure turbidity</a:t>
            </a:r>
          </a:p>
          <a:p>
            <a:pPr algn="ctr"/>
            <a:r>
              <a:rPr lang="en-US" sz="2400" dirty="0"/>
              <a:t>using a turbidity or transparency tube</a:t>
            </a:r>
          </a:p>
        </p:txBody>
      </p:sp>
      <p:sp>
        <p:nvSpPr>
          <p:cNvPr id="3" name="Rectangle 2">
            <a:extLst>
              <a:ext uri="{FF2B5EF4-FFF2-40B4-BE49-F238E27FC236}">
                <a16:creationId xmlns:a16="http://schemas.microsoft.com/office/drawing/2014/main" id="{2CAC91F9-20C6-4AFF-5652-64709D7BD67B}"/>
              </a:ext>
            </a:extLst>
          </p:cNvPr>
          <p:cNvSpPr/>
          <p:nvPr/>
        </p:nvSpPr>
        <p:spPr>
          <a:xfrm>
            <a:off x="0" y="1812758"/>
            <a:ext cx="12192000" cy="50452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8B521B5-4701-8E45-510B-C4AD6C45078C}"/>
              </a:ext>
            </a:extLst>
          </p:cNvPr>
          <p:cNvSpPr txBox="1"/>
          <p:nvPr/>
        </p:nvSpPr>
        <p:spPr>
          <a:xfrm>
            <a:off x="377538" y="1964353"/>
            <a:ext cx="7159335" cy="4801314"/>
          </a:xfrm>
          <a:prstGeom prst="rect">
            <a:avLst/>
          </a:prstGeom>
          <a:noFill/>
        </p:spPr>
        <p:txBody>
          <a:bodyPr wrap="square" rtlCol="0">
            <a:spAutoFit/>
          </a:bodyPr>
          <a:lstStyle/>
          <a:p>
            <a:r>
              <a:rPr lang="en-AU" b="0" i="0" dirty="0">
                <a:solidFill>
                  <a:srgbClr val="202122"/>
                </a:solidFill>
                <a:effectLst/>
              </a:rPr>
              <a:t>Another visual tool for the measurement of turbidity is a transparency tube. The tube is clear and features “hatch marks” to measure water depth. At the bottom, there is a stopper with a Secchi disk pattern and a release valve.</a:t>
            </a:r>
          </a:p>
          <a:p>
            <a:endParaRPr lang="en-AU" b="0" i="0" dirty="0">
              <a:solidFill>
                <a:srgbClr val="202122"/>
              </a:solidFill>
              <a:effectLst/>
            </a:endParaRPr>
          </a:p>
          <a:p>
            <a:r>
              <a:rPr lang="en-AU" b="0" i="0" dirty="0">
                <a:solidFill>
                  <a:srgbClr val="202122"/>
                </a:solidFill>
                <a:effectLst/>
              </a:rPr>
              <a:t>The transparency tube is filled with sample water. While looking down into the tube from the top, water is slowly released using the valve until the Secchi disk is barely visible. The remaining depth of water is then recorded. The procedure is typically performed at least twice, and an average value is recorded.</a:t>
            </a:r>
          </a:p>
          <a:p>
            <a:endParaRPr lang="en-AU" dirty="0">
              <a:solidFill>
                <a:srgbClr val="202122"/>
              </a:solidFill>
            </a:endParaRPr>
          </a:p>
          <a:p>
            <a:r>
              <a:rPr lang="en-AU" i="1" dirty="0">
                <a:solidFill>
                  <a:srgbClr val="202122"/>
                </a:solidFill>
              </a:rPr>
              <a:t>Note: </a:t>
            </a:r>
            <a:r>
              <a:rPr lang="en-AU" dirty="0">
                <a:solidFill>
                  <a:srgbClr val="202122"/>
                </a:solidFill>
              </a:rPr>
              <a:t>If making your own DIY version, it can be difficult to source the release value. Therefore, instead fill the tube until the </a:t>
            </a:r>
            <a:r>
              <a:rPr lang="en-AU" dirty="0" err="1">
                <a:solidFill>
                  <a:srgbClr val="202122"/>
                </a:solidFill>
              </a:rPr>
              <a:t>secchi</a:t>
            </a:r>
            <a:r>
              <a:rPr lang="en-AU" dirty="0">
                <a:solidFill>
                  <a:srgbClr val="202122"/>
                </a:solidFill>
              </a:rPr>
              <a:t> disappears. </a:t>
            </a:r>
            <a:endParaRPr lang="en-AU" b="0" i="0" dirty="0">
              <a:solidFill>
                <a:srgbClr val="202122"/>
              </a:solidFill>
              <a:effectLst/>
            </a:endParaRPr>
          </a:p>
          <a:p>
            <a:endParaRPr lang="en-AU" dirty="0">
              <a:solidFill>
                <a:srgbClr val="202122"/>
              </a:solidFill>
            </a:endParaRPr>
          </a:p>
          <a:p>
            <a:r>
              <a:rPr lang="en-AU" dirty="0">
                <a:solidFill>
                  <a:srgbClr val="202122"/>
                </a:solidFill>
              </a:rPr>
              <a:t>Transparency tube values are recorded in distance units, but tables are available for conversion to NTU. However, not all of these tables apply to every field condition – this is a significant drawback of transparency tubes.</a:t>
            </a:r>
          </a:p>
        </p:txBody>
      </p:sp>
      <p:pic>
        <p:nvPicPr>
          <p:cNvPr id="94210" name="Picture 2" descr="transparency tube turbidity measurement">
            <a:extLst>
              <a:ext uri="{FF2B5EF4-FFF2-40B4-BE49-F238E27FC236}">
                <a16:creationId xmlns:a16="http://schemas.microsoft.com/office/drawing/2014/main" id="{F1855204-5C51-77D3-9919-93B04FEF914A}"/>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7751618" y="2421914"/>
            <a:ext cx="4440382" cy="44403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lack and white symbol with an eye and arrow&#10;&#10;Description automatically generated">
            <a:extLst>
              <a:ext uri="{FF2B5EF4-FFF2-40B4-BE49-F238E27FC236}">
                <a16:creationId xmlns:a16="http://schemas.microsoft.com/office/drawing/2014/main" id="{97CE6773-A5DB-341B-4D6F-C43A395F8EC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72074" y="1910093"/>
            <a:ext cx="482600" cy="635000"/>
          </a:xfrm>
          <a:prstGeom prst="rect">
            <a:avLst/>
          </a:prstGeom>
        </p:spPr>
      </p:pic>
    </p:spTree>
    <p:extLst>
      <p:ext uri="{BB962C8B-B14F-4D97-AF65-F5344CB8AC3E}">
        <p14:creationId xmlns:p14="http://schemas.microsoft.com/office/powerpoint/2010/main" val="38612176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test tube&#10;&#10;Description automatically generated">
            <a:extLst>
              <a:ext uri="{FF2B5EF4-FFF2-40B4-BE49-F238E27FC236}">
                <a16:creationId xmlns:a16="http://schemas.microsoft.com/office/drawing/2014/main" id="{B66F7C3F-A7BD-AF83-8442-C4FB5B3CCE8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81778" y="177412"/>
            <a:ext cx="5065843" cy="3510398"/>
          </a:xfrm>
          <a:prstGeom prst="rect">
            <a:avLst/>
          </a:prstGeom>
        </p:spPr>
      </p:pic>
      <p:pic>
        <p:nvPicPr>
          <p:cNvPr id="8" name="Picture 7" descr="A black and white drawing of a cylinder&#10;&#10;Description automatically generated">
            <a:extLst>
              <a:ext uri="{FF2B5EF4-FFF2-40B4-BE49-F238E27FC236}">
                <a16:creationId xmlns:a16="http://schemas.microsoft.com/office/drawing/2014/main" id="{65456FCA-E7B2-3982-E97F-849E8A50AA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86831" y="163244"/>
            <a:ext cx="1590426" cy="3510398"/>
          </a:xfrm>
          <a:prstGeom prst="rect">
            <a:avLst/>
          </a:prstGeom>
        </p:spPr>
      </p:pic>
      <p:pic>
        <p:nvPicPr>
          <p:cNvPr id="10" name="Picture 9" descr="A table of measurement tables&#10;&#10;Description automatically generated">
            <a:extLst>
              <a:ext uri="{FF2B5EF4-FFF2-40B4-BE49-F238E27FC236}">
                <a16:creationId xmlns:a16="http://schemas.microsoft.com/office/drawing/2014/main" id="{6CAB387D-BF68-EA45-2A89-DF4D84822C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41075" y="3784633"/>
            <a:ext cx="3706545" cy="2895955"/>
          </a:xfrm>
          <a:prstGeom prst="rect">
            <a:avLst/>
          </a:prstGeom>
        </p:spPr>
      </p:pic>
      <p:sp>
        <p:nvSpPr>
          <p:cNvPr id="11" name="TextBox 10">
            <a:extLst>
              <a:ext uri="{FF2B5EF4-FFF2-40B4-BE49-F238E27FC236}">
                <a16:creationId xmlns:a16="http://schemas.microsoft.com/office/drawing/2014/main" id="{705CB020-6A76-890F-DBD2-995EBF79C996}"/>
              </a:ext>
            </a:extLst>
          </p:cNvPr>
          <p:cNvSpPr txBox="1"/>
          <p:nvPr/>
        </p:nvSpPr>
        <p:spPr>
          <a:xfrm>
            <a:off x="3028440" y="348636"/>
            <a:ext cx="1957060" cy="3600986"/>
          </a:xfrm>
          <a:prstGeom prst="rect">
            <a:avLst/>
          </a:prstGeom>
          <a:noFill/>
        </p:spPr>
        <p:txBody>
          <a:bodyPr wrap="square" rtlCol="0">
            <a:spAutoFit/>
          </a:bodyPr>
          <a:lstStyle/>
          <a:p>
            <a:r>
              <a:rPr lang="en-US" sz="1400" u="sng" dirty="0"/>
              <a:t>DIY Turbidity Tube material ideas</a:t>
            </a:r>
          </a:p>
          <a:p>
            <a:endParaRPr lang="en-US" sz="1400" dirty="0"/>
          </a:p>
          <a:p>
            <a:r>
              <a:rPr lang="en-US" sz="1400" b="1" dirty="0"/>
              <a:t>Clear tube: </a:t>
            </a:r>
            <a:r>
              <a:rPr lang="en-US" sz="1400" dirty="0"/>
              <a:t>long, </a:t>
            </a:r>
            <a:r>
              <a:rPr lang="en-US" sz="1400" i="1" dirty="0"/>
              <a:t>clear</a:t>
            </a:r>
            <a:r>
              <a:rPr lang="en-US" sz="1400" b="1" dirty="0"/>
              <a:t> </a:t>
            </a:r>
            <a:r>
              <a:rPr lang="en-US" sz="1400" dirty="0"/>
              <a:t>fluorescent light sleeve</a:t>
            </a:r>
          </a:p>
          <a:p>
            <a:r>
              <a:rPr lang="en-US" sz="1400" b="1" dirty="0"/>
              <a:t>Tube cap: </a:t>
            </a:r>
            <a:r>
              <a:rPr lang="en-US" sz="1400" dirty="0"/>
              <a:t>Rubber stopper, PVC pipe cap, Gatorade lid with rubber washer, chair leg end cap, etc. </a:t>
            </a:r>
          </a:p>
          <a:p>
            <a:r>
              <a:rPr lang="en-US" sz="1400" b="1" dirty="0"/>
              <a:t>Viewing disc</a:t>
            </a:r>
            <a:r>
              <a:rPr lang="en-US" sz="1400" dirty="0"/>
              <a:t>: yogurt lid cut into circle, poker chip</a:t>
            </a:r>
          </a:p>
          <a:p>
            <a:r>
              <a:rPr lang="en-US" sz="1400" b="1" dirty="0"/>
              <a:t>Measuring device: </a:t>
            </a:r>
            <a:r>
              <a:rPr lang="en-US" sz="1400" dirty="0"/>
              <a:t>ruler, tape measure, etc.</a:t>
            </a:r>
          </a:p>
          <a:p>
            <a:endParaRPr lang="en-US" dirty="0"/>
          </a:p>
        </p:txBody>
      </p:sp>
      <p:pic>
        <p:nvPicPr>
          <p:cNvPr id="16" name="Picture 15" descr="A diagram of a measuring device&#10;&#10;Description automatically generated">
            <a:extLst>
              <a:ext uri="{FF2B5EF4-FFF2-40B4-BE49-F238E27FC236}">
                <a16:creationId xmlns:a16="http://schemas.microsoft.com/office/drawing/2014/main" id="{4B547C17-AD4A-6CFE-1231-EFA8D979AE0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4379" y="163244"/>
            <a:ext cx="2684422" cy="3510398"/>
          </a:xfrm>
          <a:prstGeom prst="rect">
            <a:avLst/>
          </a:prstGeom>
        </p:spPr>
      </p:pic>
      <p:pic>
        <p:nvPicPr>
          <p:cNvPr id="18" name="Picture 17" descr="A person cutting a milk carton&#10;&#10;Description automatically generated">
            <a:extLst>
              <a:ext uri="{FF2B5EF4-FFF2-40B4-BE49-F238E27FC236}">
                <a16:creationId xmlns:a16="http://schemas.microsoft.com/office/drawing/2014/main" id="{EBDEC21C-37BD-B1EA-FCE6-96DE1102955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5215" y="4073371"/>
            <a:ext cx="1600200" cy="1206500"/>
          </a:xfrm>
          <a:prstGeom prst="rect">
            <a:avLst/>
          </a:prstGeom>
        </p:spPr>
      </p:pic>
      <p:pic>
        <p:nvPicPr>
          <p:cNvPr id="20" name="Picture 19" descr="A hand writing on a glass tube&#10;&#10;Description automatically generated">
            <a:extLst>
              <a:ext uri="{FF2B5EF4-FFF2-40B4-BE49-F238E27FC236}">
                <a16:creationId xmlns:a16="http://schemas.microsoft.com/office/drawing/2014/main" id="{0602B863-EC9D-ACB6-CC5D-FE4F115F78E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152295" y="4073372"/>
            <a:ext cx="1346200" cy="1206500"/>
          </a:xfrm>
          <a:prstGeom prst="rect">
            <a:avLst/>
          </a:prstGeom>
        </p:spPr>
      </p:pic>
      <p:pic>
        <p:nvPicPr>
          <p:cNvPr id="22" name="Picture 21" descr="A person cutting a paper with scissors&#10;&#10;Description automatically generated">
            <a:extLst>
              <a:ext uri="{FF2B5EF4-FFF2-40B4-BE49-F238E27FC236}">
                <a16:creationId xmlns:a16="http://schemas.microsoft.com/office/drawing/2014/main" id="{AE25ED88-F114-3F91-CFDE-00CA4E9E912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605375" y="4073372"/>
            <a:ext cx="1489404" cy="1206500"/>
          </a:xfrm>
          <a:prstGeom prst="rect">
            <a:avLst/>
          </a:prstGeom>
        </p:spPr>
      </p:pic>
      <p:pic>
        <p:nvPicPr>
          <p:cNvPr id="24" name="Picture 23" descr="A close-up of a person drawing&#10;&#10;Description automatically generated">
            <a:extLst>
              <a:ext uri="{FF2B5EF4-FFF2-40B4-BE49-F238E27FC236}">
                <a16:creationId xmlns:a16="http://schemas.microsoft.com/office/drawing/2014/main" id="{8D70A28F-5756-F49B-7C81-619D603E85E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206927" y="4073371"/>
            <a:ext cx="1150384" cy="1206500"/>
          </a:xfrm>
          <a:prstGeom prst="rect">
            <a:avLst/>
          </a:prstGeom>
        </p:spPr>
      </p:pic>
      <p:pic>
        <p:nvPicPr>
          <p:cNvPr id="26" name="Picture 25" descr="A close-up of a toothbrush&#10;&#10;Description automatically generated">
            <a:extLst>
              <a:ext uri="{FF2B5EF4-FFF2-40B4-BE49-F238E27FC236}">
                <a16:creationId xmlns:a16="http://schemas.microsoft.com/office/drawing/2014/main" id="{CA0A2B59-2912-2179-5886-A77E0B4C62F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45215" y="5440339"/>
            <a:ext cx="1600200" cy="1149350"/>
          </a:xfrm>
          <a:prstGeom prst="rect">
            <a:avLst/>
          </a:prstGeom>
        </p:spPr>
      </p:pic>
      <p:pic>
        <p:nvPicPr>
          <p:cNvPr id="28" name="Picture 27" descr="A hand holding a small white cylinder&#10;&#10;Description automatically generated">
            <a:extLst>
              <a:ext uri="{FF2B5EF4-FFF2-40B4-BE49-F238E27FC236}">
                <a16:creationId xmlns:a16="http://schemas.microsoft.com/office/drawing/2014/main" id="{44AF61CE-3585-8113-40E0-3490F62AE156}"/>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2168337" y="5426944"/>
            <a:ext cx="1330158" cy="1149350"/>
          </a:xfrm>
          <a:prstGeom prst="rect">
            <a:avLst/>
          </a:prstGeom>
        </p:spPr>
      </p:pic>
      <p:sp>
        <p:nvSpPr>
          <p:cNvPr id="29" name="TextBox 28">
            <a:extLst>
              <a:ext uri="{FF2B5EF4-FFF2-40B4-BE49-F238E27FC236}">
                <a16:creationId xmlns:a16="http://schemas.microsoft.com/office/drawing/2014/main" id="{3E9E191A-5C79-0FAC-637C-F1DC03CC32C6}"/>
              </a:ext>
            </a:extLst>
          </p:cNvPr>
          <p:cNvSpPr txBox="1"/>
          <p:nvPr/>
        </p:nvSpPr>
        <p:spPr>
          <a:xfrm>
            <a:off x="570375" y="6220357"/>
            <a:ext cx="1984808" cy="369332"/>
          </a:xfrm>
          <a:prstGeom prst="rect">
            <a:avLst/>
          </a:prstGeom>
          <a:noFill/>
        </p:spPr>
        <p:txBody>
          <a:bodyPr wrap="square" rtlCol="0">
            <a:spAutoFit/>
          </a:bodyPr>
          <a:lstStyle/>
          <a:p>
            <a:r>
              <a:rPr lang="en-US" dirty="0"/>
              <a:t>glue</a:t>
            </a:r>
          </a:p>
        </p:txBody>
      </p:sp>
      <p:pic>
        <p:nvPicPr>
          <p:cNvPr id="31" name="Picture 30" descr="A hand holding a black and white circle&#10;&#10;Description automatically generated">
            <a:extLst>
              <a:ext uri="{FF2B5EF4-FFF2-40B4-BE49-F238E27FC236}">
                <a16:creationId xmlns:a16="http://schemas.microsoft.com/office/drawing/2014/main" id="{2D8A85B7-A171-760E-A7CD-2E22EA0D03FF}"/>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581867" y="5434823"/>
            <a:ext cx="1512912" cy="1141471"/>
          </a:xfrm>
          <a:prstGeom prst="rect">
            <a:avLst/>
          </a:prstGeom>
        </p:spPr>
      </p:pic>
      <p:pic>
        <p:nvPicPr>
          <p:cNvPr id="33" name="Picture 32" descr="A close up of a tube&#10;&#10;Description automatically generated">
            <a:extLst>
              <a:ext uri="{FF2B5EF4-FFF2-40B4-BE49-F238E27FC236}">
                <a16:creationId xmlns:a16="http://schemas.microsoft.com/office/drawing/2014/main" id="{74F4DC32-E055-9E43-E290-62877CFC6276}"/>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rot="16200000">
            <a:off x="5925108" y="4636428"/>
            <a:ext cx="2513013" cy="1386898"/>
          </a:xfrm>
          <a:prstGeom prst="rect">
            <a:avLst/>
          </a:prstGeom>
        </p:spPr>
      </p:pic>
      <p:pic>
        <p:nvPicPr>
          <p:cNvPr id="35" name="Picture 34" descr="A close-up of a person writing on a ruler&#10;&#10;Description automatically generated">
            <a:extLst>
              <a:ext uri="{FF2B5EF4-FFF2-40B4-BE49-F238E27FC236}">
                <a16:creationId xmlns:a16="http://schemas.microsoft.com/office/drawing/2014/main" id="{082942A9-82B8-B97F-FA05-AD382A265D7E}"/>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rot="5400000">
            <a:off x="5171769" y="5390752"/>
            <a:ext cx="1220700" cy="1150384"/>
          </a:xfrm>
          <a:prstGeom prst="rect">
            <a:avLst/>
          </a:prstGeom>
        </p:spPr>
      </p:pic>
    </p:spTree>
    <p:extLst>
      <p:ext uri="{BB962C8B-B14F-4D97-AF65-F5344CB8AC3E}">
        <p14:creationId xmlns:p14="http://schemas.microsoft.com/office/powerpoint/2010/main" val="38220807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ap&#10;&#10;Description automatically generated">
            <a:extLst>
              <a:ext uri="{FF2B5EF4-FFF2-40B4-BE49-F238E27FC236}">
                <a16:creationId xmlns:a16="http://schemas.microsoft.com/office/drawing/2014/main" id="{C8B5243D-B9BB-675A-3133-57BB02AB59A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4610" y="151746"/>
            <a:ext cx="7958736" cy="6262910"/>
          </a:xfrm>
          <a:prstGeom prst="rect">
            <a:avLst/>
          </a:prstGeom>
        </p:spPr>
      </p:pic>
      <p:sp>
        <p:nvSpPr>
          <p:cNvPr id="4" name="TextBox 3">
            <a:extLst>
              <a:ext uri="{FF2B5EF4-FFF2-40B4-BE49-F238E27FC236}">
                <a16:creationId xmlns:a16="http://schemas.microsoft.com/office/drawing/2014/main" id="{18441A1F-CB48-A299-8A60-D5814A2F0F6B}"/>
              </a:ext>
            </a:extLst>
          </p:cNvPr>
          <p:cNvSpPr txBox="1"/>
          <p:nvPr/>
        </p:nvSpPr>
        <p:spPr>
          <a:xfrm>
            <a:off x="4045528" y="6414656"/>
            <a:ext cx="3657600" cy="369332"/>
          </a:xfrm>
          <a:prstGeom prst="rect">
            <a:avLst/>
          </a:prstGeom>
          <a:noFill/>
        </p:spPr>
        <p:txBody>
          <a:bodyPr wrap="square" rtlCol="0">
            <a:spAutoFit/>
          </a:bodyPr>
          <a:lstStyle/>
          <a:p>
            <a:pPr algn="ctr"/>
            <a:r>
              <a:rPr lang="en-US" dirty="0" err="1"/>
              <a:t>eReefs</a:t>
            </a:r>
            <a:r>
              <a:rPr lang="en-US" dirty="0"/>
              <a:t> data (AIMS) March 2019</a:t>
            </a:r>
          </a:p>
        </p:txBody>
      </p:sp>
      <p:pic>
        <p:nvPicPr>
          <p:cNvPr id="6" name="Picture 5">
            <a:extLst>
              <a:ext uri="{FF2B5EF4-FFF2-40B4-BE49-F238E27FC236}">
                <a16:creationId xmlns:a16="http://schemas.microsoft.com/office/drawing/2014/main" id="{BC10FE2B-A75A-4F61-24B3-696C4BD13B4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63346" y="151746"/>
            <a:ext cx="3951997" cy="6262910"/>
          </a:xfrm>
          <a:prstGeom prst="rect">
            <a:avLst/>
          </a:prstGeom>
        </p:spPr>
      </p:pic>
    </p:spTree>
    <p:extLst>
      <p:ext uri="{BB962C8B-B14F-4D97-AF65-F5344CB8AC3E}">
        <p14:creationId xmlns:p14="http://schemas.microsoft.com/office/powerpoint/2010/main" val="28749361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F04CB7-1BE8-DE71-7866-F0031A351FC2}"/>
              </a:ext>
            </a:extLst>
          </p:cNvPr>
          <p:cNvSpPr txBox="1"/>
          <p:nvPr/>
        </p:nvSpPr>
        <p:spPr>
          <a:xfrm>
            <a:off x="699655" y="2090172"/>
            <a:ext cx="2133600" cy="2677656"/>
          </a:xfrm>
          <a:prstGeom prst="rect">
            <a:avLst/>
          </a:prstGeom>
          <a:noFill/>
        </p:spPr>
        <p:txBody>
          <a:bodyPr wrap="square" rtlCol="0">
            <a:spAutoFit/>
          </a:bodyPr>
          <a:lstStyle/>
          <a:p>
            <a:pPr algn="ctr"/>
            <a:r>
              <a:rPr lang="en-US" sz="4000" b="1" dirty="0"/>
              <a:t>TSS</a:t>
            </a:r>
          </a:p>
          <a:p>
            <a:pPr algn="ctr"/>
            <a:endParaRPr lang="en-US" sz="3200" b="1" dirty="0"/>
          </a:p>
          <a:p>
            <a:pPr algn="ctr"/>
            <a:r>
              <a:rPr lang="en-US" sz="2400" dirty="0"/>
              <a:t>Total Suspended Solids</a:t>
            </a:r>
          </a:p>
          <a:p>
            <a:pPr algn="ctr"/>
            <a:endParaRPr lang="en-US" sz="2400" dirty="0"/>
          </a:p>
        </p:txBody>
      </p:sp>
      <p:pic>
        <p:nvPicPr>
          <p:cNvPr id="98308" name="Picture 4">
            <a:extLst>
              <a:ext uri="{FF2B5EF4-FFF2-40B4-BE49-F238E27FC236}">
                <a16:creationId xmlns:a16="http://schemas.microsoft.com/office/drawing/2014/main" id="{111253F3-5CF3-08BE-92E7-D56B3F13B4B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435926" y="0"/>
            <a:ext cx="875607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30639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39ED9A-418F-1F4C-A459-AC850D71A72F}"/>
              </a:ext>
            </a:extLst>
          </p:cNvPr>
          <p:cNvSpPr txBox="1"/>
          <p:nvPr/>
        </p:nvSpPr>
        <p:spPr>
          <a:xfrm>
            <a:off x="506653" y="724359"/>
            <a:ext cx="2707602" cy="4893647"/>
          </a:xfrm>
          <a:prstGeom prst="rect">
            <a:avLst/>
          </a:prstGeom>
          <a:noFill/>
        </p:spPr>
        <p:txBody>
          <a:bodyPr wrap="square">
            <a:spAutoFit/>
          </a:bodyPr>
          <a:lstStyle/>
          <a:p>
            <a:pPr algn="ctr" fontAlgn="auto"/>
            <a:r>
              <a:rPr lang="en-AU" sz="2800" b="1" i="0" dirty="0">
                <a:solidFill>
                  <a:srgbClr val="000000"/>
                </a:solidFill>
                <a:effectLst/>
              </a:rPr>
              <a:t>TSS is the total concentration of </a:t>
            </a:r>
            <a:r>
              <a:rPr lang="en-AU" sz="2800" b="1" i="1" dirty="0">
                <a:solidFill>
                  <a:srgbClr val="000000"/>
                </a:solidFill>
                <a:effectLst/>
              </a:rPr>
              <a:t>suspended</a:t>
            </a:r>
            <a:r>
              <a:rPr lang="en-AU" sz="2800" b="1" i="0" dirty="0">
                <a:solidFill>
                  <a:srgbClr val="000000"/>
                </a:solidFill>
                <a:effectLst/>
              </a:rPr>
              <a:t> solids (particles) bigger than 2µm.</a:t>
            </a:r>
          </a:p>
          <a:p>
            <a:pPr algn="ctr" fontAlgn="auto"/>
            <a:endParaRPr lang="en-AU" sz="2800" b="1" dirty="0">
              <a:solidFill>
                <a:srgbClr val="000000"/>
              </a:solidFill>
            </a:endParaRPr>
          </a:p>
          <a:p>
            <a:pPr algn="ctr" fontAlgn="auto"/>
            <a:r>
              <a:rPr lang="en-AU" sz="2800" b="1" i="0" dirty="0">
                <a:solidFill>
                  <a:srgbClr val="000000"/>
                </a:solidFill>
                <a:effectLst/>
              </a:rPr>
              <a:t>It is expressed in mg/L or ppm.</a:t>
            </a:r>
          </a:p>
          <a:p>
            <a:pPr algn="ctr" fontAlgn="auto"/>
            <a:endParaRPr lang="en-AU" sz="2800" b="1" dirty="0">
              <a:solidFill>
                <a:srgbClr val="000000"/>
              </a:solidFill>
            </a:endParaRPr>
          </a:p>
          <a:p>
            <a:pPr algn="ctr" fontAlgn="auto"/>
            <a:r>
              <a:rPr lang="en-AU" sz="2000" i="0" dirty="0">
                <a:solidFill>
                  <a:srgbClr val="000000"/>
                </a:solidFill>
                <a:effectLst/>
              </a:rPr>
              <a:t>(as opposed to </a:t>
            </a:r>
            <a:r>
              <a:rPr lang="en-AU" sz="2000" i="1" dirty="0">
                <a:solidFill>
                  <a:srgbClr val="000000"/>
                </a:solidFill>
                <a:effectLst/>
              </a:rPr>
              <a:t>turbidity </a:t>
            </a:r>
            <a:r>
              <a:rPr lang="en-AU" sz="2000" i="0" dirty="0">
                <a:solidFill>
                  <a:srgbClr val="000000"/>
                </a:solidFill>
                <a:effectLst/>
              </a:rPr>
              <a:t>which is an optical measurement</a:t>
            </a:r>
            <a:r>
              <a:rPr lang="en-AU" sz="2000" dirty="0">
                <a:solidFill>
                  <a:srgbClr val="000000"/>
                </a:solidFill>
              </a:rPr>
              <a:t>)</a:t>
            </a:r>
            <a:endParaRPr lang="en-AU" sz="2000" i="0" dirty="0">
              <a:solidFill>
                <a:srgbClr val="000000"/>
              </a:solidFill>
              <a:effectLst/>
            </a:endParaRPr>
          </a:p>
        </p:txBody>
      </p:sp>
      <p:pic>
        <p:nvPicPr>
          <p:cNvPr id="100354" name="Picture 2" descr="Turbidity, Total Suspended Solids &amp; Water Clarity - Environmental  Measurement Systems">
            <a:extLst>
              <a:ext uri="{FF2B5EF4-FFF2-40B4-BE49-F238E27FC236}">
                <a16:creationId xmlns:a16="http://schemas.microsoft.com/office/drawing/2014/main" id="{3E97239E-F658-C5DB-ECFA-A47F5932111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62399" y="0"/>
            <a:ext cx="82296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1143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1C12479-BFB9-9ADA-F45D-BD8A10D717E1}"/>
              </a:ext>
            </a:extLst>
          </p:cNvPr>
          <p:cNvSpPr txBox="1"/>
          <p:nvPr/>
        </p:nvSpPr>
        <p:spPr>
          <a:xfrm>
            <a:off x="794904" y="4067936"/>
            <a:ext cx="2619280" cy="954107"/>
          </a:xfrm>
          <a:prstGeom prst="rect">
            <a:avLst/>
          </a:prstGeom>
          <a:noFill/>
        </p:spPr>
        <p:txBody>
          <a:bodyPr wrap="square">
            <a:spAutoFit/>
          </a:bodyPr>
          <a:lstStyle/>
          <a:p>
            <a:pPr algn="ctr"/>
            <a:r>
              <a:rPr lang="en-AU" sz="2800" b="1" dirty="0">
                <a:solidFill>
                  <a:srgbClr val="000000"/>
                </a:solidFill>
              </a:rPr>
              <a:t>M</a:t>
            </a:r>
            <a:r>
              <a:rPr lang="en-AU" sz="2800" b="1" i="0" dirty="0">
                <a:solidFill>
                  <a:srgbClr val="000000"/>
                </a:solidFill>
                <a:effectLst/>
              </a:rPr>
              <a:t>urky water has high TSS</a:t>
            </a:r>
          </a:p>
        </p:txBody>
      </p:sp>
      <p:sp>
        <p:nvSpPr>
          <p:cNvPr id="4" name="Rectangle 3">
            <a:extLst>
              <a:ext uri="{FF2B5EF4-FFF2-40B4-BE49-F238E27FC236}">
                <a16:creationId xmlns:a16="http://schemas.microsoft.com/office/drawing/2014/main" id="{2C28EF93-C2C6-A063-E752-2CDEC109CE89}"/>
              </a:ext>
            </a:extLst>
          </p:cNvPr>
          <p:cNvSpPr/>
          <p:nvPr/>
        </p:nvSpPr>
        <p:spPr>
          <a:xfrm>
            <a:off x="4156364" y="0"/>
            <a:ext cx="8035636"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26" name="Picture 2" descr="What Is a Turbidity Sensor? How to Choose? - Renke">
            <a:extLst>
              <a:ext uri="{FF2B5EF4-FFF2-40B4-BE49-F238E27FC236}">
                <a16:creationId xmlns:a16="http://schemas.microsoft.com/office/drawing/2014/main" id="{81C49674-B8FA-7A0E-52ED-A8AC8A1D6E7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56282" y="558800"/>
            <a:ext cx="7035800" cy="5740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F849E52-7A9A-CA1A-66F2-E228B734920C}"/>
              </a:ext>
            </a:extLst>
          </p:cNvPr>
          <p:cNvSpPr/>
          <p:nvPr/>
        </p:nvSpPr>
        <p:spPr>
          <a:xfrm>
            <a:off x="6096000" y="5430982"/>
            <a:ext cx="3699164" cy="4433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8D60A45-5137-61D6-BA34-F1931B31E7C2}"/>
              </a:ext>
            </a:extLst>
          </p:cNvPr>
          <p:cNvSpPr txBox="1"/>
          <p:nvPr/>
        </p:nvSpPr>
        <p:spPr>
          <a:xfrm>
            <a:off x="6864927" y="5430982"/>
            <a:ext cx="2618509" cy="461665"/>
          </a:xfrm>
          <a:prstGeom prst="rect">
            <a:avLst/>
          </a:prstGeom>
          <a:noFill/>
        </p:spPr>
        <p:txBody>
          <a:bodyPr wrap="square" rtlCol="0">
            <a:spAutoFit/>
          </a:bodyPr>
          <a:lstStyle/>
          <a:p>
            <a:r>
              <a:rPr lang="en-US" sz="2400" dirty="0"/>
              <a:t>INCREASING TSS</a:t>
            </a:r>
          </a:p>
        </p:txBody>
      </p:sp>
      <p:sp>
        <p:nvSpPr>
          <p:cNvPr id="6" name="TextBox 5">
            <a:extLst>
              <a:ext uri="{FF2B5EF4-FFF2-40B4-BE49-F238E27FC236}">
                <a16:creationId xmlns:a16="http://schemas.microsoft.com/office/drawing/2014/main" id="{5ABA18B1-0DAE-3725-2E8A-CCC53CD35101}"/>
              </a:ext>
            </a:extLst>
          </p:cNvPr>
          <p:cNvSpPr txBox="1"/>
          <p:nvPr/>
        </p:nvSpPr>
        <p:spPr>
          <a:xfrm>
            <a:off x="953655" y="1628139"/>
            <a:ext cx="2301779" cy="954107"/>
          </a:xfrm>
          <a:prstGeom prst="rect">
            <a:avLst/>
          </a:prstGeom>
          <a:noFill/>
        </p:spPr>
        <p:txBody>
          <a:bodyPr wrap="square">
            <a:spAutoFit/>
          </a:bodyPr>
          <a:lstStyle/>
          <a:p>
            <a:pPr algn="ctr"/>
            <a:r>
              <a:rPr lang="en-AU" sz="2800" b="1" dirty="0">
                <a:solidFill>
                  <a:srgbClr val="000000"/>
                </a:solidFill>
              </a:rPr>
              <a:t>C</a:t>
            </a:r>
            <a:r>
              <a:rPr lang="en-AU" sz="2800" b="1" i="0" dirty="0">
                <a:solidFill>
                  <a:srgbClr val="000000"/>
                </a:solidFill>
                <a:effectLst/>
              </a:rPr>
              <a:t>lean water has low TSS</a:t>
            </a:r>
          </a:p>
        </p:txBody>
      </p:sp>
    </p:spTree>
    <p:extLst>
      <p:ext uri="{BB962C8B-B14F-4D97-AF65-F5344CB8AC3E}">
        <p14:creationId xmlns:p14="http://schemas.microsoft.com/office/powerpoint/2010/main" val="20892537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782FCB-BC7B-732A-48E2-71005DD28D93}"/>
              </a:ext>
            </a:extLst>
          </p:cNvPr>
          <p:cNvSpPr/>
          <p:nvPr/>
        </p:nvSpPr>
        <p:spPr>
          <a:xfrm>
            <a:off x="0" y="1316182"/>
            <a:ext cx="12192000" cy="55418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urbidity, Total Suspended Solids &amp; Water Clarity - Environmental  Measurement Systems">
            <a:extLst>
              <a:ext uri="{FF2B5EF4-FFF2-40B4-BE49-F238E27FC236}">
                <a16:creationId xmlns:a16="http://schemas.microsoft.com/office/drawing/2014/main" id="{0079945B-9FA6-8D31-3176-8F9D2A00386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773381" y="2384713"/>
            <a:ext cx="8958119" cy="34047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C6E78FB-99E5-586E-6111-E58B9D1D65FC}"/>
              </a:ext>
            </a:extLst>
          </p:cNvPr>
          <p:cNvSpPr txBox="1"/>
          <p:nvPr/>
        </p:nvSpPr>
        <p:spPr>
          <a:xfrm>
            <a:off x="561109" y="247650"/>
            <a:ext cx="11069782" cy="584775"/>
          </a:xfrm>
          <a:prstGeom prst="rect">
            <a:avLst/>
          </a:prstGeom>
          <a:noFill/>
        </p:spPr>
        <p:txBody>
          <a:bodyPr wrap="square" rtlCol="0">
            <a:spAutoFit/>
          </a:bodyPr>
          <a:lstStyle/>
          <a:p>
            <a:pPr algn="ctr"/>
            <a:r>
              <a:rPr lang="en-US" sz="3200" b="1" dirty="0"/>
              <a:t>Examples of suspended solids include sand, silt, clay and algae</a:t>
            </a:r>
          </a:p>
        </p:txBody>
      </p:sp>
    </p:spTree>
    <p:extLst>
      <p:ext uri="{BB962C8B-B14F-4D97-AF65-F5344CB8AC3E}">
        <p14:creationId xmlns:p14="http://schemas.microsoft.com/office/powerpoint/2010/main" val="896521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B6EFD0-0CE1-4D07-7FF7-A2798D6D9DB2}"/>
              </a:ext>
            </a:extLst>
          </p:cNvPr>
          <p:cNvSpPr txBox="1"/>
          <p:nvPr/>
        </p:nvSpPr>
        <p:spPr>
          <a:xfrm>
            <a:off x="0" y="401206"/>
            <a:ext cx="12081164" cy="584775"/>
          </a:xfrm>
          <a:prstGeom prst="rect">
            <a:avLst/>
          </a:prstGeom>
          <a:noFill/>
        </p:spPr>
        <p:txBody>
          <a:bodyPr wrap="square" rtlCol="0">
            <a:spAutoFit/>
          </a:bodyPr>
          <a:lstStyle/>
          <a:p>
            <a:pPr algn="ctr"/>
            <a:r>
              <a:rPr lang="en-US" sz="3200" b="1" dirty="0"/>
              <a:t>Species richness calculations</a:t>
            </a:r>
          </a:p>
        </p:txBody>
      </p:sp>
      <p:sp>
        <p:nvSpPr>
          <p:cNvPr id="3" name="Rectangle 2">
            <a:extLst>
              <a:ext uri="{FF2B5EF4-FFF2-40B4-BE49-F238E27FC236}">
                <a16:creationId xmlns:a16="http://schemas.microsoft.com/office/drawing/2014/main" id="{36645803-8F09-8627-4BEB-79432E93874E}"/>
              </a:ext>
            </a:extLst>
          </p:cNvPr>
          <p:cNvSpPr/>
          <p:nvPr/>
        </p:nvSpPr>
        <p:spPr>
          <a:xfrm>
            <a:off x="0" y="1371600"/>
            <a:ext cx="12192000" cy="548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diagram of a bird and a bird&#10;&#10;Description automatically generated">
            <a:extLst>
              <a:ext uri="{FF2B5EF4-FFF2-40B4-BE49-F238E27FC236}">
                <a16:creationId xmlns:a16="http://schemas.microsoft.com/office/drawing/2014/main" id="{B078A943-8354-9D53-314B-A3F3F0BBA1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1" y="1499062"/>
            <a:ext cx="10021742" cy="5231475"/>
          </a:xfrm>
          <a:prstGeom prst="rect">
            <a:avLst/>
          </a:prstGeom>
        </p:spPr>
      </p:pic>
      <p:sp>
        <p:nvSpPr>
          <p:cNvPr id="11" name="TextBox 10">
            <a:extLst>
              <a:ext uri="{FF2B5EF4-FFF2-40B4-BE49-F238E27FC236}">
                <a16:creationId xmlns:a16="http://schemas.microsoft.com/office/drawing/2014/main" id="{8768D9B5-5B50-5B1F-FD9E-20FCF6239406}"/>
              </a:ext>
            </a:extLst>
          </p:cNvPr>
          <p:cNvSpPr txBox="1"/>
          <p:nvPr/>
        </p:nvSpPr>
        <p:spPr>
          <a:xfrm>
            <a:off x="9853036" y="3043747"/>
            <a:ext cx="1861415" cy="2862322"/>
          </a:xfrm>
          <a:prstGeom prst="rect">
            <a:avLst/>
          </a:prstGeom>
          <a:noFill/>
        </p:spPr>
        <p:txBody>
          <a:bodyPr wrap="square" rtlCol="0">
            <a:spAutoFit/>
          </a:bodyPr>
          <a:lstStyle/>
          <a:p>
            <a:pPr algn="ctr"/>
            <a:r>
              <a:rPr lang="en-US" dirty="0"/>
              <a:t>Which community has the greater number of different species (called </a:t>
            </a:r>
            <a:r>
              <a:rPr lang="en-US" i="1" dirty="0"/>
              <a:t>species richness</a:t>
            </a:r>
            <a:r>
              <a:rPr lang="en-US" dirty="0"/>
              <a:t>)?</a:t>
            </a:r>
          </a:p>
          <a:p>
            <a:pPr algn="ctr"/>
            <a:endParaRPr lang="en-US" dirty="0"/>
          </a:p>
          <a:p>
            <a:pPr algn="ctr"/>
            <a:r>
              <a:rPr lang="en-US" dirty="0"/>
              <a:t>Ans. A</a:t>
            </a:r>
          </a:p>
          <a:p>
            <a:pPr algn="ctr"/>
            <a:r>
              <a:rPr lang="en-US" dirty="0"/>
              <a:t> </a:t>
            </a:r>
          </a:p>
        </p:txBody>
      </p:sp>
    </p:spTree>
    <p:extLst>
      <p:ext uri="{BB962C8B-B14F-4D97-AF65-F5344CB8AC3E}">
        <p14:creationId xmlns:p14="http://schemas.microsoft.com/office/powerpoint/2010/main" val="11304794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B8D454-A52C-8588-6C81-C1E90FCF7EEA}"/>
              </a:ext>
            </a:extLst>
          </p:cNvPr>
          <p:cNvSpPr txBox="1"/>
          <p:nvPr/>
        </p:nvSpPr>
        <p:spPr>
          <a:xfrm>
            <a:off x="2168366" y="309572"/>
            <a:ext cx="8305670" cy="584775"/>
          </a:xfrm>
          <a:prstGeom prst="rect">
            <a:avLst/>
          </a:prstGeom>
          <a:noFill/>
        </p:spPr>
        <p:txBody>
          <a:bodyPr wrap="square" rtlCol="0">
            <a:spAutoFit/>
          </a:bodyPr>
          <a:lstStyle/>
          <a:p>
            <a:pPr algn="ctr"/>
            <a:r>
              <a:rPr lang="en-US" sz="3200" b="1" dirty="0"/>
              <a:t>How to measure Total Suspended Solids (TSS)</a:t>
            </a:r>
          </a:p>
        </p:txBody>
      </p:sp>
      <p:sp>
        <p:nvSpPr>
          <p:cNvPr id="3" name="Rectangle 2">
            <a:extLst>
              <a:ext uri="{FF2B5EF4-FFF2-40B4-BE49-F238E27FC236}">
                <a16:creationId xmlns:a16="http://schemas.microsoft.com/office/drawing/2014/main" id="{70A90260-EC93-79BC-A010-F90B388ECA41}"/>
              </a:ext>
            </a:extLst>
          </p:cNvPr>
          <p:cNvSpPr/>
          <p:nvPr/>
        </p:nvSpPr>
        <p:spPr>
          <a:xfrm>
            <a:off x="0" y="1316182"/>
            <a:ext cx="12192000" cy="55418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Total Suspended Solids (TSS) and Total Dissolved Solids (TDS) - Water  Quality Guide - DataStream">
            <a:extLst>
              <a:ext uri="{FF2B5EF4-FFF2-40B4-BE49-F238E27FC236}">
                <a16:creationId xmlns:a16="http://schemas.microsoft.com/office/drawing/2014/main" id="{59D1254A-1781-F869-633A-51130076E53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42366" y="1584118"/>
            <a:ext cx="8203816" cy="527388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3375D0B-D78F-9600-75DF-C30A101FE8A5}"/>
              </a:ext>
            </a:extLst>
          </p:cNvPr>
          <p:cNvSpPr txBox="1"/>
          <p:nvPr/>
        </p:nvSpPr>
        <p:spPr>
          <a:xfrm>
            <a:off x="548408" y="1886488"/>
            <a:ext cx="3992033" cy="4462760"/>
          </a:xfrm>
          <a:prstGeom prst="rect">
            <a:avLst/>
          </a:prstGeom>
          <a:noFill/>
        </p:spPr>
        <p:txBody>
          <a:bodyPr wrap="square">
            <a:spAutoFit/>
          </a:bodyPr>
          <a:lstStyle/>
          <a:p>
            <a:pPr algn="ctr" fontAlgn="auto"/>
            <a:r>
              <a:rPr lang="en-AU" sz="2800" b="1" dirty="0">
                <a:solidFill>
                  <a:srgbClr val="000000"/>
                </a:solidFill>
              </a:rPr>
              <a:t>Measuring TSS consists of passing a water sample </a:t>
            </a:r>
          </a:p>
          <a:p>
            <a:pPr algn="ctr" fontAlgn="auto"/>
            <a:r>
              <a:rPr lang="en-AU" sz="2400" dirty="0">
                <a:solidFill>
                  <a:srgbClr val="000000"/>
                </a:solidFill>
              </a:rPr>
              <a:t>(of known volume, such as 1L)</a:t>
            </a:r>
            <a:r>
              <a:rPr lang="en-AU" sz="3200" dirty="0">
                <a:solidFill>
                  <a:srgbClr val="000000"/>
                </a:solidFill>
              </a:rPr>
              <a:t> </a:t>
            </a:r>
            <a:r>
              <a:rPr lang="en-AU" sz="2800" b="1" dirty="0">
                <a:solidFill>
                  <a:srgbClr val="000000"/>
                </a:solidFill>
              </a:rPr>
              <a:t>through a pre-weighed </a:t>
            </a:r>
            <a:r>
              <a:rPr lang="en-AU" sz="2800" b="1" i="0" dirty="0">
                <a:solidFill>
                  <a:srgbClr val="000000"/>
                </a:solidFill>
                <a:effectLst/>
              </a:rPr>
              <a:t>2µm </a:t>
            </a:r>
            <a:r>
              <a:rPr lang="en-AU" sz="2800" b="1" dirty="0">
                <a:solidFill>
                  <a:srgbClr val="000000"/>
                </a:solidFill>
              </a:rPr>
              <a:t>filter. P</a:t>
            </a:r>
            <a:r>
              <a:rPr lang="en-AU" sz="2800" b="1" i="0" dirty="0">
                <a:solidFill>
                  <a:srgbClr val="000000"/>
                </a:solidFill>
                <a:effectLst/>
              </a:rPr>
              <a:t>articles bigger than 2µm, are trapped by the filter, dried and re-weighed.</a:t>
            </a:r>
            <a:r>
              <a:rPr lang="en-AU" sz="2800" b="1" dirty="0">
                <a:solidFill>
                  <a:srgbClr val="000000"/>
                </a:solidFill>
              </a:rPr>
              <a:t> Results are expressed in units of mg/L or ppm.</a:t>
            </a:r>
            <a:endParaRPr lang="en-AU" sz="2800" i="0" dirty="0">
              <a:solidFill>
                <a:srgbClr val="000000"/>
              </a:solidFill>
              <a:effectLst/>
            </a:endParaRPr>
          </a:p>
        </p:txBody>
      </p:sp>
    </p:spTree>
    <p:extLst>
      <p:ext uri="{BB962C8B-B14F-4D97-AF65-F5344CB8AC3E}">
        <p14:creationId xmlns:p14="http://schemas.microsoft.com/office/powerpoint/2010/main" val="29788429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8646BE-FC5D-7AF6-E7D7-CEC427497EC8}"/>
              </a:ext>
            </a:extLst>
          </p:cNvPr>
          <p:cNvSpPr/>
          <p:nvPr/>
        </p:nvSpPr>
        <p:spPr>
          <a:xfrm>
            <a:off x="0" y="1316182"/>
            <a:ext cx="12192000" cy="55418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How do you calculate Total Suspended Solids (TSS) from Turbidity? - Mantech">
            <a:extLst>
              <a:ext uri="{FF2B5EF4-FFF2-40B4-BE49-F238E27FC236}">
                <a16:creationId xmlns:a16="http://schemas.microsoft.com/office/drawing/2014/main" id="{A66282D5-933C-2C27-DC90-4F7306C7DC7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1327" y="1681523"/>
            <a:ext cx="10349346" cy="48013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8133151-4D22-087B-1607-5A59E64CC9EC}"/>
              </a:ext>
            </a:extLst>
          </p:cNvPr>
          <p:cNvSpPr txBox="1"/>
          <p:nvPr/>
        </p:nvSpPr>
        <p:spPr>
          <a:xfrm>
            <a:off x="461546" y="56294"/>
            <a:ext cx="11268908" cy="1077218"/>
          </a:xfrm>
          <a:prstGeom prst="rect">
            <a:avLst/>
          </a:prstGeom>
          <a:noFill/>
        </p:spPr>
        <p:txBody>
          <a:bodyPr wrap="square" rtlCol="0">
            <a:spAutoFit/>
          </a:bodyPr>
          <a:lstStyle/>
          <a:p>
            <a:pPr algn="ctr"/>
            <a:r>
              <a:rPr lang="en-US" sz="3200" b="1" dirty="0"/>
              <a:t>Activity: test the correlation between TSS and turbidity in your local area to see if you can use turbidity as a proxy for TSS??? </a:t>
            </a:r>
          </a:p>
        </p:txBody>
      </p:sp>
    </p:spTree>
    <p:extLst>
      <p:ext uri="{BB962C8B-B14F-4D97-AF65-F5344CB8AC3E}">
        <p14:creationId xmlns:p14="http://schemas.microsoft.com/office/powerpoint/2010/main" val="20017308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table of water values&#10;&#10;Description automatically generated with medium confidence">
            <a:extLst>
              <a:ext uri="{FF2B5EF4-FFF2-40B4-BE49-F238E27FC236}">
                <a16:creationId xmlns:a16="http://schemas.microsoft.com/office/drawing/2014/main" id="{8B082D22-AE92-B665-41DF-B48CAC261D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82907" y="363720"/>
            <a:ext cx="8626186" cy="6130560"/>
          </a:xfrm>
          <a:prstGeom prst="rect">
            <a:avLst/>
          </a:prstGeom>
        </p:spPr>
      </p:pic>
      <p:sp>
        <p:nvSpPr>
          <p:cNvPr id="8" name="TextBox 7">
            <a:extLst>
              <a:ext uri="{FF2B5EF4-FFF2-40B4-BE49-F238E27FC236}">
                <a16:creationId xmlns:a16="http://schemas.microsoft.com/office/drawing/2014/main" id="{D3D7A9DE-194A-88ED-DC18-51ECD2AB6C71}"/>
              </a:ext>
            </a:extLst>
          </p:cNvPr>
          <p:cNvSpPr txBox="1"/>
          <p:nvPr/>
        </p:nvSpPr>
        <p:spPr>
          <a:xfrm>
            <a:off x="4658044" y="6494280"/>
            <a:ext cx="5181600" cy="307777"/>
          </a:xfrm>
          <a:prstGeom prst="rect">
            <a:avLst/>
          </a:prstGeom>
          <a:noFill/>
        </p:spPr>
        <p:txBody>
          <a:bodyPr wrap="square" rtlCol="0">
            <a:spAutoFit/>
          </a:bodyPr>
          <a:lstStyle/>
          <a:p>
            <a:r>
              <a:rPr lang="en-US" sz="1400" dirty="0"/>
              <a:t>Qld water quality guidelines (</a:t>
            </a:r>
            <a:r>
              <a:rPr lang="en-US" sz="1400" dirty="0" err="1"/>
              <a:t>des.qld.gov.au</a:t>
            </a:r>
            <a:r>
              <a:rPr lang="en-US" sz="1400" dirty="0"/>
              <a:t>) </a:t>
            </a:r>
          </a:p>
        </p:txBody>
      </p:sp>
    </p:spTree>
    <p:extLst>
      <p:ext uri="{BB962C8B-B14F-4D97-AF65-F5344CB8AC3E}">
        <p14:creationId xmlns:p14="http://schemas.microsoft.com/office/powerpoint/2010/main" val="19248385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Lake Water So Clear at Philippines' Barracuda It's Creepy - Videos from The  Weather Channel">
            <a:extLst>
              <a:ext uri="{FF2B5EF4-FFF2-40B4-BE49-F238E27FC236}">
                <a16:creationId xmlns:a16="http://schemas.microsoft.com/office/drawing/2014/main" id="{80ADDB14-9FD5-D827-307C-A0624A13DCD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09F9024-11F9-6022-BF5D-4EE0D809245D}"/>
              </a:ext>
            </a:extLst>
          </p:cNvPr>
          <p:cNvSpPr txBox="1"/>
          <p:nvPr/>
        </p:nvSpPr>
        <p:spPr>
          <a:xfrm>
            <a:off x="735747" y="583002"/>
            <a:ext cx="3766980" cy="1323439"/>
          </a:xfrm>
          <a:prstGeom prst="rect">
            <a:avLst/>
          </a:prstGeom>
          <a:noFill/>
        </p:spPr>
        <p:txBody>
          <a:bodyPr wrap="square" rtlCol="0">
            <a:spAutoFit/>
          </a:bodyPr>
          <a:lstStyle/>
          <a:p>
            <a:pPr algn="ctr"/>
            <a:r>
              <a:rPr lang="en-US" sz="4000" b="1" dirty="0">
                <a:solidFill>
                  <a:schemeClr val="bg1"/>
                </a:solidFill>
              </a:rPr>
              <a:t>Water Depth, Source and Flow</a:t>
            </a:r>
            <a:endParaRPr lang="en-US" sz="2400" dirty="0">
              <a:solidFill>
                <a:schemeClr val="bg1"/>
              </a:solidFill>
            </a:endParaRPr>
          </a:p>
        </p:txBody>
      </p:sp>
      <p:sp>
        <p:nvSpPr>
          <p:cNvPr id="3" name="TextBox 2">
            <a:extLst>
              <a:ext uri="{FF2B5EF4-FFF2-40B4-BE49-F238E27FC236}">
                <a16:creationId xmlns:a16="http://schemas.microsoft.com/office/drawing/2014/main" id="{48AB027E-B919-7619-301A-123AA2AF15D7}"/>
              </a:ext>
            </a:extLst>
          </p:cNvPr>
          <p:cNvSpPr txBox="1"/>
          <p:nvPr/>
        </p:nvSpPr>
        <p:spPr>
          <a:xfrm>
            <a:off x="8797636" y="6370904"/>
            <a:ext cx="3616037" cy="369332"/>
          </a:xfrm>
          <a:prstGeom prst="rect">
            <a:avLst/>
          </a:prstGeom>
          <a:noFill/>
        </p:spPr>
        <p:txBody>
          <a:bodyPr wrap="square" rtlCol="0">
            <a:spAutoFit/>
          </a:bodyPr>
          <a:lstStyle/>
          <a:p>
            <a:r>
              <a:rPr lang="en-AU" b="0" i="0" dirty="0">
                <a:solidFill>
                  <a:schemeClr val="bg1"/>
                </a:solidFill>
                <a:effectLst/>
              </a:rPr>
              <a:t>Barracuda Lake in the Philippines </a:t>
            </a:r>
            <a:endParaRPr lang="en-US" dirty="0">
              <a:solidFill>
                <a:schemeClr val="bg1"/>
              </a:solidFill>
            </a:endParaRPr>
          </a:p>
        </p:txBody>
      </p:sp>
    </p:spTree>
    <p:extLst>
      <p:ext uri="{BB962C8B-B14F-4D97-AF65-F5344CB8AC3E}">
        <p14:creationId xmlns:p14="http://schemas.microsoft.com/office/powerpoint/2010/main" val="337487147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Fish deaths blamed on poor water quality | Shepparton News">
            <a:extLst>
              <a:ext uri="{FF2B5EF4-FFF2-40B4-BE49-F238E27FC236}">
                <a16:creationId xmlns:a16="http://schemas.microsoft.com/office/drawing/2014/main" id="{42BEC2A5-9519-FE84-27E6-35021E4D932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682837" y="0"/>
            <a:ext cx="750916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7A94093-C928-DE88-4B88-5B11F8A37FB9}"/>
              </a:ext>
            </a:extLst>
          </p:cNvPr>
          <p:cNvSpPr txBox="1"/>
          <p:nvPr/>
        </p:nvSpPr>
        <p:spPr>
          <a:xfrm>
            <a:off x="581887" y="1228397"/>
            <a:ext cx="3782295" cy="3908762"/>
          </a:xfrm>
          <a:prstGeom prst="rect">
            <a:avLst/>
          </a:prstGeom>
          <a:noFill/>
        </p:spPr>
        <p:txBody>
          <a:bodyPr wrap="square">
            <a:spAutoFit/>
          </a:bodyPr>
          <a:lstStyle/>
          <a:p>
            <a:r>
              <a:rPr lang="en-AU" sz="3200" b="1" dirty="0"/>
              <a:t>As you know, water </a:t>
            </a:r>
            <a:r>
              <a:rPr lang="en-AU" sz="3200" b="1" i="1" dirty="0"/>
              <a:t>quality </a:t>
            </a:r>
            <a:r>
              <a:rPr lang="en-AU" sz="3200" b="1" dirty="0"/>
              <a:t>determines what can (or cannot) live somewhere. </a:t>
            </a:r>
          </a:p>
          <a:p>
            <a:endParaRPr lang="en-AU" sz="3200" b="1" dirty="0"/>
          </a:p>
          <a:p>
            <a:r>
              <a:rPr lang="en-AU" sz="3200" b="1" dirty="0"/>
              <a:t>Poor water quality - low biodiversity.</a:t>
            </a:r>
          </a:p>
          <a:p>
            <a:endParaRPr lang="en-AU" sz="2400" b="1" dirty="0"/>
          </a:p>
        </p:txBody>
      </p:sp>
    </p:spTree>
    <p:extLst>
      <p:ext uri="{BB962C8B-B14F-4D97-AF65-F5344CB8AC3E}">
        <p14:creationId xmlns:p14="http://schemas.microsoft.com/office/powerpoint/2010/main" val="319424322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9580" name="Picture 12" descr="Atherton Tablelands Waterfalls - The 10 BEST Cascades to See (2023 Guide)">
            <a:extLst>
              <a:ext uri="{FF2B5EF4-FFF2-40B4-BE49-F238E27FC236}">
                <a16:creationId xmlns:a16="http://schemas.microsoft.com/office/drawing/2014/main" id="{219797E9-5FF8-821F-8AFA-D54974A4321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466109" y="0"/>
            <a:ext cx="972589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7FDCE87-5475-2DFD-F495-7829318BA117}"/>
              </a:ext>
            </a:extLst>
          </p:cNvPr>
          <p:cNvSpPr txBox="1"/>
          <p:nvPr/>
        </p:nvSpPr>
        <p:spPr>
          <a:xfrm>
            <a:off x="415635" y="2034570"/>
            <a:ext cx="1745676" cy="3046988"/>
          </a:xfrm>
          <a:prstGeom prst="rect">
            <a:avLst/>
          </a:prstGeom>
          <a:noFill/>
        </p:spPr>
        <p:txBody>
          <a:bodyPr wrap="square">
            <a:spAutoFit/>
          </a:bodyPr>
          <a:lstStyle/>
          <a:p>
            <a:r>
              <a:rPr lang="en-AU" sz="3200" b="1" dirty="0">
                <a:solidFill>
                  <a:schemeClr val="bg1"/>
                </a:solidFill>
              </a:rPr>
              <a:t>Water quality is closely related to water </a:t>
            </a:r>
            <a:r>
              <a:rPr lang="en-AU" sz="3200" b="1" i="1" dirty="0">
                <a:solidFill>
                  <a:schemeClr val="bg1"/>
                </a:solidFill>
              </a:rPr>
              <a:t>quantity</a:t>
            </a:r>
            <a:endParaRPr lang="en-AU" sz="3200" b="1" dirty="0">
              <a:solidFill>
                <a:schemeClr val="bg1"/>
              </a:solidFill>
            </a:endParaRPr>
          </a:p>
        </p:txBody>
      </p:sp>
      <p:sp>
        <p:nvSpPr>
          <p:cNvPr id="4" name="TextBox 3">
            <a:extLst>
              <a:ext uri="{FF2B5EF4-FFF2-40B4-BE49-F238E27FC236}">
                <a16:creationId xmlns:a16="http://schemas.microsoft.com/office/drawing/2014/main" id="{1AA38EC2-8C9F-7F6B-4959-BC63567DA260}"/>
              </a:ext>
            </a:extLst>
          </p:cNvPr>
          <p:cNvSpPr txBox="1"/>
          <p:nvPr/>
        </p:nvSpPr>
        <p:spPr>
          <a:xfrm>
            <a:off x="8617528" y="6384758"/>
            <a:ext cx="3394364" cy="369332"/>
          </a:xfrm>
          <a:prstGeom prst="rect">
            <a:avLst/>
          </a:prstGeom>
          <a:noFill/>
        </p:spPr>
        <p:txBody>
          <a:bodyPr wrap="square" rtlCol="0">
            <a:spAutoFit/>
          </a:bodyPr>
          <a:lstStyle/>
          <a:p>
            <a:pPr algn="r"/>
            <a:r>
              <a:rPr lang="en-AU" b="0" i="0" dirty="0">
                <a:solidFill>
                  <a:schemeClr val="bg1"/>
                </a:solidFill>
                <a:effectLst/>
              </a:rPr>
              <a:t>Atherton Tablelands</a:t>
            </a:r>
            <a:endParaRPr lang="en-US" dirty="0">
              <a:solidFill>
                <a:schemeClr val="bg1"/>
              </a:solidFill>
            </a:endParaRPr>
          </a:p>
        </p:txBody>
      </p:sp>
    </p:spTree>
    <p:extLst>
      <p:ext uri="{BB962C8B-B14F-4D97-AF65-F5344CB8AC3E}">
        <p14:creationId xmlns:p14="http://schemas.microsoft.com/office/powerpoint/2010/main" val="38632261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D8C5FA-1296-D983-4FFA-F32AAFE00EF2}"/>
              </a:ext>
            </a:extLst>
          </p:cNvPr>
          <p:cNvSpPr txBox="1"/>
          <p:nvPr/>
        </p:nvSpPr>
        <p:spPr>
          <a:xfrm>
            <a:off x="401778" y="428178"/>
            <a:ext cx="4267204" cy="6124754"/>
          </a:xfrm>
          <a:prstGeom prst="rect">
            <a:avLst/>
          </a:prstGeom>
          <a:noFill/>
        </p:spPr>
        <p:txBody>
          <a:bodyPr wrap="square">
            <a:spAutoFit/>
          </a:bodyPr>
          <a:lstStyle/>
          <a:p>
            <a:r>
              <a:rPr lang="en-AU" sz="3200" b="1" dirty="0">
                <a:solidFill>
                  <a:schemeClr val="bg1"/>
                </a:solidFill>
              </a:rPr>
              <a:t>Water </a:t>
            </a:r>
            <a:r>
              <a:rPr lang="en-AU" sz="3200" b="1" i="1" dirty="0">
                <a:solidFill>
                  <a:schemeClr val="bg1"/>
                </a:solidFill>
              </a:rPr>
              <a:t>quantity </a:t>
            </a:r>
            <a:r>
              <a:rPr lang="en-AU" sz="3200" b="1" dirty="0">
                <a:solidFill>
                  <a:schemeClr val="bg1"/>
                </a:solidFill>
              </a:rPr>
              <a:t>describes how much water there is.</a:t>
            </a:r>
          </a:p>
          <a:p>
            <a:endParaRPr lang="en-AU" sz="3200" b="1" dirty="0">
              <a:solidFill>
                <a:schemeClr val="bg1"/>
              </a:solidFill>
            </a:endParaRPr>
          </a:p>
          <a:p>
            <a:r>
              <a:rPr lang="en-AU" sz="3200" b="1" dirty="0">
                <a:solidFill>
                  <a:schemeClr val="bg1"/>
                </a:solidFill>
              </a:rPr>
              <a:t>This is largely governed by water </a:t>
            </a:r>
            <a:r>
              <a:rPr lang="en-AU" sz="3600" b="1" i="1" dirty="0">
                <a:solidFill>
                  <a:schemeClr val="bg1"/>
                </a:solidFill>
              </a:rPr>
              <a:t>depth</a:t>
            </a:r>
            <a:r>
              <a:rPr lang="en-AU" sz="3200" b="1" dirty="0">
                <a:solidFill>
                  <a:schemeClr val="bg1"/>
                </a:solidFill>
              </a:rPr>
              <a:t>, </a:t>
            </a:r>
            <a:r>
              <a:rPr lang="en-AU" sz="3600" b="1" i="1" dirty="0">
                <a:solidFill>
                  <a:schemeClr val="bg1"/>
                </a:solidFill>
              </a:rPr>
              <a:t>source </a:t>
            </a:r>
            <a:r>
              <a:rPr lang="en-AU" sz="3200" b="1" dirty="0">
                <a:solidFill>
                  <a:schemeClr val="bg1"/>
                </a:solidFill>
              </a:rPr>
              <a:t>and </a:t>
            </a:r>
            <a:r>
              <a:rPr lang="en-AU" sz="3600" b="1" i="1" dirty="0">
                <a:solidFill>
                  <a:schemeClr val="bg1"/>
                </a:solidFill>
              </a:rPr>
              <a:t>flow </a:t>
            </a:r>
          </a:p>
          <a:p>
            <a:r>
              <a:rPr lang="en-AU" sz="3200" b="1" dirty="0">
                <a:solidFill>
                  <a:schemeClr val="bg1"/>
                </a:solidFill>
              </a:rPr>
              <a:t>which differ  </a:t>
            </a:r>
          </a:p>
          <a:p>
            <a:r>
              <a:rPr lang="en-AU" sz="3200" b="1" dirty="0">
                <a:solidFill>
                  <a:schemeClr val="bg1"/>
                </a:solidFill>
              </a:rPr>
              <a:t>between </a:t>
            </a:r>
          </a:p>
          <a:p>
            <a:r>
              <a:rPr lang="en-AU" sz="3200" b="1" dirty="0">
                <a:solidFill>
                  <a:schemeClr val="bg1"/>
                </a:solidFill>
              </a:rPr>
              <a:t>catchments </a:t>
            </a:r>
          </a:p>
          <a:p>
            <a:r>
              <a:rPr lang="en-AU" sz="3200" b="1" dirty="0">
                <a:solidFill>
                  <a:schemeClr val="bg1"/>
                </a:solidFill>
              </a:rPr>
              <a:t>and </a:t>
            </a:r>
          </a:p>
          <a:p>
            <a:r>
              <a:rPr lang="en-AU" sz="3200" b="1" dirty="0">
                <a:solidFill>
                  <a:schemeClr val="bg1"/>
                </a:solidFill>
              </a:rPr>
              <a:t>ecosystems</a:t>
            </a:r>
          </a:p>
        </p:txBody>
      </p:sp>
      <p:pic>
        <p:nvPicPr>
          <p:cNvPr id="111618" name="Picture 2" descr="Engineering a solution to dirty water — Nano Magazine - Latest  Nanotechnology News">
            <a:extLst>
              <a:ext uri="{FF2B5EF4-FFF2-40B4-BE49-F238E27FC236}">
                <a16:creationId xmlns:a16="http://schemas.microsoft.com/office/drawing/2014/main" id="{5C4B75CB-870E-D32D-3348-9248E2496A7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918364" y="0"/>
            <a:ext cx="727363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07746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D8C5FA-1296-D983-4FFA-F32AAFE00EF2}"/>
              </a:ext>
            </a:extLst>
          </p:cNvPr>
          <p:cNvSpPr txBox="1"/>
          <p:nvPr/>
        </p:nvSpPr>
        <p:spPr>
          <a:xfrm>
            <a:off x="928251" y="1532274"/>
            <a:ext cx="4308768" cy="3416320"/>
          </a:xfrm>
          <a:prstGeom prst="rect">
            <a:avLst/>
          </a:prstGeom>
          <a:noFill/>
        </p:spPr>
        <p:txBody>
          <a:bodyPr wrap="square">
            <a:spAutoFit/>
          </a:bodyPr>
          <a:lstStyle/>
          <a:p>
            <a:pPr algn="ctr"/>
            <a:r>
              <a:rPr lang="en-AU" sz="3200" b="1" dirty="0">
                <a:solidFill>
                  <a:schemeClr val="bg1"/>
                </a:solidFill>
              </a:rPr>
              <a:t>The relationship between water quality and water quantity is therefore complex and specific to each individual waterbody </a:t>
            </a:r>
          </a:p>
          <a:p>
            <a:pPr algn="ctr"/>
            <a:endParaRPr lang="en-AU" sz="2400" b="1" dirty="0"/>
          </a:p>
        </p:txBody>
      </p:sp>
      <p:pic>
        <p:nvPicPr>
          <p:cNvPr id="112642" name="Picture 2" descr="When There's Dirty Water In India, Citizens Can Report It To The Cloud :  Goats and Soda : NPR">
            <a:extLst>
              <a:ext uri="{FF2B5EF4-FFF2-40B4-BE49-F238E27FC236}">
                <a16:creationId xmlns:a16="http://schemas.microsoft.com/office/drawing/2014/main" id="{09B7C0A7-5ADE-7701-E2A9-6F2329C43D7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54982" y="0"/>
            <a:ext cx="5237018" cy="34854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B986AF0-6796-366D-5B83-0419E88B4C74}"/>
              </a:ext>
            </a:extLst>
          </p:cNvPr>
          <p:cNvSpPr txBox="1"/>
          <p:nvPr/>
        </p:nvSpPr>
        <p:spPr>
          <a:xfrm>
            <a:off x="6954982" y="3116096"/>
            <a:ext cx="5541818" cy="369332"/>
          </a:xfrm>
          <a:prstGeom prst="rect">
            <a:avLst/>
          </a:prstGeom>
          <a:noFill/>
        </p:spPr>
        <p:txBody>
          <a:bodyPr wrap="square">
            <a:spAutoFit/>
          </a:bodyPr>
          <a:lstStyle/>
          <a:p>
            <a:pPr algn="l" fontAlgn="base"/>
            <a:r>
              <a:rPr lang="en-AU" b="0" i="0" dirty="0">
                <a:solidFill>
                  <a:schemeClr val="bg1"/>
                </a:solidFill>
                <a:effectLst/>
                <a:latin typeface="NPRSans"/>
              </a:rPr>
              <a:t>The Yamuna River, Delhi. </a:t>
            </a:r>
            <a:r>
              <a:rPr lang="en-AU" b="0" i="1" dirty="0">
                <a:solidFill>
                  <a:schemeClr val="bg1"/>
                </a:solidFill>
                <a:effectLst/>
                <a:latin typeface="NPRSans"/>
              </a:rPr>
              <a:t>Barcroft Media/Getty Images</a:t>
            </a:r>
            <a:endParaRPr lang="en-US" dirty="0">
              <a:solidFill>
                <a:schemeClr val="bg1"/>
              </a:solidFill>
            </a:endParaRPr>
          </a:p>
        </p:txBody>
      </p:sp>
      <p:pic>
        <p:nvPicPr>
          <p:cNvPr id="112644" name="Picture 4" descr="Storage diversion dam for hydropower generation on the Neretva River,... |  Download Scientific Diagram">
            <a:extLst>
              <a:ext uri="{FF2B5EF4-FFF2-40B4-BE49-F238E27FC236}">
                <a16:creationId xmlns:a16="http://schemas.microsoft.com/office/drawing/2014/main" id="{EC949448-7507-AB85-C35A-37BC701C8E7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15742" y="3741904"/>
            <a:ext cx="5276258" cy="311609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E26EEBD-7225-EA20-B827-60117F95A851}"/>
              </a:ext>
            </a:extLst>
          </p:cNvPr>
          <p:cNvSpPr txBox="1"/>
          <p:nvPr/>
        </p:nvSpPr>
        <p:spPr>
          <a:xfrm>
            <a:off x="7827817" y="6334780"/>
            <a:ext cx="4211783" cy="523220"/>
          </a:xfrm>
          <a:prstGeom prst="rect">
            <a:avLst/>
          </a:prstGeom>
          <a:noFill/>
        </p:spPr>
        <p:txBody>
          <a:bodyPr wrap="square">
            <a:spAutoFit/>
          </a:bodyPr>
          <a:lstStyle/>
          <a:p>
            <a:r>
              <a:rPr lang="en-AU" sz="1400" dirty="0">
                <a:solidFill>
                  <a:schemeClr val="bg1"/>
                </a:solidFill>
              </a:rPr>
              <a:t>D</a:t>
            </a:r>
            <a:r>
              <a:rPr lang="en-AU" sz="1400" b="0" i="0" dirty="0">
                <a:solidFill>
                  <a:schemeClr val="bg1"/>
                </a:solidFill>
                <a:effectLst/>
              </a:rPr>
              <a:t>am for hydropower generation on the Neretva River, Bosnia-Herzegovina showing no </a:t>
            </a:r>
            <a:r>
              <a:rPr lang="en-AU" sz="1400" dirty="0">
                <a:solidFill>
                  <a:schemeClr val="bg1"/>
                </a:solidFill>
              </a:rPr>
              <a:t>downstream </a:t>
            </a:r>
            <a:r>
              <a:rPr lang="en-AU" sz="1400" b="0" i="0" dirty="0">
                <a:solidFill>
                  <a:schemeClr val="bg1"/>
                </a:solidFill>
                <a:effectLst/>
              </a:rPr>
              <a:t>flow </a:t>
            </a:r>
            <a:endParaRPr lang="en-US" sz="1400" dirty="0">
              <a:solidFill>
                <a:schemeClr val="bg1"/>
              </a:solidFill>
            </a:endParaRPr>
          </a:p>
        </p:txBody>
      </p:sp>
    </p:spTree>
    <p:extLst>
      <p:ext uri="{BB962C8B-B14F-4D97-AF65-F5344CB8AC3E}">
        <p14:creationId xmlns:p14="http://schemas.microsoft.com/office/powerpoint/2010/main" val="11679474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Thermocline – Everything You Need to Know">
            <a:extLst>
              <a:ext uri="{FF2B5EF4-FFF2-40B4-BE49-F238E27FC236}">
                <a16:creationId xmlns:a16="http://schemas.microsoft.com/office/drawing/2014/main" id="{76A09CCA-6690-5014-B307-3734E2779F96}"/>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702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57599ED-3569-8A68-C45E-04D6B48B5C16}"/>
              </a:ext>
            </a:extLst>
          </p:cNvPr>
          <p:cNvSpPr txBox="1"/>
          <p:nvPr/>
        </p:nvSpPr>
        <p:spPr>
          <a:xfrm>
            <a:off x="374068" y="582067"/>
            <a:ext cx="11707096" cy="5693866"/>
          </a:xfrm>
          <a:prstGeom prst="rect">
            <a:avLst/>
          </a:prstGeom>
          <a:noFill/>
        </p:spPr>
        <p:txBody>
          <a:bodyPr wrap="square">
            <a:spAutoFit/>
          </a:bodyPr>
          <a:lstStyle/>
          <a:p>
            <a:r>
              <a:rPr lang="en-AU" sz="3200" b="1" u="sng" dirty="0">
                <a:solidFill>
                  <a:schemeClr val="bg1"/>
                </a:solidFill>
              </a:rPr>
              <a:t>Depth</a:t>
            </a:r>
          </a:p>
          <a:p>
            <a:endParaRPr lang="en-AU" sz="3200" b="1" dirty="0">
              <a:solidFill>
                <a:schemeClr val="bg1"/>
              </a:solidFill>
            </a:endParaRPr>
          </a:p>
          <a:p>
            <a:r>
              <a:rPr lang="en-AU" sz="3200" b="1" dirty="0">
                <a:solidFill>
                  <a:schemeClr val="bg1"/>
                </a:solidFill>
              </a:rPr>
              <a:t>The deeper a waterbody </a:t>
            </a:r>
          </a:p>
          <a:p>
            <a:r>
              <a:rPr lang="en-AU" sz="3200" b="1" dirty="0">
                <a:solidFill>
                  <a:schemeClr val="bg1"/>
                </a:solidFill>
              </a:rPr>
              <a:t>the more water it holds. </a:t>
            </a:r>
          </a:p>
          <a:p>
            <a:endParaRPr lang="en-AU" sz="2400" b="1" dirty="0">
              <a:solidFill>
                <a:schemeClr val="bg1"/>
              </a:solidFill>
            </a:endParaRPr>
          </a:p>
          <a:p>
            <a:r>
              <a:rPr lang="en-AU" sz="3200" b="1" dirty="0">
                <a:solidFill>
                  <a:schemeClr val="bg1"/>
                </a:solidFill>
              </a:rPr>
              <a:t>As depth increases, </a:t>
            </a:r>
          </a:p>
          <a:p>
            <a:r>
              <a:rPr lang="en-AU" sz="3200" b="1" dirty="0">
                <a:solidFill>
                  <a:schemeClr val="bg1"/>
                </a:solidFill>
              </a:rPr>
              <a:t>light and temperature decrease. </a:t>
            </a:r>
          </a:p>
          <a:p>
            <a:r>
              <a:rPr lang="en-AU" sz="2000" dirty="0">
                <a:solidFill>
                  <a:schemeClr val="bg1"/>
                </a:solidFill>
              </a:rPr>
              <a:t>Remember, temperature influences DO, salinity, etc. </a:t>
            </a:r>
          </a:p>
          <a:p>
            <a:endParaRPr lang="en-AU" sz="3200" b="1" dirty="0">
              <a:solidFill>
                <a:schemeClr val="bg1"/>
              </a:solidFill>
            </a:endParaRPr>
          </a:p>
          <a:p>
            <a:r>
              <a:rPr lang="en-AU" sz="3200" b="1" dirty="0">
                <a:solidFill>
                  <a:schemeClr val="bg1"/>
                </a:solidFill>
              </a:rPr>
              <a:t>Abiotic factors change with depth. </a:t>
            </a:r>
          </a:p>
          <a:p>
            <a:endParaRPr lang="en-AU" sz="3200" b="1" dirty="0">
              <a:solidFill>
                <a:schemeClr val="bg1"/>
              </a:solidFill>
            </a:endParaRPr>
          </a:p>
          <a:p>
            <a:r>
              <a:rPr lang="en-AU" sz="2400" dirty="0">
                <a:solidFill>
                  <a:schemeClr val="bg1"/>
                </a:solidFill>
              </a:rPr>
              <a:t>E.g. Dissolved oxygen levels may be very low </a:t>
            </a:r>
            <a:r>
              <a:rPr lang="en-AU" sz="2400" i="1" dirty="0">
                <a:solidFill>
                  <a:schemeClr val="bg1"/>
                </a:solidFill>
              </a:rPr>
              <a:t>under </a:t>
            </a:r>
            <a:r>
              <a:rPr lang="en-AU" sz="2400" dirty="0">
                <a:solidFill>
                  <a:schemeClr val="bg1"/>
                </a:solidFill>
              </a:rPr>
              <a:t>a thermocline</a:t>
            </a:r>
          </a:p>
        </p:txBody>
      </p:sp>
    </p:spTree>
    <p:extLst>
      <p:ext uri="{BB962C8B-B14F-4D97-AF65-F5344CB8AC3E}">
        <p14:creationId xmlns:p14="http://schemas.microsoft.com/office/powerpoint/2010/main" val="8956865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D8C5FA-1296-D983-4FFA-F32AAFE00EF2}"/>
              </a:ext>
            </a:extLst>
          </p:cNvPr>
          <p:cNvSpPr txBox="1"/>
          <p:nvPr/>
        </p:nvSpPr>
        <p:spPr>
          <a:xfrm>
            <a:off x="512614" y="1166842"/>
            <a:ext cx="3782296" cy="5262979"/>
          </a:xfrm>
          <a:prstGeom prst="rect">
            <a:avLst/>
          </a:prstGeom>
          <a:noFill/>
        </p:spPr>
        <p:txBody>
          <a:bodyPr wrap="square">
            <a:spAutoFit/>
          </a:bodyPr>
          <a:lstStyle/>
          <a:p>
            <a:r>
              <a:rPr lang="en-AU" sz="3200" b="1" u="sng" dirty="0"/>
              <a:t>Water source</a:t>
            </a:r>
          </a:p>
          <a:p>
            <a:endParaRPr lang="en-AU" sz="3200" b="1" dirty="0"/>
          </a:p>
          <a:p>
            <a:r>
              <a:rPr lang="en-AU" sz="3200" b="1" dirty="0"/>
              <a:t>Where does the water come from and what is</a:t>
            </a:r>
            <a:r>
              <a:rPr lang="en-AU" sz="2800" b="1" dirty="0"/>
              <a:t> </a:t>
            </a:r>
            <a:r>
              <a:rPr lang="en-AU" sz="3200" b="1" dirty="0"/>
              <a:t>the</a:t>
            </a:r>
            <a:r>
              <a:rPr lang="en-AU" sz="2800" b="1" dirty="0"/>
              <a:t> </a:t>
            </a:r>
            <a:r>
              <a:rPr lang="en-AU" sz="3200" b="1" dirty="0"/>
              <a:t>level of contamination?</a:t>
            </a:r>
          </a:p>
          <a:p>
            <a:endParaRPr lang="en-AU" sz="2400" dirty="0"/>
          </a:p>
          <a:p>
            <a:r>
              <a:rPr lang="en-AU" sz="2400" dirty="0"/>
              <a:t>E.g. rainfall runoff, groundwater, tidal waters, irrigation, return flows?  </a:t>
            </a:r>
          </a:p>
          <a:p>
            <a:r>
              <a:rPr lang="en-AU" sz="2400" dirty="0"/>
              <a:t>Is it a point source or non-point source?  </a:t>
            </a:r>
          </a:p>
        </p:txBody>
      </p:sp>
      <p:pic>
        <p:nvPicPr>
          <p:cNvPr id="114690" name="Picture 2" descr="Two-dimensional sediment transport model&lt;br/&gt;2D sediment transport  model&lt;br/&gt;Erosion and deposition model for Rivers&lt;br/&gt;2D flexible mesh  sediment transport model&lt;br/&gt; — Hydronia LLC">
            <a:extLst>
              <a:ext uri="{FF2B5EF4-FFF2-40B4-BE49-F238E27FC236}">
                <a16:creationId xmlns:a16="http://schemas.microsoft.com/office/drawing/2014/main" id="{21442B3A-C20D-FEDC-1359-CB3D7DB741B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001490" y="0"/>
            <a:ext cx="719051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48086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16648</TotalTime>
  <Words>8530</Words>
  <Application>Microsoft Macintosh PowerPoint</Application>
  <PresentationFormat>Widescreen</PresentationFormat>
  <Paragraphs>960</Paragraphs>
  <Slides>136</Slides>
  <Notes>106</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136</vt:i4>
      </vt:variant>
    </vt:vector>
  </HeadingPairs>
  <TitlesOfParts>
    <vt:vector size="155" baseType="lpstr">
      <vt:lpstr>-apple-system</vt:lpstr>
      <vt:lpstr>Arial</vt:lpstr>
      <vt:lpstr>Arial Narrow</vt:lpstr>
      <vt:lpstr>Calibri</vt:lpstr>
      <vt:lpstr>Calibri Light</vt:lpstr>
      <vt:lpstr>inherit</vt:lpstr>
      <vt:lpstr>Lato</vt:lpstr>
      <vt:lpstr>NPRSans</vt:lpstr>
      <vt:lpstr>Open Sans</vt:lpstr>
      <vt:lpstr>PT Serif</vt:lpstr>
      <vt:lpstr>Roboto</vt:lpstr>
      <vt:lpstr>Roboto</vt:lpstr>
      <vt:lpstr>Source Sans Pro</vt:lpstr>
      <vt:lpstr>system-ui</vt:lpstr>
      <vt:lpstr>Trebuchet MS</vt:lpstr>
      <vt:lpstr>Ubuntu</vt:lpstr>
      <vt:lpstr>verdana</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Gail Riches</dc:creator>
  <cp:lastModifiedBy>Gail Riches</cp:lastModifiedBy>
  <cp:revision>1449</cp:revision>
  <dcterms:created xsi:type="dcterms:W3CDTF">2023-09-23T08:38:28Z</dcterms:created>
  <dcterms:modified xsi:type="dcterms:W3CDTF">2024-04-10T23:50:36Z</dcterms:modified>
</cp:coreProperties>
</file>