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26" r:id="rId2"/>
    <p:sldId id="305" r:id="rId3"/>
    <p:sldId id="307" r:id="rId4"/>
    <p:sldId id="317" r:id="rId5"/>
    <p:sldId id="309" r:id="rId6"/>
    <p:sldId id="311" r:id="rId7"/>
    <p:sldId id="320" r:id="rId8"/>
    <p:sldId id="324" r:id="rId9"/>
    <p:sldId id="325" r:id="rId10"/>
    <p:sldId id="323" r:id="rId11"/>
    <p:sldId id="318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/>
    <p:restoredTop sz="85918"/>
  </p:normalViewPr>
  <p:slideViewPr>
    <p:cSldViewPr snapToGrid="0">
      <p:cViewPr varScale="1">
        <p:scale>
          <a:sx n="93" d="100"/>
          <a:sy n="93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www.azocleantech.com</a:t>
            </a:r>
            <a:r>
              <a:rPr lang="en-US" dirty="0"/>
              <a:t>/</a:t>
            </a:r>
            <a:r>
              <a:rPr lang="en-US" dirty="0" err="1"/>
              <a:t>article.aspx?ArticleID</a:t>
            </a:r>
            <a:r>
              <a:rPr lang="en-US" dirty="0"/>
              <a:t>=227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2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manoa.hawaii.edu</a:t>
            </a:r>
            <a:r>
              <a:rPr lang="en-US" dirty="0"/>
              <a:t>/</a:t>
            </a:r>
            <a:r>
              <a:rPr lang="en-US" dirty="0" err="1"/>
              <a:t>exploringourfluidearth</a:t>
            </a:r>
            <a:r>
              <a:rPr lang="en-US" dirty="0"/>
              <a:t>/physical/waves/wave-and-wave-properties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holyfins.com</a:t>
            </a:r>
            <a:r>
              <a:rPr lang="en-US" dirty="0"/>
              <a:t>/what-is-the-wave-period/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2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foammagazine.com</a:t>
            </a:r>
            <a:r>
              <a:rPr lang="en-US" dirty="0"/>
              <a:t>/wave-period/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www.mdpi.com</a:t>
            </a:r>
            <a:r>
              <a:rPr lang="en-US" dirty="0"/>
              <a:t>/2077-1312/10/8/1117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science.nasa.gov</a:t>
            </a:r>
            <a:r>
              <a:rPr lang="en-US" dirty="0"/>
              <a:t>/</a:t>
            </a:r>
            <a:r>
              <a:rPr lang="en-US" dirty="0" err="1"/>
              <a:t>ems</a:t>
            </a:r>
            <a:r>
              <a:rPr lang="en-US" dirty="0"/>
              <a:t>/03_behaviors/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science.nasa.gov</a:t>
            </a:r>
            <a:r>
              <a:rPr lang="en-US" dirty="0"/>
              <a:t>/</a:t>
            </a:r>
            <a:r>
              <a:rPr lang="en-US" dirty="0" err="1"/>
              <a:t>ems</a:t>
            </a:r>
            <a:r>
              <a:rPr lang="en-US" dirty="0"/>
              <a:t>/03_behaviors/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Breaking_wave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www.azocleantech.com</a:t>
            </a:r>
            <a:r>
              <a:rPr lang="en-US" dirty="0"/>
              <a:t>/</a:t>
            </a:r>
            <a:r>
              <a:rPr lang="en-US" dirty="0" err="1"/>
              <a:t>article.aspx?ArticleID</a:t>
            </a:r>
            <a:r>
              <a:rPr lang="en-US" dirty="0"/>
              <a:t>=227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 Power - The Theory Behind Ocean Waves">
            <a:extLst>
              <a:ext uri="{FF2B5EF4-FFF2-40B4-BE49-F238E27FC236}">
                <a16:creationId xmlns:a16="http://schemas.microsoft.com/office/drawing/2014/main" id="{D4FFE496-265F-A78C-26CE-E468F6E46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6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05133-70E2-97F4-1CE0-5875816D2DD5}"/>
              </a:ext>
            </a:extLst>
          </p:cNvPr>
          <p:cNvSpPr txBox="1"/>
          <p:nvPr/>
        </p:nvSpPr>
        <p:spPr>
          <a:xfrm>
            <a:off x="234539" y="185738"/>
            <a:ext cx="34784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Arial Narrow" panose="020B0604020202020204" pitchFamily="34" charset="0"/>
              </a:rPr>
              <a:t>Investigate wave properties using a wave tank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’31. Making Waves’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eaking wave - Wikipedia">
            <a:extLst>
              <a:ext uri="{FF2B5EF4-FFF2-40B4-BE49-F238E27FC236}">
                <a16:creationId xmlns:a16="http://schemas.microsoft.com/office/drawing/2014/main" id="{3ADBE515-E053-198F-7AB7-B9B7C8593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/>
          <a:stretch/>
        </p:blipFill>
        <p:spPr bwMode="auto">
          <a:xfrm>
            <a:off x="0" y="0"/>
            <a:ext cx="969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3A3EF-0E22-A265-0009-61746A51A377}"/>
              </a:ext>
            </a:extLst>
          </p:cNvPr>
          <p:cNvSpPr txBox="1"/>
          <p:nvPr/>
        </p:nvSpPr>
        <p:spPr>
          <a:xfrm>
            <a:off x="10150557" y="1744147"/>
            <a:ext cx="17216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Arial Narrow" panose="020B0606020202030204" pitchFamily="34" charset="0"/>
              </a:rPr>
              <a:t>Waves break at a depth </a:t>
            </a:r>
          </a:p>
          <a:p>
            <a:pPr algn="ctr"/>
            <a:r>
              <a:rPr lang="en-AU" sz="3200" dirty="0">
                <a:latin typeface="Arial Narrow" panose="020B0606020202030204" pitchFamily="34" charset="0"/>
              </a:rPr>
              <a:t>1.3x </a:t>
            </a:r>
          </a:p>
          <a:p>
            <a:pPr algn="ctr"/>
            <a:r>
              <a:rPr lang="en-AU" sz="3200" dirty="0">
                <a:latin typeface="Arial Narrow" panose="020B0606020202030204" pitchFamily="34" charset="0"/>
              </a:rPr>
              <a:t>the wave height.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659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6B033F-5DA8-3BF4-E656-D2379A42832B}"/>
              </a:ext>
            </a:extLst>
          </p:cNvPr>
          <p:cNvSpPr txBox="1"/>
          <p:nvPr/>
        </p:nvSpPr>
        <p:spPr>
          <a:xfrm>
            <a:off x="3936206" y="615898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=3yNoy4H2Z-o</a:t>
            </a:r>
          </a:p>
        </p:txBody>
      </p:sp>
      <p:pic>
        <p:nvPicPr>
          <p:cNvPr id="5" name="Picture 4" descr="A person holding a glass with a blue liquid in his hand&#10;&#10;Description automatically generated">
            <a:extLst>
              <a:ext uri="{FF2B5EF4-FFF2-40B4-BE49-F238E27FC236}">
                <a16:creationId xmlns:a16="http://schemas.microsoft.com/office/drawing/2014/main" id="{2A5AE280-CE53-88DB-344D-06F86631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8" y="620794"/>
            <a:ext cx="7772400" cy="5538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0E2C0E-9400-A7DC-3C2F-A68BEFB6297A}"/>
              </a:ext>
            </a:extLst>
          </p:cNvPr>
          <p:cNvSpPr txBox="1"/>
          <p:nvPr/>
        </p:nvSpPr>
        <p:spPr>
          <a:xfrm>
            <a:off x="623455" y="3066723"/>
            <a:ext cx="84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 watch!</a:t>
            </a:r>
          </a:p>
        </p:txBody>
      </p:sp>
    </p:spTree>
    <p:extLst>
      <p:ext uri="{BB962C8B-B14F-4D97-AF65-F5344CB8AC3E}">
        <p14:creationId xmlns:p14="http://schemas.microsoft.com/office/powerpoint/2010/main" val="36345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ve Power - The Theory Behind Ocean Waves">
            <a:extLst>
              <a:ext uri="{FF2B5EF4-FFF2-40B4-BE49-F238E27FC236}">
                <a16:creationId xmlns:a16="http://schemas.microsoft.com/office/drawing/2014/main" id="{D4FFE496-265F-A78C-26CE-E468F6E46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6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05133-70E2-97F4-1CE0-5875816D2DD5}"/>
              </a:ext>
            </a:extLst>
          </p:cNvPr>
          <p:cNvSpPr txBox="1"/>
          <p:nvPr/>
        </p:nvSpPr>
        <p:spPr>
          <a:xfrm>
            <a:off x="234539" y="185738"/>
            <a:ext cx="34784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cs typeface="Arial Narrow" panose="020B0604020202020204" pitchFamily="34" charset="0"/>
              </a:rPr>
              <a:t>Investigate wave properties using a wave tank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’31. Making Waves’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person holding a bottle&#10;&#10;Description automatically generated">
            <a:extLst>
              <a:ext uri="{FF2B5EF4-FFF2-40B4-BE49-F238E27FC236}">
                <a16:creationId xmlns:a16="http://schemas.microsoft.com/office/drawing/2014/main" id="{503E25B6-B143-6BD6-E55D-D704EDD8F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94" y="427351"/>
            <a:ext cx="4426333" cy="60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3BF1C-3D3F-E372-75D0-77566400068D}"/>
              </a:ext>
            </a:extLst>
          </p:cNvPr>
          <p:cNvSpPr txBox="1"/>
          <p:nvPr/>
        </p:nvSpPr>
        <p:spPr>
          <a:xfrm>
            <a:off x="2217373" y="461059"/>
            <a:ext cx="9713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i="0" dirty="0">
                <a:solidFill>
                  <a:srgbClr val="1A1A1A"/>
                </a:solidFill>
                <a:effectLst/>
              </a:rPr>
              <a:t>Wave Height: distance from crest to trough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CA1D2-CF49-0965-C9E2-80094BDC9871}"/>
              </a:ext>
            </a:extLst>
          </p:cNvPr>
          <p:cNvSpPr/>
          <p:nvPr/>
        </p:nvSpPr>
        <p:spPr>
          <a:xfrm>
            <a:off x="1757363" y="2228850"/>
            <a:ext cx="588645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height and crest&#10;&#10;Description automatically generated">
            <a:extLst>
              <a:ext uri="{FF2B5EF4-FFF2-40B4-BE49-F238E27FC236}">
                <a16:creationId xmlns:a16="http://schemas.microsoft.com/office/drawing/2014/main" id="{05FBB32E-001B-D459-F4B7-1A6728BA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013"/>
            <a:ext cx="12192000" cy="51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BE6E0A-CD0B-B2A4-68DB-EE296D27AFAC}"/>
              </a:ext>
            </a:extLst>
          </p:cNvPr>
          <p:cNvSpPr txBox="1"/>
          <p:nvPr/>
        </p:nvSpPr>
        <p:spPr>
          <a:xfrm>
            <a:off x="522610" y="500069"/>
            <a:ext cx="11524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i="0" dirty="0">
                <a:solidFill>
                  <a:srgbClr val="1A1A1A"/>
                </a:solidFill>
                <a:effectLst/>
              </a:rPr>
              <a:t>Wavelength: distance between two wave crests (peaks)</a:t>
            </a:r>
            <a:endParaRPr lang="en-AU" sz="2800" i="0" dirty="0">
              <a:solidFill>
                <a:srgbClr val="1A1A1A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1D16F-A4D0-9874-6607-119810E2AE9E}"/>
              </a:ext>
            </a:extLst>
          </p:cNvPr>
          <p:cNvSpPr/>
          <p:nvPr/>
        </p:nvSpPr>
        <p:spPr>
          <a:xfrm>
            <a:off x="0" y="2253792"/>
            <a:ext cx="12192000" cy="460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A Deeper Look Into Swell Period | Swellnet Analysis | Swellnet">
            <a:extLst>
              <a:ext uri="{FF2B5EF4-FFF2-40B4-BE49-F238E27FC236}">
                <a16:creationId xmlns:a16="http://schemas.microsoft.com/office/drawing/2014/main" id="{C895B936-F9F6-0B31-C4FC-BBBE12CC5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1" r="8799" b="14457"/>
          <a:stretch/>
        </p:blipFill>
        <p:spPr bwMode="auto">
          <a:xfrm>
            <a:off x="0" y="1564915"/>
            <a:ext cx="12192000" cy="52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4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ve Period: Understanding the Magic Number">
            <a:extLst>
              <a:ext uri="{FF2B5EF4-FFF2-40B4-BE49-F238E27FC236}">
                <a16:creationId xmlns:a16="http://schemas.microsoft.com/office/drawing/2014/main" id="{E3F73515-362A-FDE7-D8F0-6EBC60E15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1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1595D-3A52-DEF1-CA15-3E171C422E54}"/>
              </a:ext>
            </a:extLst>
          </p:cNvPr>
          <p:cNvSpPr/>
          <p:nvPr/>
        </p:nvSpPr>
        <p:spPr>
          <a:xfrm>
            <a:off x="3717561" y="0"/>
            <a:ext cx="847443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hat happens to the wavelength of a wave when frequency increases or  decreases? - GeeksforGeeks">
            <a:extLst>
              <a:ext uri="{FF2B5EF4-FFF2-40B4-BE49-F238E27FC236}">
                <a16:creationId xmlns:a16="http://schemas.microsoft.com/office/drawing/2014/main" id="{C96B4B69-BA2E-1F7E-DED8-4D55A9E4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8104"/>
            <a:ext cx="7610475" cy="64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FBC59-39FC-C679-A275-B2762A80185B}"/>
              </a:ext>
            </a:extLst>
          </p:cNvPr>
          <p:cNvSpPr txBox="1"/>
          <p:nvPr/>
        </p:nvSpPr>
        <p:spPr>
          <a:xfrm>
            <a:off x="288012" y="1821132"/>
            <a:ext cx="325036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i="0" dirty="0">
                <a:solidFill>
                  <a:srgbClr val="1A1A1A"/>
                </a:solidFill>
                <a:effectLst/>
              </a:rPr>
              <a:t>Wave Frequency</a:t>
            </a:r>
          </a:p>
          <a:p>
            <a:pPr algn="ctr"/>
            <a:r>
              <a:rPr lang="en-AU" sz="2800" b="0" i="0" dirty="0">
                <a:solidFill>
                  <a:srgbClr val="1A1A1A"/>
                </a:solidFill>
                <a:effectLst/>
              </a:rPr>
              <a:t> </a:t>
            </a:r>
          </a:p>
          <a:p>
            <a:pPr algn="ctr"/>
            <a:r>
              <a:rPr lang="en-AU" sz="2800" i="1" dirty="0">
                <a:solidFill>
                  <a:srgbClr val="1A1A1A"/>
                </a:solidFill>
              </a:rPr>
              <a:t>Number </a:t>
            </a:r>
            <a:r>
              <a:rPr lang="en-AU" sz="2800" dirty="0">
                <a:solidFill>
                  <a:srgbClr val="1A1A1A"/>
                </a:solidFill>
              </a:rPr>
              <a:t>of waves passing a fixed point in one second</a:t>
            </a:r>
          </a:p>
        </p:txBody>
      </p:sp>
    </p:spTree>
    <p:extLst>
      <p:ext uri="{BB962C8B-B14F-4D97-AF65-F5344CB8AC3E}">
        <p14:creationId xmlns:p14="http://schemas.microsoft.com/office/powerpoint/2010/main" val="340508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ve Speed - Labster">
            <a:extLst>
              <a:ext uri="{FF2B5EF4-FFF2-40B4-BE49-F238E27FC236}">
                <a16:creationId xmlns:a16="http://schemas.microsoft.com/office/drawing/2014/main" id="{9670BB9E-70B8-DC7F-3608-BB6C26A29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-1" b="37730"/>
          <a:stretch/>
        </p:blipFill>
        <p:spPr bwMode="auto">
          <a:xfrm>
            <a:off x="2692169" y="1523446"/>
            <a:ext cx="9038651" cy="50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Stopwatch - Free time and date icons">
            <a:extLst>
              <a:ext uri="{FF2B5EF4-FFF2-40B4-BE49-F238E27FC236}">
                <a16:creationId xmlns:a16="http://schemas.microsoft.com/office/drawing/2014/main" id="{A00E9ED5-40B8-8506-FEA1-C38703D2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2" y="2068683"/>
            <a:ext cx="923108" cy="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Stopwatch - Free time and date icons">
            <a:extLst>
              <a:ext uri="{FF2B5EF4-FFF2-40B4-BE49-F238E27FC236}">
                <a16:creationId xmlns:a16="http://schemas.microsoft.com/office/drawing/2014/main" id="{AB5A3352-32A2-AF5F-27D9-C9FA802C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2" y="3600179"/>
            <a:ext cx="923108" cy="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opwatch - Free time and date icons">
            <a:extLst>
              <a:ext uri="{FF2B5EF4-FFF2-40B4-BE49-F238E27FC236}">
                <a16:creationId xmlns:a16="http://schemas.microsoft.com/office/drawing/2014/main" id="{07AD0CE7-35F7-E535-03A8-A7775134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72" y="5194793"/>
            <a:ext cx="923108" cy="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AC50C-54A6-AE42-C440-41070845B03F}"/>
              </a:ext>
            </a:extLst>
          </p:cNvPr>
          <p:cNvSpPr txBox="1"/>
          <p:nvPr/>
        </p:nvSpPr>
        <p:spPr>
          <a:xfrm>
            <a:off x="461180" y="2375551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second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0E8B3-77F4-AA80-C347-483BB3ED48BC}"/>
              </a:ext>
            </a:extLst>
          </p:cNvPr>
          <p:cNvSpPr txBox="1"/>
          <p:nvPr/>
        </p:nvSpPr>
        <p:spPr>
          <a:xfrm>
            <a:off x="461180" y="4044347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seconds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ABFCF-B766-E547-699F-FC38833FC5A1}"/>
              </a:ext>
            </a:extLst>
          </p:cNvPr>
          <p:cNvSpPr txBox="1"/>
          <p:nvPr/>
        </p:nvSpPr>
        <p:spPr>
          <a:xfrm>
            <a:off x="461180" y="5544505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seconds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03617-4D4D-A391-92D7-592EA1E98C39}"/>
              </a:ext>
            </a:extLst>
          </p:cNvPr>
          <p:cNvSpPr/>
          <p:nvPr/>
        </p:nvSpPr>
        <p:spPr>
          <a:xfrm rot="1028009">
            <a:off x="1915226" y="2375551"/>
            <a:ext cx="95727" cy="18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2A44EA-1972-D3E8-CAA6-9C97074E8351}"/>
              </a:ext>
            </a:extLst>
          </p:cNvPr>
          <p:cNvCxnSpPr/>
          <p:nvPr/>
        </p:nvCxnSpPr>
        <p:spPr>
          <a:xfrm flipV="1">
            <a:off x="1915226" y="2375551"/>
            <a:ext cx="0" cy="1990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19397-51B4-29BE-F4FF-8EC4ACFF956E}"/>
              </a:ext>
            </a:extLst>
          </p:cNvPr>
          <p:cNvSpPr/>
          <p:nvPr/>
        </p:nvSpPr>
        <p:spPr>
          <a:xfrm rot="1028009">
            <a:off x="1926218" y="3893821"/>
            <a:ext cx="95727" cy="18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F9DC5-D75E-C22C-25CE-5E44B45C41BD}"/>
              </a:ext>
            </a:extLst>
          </p:cNvPr>
          <p:cNvSpPr/>
          <p:nvPr/>
        </p:nvSpPr>
        <p:spPr>
          <a:xfrm rot="1028009">
            <a:off x="1909586" y="5487871"/>
            <a:ext cx="95727" cy="18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19D0A6-3E75-6572-25FC-EF945D881545}"/>
              </a:ext>
            </a:extLst>
          </p:cNvPr>
          <p:cNvCxnSpPr>
            <a:cxnSpLocks/>
          </p:cNvCxnSpPr>
          <p:nvPr/>
        </p:nvCxnSpPr>
        <p:spPr>
          <a:xfrm>
            <a:off x="1959912" y="5721835"/>
            <a:ext cx="21255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62BFAE-AC2D-2D67-0B8F-53724B4010D9}"/>
              </a:ext>
            </a:extLst>
          </p:cNvPr>
          <p:cNvCxnSpPr>
            <a:cxnSpLocks/>
          </p:cNvCxnSpPr>
          <p:nvPr/>
        </p:nvCxnSpPr>
        <p:spPr>
          <a:xfrm flipV="1">
            <a:off x="1954554" y="3985480"/>
            <a:ext cx="131757" cy="112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9BD382-4F14-B1FD-7135-7B0C8C7A9AD9}"/>
              </a:ext>
            </a:extLst>
          </p:cNvPr>
          <p:cNvSpPr txBox="1"/>
          <p:nvPr/>
        </p:nvSpPr>
        <p:spPr>
          <a:xfrm>
            <a:off x="272715" y="143928"/>
            <a:ext cx="2695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example:</a:t>
            </a:r>
          </a:p>
          <a:p>
            <a:r>
              <a:rPr lang="en-US" sz="2000" b="1" dirty="0"/>
              <a:t>Frequency= 1Hz</a:t>
            </a:r>
          </a:p>
          <a:p>
            <a:r>
              <a:rPr lang="en-US" sz="2000" b="1" dirty="0"/>
              <a:t>Wavelength = 1m</a:t>
            </a:r>
          </a:p>
          <a:p>
            <a:r>
              <a:rPr lang="en-US" sz="2000" b="1" dirty="0"/>
              <a:t>Wave speed = 1m/s</a:t>
            </a:r>
          </a:p>
        </p:txBody>
      </p:sp>
    </p:spTree>
    <p:extLst>
      <p:ext uri="{BB962C8B-B14F-4D97-AF65-F5344CB8AC3E}">
        <p14:creationId xmlns:p14="http://schemas.microsoft.com/office/powerpoint/2010/main" val="5835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ve Behaviors">
            <a:extLst>
              <a:ext uri="{FF2B5EF4-FFF2-40B4-BE49-F238E27FC236}">
                <a16:creationId xmlns:a16="http://schemas.microsoft.com/office/drawing/2014/main" id="{0F463D0A-70F9-4F9F-86EC-06892E220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3" b="93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8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ve Behaviors">
            <a:extLst>
              <a:ext uri="{FF2B5EF4-FFF2-40B4-BE49-F238E27FC236}">
                <a16:creationId xmlns:a16="http://schemas.microsoft.com/office/drawing/2014/main" id="{C18B4F63-E42C-A4D4-DB80-1C3F41053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2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cribe and diagram how wave refraction, diffraction, and r | Quizlet">
            <a:extLst>
              <a:ext uri="{FF2B5EF4-FFF2-40B4-BE49-F238E27FC236}">
                <a16:creationId xmlns:a16="http://schemas.microsoft.com/office/drawing/2014/main" id="{01E78475-6EEC-F0BC-94CA-DCEF4871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06" y="564356"/>
            <a:ext cx="8684393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98189-559B-711F-1F0C-FB48D1C6471A}"/>
              </a:ext>
            </a:extLst>
          </p:cNvPr>
          <p:cNvSpPr txBox="1"/>
          <p:nvPr/>
        </p:nvSpPr>
        <p:spPr>
          <a:xfrm>
            <a:off x="292918" y="2608957"/>
            <a:ext cx="287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Wave refraction</a:t>
            </a:r>
          </a:p>
        </p:txBody>
      </p:sp>
    </p:spTree>
    <p:extLst>
      <p:ext uri="{BB962C8B-B14F-4D97-AF65-F5344CB8AC3E}">
        <p14:creationId xmlns:p14="http://schemas.microsoft.com/office/powerpoint/2010/main" val="775993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262</Words>
  <Application>Microsoft Macintosh PowerPoint</Application>
  <PresentationFormat>Widescreen</PresentationFormat>
  <Paragraphs>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785</cp:revision>
  <dcterms:created xsi:type="dcterms:W3CDTF">2023-09-23T08:38:28Z</dcterms:created>
  <dcterms:modified xsi:type="dcterms:W3CDTF">2024-04-10T23:52:42Z</dcterms:modified>
</cp:coreProperties>
</file>