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22" r:id="rId2"/>
    <p:sldId id="324" r:id="rId3"/>
    <p:sldId id="325" r:id="rId4"/>
    <p:sldId id="328" r:id="rId5"/>
    <p:sldId id="331" r:id="rId6"/>
    <p:sldId id="334" r:id="rId7"/>
    <p:sldId id="337" r:id="rId8"/>
    <p:sldId id="338" r:id="rId9"/>
    <p:sldId id="339" r:id="rId10"/>
    <p:sldId id="335" r:id="rId11"/>
    <p:sldId id="336" r:id="rId12"/>
    <p:sldId id="341" r:id="rId13"/>
    <p:sldId id="340" r:id="rId14"/>
    <p:sldId id="326" r:id="rId15"/>
    <p:sldId id="333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/>
    <p:restoredTop sz="85930"/>
  </p:normalViewPr>
  <p:slideViewPr>
    <p:cSldViewPr snapToGrid="0">
      <p:cViewPr varScale="1">
        <p:scale>
          <a:sx n="92" d="100"/>
          <a:sy n="9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www.smh.com.au</a:t>
            </a:r>
            <a:r>
              <a:rPr lang="en-US" dirty="0"/>
              <a:t>/environment/weather/will-this-be-the-season-of-the-super-cyclone-20181027-p50cbi.html</a:t>
            </a:r>
          </a:p>
          <a:p>
            <a:r>
              <a:rPr lang="en-AU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T Sans" panose="020B0503020203020204" pitchFamily="34" charset="77"/>
              </a:rPr>
              <a:t>In this infrared image, dark areas show the most intense energy swirling through Hurricane Sandy over Cuba in 2012.</a:t>
            </a:r>
            <a:r>
              <a:rPr lang="en-AU" b="0" i="1" cap="all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inherit"/>
              </a:rPr>
              <a:t>CREDIT:</a:t>
            </a:r>
            <a:r>
              <a:rPr lang="en-AU" b="0" i="1" cap="all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T Sans" panose="020B0503020203020204" pitchFamily="34" charset="77"/>
              </a:rPr>
              <a:t>NOAA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4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www.researchgate.net</a:t>
            </a:r>
            <a:r>
              <a:rPr lang="en-US" dirty="0"/>
              <a:t>/figure/llustration-of-Tahiti-and-Darwin-of-Australia_fig1_334388887</a:t>
            </a:r>
          </a:p>
          <a:p>
            <a:pPr algn="l"/>
            <a:r>
              <a:rPr lang="en-US" dirty="0"/>
              <a:t>Paper: </a:t>
            </a:r>
            <a: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Climate Variability and Rainfed Sugarcane Production: Thailand a case study</a:t>
            </a:r>
          </a:p>
          <a:p>
            <a:pPr algn="l"/>
            <a:br>
              <a:rPr lang="en-AU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var(--nova-font-family-sans-serif)"/>
              </a:rPr>
            </a:br>
            <a:endParaRPr lang="en-AU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var(--nova-font-family-sans-serif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www.bom.gov.au</a:t>
            </a:r>
            <a:r>
              <a:rPr lang="en-US" dirty="0"/>
              <a:t>/climate/</a:t>
            </a:r>
            <a:r>
              <a:rPr lang="en-US" dirty="0" err="1"/>
              <a:t>enso</a:t>
            </a:r>
            <a:r>
              <a:rPr lang="en-US" dirty="0"/>
              <a:t>/soi/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www.couriermail.com.au</a:t>
            </a:r>
            <a:r>
              <a:rPr lang="en-US" dirty="0"/>
              <a:t>/subscribe/news/1/?</a:t>
            </a:r>
            <a:r>
              <a:rPr lang="en-US" dirty="0" err="1"/>
              <a:t>sourceCode</a:t>
            </a:r>
            <a:r>
              <a:rPr lang="en-US" dirty="0"/>
              <a:t>=CMWEB_WRE170_a_GGL&amp;dest=https%3A%2F%2Fwww.couriermail.com.au%2Fnews%2Fqueensland%2Fin-pictures-queensland-2011-floods%2Fimage-gallery%2F2307de541de234d885982c275bb04964&amp;memtype=</a:t>
            </a:r>
            <a:r>
              <a:rPr lang="en-US" dirty="0" err="1"/>
              <a:t>anonymous&amp;mode</a:t>
            </a:r>
            <a:r>
              <a:rPr lang="en-US" dirty="0"/>
              <a:t>=premium&amp;v21=LOW-Segment-1-SCORE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www.australiangeographic.com.au</a:t>
            </a:r>
            <a:r>
              <a:rPr lang="en-US" dirty="0"/>
              <a:t>/topics/science-environment/2011/03/tsunamis-how-they-form/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highlight>
                  <a:srgbClr val="F4F2F0"/>
                </a:highlight>
                <a:latin typeface="nimbus-sans"/>
              </a:rPr>
              <a:t>A tsunami hits the north-east coast of Japan after a magnitude 9.0 earthquake on March 11, 2011. (AAP Photo/Kyodo News)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4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www.abc.net.au</a:t>
            </a:r>
            <a:r>
              <a:rPr lang="en-US" dirty="0"/>
              <a:t>/science/articles/2014/12/17/4027721.htm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www.smh.com.au</a:t>
            </a:r>
            <a:r>
              <a:rPr lang="en-US" dirty="0"/>
              <a:t>/environment/weather/will-this-be-the-season-of-the-super-cyclone-20181027-p50cbi.html</a:t>
            </a:r>
          </a:p>
          <a:p>
            <a:r>
              <a:rPr lang="en-AU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T Sans" panose="020B0503020203020204" pitchFamily="34" charset="77"/>
              </a:rPr>
              <a:t>In this infrared image, dark areas show the most intense energy swirling through Hurricane Sandy over Cuba in 2012.</a:t>
            </a:r>
            <a:r>
              <a:rPr lang="en-AU" b="0" i="1" cap="all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inherit"/>
              </a:rPr>
              <a:t>CREDIT:</a:t>
            </a:r>
            <a:r>
              <a:rPr lang="en-AU" b="0" i="1" cap="all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T Sans" panose="020B0503020203020204" pitchFamily="34" charset="77"/>
              </a:rPr>
              <a:t>NOAA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www.theaustralian.com.au</a:t>
            </a:r>
            <a:r>
              <a:rPr lang="en-US" dirty="0"/>
              <a:t>/subscribe/news/1/?</a:t>
            </a:r>
            <a:r>
              <a:rPr lang="en-US" dirty="0" err="1"/>
              <a:t>sourceCode</a:t>
            </a:r>
            <a:r>
              <a:rPr lang="en-US" dirty="0"/>
              <a:t>=TAWEB_WRE170_a_GGL&amp;dest=https%3A%2F%2Fwww.theaustralian.com.au%2Fnation%2Ftropical-cyclone-jasper-set-to-smash-far-north-qld%2Fnews-story%2F9b81fd7a7e8ac59fcc6a7c9a48c3aa54&amp;memtype=</a:t>
            </a:r>
            <a:r>
              <a:rPr lang="en-US" dirty="0" err="1"/>
              <a:t>anonymous&amp;mode</a:t>
            </a:r>
            <a:r>
              <a:rPr lang="en-US" dirty="0"/>
              <a:t>=premium&amp;v21=LOW-Segment-1-SCORE&amp;V21spcbehaviour=append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aecom.com</a:t>
            </a:r>
            <a:r>
              <a:rPr lang="en-US" dirty="0"/>
              <a:t>/us/projects/</a:t>
            </a:r>
            <a:r>
              <a:rPr lang="en-US" dirty="0" err="1"/>
              <a:t>bruce</a:t>
            </a:r>
            <a:r>
              <a:rPr lang="en-US" dirty="0"/>
              <a:t>-highway-link-flood-study/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coastadapt.com.au</a:t>
            </a:r>
            <a:r>
              <a:rPr lang="en-US" dirty="0"/>
              <a:t>/</a:t>
            </a:r>
            <a:r>
              <a:rPr lang="en-US" dirty="0" err="1"/>
              <a:t>australias</a:t>
            </a:r>
            <a:r>
              <a:rPr lang="en-US" dirty="0"/>
              <a:t>-climate-drivers-variability-and-extremes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4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www.ndtv.com</a:t>
            </a:r>
            <a:r>
              <a:rPr lang="en-US" dirty="0"/>
              <a:t>/world-news/australia-floods-melbourne-floods-australia-floods-swallow-cars-houses-submerged-melbourne-faces-emergency-3430129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4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edition.cnn.com</a:t>
            </a:r>
            <a:r>
              <a:rPr lang="en-US" dirty="0"/>
              <a:t>/2021/11/23/weather/la-</a:t>
            </a:r>
            <a:r>
              <a:rPr lang="en-US" dirty="0" err="1"/>
              <a:t>nina</a:t>
            </a:r>
            <a:r>
              <a:rPr lang="en-US" dirty="0"/>
              <a:t>-</a:t>
            </a:r>
            <a:r>
              <a:rPr lang="en-US" dirty="0" err="1"/>
              <a:t>australia</a:t>
            </a:r>
            <a:r>
              <a:rPr lang="en-US" dirty="0"/>
              <a:t>-climate-</a:t>
            </a:r>
            <a:r>
              <a:rPr lang="en-US" dirty="0" err="1"/>
              <a:t>wxc</a:t>
            </a:r>
            <a:r>
              <a:rPr lang="en-US" dirty="0"/>
              <a:t>-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http://</a:t>
            </a:r>
            <a:r>
              <a:rPr lang="en-US" dirty="0" err="1"/>
              <a:t>www.bom.gov.au</a:t>
            </a:r>
            <a:r>
              <a:rPr lang="en-US" dirty="0"/>
              <a:t>/climate/about/</a:t>
            </a:r>
            <a:r>
              <a:rPr lang="en-US" dirty="0" err="1"/>
              <a:t>australian-climate-influences.shtml?bookmark</a:t>
            </a:r>
            <a:r>
              <a:rPr lang="en-US" dirty="0"/>
              <a:t>=</a:t>
            </a:r>
            <a:r>
              <a:rPr lang="en-US" dirty="0" err="1"/>
              <a:t>lanina</a:t>
            </a:r>
            <a:endParaRPr lang="en-US" dirty="0"/>
          </a:p>
          <a:p>
            <a:r>
              <a:rPr lang="en-US" dirty="0"/>
              <a:t>Image: https://</a:t>
            </a:r>
            <a:r>
              <a:rPr lang="en-US" dirty="0" err="1"/>
              <a:t>www.earth.com</a:t>
            </a:r>
            <a:r>
              <a:rPr lang="en-US" dirty="0"/>
              <a:t>/news/destructive-weather-pattern-may-return-to-the-</a:t>
            </a:r>
            <a:r>
              <a:rPr lang="en-US" dirty="0" err="1"/>
              <a:t>indian</a:t>
            </a:r>
            <a:r>
              <a:rPr lang="en-US" dirty="0"/>
              <a:t>-ocean/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http://</a:t>
            </a:r>
            <a:r>
              <a:rPr lang="en-US" dirty="0" err="1"/>
              <a:t>www.bom.gov.au</a:t>
            </a:r>
            <a:r>
              <a:rPr lang="en-US" dirty="0"/>
              <a:t>/climate/about/</a:t>
            </a:r>
            <a:r>
              <a:rPr lang="en-US" dirty="0" err="1"/>
              <a:t>australian-climate-influences.shtml?bookmark</a:t>
            </a:r>
            <a:r>
              <a:rPr lang="en-US" dirty="0"/>
              <a:t>=</a:t>
            </a:r>
            <a:r>
              <a:rPr lang="en-US" dirty="0" err="1"/>
              <a:t>lanina</a:t>
            </a:r>
            <a:endParaRPr lang="en-US" dirty="0"/>
          </a:p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/wiki/File:Global_tropical_cyclone_tracks-edit2.jpg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www.bom.gov.au</a:t>
            </a:r>
            <a:r>
              <a:rPr lang="en-US" dirty="0"/>
              <a:t>/climate/</a:t>
            </a:r>
            <a:r>
              <a:rPr lang="en-US" dirty="0" err="1"/>
              <a:t>enso</a:t>
            </a:r>
            <a:r>
              <a:rPr lang="en-US" dirty="0"/>
              <a:t>/soi/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8A129-096A-0206-1596-5D350473E9EA}"/>
              </a:ext>
            </a:extLst>
          </p:cNvPr>
          <p:cNvSpPr txBox="1"/>
          <p:nvPr/>
        </p:nvSpPr>
        <p:spPr>
          <a:xfrm>
            <a:off x="423602" y="1601968"/>
            <a:ext cx="45666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Interpret evidence used to inform the monitoring, assessment and evaluation of risk in relation to pulse events, i.e. cyclone, storm surge, tsunami and floods.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‘34. Finger on the pulse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’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1508" name="Picture 4" descr="In this infrared image, dark areas show the most intense energy swirling through Hurricane Sandy over Cuba in 2012.">
            <a:extLst>
              <a:ext uri="{FF2B5EF4-FFF2-40B4-BE49-F238E27FC236}">
                <a16:creationId xmlns:a16="http://schemas.microsoft.com/office/drawing/2014/main" id="{E4EC8AA1-D1AC-8527-6DB0-B6A937E7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1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453494" y="184981"/>
            <a:ext cx="1152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 Niña is the</a:t>
            </a:r>
            <a:r>
              <a:rPr lang="en-US" sz="3200" i="1" dirty="0">
                <a:solidFill>
                  <a:schemeClr val="bg1"/>
                </a:solidFill>
              </a:rPr>
              <a:t> positive </a:t>
            </a:r>
            <a:r>
              <a:rPr lang="en-US" sz="3200" dirty="0">
                <a:solidFill>
                  <a:schemeClr val="bg1"/>
                </a:solidFill>
              </a:rPr>
              <a:t>phase of the Southern Oscillation Index (SOI)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when the SOI is +7 or more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2B03D-EFF2-8F0C-2777-279AB4E38AF7}"/>
              </a:ext>
            </a:extLst>
          </p:cNvPr>
          <p:cNvSpPr/>
          <p:nvPr/>
        </p:nvSpPr>
        <p:spPr>
          <a:xfrm>
            <a:off x="0" y="1399308"/>
            <a:ext cx="12192000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EDAA71D8-2719-1483-1FF8-960BE901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344" y="1711557"/>
            <a:ext cx="9647276" cy="48341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94C39-15D4-4770-0E07-F71CC9EB5A8F}"/>
              </a:ext>
            </a:extLst>
          </p:cNvPr>
          <p:cNvSpPr txBox="1"/>
          <p:nvPr/>
        </p:nvSpPr>
        <p:spPr>
          <a:xfrm>
            <a:off x="10562319" y="2148704"/>
            <a:ext cx="1321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SOI must be over +7 for a La Niña  to be declared.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en-US" sz="2400" i="1" dirty="0"/>
              <a:t>no </a:t>
            </a:r>
            <a:r>
              <a:rPr lang="en-US" dirty="0"/>
              <a:t>time on this graph was there a La Niña declared.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F1E87A0-C594-FCC6-AE93-81F3FC24B1B1}"/>
              </a:ext>
            </a:extLst>
          </p:cNvPr>
          <p:cNvSpPr/>
          <p:nvPr/>
        </p:nvSpPr>
        <p:spPr>
          <a:xfrm>
            <a:off x="212168" y="2673928"/>
            <a:ext cx="482653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F5C1B6-D761-17A5-2FD3-6CEAF268D68C}"/>
              </a:ext>
            </a:extLst>
          </p:cNvPr>
          <p:cNvSpPr/>
          <p:nvPr/>
        </p:nvSpPr>
        <p:spPr>
          <a:xfrm>
            <a:off x="0" y="1399308"/>
            <a:ext cx="12192000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llustration of Tahiti and Darwin of Australia.">
            <a:extLst>
              <a:ext uri="{FF2B5EF4-FFF2-40B4-BE49-F238E27FC236}">
                <a16:creationId xmlns:a16="http://schemas.microsoft.com/office/drawing/2014/main" id="{18AFC3A6-C6C1-F8B9-405B-D3FDF65E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" y="1747019"/>
            <a:ext cx="7871375" cy="4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E5BBA-3CEE-5B21-7F18-F56199EC5CC3}"/>
              </a:ext>
            </a:extLst>
          </p:cNvPr>
          <p:cNvSpPr txBox="1"/>
          <p:nvPr/>
        </p:nvSpPr>
        <p:spPr>
          <a:xfrm>
            <a:off x="788217" y="329932"/>
            <a:ext cx="1100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SOI is calculated by comparing barometer readings in Tahiti vs Darwin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85D4D-8276-434D-409B-082BE51F69E3}"/>
              </a:ext>
            </a:extLst>
          </p:cNvPr>
          <p:cNvSpPr txBox="1"/>
          <p:nvPr/>
        </p:nvSpPr>
        <p:spPr>
          <a:xfrm>
            <a:off x="9433062" y="2003753"/>
            <a:ext cx="2270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when water is warm, it rises, lowering the atmospheric pressure at sea level, measured in </a:t>
            </a:r>
            <a:r>
              <a:rPr lang="en-US" dirty="0" err="1"/>
              <a:t>hpa</a:t>
            </a:r>
            <a:r>
              <a:rPr lang="en-US" dirty="0"/>
              <a:t> (hectopascals).</a:t>
            </a:r>
          </a:p>
          <a:p>
            <a:endParaRPr lang="en-US" dirty="0"/>
          </a:p>
          <a:p>
            <a:r>
              <a:rPr lang="en-US" dirty="0"/>
              <a:t>When warm water over Darwin, typical of </a:t>
            </a:r>
            <a:r>
              <a:rPr lang="en-US" dirty="0" err="1"/>
              <a:t>LaNina</a:t>
            </a:r>
            <a:r>
              <a:rPr lang="en-US" dirty="0"/>
              <a:t>, makes the atmospheric pressure over Darwin </a:t>
            </a:r>
            <a:r>
              <a:rPr lang="en-US" i="1" dirty="0"/>
              <a:t>less than </a:t>
            </a:r>
            <a:r>
              <a:rPr lang="en-US" dirty="0"/>
              <a:t>the atmospheric pressure over Tahiti, the SOI is a positive value.</a:t>
            </a:r>
          </a:p>
        </p:txBody>
      </p:sp>
    </p:spTree>
    <p:extLst>
      <p:ext uri="{BB962C8B-B14F-4D97-AF65-F5344CB8AC3E}">
        <p14:creationId xmlns:p14="http://schemas.microsoft.com/office/powerpoint/2010/main" val="66475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394108" y="426607"/>
            <a:ext cx="1140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There was major flooding in 2011 when the SOI was above 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2B03D-EFF2-8F0C-2777-279AB4E38AF7}"/>
              </a:ext>
            </a:extLst>
          </p:cNvPr>
          <p:cNvSpPr/>
          <p:nvPr/>
        </p:nvSpPr>
        <p:spPr>
          <a:xfrm>
            <a:off x="0" y="1399308"/>
            <a:ext cx="12192000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890A70DD-74CE-DC06-7F17-CCA8C946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977" y="1714301"/>
            <a:ext cx="9914371" cy="482870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48F813-0557-B541-5BC9-77A74112EBE8}"/>
              </a:ext>
            </a:extLst>
          </p:cNvPr>
          <p:cNvSpPr/>
          <p:nvPr/>
        </p:nvSpPr>
        <p:spPr>
          <a:xfrm>
            <a:off x="4156364" y="2161309"/>
            <a:ext cx="858981" cy="845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ueensland floods 2011 | In pictures | The Courier Mail">
            <a:extLst>
              <a:ext uri="{FF2B5EF4-FFF2-40B4-BE49-F238E27FC236}">
                <a16:creationId xmlns:a16="http://schemas.microsoft.com/office/drawing/2014/main" id="{A481DFB0-47E8-54ED-ED5D-A6730298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AD27A-DB86-F0F6-1C61-D33A55FEF196}"/>
              </a:ext>
            </a:extLst>
          </p:cNvPr>
          <p:cNvSpPr txBox="1"/>
          <p:nvPr/>
        </p:nvSpPr>
        <p:spPr>
          <a:xfrm>
            <a:off x="526473" y="124691"/>
            <a:ext cx="34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2011 floods</a:t>
            </a:r>
          </a:p>
        </p:txBody>
      </p:sp>
    </p:spTree>
    <p:extLst>
      <p:ext uri="{BB962C8B-B14F-4D97-AF65-F5344CB8AC3E}">
        <p14:creationId xmlns:p14="http://schemas.microsoft.com/office/powerpoint/2010/main" val="343291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B9146-C2A4-9446-2028-2142A2923DD6}"/>
              </a:ext>
            </a:extLst>
          </p:cNvPr>
          <p:cNvSpPr txBox="1"/>
          <p:nvPr/>
        </p:nvSpPr>
        <p:spPr>
          <a:xfrm>
            <a:off x="1623114" y="349800"/>
            <a:ext cx="9612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Tsunamis, on the other hand, are much harder to predict as they are formed by earthquakes on the seabed.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Tsunamis: how they form - Australian Geographic">
            <a:extLst>
              <a:ext uri="{FF2B5EF4-FFF2-40B4-BE49-F238E27FC236}">
                <a16:creationId xmlns:a16="http://schemas.microsoft.com/office/drawing/2014/main" id="{5E372A0F-7C92-5FAA-8C70-DE548EE80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6" b="14604"/>
          <a:stretch/>
        </p:blipFill>
        <p:spPr bwMode="auto">
          <a:xfrm>
            <a:off x="0" y="1814946"/>
            <a:ext cx="12192000" cy="50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99D4A65-D2C6-40BD-6AC3-AD0B8624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C329A-D365-711C-D7C0-8D3CE3C8DC5B}"/>
              </a:ext>
            </a:extLst>
          </p:cNvPr>
          <p:cNvSpPr txBox="1"/>
          <p:nvPr/>
        </p:nvSpPr>
        <p:spPr>
          <a:xfrm>
            <a:off x="6788727" y="1520785"/>
            <a:ext cx="38792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Tsunami buoys, which float in the deep ocean in different places around the world, detect and record the passing of tsunami waves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(Source: NOAA)</a:t>
            </a:r>
          </a:p>
        </p:txBody>
      </p:sp>
    </p:spTree>
    <p:extLst>
      <p:ext uri="{BB962C8B-B14F-4D97-AF65-F5344CB8AC3E}">
        <p14:creationId xmlns:p14="http://schemas.microsoft.com/office/powerpoint/2010/main" val="168345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8A129-096A-0206-1596-5D350473E9EA}"/>
              </a:ext>
            </a:extLst>
          </p:cNvPr>
          <p:cNvSpPr txBox="1"/>
          <p:nvPr/>
        </p:nvSpPr>
        <p:spPr>
          <a:xfrm>
            <a:off x="423602" y="1601968"/>
            <a:ext cx="45666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Interpret evidence used to inform the monitoring, assessment and evaluation of risk in relation to pulse events, i.e. cyclone, storm surge, tsunami and floods.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‘34. Finger on the pulse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’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1508" name="Picture 4" descr="In this infrared image, dark areas show the most intense energy swirling through Hurricane Sandy over Cuba in 2012.">
            <a:extLst>
              <a:ext uri="{FF2B5EF4-FFF2-40B4-BE49-F238E27FC236}">
                <a16:creationId xmlns:a16="http://schemas.microsoft.com/office/drawing/2014/main" id="{E4EC8AA1-D1AC-8527-6DB0-B6A937E7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67ED6D50-E6EF-F4B9-D4DA-9DE31F87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16" y="443345"/>
            <a:ext cx="4425167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DC980A-1781-1D67-2F66-C8E4F7A21143}"/>
              </a:ext>
            </a:extLst>
          </p:cNvPr>
          <p:cNvSpPr txBox="1"/>
          <p:nvPr/>
        </p:nvSpPr>
        <p:spPr>
          <a:xfrm>
            <a:off x="2809490" y="537749"/>
            <a:ext cx="679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Cyclones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Cyclone Jasper set to make landfall on Wednesday morning | The Australian">
            <a:extLst>
              <a:ext uri="{FF2B5EF4-FFF2-40B4-BE49-F238E27FC236}">
                <a16:creationId xmlns:a16="http://schemas.microsoft.com/office/drawing/2014/main" id="{A78E8D6B-7FD6-92A7-670E-F755DDB69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4"/>
          <a:stretch/>
        </p:blipFill>
        <p:spPr bwMode="auto">
          <a:xfrm>
            <a:off x="0" y="1547446"/>
            <a:ext cx="12192000" cy="5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1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orm surge / Coastal flooding | Queensland Fire and Emergency Services">
            <a:extLst>
              <a:ext uri="{FF2B5EF4-FFF2-40B4-BE49-F238E27FC236}">
                <a16:creationId xmlns:a16="http://schemas.microsoft.com/office/drawing/2014/main" id="{BD12F9AA-29E0-6840-68D6-C5FC7277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027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FBA03-FE8B-5248-575C-CBFFB1CC2ED7}"/>
              </a:ext>
            </a:extLst>
          </p:cNvPr>
          <p:cNvSpPr txBox="1"/>
          <p:nvPr/>
        </p:nvSpPr>
        <p:spPr>
          <a:xfrm>
            <a:off x="3024554" y="186270"/>
            <a:ext cx="679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Storm surge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F50EB-DD2F-A138-E993-33780916674D}"/>
              </a:ext>
            </a:extLst>
          </p:cNvPr>
          <p:cNvSpPr txBox="1"/>
          <p:nvPr/>
        </p:nvSpPr>
        <p:spPr>
          <a:xfrm>
            <a:off x="1094510" y="886599"/>
            <a:ext cx="1059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strong cyclonic winds push large waves towards the coastline, causing water to swamp the landscape </a:t>
            </a:r>
          </a:p>
        </p:txBody>
      </p:sp>
    </p:spTree>
    <p:extLst>
      <p:ext uri="{BB962C8B-B14F-4D97-AF65-F5344CB8AC3E}">
        <p14:creationId xmlns:p14="http://schemas.microsoft.com/office/powerpoint/2010/main" val="379607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B9146-C2A4-9446-2028-2142A2923DD6}"/>
              </a:ext>
            </a:extLst>
          </p:cNvPr>
          <p:cNvSpPr txBox="1"/>
          <p:nvPr/>
        </p:nvSpPr>
        <p:spPr>
          <a:xfrm>
            <a:off x="2698652" y="517237"/>
            <a:ext cx="679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Flood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Bruce Highway Link Flood Study">
            <a:extLst>
              <a:ext uri="{FF2B5EF4-FFF2-40B4-BE49-F238E27FC236}">
                <a16:creationId xmlns:a16="http://schemas.microsoft.com/office/drawing/2014/main" id="{5D43CBE3-4153-A7FA-BE59-3D9E81FF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12192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5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1219200" y="288368"/>
            <a:ext cx="951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More cyclones and floods occur during La Niña years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(less during El Niño)</a:t>
            </a:r>
          </a:p>
        </p:txBody>
      </p:sp>
      <p:pic>
        <p:nvPicPr>
          <p:cNvPr id="9218" name="Picture 2" descr="Final tally reached for Northwest Qld's February 2019 flood losses - Beef  Central">
            <a:extLst>
              <a:ext uri="{FF2B5EF4-FFF2-40B4-BE49-F238E27FC236}">
                <a16:creationId xmlns:a16="http://schemas.microsoft.com/office/drawing/2014/main" id="{7C752027-B9AC-BA47-C84F-502DB46B3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 b="14344"/>
          <a:stretch/>
        </p:blipFill>
        <p:spPr bwMode="auto">
          <a:xfrm>
            <a:off x="0" y="1410587"/>
            <a:ext cx="12192000" cy="54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2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1120726" y="413059"/>
            <a:ext cx="1028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 Niña brings lots of rain to Australia.</a:t>
            </a:r>
          </a:p>
        </p:txBody>
      </p:sp>
      <p:pic>
        <p:nvPicPr>
          <p:cNvPr id="10244" name="Picture 4" descr="Australia Floods, Melbourne Floods: Australia Floods Swallow Cars, Houses  Submerged, Melbourne Faces Emergency">
            <a:extLst>
              <a:ext uri="{FF2B5EF4-FFF2-40B4-BE49-F238E27FC236}">
                <a16:creationId xmlns:a16="http://schemas.microsoft.com/office/drawing/2014/main" id="{F96F407B-6EF0-A795-8E2C-A08861DF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489632"/>
            <a:ext cx="825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7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2159817" y="565459"/>
            <a:ext cx="7872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 Niña conditions generally result in above average rainfall over much of Australia.</a:t>
            </a:r>
          </a:p>
        </p:txBody>
      </p:sp>
      <p:pic>
        <p:nvPicPr>
          <p:cNvPr id="10242" name="Picture 2" descr="La Niña to batter Australia with rain over the summer in a wet and windy  holiday period | CNN">
            <a:extLst>
              <a:ext uri="{FF2B5EF4-FFF2-40B4-BE49-F238E27FC236}">
                <a16:creationId xmlns:a16="http://schemas.microsoft.com/office/drawing/2014/main" id="{D02B4A29-B656-D8F7-1EA3-AB724A65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1120726" y="413059"/>
            <a:ext cx="1075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Warm water provides the energy needed for cyclones to form!</a:t>
            </a:r>
          </a:p>
        </p:txBody>
      </p:sp>
      <p:pic>
        <p:nvPicPr>
          <p:cNvPr id="16386" name="Picture 2" descr="Destructive weather pattern may return to the Indian Ocean • Earth.com">
            <a:extLst>
              <a:ext uri="{FF2B5EF4-FFF2-40B4-BE49-F238E27FC236}">
                <a16:creationId xmlns:a16="http://schemas.microsoft.com/office/drawing/2014/main" id="{E37F8AB2-BF32-4FD7-61B3-65C3D25F2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9753"/>
          <a:stretch/>
        </p:blipFill>
        <p:spPr bwMode="auto">
          <a:xfrm>
            <a:off x="0" y="1620982"/>
            <a:ext cx="121920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5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A3FF7-0E2B-0480-330D-26E42741281E}"/>
              </a:ext>
            </a:extLst>
          </p:cNvPr>
          <p:cNvSpPr txBox="1"/>
          <p:nvPr/>
        </p:nvSpPr>
        <p:spPr>
          <a:xfrm>
            <a:off x="248635" y="256862"/>
            <a:ext cx="1169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Cyclones only form when sea surface temperatures are above 26.5°C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7627240-6A36-0F7B-352A-7780C2C87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0683"/>
          <a:stretch/>
        </p:blipFill>
        <p:spPr bwMode="auto">
          <a:xfrm>
            <a:off x="0" y="1870364"/>
            <a:ext cx="121920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8C3AD7-53F4-AD48-CB63-56923953A7DF}"/>
              </a:ext>
            </a:extLst>
          </p:cNvPr>
          <p:cNvSpPr txBox="1"/>
          <p:nvPr/>
        </p:nvSpPr>
        <p:spPr>
          <a:xfrm>
            <a:off x="1316180" y="1171334"/>
            <a:ext cx="1016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(they also need the Coriolis effect to get a good ‘spin’ going. The Coriolis effect is too weak at the equator)</a:t>
            </a:r>
          </a:p>
        </p:txBody>
      </p:sp>
    </p:spTree>
    <p:extLst>
      <p:ext uri="{BB962C8B-B14F-4D97-AF65-F5344CB8AC3E}">
        <p14:creationId xmlns:p14="http://schemas.microsoft.com/office/powerpoint/2010/main" val="2622681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894</Words>
  <Application>Microsoft Macintosh PowerPoint</Application>
  <PresentationFormat>Widescreen</PresentationFormat>
  <Paragraphs>76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inherit</vt:lpstr>
      <vt:lpstr>nimbus-sans</vt:lpstr>
      <vt:lpstr>PT Sans</vt:lpstr>
      <vt:lpstr>Roboto</vt:lpstr>
      <vt:lpstr>var(--nova-font-family-sans-serif)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797</cp:revision>
  <dcterms:created xsi:type="dcterms:W3CDTF">2023-09-23T08:38:28Z</dcterms:created>
  <dcterms:modified xsi:type="dcterms:W3CDTF">2024-04-11T00:01:15Z</dcterms:modified>
</cp:coreProperties>
</file>