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304" r:id="rId2"/>
    <p:sldId id="305" r:id="rId3"/>
    <p:sldId id="311" r:id="rId4"/>
    <p:sldId id="306" r:id="rId5"/>
    <p:sldId id="309" r:id="rId6"/>
    <p:sldId id="312" r:id="rId7"/>
    <p:sldId id="319" r:id="rId8"/>
    <p:sldId id="314" r:id="rId9"/>
    <p:sldId id="333" r:id="rId10"/>
    <p:sldId id="323" r:id="rId11"/>
    <p:sldId id="324" r:id="rId12"/>
    <p:sldId id="320" r:id="rId13"/>
    <p:sldId id="321" r:id="rId14"/>
    <p:sldId id="322" r:id="rId15"/>
    <p:sldId id="317" r:id="rId16"/>
    <p:sldId id="315" r:id="rId17"/>
    <p:sldId id="337" r:id="rId18"/>
    <p:sldId id="326" r:id="rId19"/>
    <p:sldId id="334" r:id="rId20"/>
    <p:sldId id="336" r:id="rId21"/>
    <p:sldId id="327" r:id="rId22"/>
    <p:sldId id="329" r:id="rId23"/>
    <p:sldId id="330" r:id="rId24"/>
    <p:sldId id="335" r:id="rId25"/>
    <p:sldId id="338" r:id="rId26"/>
    <p:sldId id="339" r:id="rId27"/>
    <p:sldId id="318" r:id="rId28"/>
    <p:sldId id="34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58"/>
    <p:restoredTop sz="86022"/>
  </p:normalViewPr>
  <p:slideViewPr>
    <p:cSldViewPr snapToGrid="0">
      <p:cViewPr varScale="1">
        <p:scale>
          <a:sx n="75" d="100"/>
          <a:sy n="75" d="100"/>
        </p:scale>
        <p:origin x="192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414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www.goldcoast.qld.gov.au</a:t>
            </a:r>
            <a:r>
              <a:rPr lang="en-US" dirty="0"/>
              <a:t>/Services/Projects-works/Surfers-Paradise-Sand-</a:t>
            </a:r>
            <a:r>
              <a:rPr lang="en-US" dirty="0" err="1"/>
              <a:t>Backpass</a:t>
            </a:r>
            <a:r>
              <a:rPr lang="en-US" dirty="0"/>
              <a:t>-System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84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</a:t>
            </a:r>
            <a:r>
              <a:rPr lang="en-AU" b="0" i="0" dirty="0">
                <a:solidFill>
                  <a:srgbClr val="646464"/>
                </a:solidFill>
                <a:effectLst/>
                <a:latin typeface="abcsans"/>
              </a:rPr>
              <a:t>Coolangatta from above in 1980. The shape of the bay was very different.</a:t>
            </a:r>
            <a:r>
              <a:rPr lang="en-AU" b="0" i="1" dirty="0">
                <a:solidFill>
                  <a:srgbClr val="646464"/>
                </a:solidFill>
                <a:effectLst/>
                <a:latin typeface="var(--typography-font-family,var(--dls-font-stack-sans))"/>
              </a:rPr>
              <a:t>(Supplied: Gold Coast City Council) </a:t>
            </a:r>
          </a:p>
          <a:p>
            <a:r>
              <a:rPr lang="en-AU" b="0" i="1" dirty="0">
                <a:solidFill>
                  <a:srgbClr val="646464"/>
                </a:solidFill>
                <a:effectLst/>
                <a:latin typeface="var(--typography-font-family,var(--dls-font-stack-sans))"/>
              </a:rPr>
              <a:t>Source: https://</a:t>
            </a:r>
            <a:r>
              <a:rPr lang="en-AU" b="0" i="1" dirty="0" err="1">
                <a:solidFill>
                  <a:srgbClr val="646464"/>
                </a:solidFill>
                <a:effectLst/>
                <a:latin typeface="var(--typography-font-family,var(--dls-font-stack-sans))"/>
              </a:rPr>
              <a:t>www.abc.net.au</a:t>
            </a:r>
            <a:r>
              <a:rPr lang="en-AU" b="0" i="1" dirty="0">
                <a:solidFill>
                  <a:srgbClr val="646464"/>
                </a:solidFill>
                <a:effectLst/>
                <a:latin typeface="var(--typography-font-family,var(--dls-font-stack-sans))"/>
              </a:rPr>
              <a:t>/news/2023-06-16/gold-coast-sand-pumping-shapes-surf-</a:t>
            </a:r>
            <a:r>
              <a:rPr lang="en-AU" b="0" i="1" dirty="0" err="1">
                <a:solidFill>
                  <a:srgbClr val="646464"/>
                </a:solidFill>
                <a:effectLst/>
                <a:latin typeface="var(--typography-font-family,var(--dls-font-stack-sans))"/>
              </a:rPr>
              <a:t>superbank</a:t>
            </a:r>
            <a:r>
              <a:rPr lang="en-AU" b="0" i="1" dirty="0">
                <a:solidFill>
                  <a:srgbClr val="646464"/>
                </a:solidFill>
                <a:effectLst/>
                <a:latin typeface="var(--typography-font-family,var(--dls-font-stack-sans))"/>
              </a:rPr>
              <a:t>-snapper-rocks/102438546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631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www.tweedsandbypass.nsw.gov.au</a:t>
            </a:r>
            <a:r>
              <a:rPr lang="en-US" dirty="0"/>
              <a:t>/why-tweed-sand-bypassing/project-</a:t>
            </a:r>
            <a:r>
              <a:rPr lang="en-US" dirty="0" err="1"/>
              <a:t>background.html</a:t>
            </a:r>
            <a:endParaRPr lang="en-US" dirty="0"/>
          </a:p>
          <a:p>
            <a:r>
              <a:rPr lang="en-AU" b="0" i="0" dirty="0">
                <a:solidFill>
                  <a:srgbClr val="444444"/>
                </a:solidFill>
                <a:effectLst/>
                <a:latin typeface="Georgia" panose="02040502050405020303" pitchFamily="18" charset="0"/>
              </a:rPr>
              <a:t>Vertical Image from 1982 showing eroded beaches at north Kirra and significant shoaling at the Tweed River entrance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41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www.abc.net.au</a:t>
            </a:r>
            <a:r>
              <a:rPr lang="en-US" dirty="0"/>
              <a:t>/news/2023-06-16/gold-coast-sand-pumping-shapes-surf-</a:t>
            </a:r>
            <a:r>
              <a:rPr lang="en-US" dirty="0" err="1"/>
              <a:t>superbank</a:t>
            </a:r>
            <a:r>
              <a:rPr lang="en-US" dirty="0"/>
              <a:t>-snapper-rocks/102438546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279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www.abc.net.au</a:t>
            </a:r>
            <a:r>
              <a:rPr lang="en-US" dirty="0"/>
              <a:t>/news/2023-06-16/gold-coast-sand-pumping-shapes-surf-</a:t>
            </a:r>
            <a:r>
              <a:rPr lang="en-US" dirty="0" err="1"/>
              <a:t>superbank</a:t>
            </a:r>
            <a:r>
              <a:rPr lang="en-US" dirty="0"/>
              <a:t>-snapper-rocks/102438546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21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www.coastalconference.com</a:t>
            </a:r>
            <a:r>
              <a:rPr lang="en-US" dirty="0"/>
              <a:t>/2011/papers2011/Cath%20Acworth%20Full%20Paper.pdf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381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www.coastalconference.com</a:t>
            </a:r>
            <a:r>
              <a:rPr lang="en-US" dirty="0"/>
              <a:t>/2011/papers2011/Cath%20Acworth%20Full%20Paper.pdf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776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Image: https://</a:t>
            </a:r>
            <a:r>
              <a:rPr lang="en-US" dirty="0" err="1"/>
              <a:t>www.coastalconference.com</a:t>
            </a:r>
            <a:r>
              <a:rPr lang="en-US" dirty="0"/>
              <a:t>/2011/papers2011/Cath%20Acworth%20Full%20Paper.pdf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131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www.tweedsandbypass.nsw.gov.au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263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www.surfline.com</a:t>
            </a:r>
            <a:r>
              <a:rPr lang="en-US" dirty="0"/>
              <a:t>/surf-news/mechanics-snapper-rocks-gold-coast-</a:t>
            </a:r>
            <a:r>
              <a:rPr lang="en-US" dirty="0" err="1"/>
              <a:t>superbank</a:t>
            </a:r>
            <a:r>
              <a:rPr lang="en-US" dirty="0"/>
              <a:t>/20790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93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Cyclone_Dinah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81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568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pantaimoribakila.weebly.com</a:t>
            </a:r>
            <a:r>
              <a:rPr lang="en-US" dirty="0"/>
              <a:t>/gold-coast-case-</a:t>
            </a:r>
            <a:r>
              <a:rPr lang="en-US" dirty="0" err="1"/>
              <a:t>study.html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88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gcwa.qld.gov.au</a:t>
            </a:r>
            <a:r>
              <a:rPr lang="en-US" dirty="0"/>
              <a:t>/portfolio-item/sand-bypass-system/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761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36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truebluefishing.com.au</a:t>
            </a:r>
            <a:r>
              <a:rPr lang="en-US" dirty="0"/>
              <a:t>/gold-coast-seaway/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082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pantaimoribakila.weebly.com</a:t>
            </a:r>
            <a:r>
              <a:rPr lang="en-US" dirty="0"/>
              <a:t>/gold-coast-case-</a:t>
            </a:r>
            <a:r>
              <a:rPr lang="en-US" dirty="0" err="1"/>
              <a:t>study.html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87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gcwa.qld.gov.au</a:t>
            </a:r>
            <a:r>
              <a:rPr lang="en-US" dirty="0"/>
              <a:t>/wp-content/uploads/2022/06/Sand-Bypass-System-Brochure-V2.pdf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373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myfavouriteescapes.com</a:t>
            </a:r>
            <a:r>
              <a:rPr lang="en-US" dirty="0"/>
              <a:t>/gold-coast-seaway-diving-</a:t>
            </a:r>
            <a:r>
              <a:rPr lang="en-US" dirty="0" err="1"/>
              <a:t>snorkelling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59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tweedsandbypass.nsw.gov.au%2F&amp;psig=AOvVaw39lxZOscijzgAe0kQh6Jy3&amp;ust=1703168258769000&amp;source=images&amp;cd=vfe&amp;opi=89978449&amp;ved=0CBIQjRxqFwoTCIilrrGanoMDFQAAAAAdAAAAABAD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F2D1B626-7C21-296C-FC7E-E89FE8F18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DF7FF7-93D0-2E2D-2692-592DC50AB116}"/>
              </a:ext>
            </a:extLst>
          </p:cNvPr>
          <p:cNvSpPr txBox="1"/>
          <p:nvPr/>
        </p:nvSpPr>
        <p:spPr>
          <a:xfrm>
            <a:off x="121540" y="247084"/>
            <a:ext cx="469894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err="1">
                <a:cs typeface="Arial Narrow" panose="020B0604020202020204" pitchFamily="34" charset="0"/>
              </a:rPr>
              <a:t>Analyse</a:t>
            </a:r>
            <a:r>
              <a:rPr lang="en-US" sz="2000" dirty="0">
                <a:cs typeface="Arial Narrow" panose="020B0604020202020204" pitchFamily="34" charset="0"/>
              </a:rPr>
              <a:t> evidence from the use of </a:t>
            </a:r>
            <a:r>
              <a:rPr lang="en-US" sz="2000" dirty="0" err="1">
                <a:cs typeface="Arial Narrow" panose="020B0604020202020204" pitchFamily="34" charset="0"/>
              </a:rPr>
              <a:t>groynes</a:t>
            </a:r>
            <a:r>
              <a:rPr lang="en-US" sz="2000" dirty="0">
                <a:cs typeface="Arial Narrow" panose="020B0604020202020204" pitchFamily="34" charset="0"/>
              </a:rPr>
              <a:t>, river walls and sand bypass systems to determine the effects on longshore drift for a beach system resource, e.g. the Delft report; Griffith University Centre for Coastal Management.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’34. Shifting Sands’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60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FA4009-5DFE-9160-74D0-1E8A98C0E0B1}"/>
              </a:ext>
            </a:extLst>
          </p:cNvPr>
          <p:cNvSpPr txBox="1"/>
          <p:nvPr/>
        </p:nvSpPr>
        <p:spPr>
          <a:xfrm>
            <a:off x="371301" y="2208887"/>
            <a:ext cx="130786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800" b="1" dirty="0"/>
              <a:t>Wave Break Island </a:t>
            </a:r>
            <a:r>
              <a:rPr lang="en-AU" sz="2400" dirty="0"/>
              <a:t>was also made</a:t>
            </a:r>
            <a:endParaRPr lang="en-US" sz="2400" dirty="0"/>
          </a:p>
        </p:txBody>
      </p:sp>
      <p:pic>
        <p:nvPicPr>
          <p:cNvPr id="17410" name="Picture 2" descr="Wave Break Island - Gold Coast Print - Jon Wright Photography -  Photographic Art Supply">
            <a:extLst>
              <a:ext uri="{FF2B5EF4-FFF2-40B4-BE49-F238E27FC236}">
                <a16:creationId xmlns:a16="http://schemas.microsoft.com/office/drawing/2014/main" id="{C682D686-494A-EAF5-B362-C0508636C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E1CD95-9026-A7F5-C361-481077AA9902}"/>
              </a:ext>
            </a:extLst>
          </p:cNvPr>
          <p:cNvSpPr txBox="1"/>
          <p:nvPr/>
        </p:nvSpPr>
        <p:spPr>
          <a:xfrm rot="1775785">
            <a:off x="6179126" y="4317537"/>
            <a:ext cx="2648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Wave break island</a:t>
            </a:r>
          </a:p>
        </p:txBody>
      </p:sp>
    </p:spTree>
    <p:extLst>
      <p:ext uri="{BB962C8B-B14F-4D97-AF65-F5344CB8AC3E}">
        <p14:creationId xmlns:p14="http://schemas.microsoft.com/office/powerpoint/2010/main" val="2544797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white background with text&#10;&#10;Description automatically generated">
            <a:extLst>
              <a:ext uri="{FF2B5EF4-FFF2-40B4-BE49-F238E27FC236}">
                <a16:creationId xmlns:a16="http://schemas.microsoft.com/office/drawing/2014/main" id="{990D2ABB-07AD-38AC-0621-EB808B5E8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5" y="1654233"/>
            <a:ext cx="12175805" cy="520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96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old Coast Seaway diving and snorkelling: a fantastic spot 50m from the  carpark!">
            <a:extLst>
              <a:ext uri="{FF2B5EF4-FFF2-40B4-BE49-F238E27FC236}">
                <a16:creationId xmlns:a16="http://schemas.microsoft.com/office/drawing/2014/main" id="{B4C4A204-8576-945F-6121-FD56AD727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DE66B8-FCF8-D897-3A31-1CF57DB57F25}"/>
              </a:ext>
            </a:extLst>
          </p:cNvPr>
          <p:cNvSpPr txBox="1"/>
          <p:nvPr/>
        </p:nvSpPr>
        <p:spPr>
          <a:xfrm>
            <a:off x="6858000" y="0"/>
            <a:ext cx="1591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 </a:t>
            </a:r>
            <a:r>
              <a:rPr lang="en-US" dirty="0"/>
              <a:t>pipeline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05538D-327F-E8AC-50D1-BC3AF1B187F7}"/>
              </a:ext>
            </a:extLst>
          </p:cNvPr>
          <p:cNvSpPr txBox="1"/>
          <p:nvPr/>
        </p:nvSpPr>
        <p:spPr>
          <a:xfrm>
            <a:off x="9533465" y="1883771"/>
            <a:ext cx="226906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The pipeline that crosses the </a:t>
            </a:r>
            <a:r>
              <a:rPr lang="en-US" sz="2400" dirty="0" err="1"/>
              <a:t>Nerang</a:t>
            </a:r>
            <a:r>
              <a:rPr lang="en-US" sz="2400" dirty="0"/>
              <a:t> River is now a popular shore dive site.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(so too is the south wall of the seaway)</a:t>
            </a:r>
          </a:p>
        </p:txBody>
      </p:sp>
    </p:spTree>
    <p:extLst>
      <p:ext uri="{BB962C8B-B14F-4D97-AF65-F5344CB8AC3E}">
        <p14:creationId xmlns:p14="http://schemas.microsoft.com/office/powerpoint/2010/main" val="75221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cuba diving Gold Coast Seaway">
            <a:extLst>
              <a:ext uri="{FF2B5EF4-FFF2-40B4-BE49-F238E27FC236}">
                <a16:creationId xmlns:a16="http://schemas.microsoft.com/office/drawing/2014/main" id="{2E27E2EE-3AD7-587C-8123-A0F3D0CC7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3200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76FFF9-8288-EB0D-024B-FC7AACBACDC8}"/>
              </a:ext>
            </a:extLst>
          </p:cNvPr>
          <p:cNvSpPr txBox="1"/>
          <p:nvPr/>
        </p:nvSpPr>
        <p:spPr>
          <a:xfrm>
            <a:off x="9533465" y="1601138"/>
            <a:ext cx="226906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The Gold Coast Seaway sand pipe is an easy dive site for navigation as you go along the pipe, and back again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(but is subject to strong currents)</a:t>
            </a:r>
          </a:p>
        </p:txBody>
      </p:sp>
    </p:spTree>
    <p:extLst>
      <p:ext uri="{BB962C8B-B14F-4D97-AF65-F5344CB8AC3E}">
        <p14:creationId xmlns:p14="http://schemas.microsoft.com/office/powerpoint/2010/main" val="2294181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old Coast Seaway dive site | PADI">
            <a:extLst>
              <a:ext uri="{FF2B5EF4-FFF2-40B4-BE49-F238E27FC236}">
                <a16:creationId xmlns:a16="http://schemas.microsoft.com/office/drawing/2014/main" id="{F2FED4CA-93C8-4141-D5B1-7583F30CC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031C96-7F4E-682E-EDF2-47EA958B1300}"/>
              </a:ext>
            </a:extLst>
          </p:cNvPr>
          <p:cNvSpPr txBox="1"/>
          <p:nvPr/>
        </p:nvSpPr>
        <p:spPr>
          <a:xfrm>
            <a:off x="9533156" y="1628507"/>
            <a:ext cx="226906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The sand pipe starts about 50m on the right of the stairs</a:t>
            </a:r>
          </a:p>
          <a:p>
            <a:pPr algn="ctr"/>
            <a:endParaRPr lang="en-US" sz="2400" dirty="0"/>
          </a:p>
          <a:p>
            <a:pPr algn="ctr"/>
            <a:r>
              <a:rPr lang="en-US" dirty="0"/>
              <a:t>(always use a dive float and if snorkeling, do not follow the pipe too far - stay close to the seawall to avoid collision with boat traffic. Also beware of fishing activities)</a:t>
            </a:r>
          </a:p>
        </p:txBody>
      </p:sp>
    </p:spTree>
    <p:extLst>
      <p:ext uri="{BB962C8B-B14F-4D97-AF65-F5344CB8AC3E}">
        <p14:creationId xmlns:p14="http://schemas.microsoft.com/office/powerpoint/2010/main" val="3846832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C46187-0BCE-ABDB-FE8C-F4A932984829}"/>
              </a:ext>
            </a:extLst>
          </p:cNvPr>
          <p:cNvSpPr txBox="1"/>
          <p:nvPr/>
        </p:nvSpPr>
        <p:spPr>
          <a:xfrm>
            <a:off x="861939" y="510698"/>
            <a:ext cx="1046118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A </a:t>
            </a:r>
            <a:r>
              <a:rPr lang="en-US" sz="3200" b="1" dirty="0"/>
              <a:t>new pipeline </a:t>
            </a:r>
            <a:r>
              <a:rPr lang="en-US" sz="2400" dirty="0"/>
              <a:t>now runs from the spit all the way back to Surfers Paradise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called the </a:t>
            </a:r>
            <a:r>
              <a:rPr lang="en-US" sz="2400" b="1" dirty="0"/>
              <a:t>sand</a:t>
            </a:r>
            <a:r>
              <a:rPr lang="en-US" sz="2400" dirty="0"/>
              <a:t> </a:t>
            </a:r>
            <a:r>
              <a:rPr lang="en-US" sz="3200" b="1" i="1" dirty="0" err="1"/>
              <a:t>back</a:t>
            </a:r>
            <a:r>
              <a:rPr lang="en-US" sz="3200" b="1" dirty="0" err="1"/>
              <a:t>pass</a:t>
            </a:r>
            <a:r>
              <a:rPr lang="en-US" sz="3200" b="1" dirty="0"/>
              <a:t> </a:t>
            </a:r>
            <a:r>
              <a:rPr lang="en-US" sz="2400" dirty="0"/>
              <a:t>system  </a:t>
            </a:r>
          </a:p>
        </p:txBody>
      </p:sp>
      <p:pic>
        <p:nvPicPr>
          <p:cNvPr id="12290" name="Picture 2" descr="Surfers Paradise Sand Backpass System map">
            <a:extLst>
              <a:ext uri="{FF2B5EF4-FFF2-40B4-BE49-F238E27FC236}">
                <a16:creationId xmlns:a16="http://schemas.microsoft.com/office/drawing/2014/main" id="{2DEF65BA-3C2D-DBFC-C2D9-77637EB2A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92"/>
          <a:stretch/>
        </p:blipFill>
        <p:spPr bwMode="auto">
          <a:xfrm rot="16200000">
            <a:off x="3642158" y="-1691842"/>
            <a:ext cx="4900751" cy="1219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261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B470F5D-A669-0A7E-302B-7D8079343598}"/>
              </a:ext>
            </a:extLst>
          </p:cNvPr>
          <p:cNvSpPr txBox="1"/>
          <p:nvPr/>
        </p:nvSpPr>
        <p:spPr>
          <a:xfrm>
            <a:off x="1591733" y="6115335"/>
            <a:ext cx="9499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Play video: https://</a:t>
            </a:r>
            <a:r>
              <a:rPr lang="en-US" sz="2400" dirty="0" err="1"/>
              <a:t>www.youtube.com</a:t>
            </a:r>
            <a:r>
              <a:rPr lang="en-US" sz="2400" dirty="0"/>
              <a:t>/</a:t>
            </a:r>
            <a:r>
              <a:rPr lang="en-US" sz="2400" dirty="0" err="1"/>
              <a:t>watch?v</a:t>
            </a:r>
            <a:r>
              <a:rPr lang="en-US" sz="2400" dirty="0"/>
              <a:t>=akNIZY0MHUk&amp;t=83s</a:t>
            </a:r>
          </a:p>
        </p:txBody>
      </p:sp>
      <p:pic>
        <p:nvPicPr>
          <p:cNvPr id="5" name="Picture 4" descr="A screenshot of a video&#10;&#10;Description automatically generated">
            <a:extLst>
              <a:ext uri="{FF2B5EF4-FFF2-40B4-BE49-F238E27FC236}">
                <a16:creationId xmlns:a16="http://schemas.microsoft.com/office/drawing/2014/main" id="{48914109-361F-DFB5-8495-D8DBFCDB9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567" y="281000"/>
            <a:ext cx="7772400" cy="5736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53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n aerial shot of coolangatta beaches">
            <a:extLst>
              <a:ext uri="{FF2B5EF4-FFF2-40B4-BE49-F238E27FC236}">
                <a16:creationId xmlns:a16="http://schemas.microsoft.com/office/drawing/2014/main" id="{C28D43CD-D3B2-DCCF-13E4-78C678AD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9"/>
          <a:stretch/>
        </p:blipFill>
        <p:spPr bwMode="auto">
          <a:xfrm>
            <a:off x="2495551" y="0"/>
            <a:ext cx="96964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B848F5-2A66-477B-C0ED-9E76D2A86EDC}"/>
              </a:ext>
            </a:extLst>
          </p:cNvPr>
          <p:cNvSpPr txBox="1"/>
          <p:nvPr/>
        </p:nvSpPr>
        <p:spPr>
          <a:xfrm>
            <a:off x="352830" y="2244436"/>
            <a:ext cx="1924858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Meanwhile, the </a:t>
            </a:r>
            <a:r>
              <a:rPr lang="en-US" sz="3200" b="1" dirty="0"/>
              <a:t>Tweed River </a:t>
            </a:r>
            <a:r>
              <a:rPr lang="en-US" sz="2400" dirty="0"/>
              <a:t>was experiencing erosion as well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C9BEBB-4189-709E-5B15-1E215B248A40}"/>
              </a:ext>
            </a:extLst>
          </p:cNvPr>
          <p:cNvSpPr txBox="1"/>
          <p:nvPr/>
        </p:nvSpPr>
        <p:spPr>
          <a:xfrm>
            <a:off x="11113077" y="6084916"/>
            <a:ext cx="1296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1980</a:t>
            </a:r>
          </a:p>
        </p:txBody>
      </p:sp>
    </p:spTree>
    <p:extLst>
      <p:ext uri="{BB962C8B-B14F-4D97-AF65-F5344CB8AC3E}">
        <p14:creationId xmlns:p14="http://schemas.microsoft.com/office/powerpoint/2010/main" val="3711066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Tweed Sand Bypassing - Project background">
            <a:extLst>
              <a:ext uri="{FF2B5EF4-FFF2-40B4-BE49-F238E27FC236}">
                <a16:creationId xmlns:a16="http://schemas.microsoft.com/office/drawing/2014/main" id="{FF079C8F-E876-0FB5-6CC1-5C8A90BE7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856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DF10E1-791D-BEFE-4E4B-F4EB0AB907F1}"/>
              </a:ext>
            </a:extLst>
          </p:cNvPr>
          <p:cNvSpPr txBox="1"/>
          <p:nvPr/>
        </p:nvSpPr>
        <p:spPr>
          <a:xfrm>
            <a:off x="11122429" y="216131"/>
            <a:ext cx="1296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1982</a:t>
            </a:r>
          </a:p>
        </p:txBody>
      </p:sp>
    </p:spTree>
    <p:extLst>
      <p:ext uri="{BB962C8B-B14F-4D97-AF65-F5344CB8AC3E}">
        <p14:creationId xmlns:p14="http://schemas.microsoft.com/office/powerpoint/2010/main" val="273836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F71C03-0D6E-09D0-04C0-BC323F227E68}"/>
              </a:ext>
            </a:extLst>
          </p:cNvPr>
          <p:cNvSpPr txBox="1"/>
          <p:nvPr/>
        </p:nvSpPr>
        <p:spPr>
          <a:xfrm>
            <a:off x="810028" y="165191"/>
            <a:ext cx="114069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Thus, a </a:t>
            </a:r>
            <a:r>
              <a:rPr lang="en-US" sz="3200" b="1" dirty="0"/>
              <a:t>sand bypass system </a:t>
            </a:r>
            <a:r>
              <a:rPr lang="en-US" sz="2400" dirty="0"/>
              <a:t>was built for the Tweed River as well </a:t>
            </a:r>
          </a:p>
        </p:txBody>
      </p:sp>
      <p:pic>
        <p:nvPicPr>
          <p:cNvPr id="25608" name="Picture 8" descr="How sand pumping helped shape Gold Coast's Superbank, one of Australia's  most famous surf breaks - ABC News">
            <a:extLst>
              <a:ext uri="{FF2B5EF4-FFF2-40B4-BE49-F238E27FC236}">
                <a16:creationId xmlns:a16="http://schemas.microsoft.com/office/drawing/2014/main" id="{2F8A9997-39B8-C14A-8C38-0F20D0947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8063"/>
            <a:ext cx="12192000" cy="584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7C51B5-4C73-CC17-40BB-07F9C1EB62C0}"/>
              </a:ext>
            </a:extLst>
          </p:cNvPr>
          <p:cNvSpPr txBox="1"/>
          <p:nvPr/>
        </p:nvSpPr>
        <p:spPr>
          <a:xfrm>
            <a:off x="207818" y="6323477"/>
            <a:ext cx="61015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The Tweed River Entrance Sand Bypassing Project (TRESBP)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914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627FFE-EB40-AFD9-4329-456B04FF853F}"/>
              </a:ext>
            </a:extLst>
          </p:cNvPr>
          <p:cNvSpPr txBox="1"/>
          <p:nvPr/>
        </p:nvSpPr>
        <p:spPr>
          <a:xfrm>
            <a:off x="491992" y="982176"/>
            <a:ext cx="186266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sz="2400" dirty="0"/>
              <a:t>On</a:t>
            </a:r>
            <a:r>
              <a:rPr lang="en-AU" sz="2400" b="0" i="0" dirty="0">
                <a:effectLst/>
              </a:rPr>
              <a:t> January 29</a:t>
            </a:r>
            <a:r>
              <a:rPr lang="en-AU" sz="2400" b="0" i="0" baseline="30000" dirty="0">
                <a:effectLst/>
              </a:rPr>
              <a:t>th</a:t>
            </a:r>
            <a:r>
              <a:rPr lang="en-AU" sz="2400" b="0" i="0" dirty="0">
                <a:effectLst/>
              </a:rPr>
              <a:t> 1967, tropical cyclone Dinah (category 4) </a:t>
            </a:r>
            <a:r>
              <a:rPr lang="en-AU" sz="2400" dirty="0"/>
              <a:t>hit</a:t>
            </a:r>
            <a:r>
              <a:rPr lang="en-AU" sz="2400" b="0" i="0" dirty="0">
                <a:effectLst/>
              </a:rPr>
              <a:t> SE Qld </a:t>
            </a:r>
            <a:r>
              <a:rPr lang="en-AU" sz="2400" dirty="0"/>
              <a:t>causing severe erosion and </a:t>
            </a:r>
            <a:r>
              <a:rPr lang="en-AU" sz="2400" b="0" i="0" dirty="0">
                <a:effectLst/>
              </a:rPr>
              <a:t>the loss of roads and buildings. </a:t>
            </a:r>
            <a:endParaRPr lang="en-AU" b="0" i="0" dirty="0">
              <a:solidFill>
                <a:srgbClr val="767676"/>
              </a:solidFill>
              <a:effectLst/>
              <a:latin typeface="Raleway" panose="020F0502020204030204" pitchFamily="34" charset="0"/>
            </a:endParaRPr>
          </a:p>
        </p:txBody>
      </p:sp>
      <p:pic>
        <p:nvPicPr>
          <p:cNvPr id="1026" name="Picture 2" descr="Picture">
            <a:extLst>
              <a:ext uri="{FF2B5EF4-FFF2-40B4-BE49-F238E27FC236}">
                <a16:creationId xmlns:a16="http://schemas.microsoft.com/office/drawing/2014/main" id="{D284F61A-D266-5E79-E036-5E45D29B0E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r="6650"/>
          <a:stretch/>
        </p:blipFill>
        <p:spPr bwMode="auto">
          <a:xfrm>
            <a:off x="2777068" y="0"/>
            <a:ext cx="94149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646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a graphic explaining the location of the sand pumping system and map of the coolangatta surf breaks">
            <a:extLst>
              <a:ext uri="{FF2B5EF4-FFF2-40B4-BE49-F238E27FC236}">
                <a16:creationId xmlns:a16="http://schemas.microsoft.com/office/drawing/2014/main" id="{3BE014E0-E49D-8A79-C146-160ABF6B5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8A682F-EA06-D371-F3EF-448FE2536F7D}"/>
              </a:ext>
            </a:extLst>
          </p:cNvPr>
          <p:cNvSpPr txBox="1"/>
          <p:nvPr/>
        </p:nvSpPr>
        <p:spPr>
          <a:xfrm>
            <a:off x="9609513" y="6488668"/>
            <a:ext cx="30757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abcsans"/>
              </a:rPr>
              <a:t>Photo: </a:t>
            </a:r>
            <a:r>
              <a:rPr lang="en-AU" b="0" i="1" dirty="0">
                <a:solidFill>
                  <a:schemeClr val="bg1"/>
                </a:solidFill>
                <a:effectLst/>
                <a:latin typeface="var(--typography-font-family,var(--dls-font-stack-sans))"/>
              </a:rPr>
              <a:t>World Surf League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0860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erial view of a river and a city&#10;&#10;Description automatically generated">
            <a:extLst>
              <a:ext uri="{FF2B5EF4-FFF2-40B4-BE49-F238E27FC236}">
                <a16:creationId xmlns:a16="http://schemas.microsoft.com/office/drawing/2014/main" id="{1AE180BE-D01C-5360-FAE7-782632A9D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818"/>
            <a:ext cx="12231202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0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erial view of a city&#10;&#10;Description automatically generated">
            <a:extLst>
              <a:ext uri="{FF2B5EF4-FFF2-40B4-BE49-F238E27FC236}">
                <a16:creationId xmlns:a16="http://schemas.microsoft.com/office/drawing/2014/main" id="{F2469165-314D-95A8-F7CB-3F174625C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4854"/>
            <a:ext cx="12157949" cy="606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56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aerial view of a town&#10;&#10;Description automatically generated">
            <a:extLst>
              <a:ext uri="{FF2B5EF4-FFF2-40B4-BE49-F238E27FC236}">
                <a16:creationId xmlns:a16="http://schemas.microsoft.com/office/drawing/2014/main" id="{7C4A89D7-5211-5EAF-6C1A-FEF9EB8BA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860"/>
            <a:ext cx="12192000" cy="651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759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Tweed Sand Bypassing - Website - Tweed Sand Bypass">
            <a:hlinkClick r:id="rId3"/>
            <a:extLst>
              <a:ext uri="{FF2B5EF4-FFF2-40B4-BE49-F238E27FC236}">
                <a16:creationId xmlns:a16="http://schemas.microsoft.com/office/drawing/2014/main" id="{0E3515BB-7B26-4CC2-4FB0-082AAE46E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5723"/>
            <a:ext cx="12192000" cy="466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421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6" descr="Mechanics of Snapper Rocks: Surfing the Gold Coast's Superbank - (Swell  Source, Window, Bathymetry, Wind, &amp; More)">
            <a:extLst>
              <a:ext uri="{FF2B5EF4-FFF2-40B4-BE49-F238E27FC236}">
                <a16:creationId xmlns:a16="http://schemas.microsoft.com/office/drawing/2014/main" id="{A91ED46E-2D38-1ED2-F738-F74FC17BF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3" b="7719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A717C0-A151-013C-AA54-405EE0928C3C}"/>
              </a:ext>
            </a:extLst>
          </p:cNvPr>
          <p:cNvSpPr txBox="1"/>
          <p:nvPr/>
        </p:nvSpPr>
        <p:spPr>
          <a:xfrm>
            <a:off x="133004" y="0"/>
            <a:ext cx="30757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latin typeface="abcsans"/>
              </a:rPr>
              <a:t>Snapper Rocks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89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pot Check: Duranbah">
            <a:extLst>
              <a:ext uri="{FF2B5EF4-FFF2-40B4-BE49-F238E27FC236}">
                <a16:creationId xmlns:a16="http://schemas.microsoft.com/office/drawing/2014/main" id="{5D571A14-BEBE-FE2A-D0D8-16981E733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5E9136-538A-34C2-752B-5D3F65BFB8D2}"/>
              </a:ext>
            </a:extLst>
          </p:cNvPr>
          <p:cNvSpPr txBox="1"/>
          <p:nvPr/>
        </p:nvSpPr>
        <p:spPr>
          <a:xfrm>
            <a:off x="10792691" y="116379"/>
            <a:ext cx="13993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latin typeface="abcsans"/>
              </a:rPr>
              <a:t>Duranbah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943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8262D0-B635-1B86-337A-C234F4E42AA5}"/>
              </a:ext>
            </a:extLst>
          </p:cNvPr>
          <p:cNvSpPr txBox="1"/>
          <p:nvPr/>
        </p:nvSpPr>
        <p:spPr>
          <a:xfrm>
            <a:off x="1694410" y="5975064"/>
            <a:ext cx="88031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Play video https://</a:t>
            </a:r>
            <a:r>
              <a:rPr lang="en-US" sz="2400" dirty="0" err="1"/>
              <a:t>www.youtube.com</a:t>
            </a:r>
            <a:r>
              <a:rPr lang="en-US" sz="2400" dirty="0"/>
              <a:t>/</a:t>
            </a:r>
            <a:r>
              <a:rPr lang="en-US" sz="2400" dirty="0" err="1"/>
              <a:t>watch?v</a:t>
            </a:r>
            <a:r>
              <a:rPr lang="en-US" sz="2400" dirty="0"/>
              <a:t>=6M37XY6Kb68&amp;t=1s</a:t>
            </a:r>
          </a:p>
        </p:txBody>
      </p:sp>
      <p:pic>
        <p:nvPicPr>
          <p:cNvPr id="5" name="Picture 4" descr="A video screen shot of a pier and a beach&#10;&#10;Description automatically generated">
            <a:extLst>
              <a:ext uri="{FF2B5EF4-FFF2-40B4-BE49-F238E27FC236}">
                <a16:creationId xmlns:a16="http://schemas.microsoft.com/office/drawing/2014/main" id="{4437483A-CD3A-D490-757F-78CA03491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690" y="213643"/>
            <a:ext cx="8324619" cy="576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9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F2D1B626-7C21-296C-FC7E-E89FE8F18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DF7FF7-93D0-2E2D-2692-592DC50AB116}"/>
              </a:ext>
            </a:extLst>
          </p:cNvPr>
          <p:cNvSpPr txBox="1"/>
          <p:nvPr/>
        </p:nvSpPr>
        <p:spPr>
          <a:xfrm>
            <a:off x="121540" y="247084"/>
            <a:ext cx="469894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 err="1">
                <a:cs typeface="Arial Narrow" panose="020B0604020202020204" pitchFamily="34" charset="0"/>
              </a:rPr>
              <a:t>Analyse</a:t>
            </a:r>
            <a:r>
              <a:rPr lang="en-US" sz="2000" dirty="0">
                <a:cs typeface="Arial Narrow" panose="020B0604020202020204" pitchFamily="34" charset="0"/>
              </a:rPr>
              <a:t> evidence from the use of </a:t>
            </a:r>
            <a:r>
              <a:rPr lang="en-US" sz="2000" dirty="0" err="1">
                <a:cs typeface="Arial Narrow" panose="020B0604020202020204" pitchFamily="34" charset="0"/>
              </a:rPr>
              <a:t>groynes</a:t>
            </a:r>
            <a:r>
              <a:rPr lang="en-US" sz="2000" dirty="0">
                <a:cs typeface="Arial Narrow" panose="020B0604020202020204" pitchFamily="34" charset="0"/>
              </a:rPr>
              <a:t>, river walls and sand bypass systems to determine the effects on longshore drift for a beach system resource, e.g. the Delft report; Griffith University Centre for Coastal Management.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 Narrow" panose="020B0604020202020204" pitchFamily="34" charset="0"/>
              </a:rPr>
              <a:t>’34. Shifting Sands’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4" name="Picture 3" descr="A close-up of a page&#10;&#10;Description automatically generated">
            <a:extLst>
              <a:ext uri="{FF2B5EF4-FFF2-40B4-BE49-F238E27FC236}">
                <a16:creationId xmlns:a16="http://schemas.microsoft.com/office/drawing/2014/main" id="{B93F74CF-CEB6-CD91-139F-30C73D485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1513" y="413515"/>
            <a:ext cx="4474373" cy="603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50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atellite image of a small tropical cyclone near the northeastern coast of Australia. A long band of clouds is seen extending to the southeast.">
            <a:extLst>
              <a:ext uri="{FF2B5EF4-FFF2-40B4-BE49-F238E27FC236}">
                <a16:creationId xmlns:a16="http://schemas.microsoft.com/office/drawing/2014/main" id="{D8A73FA8-C79B-C1C5-B211-9AA02CDF1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54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C7719B-BE01-8979-B9D8-03B8282D518B}"/>
              </a:ext>
            </a:extLst>
          </p:cNvPr>
          <p:cNvSpPr txBox="1"/>
          <p:nvPr/>
        </p:nvSpPr>
        <p:spPr>
          <a:xfrm>
            <a:off x="8923866" y="1793502"/>
            <a:ext cx="2032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b="0" i="0" dirty="0">
                <a:solidFill>
                  <a:srgbClr val="202122"/>
                </a:solidFill>
                <a:effectLst/>
              </a:rPr>
              <a:t>It was the strongest storm to approach </a:t>
            </a:r>
            <a:r>
              <a:rPr lang="en-AU" sz="2400" dirty="0">
                <a:solidFill>
                  <a:srgbClr val="202122"/>
                </a:solidFill>
              </a:rPr>
              <a:t>SE Qld </a:t>
            </a:r>
            <a:r>
              <a:rPr lang="en-AU" sz="2400" b="0" i="0" dirty="0">
                <a:solidFill>
                  <a:srgbClr val="202122"/>
                </a:solidFill>
                <a:effectLst/>
              </a:rPr>
              <a:t>since reliable records began.</a:t>
            </a:r>
            <a:endParaRPr lang="en-US" sz="2400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5A2A2CA5-00A9-9EF2-8D92-F4848A5B49E3}"/>
              </a:ext>
            </a:extLst>
          </p:cNvPr>
          <p:cNvSpPr/>
          <p:nvPr/>
        </p:nvSpPr>
        <p:spPr>
          <a:xfrm>
            <a:off x="3369733" y="2777067"/>
            <a:ext cx="1828800" cy="3352800"/>
          </a:xfrm>
          <a:custGeom>
            <a:avLst/>
            <a:gdLst>
              <a:gd name="connsiteX0" fmla="*/ 0 w 1828800"/>
              <a:gd name="connsiteY0" fmla="*/ 0 h 3352800"/>
              <a:gd name="connsiteX1" fmla="*/ 16934 w 1828800"/>
              <a:gd name="connsiteY1" fmla="*/ 338666 h 3352800"/>
              <a:gd name="connsiteX2" fmla="*/ 50800 w 1828800"/>
              <a:gd name="connsiteY2" fmla="*/ 762000 h 3352800"/>
              <a:gd name="connsiteX3" fmla="*/ 67734 w 1828800"/>
              <a:gd name="connsiteY3" fmla="*/ 931333 h 3352800"/>
              <a:gd name="connsiteX4" fmla="*/ 84667 w 1828800"/>
              <a:gd name="connsiteY4" fmla="*/ 982133 h 3352800"/>
              <a:gd name="connsiteX5" fmla="*/ 118534 w 1828800"/>
              <a:gd name="connsiteY5" fmla="*/ 1134533 h 3352800"/>
              <a:gd name="connsiteX6" fmla="*/ 135467 w 1828800"/>
              <a:gd name="connsiteY6" fmla="*/ 1185333 h 3352800"/>
              <a:gd name="connsiteX7" fmla="*/ 186267 w 1828800"/>
              <a:gd name="connsiteY7" fmla="*/ 1371600 h 3352800"/>
              <a:gd name="connsiteX8" fmla="*/ 220134 w 1828800"/>
              <a:gd name="connsiteY8" fmla="*/ 1439333 h 3352800"/>
              <a:gd name="connsiteX9" fmla="*/ 321734 w 1828800"/>
              <a:gd name="connsiteY9" fmla="*/ 1557866 h 3352800"/>
              <a:gd name="connsiteX10" fmla="*/ 372534 w 1828800"/>
              <a:gd name="connsiteY10" fmla="*/ 1659466 h 3352800"/>
              <a:gd name="connsiteX11" fmla="*/ 406400 w 1828800"/>
              <a:gd name="connsiteY11" fmla="*/ 1778000 h 3352800"/>
              <a:gd name="connsiteX12" fmla="*/ 440267 w 1828800"/>
              <a:gd name="connsiteY12" fmla="*/ 1828800 h 3352800"/>
              <a:gd name="connsiteX13" fmla="*/ 508000 w 1828800"/>
              <a:gd name="connsiteY13" fmla="*/ 1930400 h 3352800"/>
              <a:gd name="connsiteX14" fmla="*/ 524934 w 1828800"/>
              <a:gd name="connsiteY14" fmla="*/ 1981200 h 3352800"/>
              <a:gd name="connsiteX15" fmla="*/ 609600 w 1828800"/>
              <a:gd name="connsiteY15" fmla="*/ 2099733 h 3352800"/>
              <a:gd name="connsiteX16" fmla="*/ 677334 w 1828800"/>
              <a:gd name="connsiteY16" fmla="*/ 2150533 h 3352800"/>
              <a:gd name="connsiteX17" fmla="*/ 778934 w 1828800"/>
              <a:gd name="connsiteY17" fmla="*/ 2269066 h 3352800"/>
              <a:gd name="connsiteX18" fmla="*/ 829734 w 1828800"/>
              <a:gd name="connsiteY18" fmla="*/ 2302933 h 3352800"/>
              <a:gd name="connsiteX19" fmla="*/ 914400 w 1828800"/>
              <a:gd name="connsiteY19" fmla="*/ 2404533 h 3352800"/>
              <a:gd name="connsiteX20" fmla="*/ 965200 w 1828800"/>
              <a:gd name="connsiteY20" fmla="*/ 2455333 h 3352800"/>
              <a:gd name="connsiteX21" fmla="*/ 1134534 w 1828800"/>
              <a:gd name="connsiteY21" fmla="*/ 2658533 h 3352800"/>
              <a:gd name="connsiteX22" fmla="*/ 1236134 w 1828800"/>
              <a:gd name="connsiteY22" fmla="*/ 2726266 h 3352800"/>
              <a:gd name="connsiteX23" fmla="*/ 1286934 w 1828800"/>
              <a:gd name="connsiteY23" fmla="*/ 2777066 h 3352800"/>
              <a:gd name="connsiteX24" fmla="*/ 1388534 w 1828800"/>
              <a:gd name="connsiteY24" fmla="*/ 2844800 h 3352800"/>
              <a:gd name="connsiteX25" fmla="*/ 1439334 w 1828800"/>
              <a:gd name="connsiteY25" fmla="*/ 2895600 h 3352800"/>
              <a:gd name="connsiteX26" fmla="*/ 1490134 w 1828800"/>
              <a:gd name="connsiteY26" fmla="*/ 2929466 h 3352800"/>
              <a:gd name="connsiteX27" fmla="*/ 1557867 w 1828800"/>
              <a:gd name="connsiteY27" fmla="*/ 2997200 h 3352800"/>
              <a:gd name="connsiteX28" fmla="*/ 1710267 w 1828800"/>
              <a:gd name="connsiteY28" fmla="*/ 3081866 h 3352800"/>
              <a:gd name="connsiteX29" fmla="*/ 1811867 w 1828800"/>
              <a:gd name="connsiteY29" fmla="*/ 3132666 h 3352800"/>
              <a:gd name="connsiteX30" fmla="*/ 1828800 w 1828800"/>
              <a:gd name="connsiteY30" fmla="*/ 3081866 h 3352800"/>
              <a:gd name="connsiteX31" fmla="*/ 1794934 w 1828800"/>
              <a:gd name="connsiteY31" fmla="*/ 2963333 h 3352800"/>
              <a:gd name="connsiteX32" fmla="*/ 1761067 w 1828800"/>
              <a:gd name="connsiteY32" fmla="*/ 2912533 h 3352800"/>
              <a:gd name="connsiteX33" fmla="*/ 1744134 w 1828800"/>
              <a:gd name="connsiteY33" fmla="*/ 2861733 h 3352800"/>
              <a:gd name="connsiteX34" fmla="*/ 1778000 w 1828800"/>
              <a:gd name="connsiteY34" fmla="*/ 2997200 h 3352800"/>
              <a:gd name="connsiteX35" fmla="*/ 1794934 w 1828800"/>
              <a:gd name="connsiteY35" fmla="*/ 3048000 h 3352800"/>
              <a:gd name="connsiteX36" fmla="*/ 1828800 w 1828800"/>
              <a:gd name="connsiteY36" fmla="*/ 3251200 h 3352800"/>
              <a:gd name="connsiteX37" fmla="*/ 1659467 w 1828800"/>
              <a:gd name="connsiteY37" fmla="*/ 3268133 h 3352800"/>
              <a:gd name="connsiteX38" fmla="*/ 1591734 w 1828800"/>
              <a:gd name="connsiteY38" fmla="*/ 3285066 h 3352800"/>
              <a:gd name="connsiteX39" fmla="*/ 1490134 w 1828800"/>
              <a:gd name="connsiteY39" fmla="*/ 3302000 h 3352800"/>
              <a:gd name="connsiteX40" fmla="*/ 1388534 w 1828800"/>
              <a:gd name="connsiteY40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828800" h="3352800">
                <a:moveTo>
                  <a:pt x="0" y="0"/>
                </a:moveTo>
                <a:cubicBezTo>
                  <a:pt x="5645" y="112889"/>
                  <a:pt x="9415" y="225887"/>
                  <a:pt x="16934" y="338666"/>
                </a:cubicBezTo>
                <a:cubicBezTo>
                  <a:pt x="26351" y="479915"/>
                  <a:pt x="36713" y="621140"/>
                  <a:pt x="50800" y="762000"/>
                </a:cubicBezTo>
                <a:cubicBezTo>
                  <a:pt x="56445" y="818444"/>
                  <a:pt x="59108" y="875267"/>
                  <a:pt x="67734" y="931333"/>
                </a:cubicBezTo>
                <a:cubicBezTo>
                  <a:pt x="70448" y="948975"/>
                  <a:pt x="79764" y="964970"/>
                  <a:pt x="84667" y="982133"/>
                </a:cubicBezTo>
                <a:cubicBezTo>
                  <a:pt x="119431" y="1103808"/>
                  <a:pt x="83617" y="994866"/>
                  <a:pt x="118534" y="1134533"/>
                </a:cubicBezTo>
                <a:cubicBezTo>
                  <a:pt x="122863" y="1151849"/>
                  <a:pt x="130771" y="1168113"/>
                  <a:pt x="135467" y="1185333"/>
                </a:cubicBezTo>
                <a:cubicBezTo>
                  <a:pt x="141938" y="1209062"/>
                  <a:pt x="166781" y="1326133"/>
                  <a:pt x="186267" y="1371600"/>
                </a:cubicBezTo>
                <a:cubicBezTo>
                  <a:pt x="196211" y="1394802"/>
                  <a:pt x="206755" y="1417927"/>
                  <a:pt x="220134" y="1439333"/>
                </a:cubicBezTo>
                <a:cubicBezTo>
                  <a:pt x="256339" y="1497260"/>
                  <a:pt x="275554" y="1511686"/>
                  <a:pt x="321734" y="1557866"/>
                </a:cubicBezTo>
                <a:cubicBezTo>
                  <a:pt x="364295" y="1685553"/>
                  <a:pt x="306883" y="1528163"/>
                  <a:pt x="372534" y="1659466"/>
                </a:cubicBezTo>
                <a:cubicBezTo>
                  <a:pt x="405485" y="1725368"/>
                  <a:pt x="373849" y="1702047"/>
                  <a:pt x="406400" y="1778000"/>
                </a:cubicBezTo>
                <a:cubicBezTo>
                  <a:pt x="414417" y="1796706"/>
                  <a:pt x="428978" y="1811867"/>
                  <a:pt x="440267" y="1828800"/>
                </a:cubicBezTo>
                <a:cubicBezTo>
                  <a:pt x="480529" y="1949587"/>
                  <a:pt x="423440" y="1803561"/>
                  <a:pt x="508000" y="1930400"/>
                </a:cubicBezTo>
                <a:cubicBezTo>
                  <a:pt x="517901" y="1945252"/>
                  <a:pt x="516952" y="1965235"/>
                  <a:pt x="524934" y="1981200"/>
                </a:cubicBezTo>
                <a:cubicBezTo>
                  <a:pt x="534550" y="2000432"/>
                  <a:pt x="601927" y="2092060"/>
                  <a:pt x="609600" y="2099733"/>
                </a:cubicBezTo>
                <a:cubicBezTo>
                  <a:pt x="629556" y="2119689"/>
                  <a:pt x="657378" y="2130577"/>
                  <a:pt x="677334" y="2150533"/>
                </a:cubicBezTo>
                <a:cubicBezTo>
                  <a:pt x="789458" y="2262657"/>
                  <a:pt x="668334" y="2176899"/>
                  <a:pt x="778934" y="2269066"/>
                </a:cubicBezTo>
                <a:cubicBezTo>
                  <a:pt x="794568" y="2282095"/>
                  <a:pt x="814100" y="2289904"/>
                  <a:pt x="829734" y="2302933"/>
                </a:cubicBezTo>
                <a:cubicBezTo>
                  <a:pt x="910689" y="2370396"/>
                  <a:pt x="853853" y="2331876"/>
                  <a:pt x="914400" y="2404533"/>
                </a:cubicBezTo>
                <a:cubicBezTo>
                  <a:pt x="929731" y="2422930"/>
                  <a:pt x="950498" y="2436430"/>
                  <a:pt x="965200" y="2455333"/>
                </a:cubicBezTo>
                <a:cubicBezTo>
                  <a:pt x="1130227" y="2667509"/>
                  <a:pt x="920931" y="2444930"/>
                  <a:pt x="1134534" y="2658533"/>
                </a:cubicBezTo>
                <a:cubicBezTo>
                  <a:pt x="1197955" y="2721954"/>
                  <a:pt x="1162616" y="2701760"/>
                  <a:pt x="1236134" y="2726266"/>
                </a:cubicBezTo>
                <a:cubicBezTo>
                  <a:pt x="1253067" y="2743199"/>
                  <a:pt x="1268031" y="2762364"/>
                  <a:pt x="1286934" y="2777066"/>
                </a:cubicBezTo>
                <a:cubicBezTo>
                  <a:pt x="1319063" y="2802055"/>
                  <a:pt x="1359753" y="2816019"/>
                  <a:pt x="1388534" y="2844800"/>
                </a:cubicBezTo>
                <a:cubicBezTo>
                  <a:pt x="1405467" y="2861733"/>
                  <a:pt x="1420937" y="2880269"/>
                  <a:pt x="1439334" y="2895600"/>
                </a:cubicBezTo>
                <a:cubicBezTo>
                  <a:pt x="1454968" y="2908628"/>
                  <a:pt x="1474682" y="2916222"/>
                  <a:pt x="1490134" y="2929466"/>
                </a:cubicBezTo>
                <a:cubicBezTo>
                  <a:pt x="1514377" y="2950246"/>
                  <a:pt x="1532934" y="2977254"/>
                  <a:pt x="1557867" y="2997200"/>
                </a:cubicBezTo>
                <a:cubicBezTo>
                  <a:pt x="1641046" y="3063743"/>
                  <a:pt x="1635444" y="3056926"/>
                  <a:pt x="1710267" y="3081866"/>
                </a:cubicBezTo>
                <a:cubicBezTo>
                  <a:pt x="1718823" y="3087570"/>
                  <a:pt x="1791836" y="3142682"/>
                  <a:pt x="1811867" y="3132666"/>
                </a:cubicBezTo>
                <a:cubicBezTo>
                  <a:pt x="1827832" y="3124683"/>
                  <a:pt x="1823156" y="3098799"/>
                  <a:pt x="1828800" y="3081866"/>
                </a:cubicBezTo>
                <a:cubicBezTo>
                  <a:pt x="1823375" y="3060166"/>
                  <a:pt x="1807080" y="2987625"/>
                  <a:pt x="1794934" y="2963333"/>
                </a:cubicBezTo>
                <a:cubicBezTo>
                  <a:pt x="1785833" y="2945130"/>
                  <a:pt x="1772356" y="2929466"/>
                  <a:pt x="1761067" y="2912533"/>
                </a:cubicBezTo>
                <a:cubicBezTo>
                  <a:pt x="1755423" y="2895600"/>
                  <a:pt x="1740634" y="2844230"/>
                  <a:pt x="1744134" y="2861733"/>
                </a:cubicBezTo>
                <a:cubicBezTo>
                  <a:pt x="1753262" y="2907374"/>
                  <a:pt x="1763281" y="2953043"/>
                  <a:pt x="1778000" y="2997200"/>
                </a:cubicBezTo>
                <a:cubicBezTo>
                  <a:pt x="1783645" y="3014133"/>
                  <a:pt x="1790605" y="3030684"/>
                  <a:pt x="1794934" y="3048000"/>
                </a:cubicBezTo>
                <a:cubicBezTo>
                  <a:pt x="1811441" y="3114025"/>
                  <a:pt x="1819243" y="3184299"/>
                  <a:pt x="1828800" y="3251200"/>
                </a:cubicBezTo>
                <a:cubicBezTo>
                  <a:pt x="1772356" y="3256844"/>
                  <a:pt x="1715623" y="3260111"/>
                  <a:pt x="1659467" y="3268133"/>
                </a:cubicBezTo>
                <a:cubicBezTo>
                  <a:pt x="1636428" y="3271424"/>
                  <a:pt x="1614555" y="3280502"/>
                  <a:pt x="1591734" y="3285066"/>
                </a:cubicBezTo>
                <a:cubicBezTo>
                  <a:pt x="1558067" y="3291799"/>
                  <a:pt x="1524001" y="3296355"/>
                  <a:pt x="1490134" y="3302000"/>
                </a:cubicBezTo>
                <a:lnTo>
                  <a:pt x="1388534" y="3352800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728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627FFE-EB40-AFD9-4329-456B04FF853F}"/>
              </a:ext>
            </a:extLst>
          </p:cNvPr>
          <p:cNvSpPr txBox="1"/>
          <p:nvPr/>
        </p:nvSpPr>
        <p:spPr>
          <a:xfrm>
            <a:off x="559417" y="674400"/>
            <a:ext cx="1998132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sz="2400" b="0" i="0" dirty="0">
                <a:effectLst/>
              </a:rPr>
              <a:t>The Queensland Government  commissioned a detailed study of Gold Coast beach erosion by the Delft Hydraulic Laboratory, known as the </a:t>
            </a:r>
            <a:r>
              <a:rPr lang="en-AU" sz="3200" b="1" i="1" dirty="0">
                <a:effectLst/>
              </a:rPr>
              <a:t>Delft Report</a:t>
            </a:r>
            <a:endParaRPr lang="en-AU" b="1" i="0" dirty="0">
              <a:solidFill>
                <a:srgbClr val="767676"/>
              </a:solidFill>
              <a:effectLst/>
              <a:latin typeface="Raleway" panose="020F0502020204030204" pitchFamily="34" charset="0"/>
            </a:endParaRPr>
          </a:p>
        </p:txBody>
      </p:sp>
      <p:pic>
        <p:nvPicPr>
          <p:cNvPr id="2" name="Picture 2" descr="Gold Coast smashed by big storms in 1954 and 1967 | Gold Coast Bulletin">
            <a:extLst>
              <a:ext uri="{FF2B5EF4-FFF2-40B4-BE49-F238E27FC236}">
                <a16:creationId xmlns:a16="http://schemas.microsoft.com/office/drawing/2014/main" id="{40863CEE-A3A3-7E13-96A0-3E2373A3B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7994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DE67C9-8427-B1D0-C4AD-781EE98ACE51}"/>
              </a:ext>
            </a:extLst>
          </p:cNvPr>
          <p:cNvSpPr txBox="1"/>
          <p:nvPr/>
        </p:nvSpPr>
        <p:spPr>
          <a:xfrm>
            <a:off x="855289" y="842154"/>
            <a:ext cx="108822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2400" b="0" i="0" dirty="0">
                <a:effectLst/>
              </a:rPr>
              <a:t>The </a:t>
            </a:r>
            <a:r>
              <a:rPr lang="en-AU" sz="3200" b="1" i="0" dirty="0">
                <a:effectLst/>
              </a:rPr>
              <a:t>Delft report </a:t>
            </a:r>
            <a:r>
              <a:rPr lang="en-AU" sz="2400" b="0" i="0" dirty="0">
                <a:effectLst/>
              </a:rPr>
              <a:t>recommended an extensive sand nourishment regime across all Gold Coast beaches in volumes large enough to withstand a similar event. </a:t>
            </a:r>
          </a:p>
        </p:txBody>
      </p:sp>
      <p:pic>
        <p:nvPicPr>
          <p:cNvPr id="5128" name="Picture 8" descr="Caring for our coast_Delft Report_Key Recommendations.pub">
            <a:extLst>
              <a:ext uri="{FF2B5EF4-FFF2-40B4-BE49-F238E27FC236}">
                <a16:creationId xmlns:a16="http://schemas.microsoft.com/office/drawing/2014/main" id="{FCEFAB36-612A-D682-755D-37B7E4AB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68221"/>
            <a:ext cx="12192001" cy="42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96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and Bypass System">
            <a:extLst>
              <a:ext uri="{FF2B5EF4-FFF2-40B4-BE49-F238E27FC236}">
                <a16:creationId xmlns:a16="http://schemas.microsoft.com/office/drawing/2014/main" id="{DC29FB9C-DA38-B874-2AEB-16A57CBF6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"/>
          <a:stretch/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C3226B-26B1-597C-4E2E-9D71F44A5545}"/>
              </a:ext>
            </a:extLst>
          </p:cNvPr>
          <p:cNvSpPr txBox="1"/>
          <p:nvPr/>
        </p:nvSpPr>
        <p:spPr>
          <a:xfrm>
            <a:off x="6637868" y="2096575"/>
            <a:ext cx="167639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AU" sz="2400" b="0" i="0" dirty="0">
                <a:solidFill>
                  <a:schemeClr val="bg1"/>
                </a:solidFill>
                <a:effectLst/>
              </a:rPr>
              <a:t>Since then, Gold Coast beaches have been adorned with groynes, river walls and sand bypass systems. </a:t>
            </a:r>
            <a:endParaRPr lang="en-AU" b="0" i="0" dirty="0">
              <a:solidFill>
                <a:schemeClr val="bg1"/>
              </a:solidFill>
              <a:effectLst/>
              <a:latin typeface="Raleway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166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old Coast Seaway - True Blue Fishing Charters">
            <a:extLst>
              <a:ext uri="{FF2B5EF4-FFF2-40B4-BE49-F238E27FC236}">
                <a16:creationId xmlns:a16="http://schemas.microsoft.com/office/drawing/2014/main" id="{E8868090-3C33-91FB-22FC-6D3A23E31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725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istory of the Gold Coast Seaway | Gold Coast Waterways Authority">
            <a:extLst>
              <a:ext uri="{FF2B5EF4-FFF2-40B4-BE49-F238E27FC236}">
                <a16:creationId xmlns:a16="http://schemas.microsoft.com/office/drawing/2014/main" id="{7DC8A0BC-634E-5C48-B0E0-564F70F40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895" y="0"/>
            <a:ext cx="94811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C46187-0BCE-ABDB-FE8C-F4A932984829}"/>
              </a:ext>
            </a:extLst>
          </p:cNvPr>
          <p:cNvSpPr txBox="1"/>
          <p:nvPr/>
        </p:nvSpPr>
        <p:spPr>
          <a:xfrm>
            <a:off x="269701" y="920621"/>
            <a:ext cx="2269068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dirty="0"/>
              <a:t>A </a:t>
            </a:r>
            <a:r>
              <a:rPr lang="en-US" sz="3200" b="1" i="1" dirty="0"/>
              <a:t>seawall </a:t>
            </a:r>
            <a:r>
              <a:rPr lang="en-US" sz="2400" dirty="0"/>
              <a:t>was built on the </a:t>
            </a:r>
            <a:r>
              <a:rPr lang="en-US" sz="2400" dirty="0" err="1"/>
              <a:t>Nerang</a:t>
            </a:r>
            <a:r>
              <a:rPr lang="en-US" sz="2400" dirty="0"/>
              <a:t> River mouth entrance between</a:t>
            </a:r>
          </a:p>
          <a:p>
            <a:pPr algn="ctr"/>
            <a:r>
              <a:rPr lang="en-US" sz="2400" dirty="0"/>
              <a:t>the Gold Coast spit and South Stradbroke Island</a:t>
            </a:r>
          </a:p>
        </p:txBody>
      </p:sp>
    </p:spTree>
    <p:extLst>
      <p:ext uri="{BB962C8B-B14F-4D97-AF65-F5344CB8AC3E}">
        <p14:creationId xmlns:p14="http://schemas.microsoft.com/office/powerpoint/2010/main" val="3109339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316ACB-7411-58F5-238F-AEE546017D19}"/>
              </a:ext>
            </a:extLst>
          </p:cNvPr>
          <p:cNvSpPr txBox="1"/>
          <p:nvPr/>
        </p:nvSpPr>
        <p:spPr>
          <a:xfrm>
            <a:off x="253077" y="1351508"/>
            <a:ext cx="144924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dirty="0"/>
              <a:t>A </a:t>
            </a:r>
          </a:p>
          <a:p>
            <a:pPr algn="ctr"/>
            <a:r>
              <a:rPr lang="en-US" sz="3200" b="1" i="1" dirty="0"/>
              <a:t>sand bypass system </a:t>
            </a:r>
          </a:p>
          <a:p>
            <a:pPr algn="ctr"/>
            <a:r>
              <a:rPr lang="en-US" sz="2400" dirty="0"/>
              <a:t>was built there as well</a:t>
            </a:r>
          </a:p>
        </p:txBody>
      </p:sp>
      <p:pic>
        <p:nvPicPr>
          <p:cNvPr id="24578" name="Picture 2" descr="Evolution of the Gold Coast Seaway &amp; Broadwater | Boat Gold Coast">
            <a:extLst>
              <a:ext uri="{FF2B5EF4-FFF2-40B4-BE49-F238E27FC236}">
                <a16:creationId xmlns:a16="http://schemas.microsoft.com/office/drawing/2014/main" id="{637B34D2-5E98-6108-F8E1-8E17492DE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0"/>
            <a:ext cx="10290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D5E2A012-2D28-18D0-D00D-FE20E000A194}"/>
              </a:ext>
            </a:extLst>
          </p:cNvPr>
          <p:cNvSpPr/>
          <p:nvPr/>
        </p:nvSpPr>
        <p:spPr>
          <a:xfrm rot="2257504">
            <a:off x="6992253" y="3221181"/>
            <a:ext cx="1745673" cy="415636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407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5028</TotalTime>
  <Words>820</Words>
  <Application>Microsoft Macintosh PowerPoint</Application>
  <PresentationFormat>Widescreen</PresentationFormat>
  <Paragraphs>91</Paragraphs>
  <Slides>28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abcsans</vt:lpstr>
      <vt:lpstr>Arial</vt:lpstr>
      <vt:lpstr>Arial Narrow</vt:lpstr>
      <vt:lpstr>Calibri</vt:lpstr>
      <vt:lpstr>Calibri Light</vt:lpstr>
      <vt:lpstr>Georgia</vt:lpstr>
      <vt:lpstr>Raleway</vt:lpstr>
      <vt:lpstr>var(--typography-font-family,var(--dls-font-stack-sans))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782</cp:revision>
  <dcterms:created xsi:type="dcterms:W3CDTF">2023-09-23T08:38:28Z</dcterms:created>
  <dcterms:modified xsi:type="dcterms:W3CDTF">2024-04-11T00:02:39Z</dcterms:modified>
</cp:coreProperties>
</file>