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0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1" r:id="rId16"/>
    <p:sldId id="273" r:id="rId17"/>
    <p:sldId id="274" r:id="rId18"/>
    <p:sldId id="277" r:id="rId19"/>
    <p:sldId id="280" r:id="rId20"/>
    <p:sldId id="275" r:id="rId21"/>
    <p:sldId id="276" r:id="rId22"/>
    <p:sldId id="282" r:id="rId23"/>
    <p:sldId id="283" r:id="rId24"/>
    <p:sldId id="284" r:id="rId25"/>
    <p:sldId id="279" r:id="rId26"/>
    <p:sldId id="281" r:id="rId27"/>
    <p:sldId id="285" r:id="rId28"/>
    <p:sldId id="28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9"/>
    <p:restoredTop sz="95469"/>
  </p:normalViewPr>
  <p:slideViewPr>
    <p:cSldViewPr snapToGrid="0">
      <p:cViewPr varScale="1">
        <p:scale>
          <a:sx n="100" d="100"/>
          <a:sy n="100" d="100"/>
        </p:scale>
        <p:origin x="16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BC923-08BB-3442-8B25-8677E068E517}" type="datetimeFigureOut">
              <a:rPr lang="en-US" smtClean="0"/>
              <a:t>4/11/24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A60AA-0504-9D43-9C67-9C1121590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84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australian.museum</a:t>
            </a:r>
            <a:r>
              <a:rPr lang="en-US" dirty="0"/>
              <a:t>/learn/animals/plankton/zooplankton/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D395D-65DB-C048-97FA-344F7E4587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37558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www.sciencenews.org</a:t>
            </a:r>
            <a:r>
              <a:rPr lang="en-US" dirty="0"/>
              <a:t>/article/underwater-photos-deep-sea-fish-larvae-capture-new-views-detail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608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www.sciencenews.org</a:t>
            </a:r>
            <a:r>
              <a:rPr lang="en-US" dirty="0"/>
              <a:t>/article/underwater-photos-deep-sea-fish-larvae-capture-new-views-detail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8447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www.researchgate.net</a:t>
            </a:r>
            <a:r>
              <a:rPr lang="en-US" dirty="0"/>
              <a:t>/figure/Larvae-development-of-mud-crab-from-Zoea-to-Crablet-stages_fig1_349156246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255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www.researchgate.net</a:t>
            </a:r>
            <a:r>
              <a:rPr lang="en-US" dirty="0"/>
              <a:t>/figure/Oceanic-and-coastal-currents-of-Australia_fig1_230666486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5452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www.underwatertribe.com</a:t>
            </a:r>
            <a:r>
              <a:rPr lang="en-US" dirty="0"/>
              <a:t>/tutorial/how-to-shoot-schooling-fish/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5558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https://www.123rf.com/stock-photo/</a:t>
            </a:r>
            <a:r>
              <a:rPr lang="en-US" dirty="0" err="1"/>
              <a:t>pelagic_fish.html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0642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australian.museum</a:t>
            </a:r>
            <a:r>
              <a:rPr lang="en-US" dirty="0"/>
              <a:t>/learn/animals/plankton/zooplankton/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D395D-65DB-C048-97FA-344F7E4587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847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Source:: AIMS</a:t>
            </a:r>
          </a:p>
          <a:p>
            <a:r>
              <a:rPr lang="en-US" dirty="0"/>
              <a:t>More info: https://</a:t>
            </a:r>
            <a:r>
              <a:rPr lang="en-US" dirty="0" err="1"/>
              <a:t>reefresilience.org</a:t>
            </a:r>
            <a:r>
              <a:rPr lang="en-US" dirty="0"/>
              <a:t>/management-strategies/marine-protected-areas-2/resilient-</a:t>
            </a:r>
            <a:r>
              <a:rPr lang="en-US" dirty="0" err="1"/>
              <a:t>mpa</a:t>
            </a:r>
            <a:r>
              <a:rPr lang="en-US" dirty="0"/>
              <a:t>-design/connectivity/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982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phys.org</a:t>
            </a:r>
            <a:r>
              <a:rPr lang="en-US" dirty="0"/>
              <a:t>/news/2018-10-larval-fish-database-effects-climate.html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6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www.frankbaensch.com</a:t>
            </a:r>
            <a:r>
              <a:rPr lang="en-US" dirty="0"/>
              <a:t>/marine-aquarium-fish-culture/my-research/larval-fish-project/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6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www.frankbaensch.com</a:t>
            </a:r>
            <a:r>
              <a:rPr lang="en-US" dirty="0"/>
              <a:t>/marine-aquarium-fish-culture/my-research/larval-fish-project/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70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www.frankbaensch.com</a:t>
            </a:r>
            <a:r>
              <a:rPr lang="en-US" dirty="0"/>
              <a:t>/marine-aquarium-fish-culture/my-research/</a:t>
            </a:r>
            <a:r>
              <a:rPr lang="en-US" dirty="0" err="1"/>
              <a:t>blackedge</a:t>
            </a:r>
            <a:r>
              <a:rPr lang="en-US" dirty="0"/>
              <a:t>-cusk-eel-culture/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014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Image:https</a:t>
            </a:r>
            <a:r>
              <a:rPr lang="en-US" dirty="0"/>
              <a:t>://</a:t>
            </a:r>
            <a:r>
              <a:rPr lang="en-US" dirty="0" err="1"/>
              <a:t>www.frankbaensch.com</a:t>
            </a:r>
            <a:r>
              <a:rPr lang="en-US" dirty="0"/>
              <a:t>/marine-aquarium-fish-culture/my-research/saddled-butterflyfish-culture/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62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australian.museum</a:t>
            </a:r>
            <a:r>
              <a:rPr lang="en-US" dirty="0"/>
              <a:t>/learn/animals/plankton/meroplankton/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36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australian.museum</a:t>
            </a:r>
            <a:r>
              <a:rPr lang="en-US" dirty="0"/>
              <a:t>/learn/animals/plankton/meroplankton/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881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CCB00-3681-D81C-E8D3-23FBC34A6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610184-31F4-4834-D108-16605C76A1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30A5D-9E6A-43DE-9877-5F9959C5C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8F991-04E9-FE0A-0A28-DBBA7BE93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5ECFD-8BAA-B144-FE73-33006A839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9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AF7ED-48F8-857F-0151-19BF6EC0C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AD5A0A-EBD1-EC68-E0A4-1FECD4C2FE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FC02C-56C0-926D-DC2D-C2C50BF3B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347DB-0E7A-D877-62EF-707C95F7A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F5E8B-73D5-58B5-82B2-5B404F61E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93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B4E0C5-6AFD-2A44-D15C-92DDD3DA8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F76A50-7649-C56E-DE10-F0D67D9222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EE7A8-AFC9-4334-3D72-B605140DD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9FED6-C283-1B3C-E3E5-EE63AD44C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EECF5-E24C-2B96-3421-65EB3A693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03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F7B04-3FDF-8531-8033-50BE46564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2B373-1A53-B65F-801C-7B2214DF0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3F12D-D2DA-7CD0-4D47-FD2EF99CC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E31C4-A141-A5BC-D3CF-28B2FC09A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6664F-AFAF-A4D8-FB34-798404AEC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45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7EA64-F975-4C24-0C58-BF88B7137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9D21D-59A1-FB87-B364-3EA5583DD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A666C-29EA-3DD2-580E-9A1194AD2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317A1-CFCD-7D3F-EA0D-781DCD22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EAB1D-98B7-88AE-9AF3-4308F170F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16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8058B-A77D-C907-AB48-0DD92FC27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19A4D-48C0-A7EB-524A-DCD87B9226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A4C157-6826-EFD8-9449-88F97E6819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E173CB-3CD3-3215-A4C6-65FABEBBD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87CE9A-537A-2ED1-CF77-4C05AEEEE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044D78-85FE-F049-D0B5-C67AC30EE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6D8DD-8F3C-A43C-00A3-753D849C3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0639B-95F7-F180-EAAB-23FAD6A9B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E35258-5285-2B03-0835-9605CA8AC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837F36-5CE6-2ACD-2E52-207871933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0FF160-1983-EEFF-25FE-AE9ABF04CD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687847-084F-7291-A9D0-A0BE887CA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15634E-8060-88E6-7043-2C7F3EAD5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1FA7C5-A7A0-D382-465B-95684513C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8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A6C3C-1D3C-1FBB-5477-4A72C4B50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1A7C2D-C6FE-50C3-BB20-5C12080D2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80CA2-F867-3229-6314-A25F0215C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E4A6FA-C283-5540-0BFD-DF42E4445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05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4C7A72-5C7F-CF5E-07F5-34EEEAD0A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650DAB-D692-AB90-38BC-A385F71AF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A42F97-3157-3D76-6268-9419F8F70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49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149E7-BD2B-EEC3-2A7F-9C99A4C55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BD6EF-F883-C5DD-B20F-E13E951C2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C7BF00-AB59-5474-3AD6-7E5DDB0FFE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43674D-BF8C-0434-A75E-74C4A6326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279AA8-431F-02AD-DD9F-42667657D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00049C-D5AB-3D65-B357-1EE328AD0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62FCC-528A-8A4C-793C-566BE7D1D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EFF084-5A7F-3B79-1504-98B8B22EE1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9B21F-6907-332B-771E-0BDAE9821D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504F51-03DE-1F5F-C855-44800EF84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9ECA8D-0954-E5F4-132B-B83909BC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E80B50-74BB-1FA7-4725-9AE5EEE90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42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D41128-A5F0-6476-58DC-41F0FA5E5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C783F3-C75E-C1DE-9C35-A37B410C1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D37F9-4F1E-1510-51D2-F6AD9B167D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ABD11-53AB-54F2-CDAE-BFE4173E2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D9F28-8083-EAC6-E9DD-72D078BA5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3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Terebellid worm larva">
            <a:extLst>
              <a:ext uri="{FF2B5EF4-FFF2-40B4-BE49-F238E27FC236}">
                <a16:creationId xmlns:a16="http://schemas.microsoft.com/office/drawing/2014/main" id="{6CD0CD45-7083-B173-73EF-0739DA9894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7" b="10869"/>
          <a:stretch/>
        </p:blipFill>
        <p:spPr bwMode="auto">
          <a:xfrm>
            <a:off x="-14280" y="-1"/>
            <a:ext cx="1220628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FFB334-E6E0-5600-F0F6-0F70A24924E8}"/>
              </a:ext>
            </a:extLst>
          </p:cNvPr>
          <p:cNvSpPr txBox="1"/>
          <p:nvPr/>
        </p:nvSpPr>
        <p:spPr>
          <a:xfrm>
            <a:off x="399549" y="3901829"/>
            <a:ext cx="5594851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Learning Intention: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Describe the implications of connectivity to marine ecosystems, e.g. estuaries, mangroves, seagrass beds.</a:t>
            </a:r>
            <a:b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</a:b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Success Criteria: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Complete Marine Education worksheet 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‘’4. Connect….</a:t>
            </a:r>
            <a:r>
              <a:rPr kumimoji="0" lang="en-US" b="0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ivity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5F2E48-A54E-3DEF-2865-FEAC0576D6C2}"/>
              </a:ext>
            </a:extLst>
          </p:cNvPr>
          <p:cNvSpPr txBox="1"/>
          <p:nvPr/>
        </p:nvSpPr>
        <p:spPr>
          <a:xfrm>
            <a:off x="9399457" y="102437"/>
            <a:ext cx="270197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AU" sz="1100" i="0" dirty="0">
                <a:solidFill>
                  <a:schemeClr val="bg1"/>
                </a:solidFill>
                <a:effectLst/>
                <a:latin typeface="apercu-pro"/>
              </a:rPr>
              <a:t>Terebellid worm larvae</a:t>
            </a:r>
          </a:p>
        </p:txBody>
      </p:sp>
    </p:spTree>
    <p:extLst>
      <p:ext uri="{BB962C8B-B14F-4D97-AF65-F5344CB8AC3E}">
        <p14:creationId xmlns:p14="http://schemas.microsoft.com/office/powerpoint/2010/main" val="2942751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Meroplankton - The Australian Museum">
            <a:extLst>
              <a:ext uri="{FF2B5EF4-FFF2-40B4-BE49-F238E27FC236}">
                <a16:creationId xmlns:a16="http://schemas.microsoft.com/office/drawing/2014/main" id="{DA2DD3F2-E7AB-643A-396F-EA34CB58E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0"/>
            <a:ext cx="10163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196BAC-2EFA-82CB-6EF5-48BC1B90ACDA}"/>
              </a:ext>
            </a:extLst>
          </p:cNvPr>
          <p:cNvSpPr txBox="1"/>
          <p:nvPr/>
        </p:nvSpPr>
        <p:spPr>
          <a:xfrm>
            <a:off x="209863" y="2828835"/>
            <a:ext cx="1648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Tube anemone larvae</a:t>
            </a:r>
          </a:p>
        </p:txBody>
      </p:sp>
    </p:spTree>
    <p:extLst>
      <p:ext uri="{BB962C8B-B14F-4D97-AF65-F5344CB8AC3E}">
        <p14:creationId xmlns:p14="http://schemas.microsoft.com/office/powerpoint/2010/main" val="475059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rittle Star larva and Coral Planula">
            <a:extLst>
              <a:ext uri="{FF2B5EF4-FFF2-40B4-BE49-F238E27FC236}">
                <a16:creationId xmlns:a16="http://schemas.microsoft.com/office/drawing/2014/main" id="{7A2CF05D-55BE-F717-1475-9A326C8B9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01162">
            <a:off x="4578767" y="-801135"/>
            <a:ext cx="5493298" cy="846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05B0B8-05C7-3DCF-09ED-932926EB3598}"/>
              </a:ext>
            </a:extLst>
          </p:cNvPr>
          <p:cNvSpPr txBox="1"/>
          <p:nvPr/>
        </p:nvSpPr>
        <p:spPr>
          <a:xfrm>
            <a:off x="884419" y="3428999"/>
            <a:ext cx="2533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Brittle Star and Coral larvae</a:t>
            </a:r>
          </a:p>
        </p:txBody>
      </p:sp>
    </p:spTree>
    <p:extLst>
      <p:ext uri="{BB962C8B-B14F-4D97-AF65-F5344CB8AC3E}">
        <p14:creationId xmlns:p14="http://schemas.microsoft.com/office/powerpoint/2010/main" val="22313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Octopus larva">
            <a:extLst>
              <a:ext uri="{FF2B5EF4-FFF2-40B4-BE49-F238E27FC236}">
                <a16:creationId xmlns:a16="http://schemas.microsoft.com/office/drawing/2014/main" id="{465A913D-A3EA-A297-4E4D-664DA8DC5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7" y="0"/>
            <a:ext cx="4506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F78135-688D-367C-96D0-372705B95C8D}"/>
              </a:ext>
            </a:extLst>
          </p:cNvPr>
          <p:cNvSpPr txBox="1"/>
          <p:nvPr/>
        </p:nvSpPr>
        <p:spPr>
          <a:xfrm>
            <a:off x="2608287" y="3198167"/>
            <a:ext cx="2533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Octopus larvae</a:t>
            </a:r>
          </a:p>
        </p:txBody>
      </p:sp>
    </p:spTree>
    <p:extLst>
      <p:ext uri="{BB962C8B-B14F-4D97-AF65-F5344CB8AC3E}">
        <p14:creationId xmlns:p14="http://schemas.microsoft.com/office/powerpoint/2010/main" val="1243987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2 - Slipper Lobster larva, Crustacean Metamorphoses. Image: Peter Parks/imagequest3d.com, Peter Parks   © Image Quest 3-D">
            <a:extLst>
              <a:ext uri="{FF2B5EF4-FFF2-40B4-BE49-F238E27FC236}">
                <a16:creationId xmlns:a16="http://schemas.microsoft.com/office/drawing/2014/main" id="{F98CEA62-430E-92F9-1CDD-93206AB78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75" y="0"/>
            <a:ext cx="4492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679B7A-3981-05B3-3D26-F25B8C4BB256}"/>
              </a:ext>
            </a:extLst>
          </p:cNvPr>
          <p:cNvSpPr txBox="1"/>
          <p:nvPr/>
        </p:nvSpPr>
        <p:spPr>
          <a:xfrm>
            <a:off x="3936842" y="3198166"/>
            <a:ext cx="3762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Slipper Lobster larvae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FAB80D-0B35-4999-5EAC-4943D898B89B}"/>
              </a:ext>
            </a:extLst>
          </p:cNvPr>
          <p:cNvSpPr/>
          <p:nvPr/>
        </p:nvSpPr>
        <p:spPr>
          <a:xfrm>
            <a:off x="0" y="0"/>
            <a:ext cx="3936842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Slipper Lobster – Hazel Adams Illustrations">
            <a:extLst>
              <a:ext uri="{FF2B5EF4-FFF2-40B4-BE49-F238E27FC236}">
                <a16:creationId xmlns:a16="http://schemas.microsoft.com/office/drawing/2014/main" id="{9F125CE7-44E5-8A00-CE47-78CB9D76B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82" y="963117"/>
            <a:ext cx="3484200" cy="493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04F360-B44E-1894-DBA9-E0D14CBF941F}"/>
              </a:ext>
            </a:extLst>
          </p:cNvPr>
          <p:cNvSpPr txBox="1"/>
          <p:nvPr/>
        </p:nvSpPr>
        <p:spPr>
          <a:xfrm>
            <a:off x="1488735" y="5111646"/>
            <a:ext cx="959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adult</a:t>
            </a:r>
          </a:p>
        </p:txBody>
      </p:sp>
    </p:spTree>
    <p:extLst>
      <p:ext uri="{BB962C8B-B14F-4D97-AF65-F5344CB8AC3E}">
        <p14:creationId xmlns:p14="http://schemas.microsoft.com/office/powerpoint/2010/main" val="2979745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live pomfret larva riding a jellyfish viewed from three angles">
            <a:extLst>
              <a:ext uri="{FF2B5EF4-FFF2-40B4-BE49-F238E27FC236}">
                <a16:creationId xmlns:a16="http://schemas.microsoft.com/office/drawing/2014/main" id="{0CB4544B-B033-2E5F-2ABE-96051D00F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767" y="0"/>
            <a:ext cx="100917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D1C6F1-57B2-F0C0-0F20-57F00BFDA621}"/>
              </a:ext>
            </a:extLst>
          </p:cNvPr>
          <p:cNvSpPr txBox="1"/>
          <p:nvPr/>
        </p:nvSpPr>
        <p:spPr>
          <a:xfrm>
            <a:off x="181496" y="5204617"/>
            <a:ext cx="248675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b="0" i="0" dirty="0">
                <a:solidFill>
                  <a:schemeClr val="bg1"/>
                </a:solidFill>
                <a:effectLst/>
                <a:latin typeface="museo-sans"/>
              </a:rPr>
              <a:t>A Pacific pomfret (</a:t>
            </a:r>
            <a:r>
              <a:rPr lang="en-AU" b="0" i="1" dirty="0">
                <a:solidFill>
                  <a:schemeClr val="bg1"/>
                </a:solidFill>
                <a:effectLst/>
                <a:latin typeface="inherit"/>
              </a:rPr>
              <a:t>Brama </a:t>
            </a:r>
            <a:r>
              <a:rPr lang="en-AU" b="0" i="1" dirty="0" err="1">
                <a:solidFill>
                  <a:schemeClr val="bg1"/>
                </a:solidFill>
                <a:effectLst/>
                <a:latin typeface="inherit"/>
              </a:rPr>
              <a:t>orcini</a:t>
            </a:r>
            <a:r>
              <a:rPr lang="en-AU" b="0" i="0" dirty="0">
                <a:solidFill>
                  <a:schemeClr val="bg1"/>
                </a:solidFill>
                <a:effectLst/>
                <a:latin typeface="museo-sans"/>
              </a:rPr>
              <a:t>) larva (pictured from 3 angles) in the ocean, riding a jellyfish</a:t>
            </a:r>
            <a:r>
              <a:rPr lang="en-AU" b="0" i="0" cap="all" dirty="0">
                <a:solidFill>
                  <a:schemeClr val="bg1"/>
                </a:solidFill>
                <a:effectLst/>
                <a:latin typeface="museo-sans"/>
              </a:rPr>
              <a:t>.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97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Underwater photos capture dazzling new views of colorful fish larvae |  Science News">
            <a:extLst>
              <a:ext uri="{FF2B5EF4-FFF2-40B4-BE49-F238E27FC236}">
                <a16:creationId xmlns:a16="http://schemas.microsoft.com/office/drawing/2014/main" id="{3C526CE6-575C-3BE7-8A5C-CEDAC32E7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039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Larvae development of mud crab from Zoea to Crablet stages | Download  Scientific Diagram">
            <a:extLst>
              <a:ext uri="{FF2B5EF4-FFF2-40B4-BE49-F238E27FC236}">
                <a16:creationId xmlns:a16="http://schemas.microsoft.com/office/drawing/2014/main" id="{838C482A-BEBB-8A94-CFB9-CE3DA0405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0971"/>
            <a:ext cx="12192000" cy="39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D019B2-B292-8E67-F3B7-325862671EDF}"/>
              </a:ext>
            </a:extLst>
          </p:cNvPr>
          <p:cNvSpPr txBox="1"/>
          <p:nvPr/>
        </p:nvSpPr>
        <p:spPr>
          <a:xfrm>
            <a:off x="824459" y="740765"/>
            <a:ext cx="9988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Larvae development of mud crab from Zoea to </a:t>
            </a:r>
            <a:r>
              <a:rPr lang="en-US" sz="2400" dirty="0" err="1">
                <a:solidFill>
                  <a:schemeClr val="bg1"/>
                </a:solidFill>
              </a:rPr>
              <a:t>crablet</a:t>
            </a:r>
            <a:r>
              <a:rPr lang="en-US" sz="2400" dirty="0">
                <a:solidFill>
                  <a:schemeClr val="bg1"/>
                </a:solidFill>
              </a:rPr>
              <a:t> stages</a:t>
            </a:r>
          </a:p>
        </p:txBody>
      </p:sp>
    </p:spTree>
    <p:extLst>
      <p:ext uri="{BB962C8B-B14F-4D97-AF65-F5344CB8AC3E}">
        <p14:creationId xmlns:p14="http://schemas.microsoft.com/office/powerpoint/2010/main" val="1465993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Connectivity innovations | Airbus">
            <a:extLst>
              <a:ext uri="{FF2B5EF4-FFF2-40B4-BE49-F238E27FC236}">
                <a16:creationId xmlns:a16="http://schemas.microsoft.com/office/drawing/2014/main" id="{34C6F22C-B2C1-EB20-3728-02A9275D7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4" y="801974"/>
            <a:ext cx="12112051" cy="605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01B1BB-E2F6-081E-6DA7-07D5EA2E231F}"/>
              </a:ext>
            </a:extLst>
          </p:cNvPr>
          <p:cNvSpPr txBox="1"/>
          <p:nvPr/>
        </p:nvSpPr>
        <p:spPr>
          <a:xfrm>
            <a:off x="824459" y="340309"/>
            <a:ext cx="9988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Connectivity</a:t>
            </a:r>
          </a:p>
        </p:txBody>
      </p:sp>
    </p:spTree>
    <p:extLst>
      <p:ext uri="{BB962C8B-B14F-4D97-AF65-F5344CB8AC3E}">
        <p14:creationId xmlns:p14="http://schemas.microsoft.com/office/powerpoint/2010/main" val="2571348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Train Station Elimination, Day 26 There Have Been Further, 57% OFF">
            <a:extLst>
              <a:ext uri="{FF2B5EF4-FFF2-40B4-BE49-F238E27FC236}">
                <a16:creationId xmlns:a16="http://schemas.microsoft.com/office/drawing/2014/main" id="{297B4F9E-6236-AAA4-770F-3FB6B5644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498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B3AE62-2413-4ABD-C574-61EF283069A3}"/>
              </a:ext>
            </a:extLst>
          </p:cNvPr>
          <p:cNvSpPr txBox="1"/>
          <p:nvPr/>
        </p:nvSpPr>
        <p:spPr>
          <a:xfrm>
            <a:off x="5351488" y="2490281"/>
            <a:ext cx="6335843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Think of </a:t>
            </a:r>
            <a:r>
              <a:rPr lang="en-US" sz="3600" dirty="0">
                <a:solidFill>
                  <a:schemeClr val="bg1"/>
                </a:solidFill>
              </a:rPr>
              <a:t>connectivity</a:t>
            </a:r>
            <a:r>
              <a:rPr lang="en-US" sz="2800" dirty="0">
                <a:solidFill>
                  <a:schemeClr val="bg1"/>
                </a:solidFill>
              </a:rPr>
              <a:t> as a 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</a:rPr>
              <a:t>network of 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</a:rPr>
              <a:t>train stations.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225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554923-4E2F-1D8E-D4E9-FB8E8F4932E6}"/>
              </a:ext>
            </a:extLst>
          </p:cNvPr>
          <p:cNvSpPr txBox="1"/>
          <p:nvPr/>
        </p:nvSpPr>
        <p:spPr>
          <a:xfrm>
            <a:off x="6250899" y="946614"/>
            <a:ext cx="580619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en-US" sz="2800" dirty="0">
                <a:solidFill>
                  <a:schemeClr val="bg1"/>
                </a:solidFill>
              </a:rPr>
            </a:br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The water currents are the trains.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The larvae are the travelers. </a:t>
            </a: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The ecosystems are the stations.</a:t>
            </a: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The environmental managers are security. </a:t>
            </a:r>
          </a:p>
        </p:txBody>
      </p:sp>
      <p:pic>
        <p:nvPicPr>
          <p:cNvPr id="22532" name="Picture 4" descr="Do Mammals Eat Fish? | Dinosaur Train Videos | PBS KIDS">
            <a:extLst>
              <a:ext uri="{FF2B5EF4-FFF2-40B4-BE49-F238E27FC236}">
                <a16:creationId xmlns:a16="http://schemas.microsoft.com/office/drawing/2014/main" id="{BE09AF84-9725-CD3E-DBB7-786BD09BD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1516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Colorful characters take undersea trip">
            <a:extLst>
              <a:ext uri="{FF2B5EF4-FFF2-40B4-BE49-F238E27FC236}">
                <a16:creationId xmlns:a16="http://schemas.microsoft.com/office/drawing/2014/main" id="{C619720D-661F-848B-D7DC-E6C952EDC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6086980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636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DE36BA-7107-645B-AD7C-42B022DEB3D3}"/>
              </a:ext>
            </a:extLst>
          </p:cNvPr>
          <p:cNvSpPr txBox="1"/>
          <p:nvPr/>
        </p:nvSpPr>
        <p:spPr>
          <a:xfrm>
            <a:off x="2043546" y="1411300"/>
            <a:ext cx="757843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Connectivity</a:t>
            </a:r>
            <a:r>
              <a:rPr lang="en-US" sz="2800" dirty="0">
                <a:solidFill>
                  <a:schemeClr val="bg1"/>
                </a:solidFill>
              </a:rPr>
              <a:t> is the process by which local marine populations </a:t>
            </a:r>
            <a:r>
              <a:rPr lang="en-US" sz="3600" b="1" dirty="0">
                <a:solidFill>
                  <a:schemeClr val="bg1"/>
                </a:solidFill>
              </a:rPr>
              <a:t>recruit larvae </a:t>
            </a:r>
            <a:r>
              <a:rPr lang="en-US" sz="2800" dirty="0">
                <a:solidFill>
                  <a:schemeClr val="bg1"/>
                </a:solidFill>
              </a:rPr>
              <a:t>from distant sources via the </a:t>
            </a:r>
            <a:r>
              <a:rPr lang="en-US" sz="3600" b="1" dirty="0">
                <a:solidFill>
                  <a:schemeClr val="bg1"/>
                </a:solidFill>
              </a:rPr>
              <a:t>currents</a:t>
            </a:r>
            <a:r>
              <a:rPr lang="en-US" sz="2800" dirty="0">
                <a:solidFill>
                  <a:schemeClr val="bg1"/>
                </a:solidFill>
              </a:rPr>
              <a:t> that connect one part of the ocean with another. </a:t>
            </a: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It is essential for maintaining the genetic diversity and resilience of these populations.</a:t>
            </a:r>
          </a:p>
        </p:txBody>
      </p:sp>
    </p:spTree>
    <p:extLst>
      <p:ext uri="{BB962C8B-B14F-4D97-AF65-F5344CB8AC3E}">
        <p14:creationId xmlns:p14="http://schemas.microsoft.com/office/powerpoint/2010/main" val="12413554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Oceanic and coastal currents of Australia | Download Scientific Diagram">
            <a:extLst>
              <a:ext uri="{FF2B5EF4-FFF2-40B4-BE49-F238E27FC236}">
                <a16:creationId xmlns:a16="http://schemas.microsoft.com/office/drawing/2014/main" id="{4B95C7DC-A6D4-6D74-DFBF-AE596222A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733373"/>
            <a:ext cx="10795000" cy="593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5073A4-32C2-4776-EE17-C9C62311F24F}"/>
              </a:ext>
            </a:extLst>
          </p:cNvPr>
          <p:cNvSpPr txBox="1"/>
          <p:nvPr/>
        </p:nvSpPr>
        <p:spPr>
          <a:xfrm>
            <a:off x="554636" y="210153"/>
            <a:ext cx="2458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‘</a:t>
            </a:r>
            <a:r>
              <a:rPr lang="en-US" sz="2800" i="1" dirty="0"/>
              <a:t>trains</a:t>
            </a:r>
            <a:r>
              <a:rPr lang="en-US" sz="2800" dirty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73499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irculation and Upwelling | eAtlas">
            <a:extLst>
              <a:ext uri="{FF2B5EF4-FFF2-40B4-BE49-F238E27FC236}">
                <a16:creationId xmlns:a16="http://schemas.microsoft.com/office/drawing/2014/main" id="{7A7F57E3-D056-9C7F-3C0E-D6B627B42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324" y="580869"/>
            <a:ext cx="7519247" cy="641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6484A7-6AD5-54DB-9BC6-C985A6BF8A25}"/>
              </a:ext>
            </a:extLst>
          </p:cNvPr>
          <p:cNvSpPr txBox="1"/>
          <p:nvPr/>
        </p:nvSpPr>
        <p:spPr>
          <a:xfrm>
            <a:off x="732429" y="2951946"/>
            <a:ext cx="24583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Timetables change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0F33FF-23A0-9DCA-7B3D-B04220EDC361}"/>
              </a:ext>
            </a:extLst>
          </p:cNvPr>
          <p:cNvSpPr txBox="1"/>
          <p:nvPr/>
        </p:nvSpPr>
        <p:spPr>
          <a:xfrm>
            <a:off x="4638681" y="428668"/>
            <a:ext cx="2458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Trade winds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A8B06B-5C3C-0F09-9DAF-BA50071095DA}"/>
              </a:ext>
            </a:extLst>
          </p:cNvPr>
          <p:cNvSpPr txBox="1"/>
          <p:nvPr/>
        </p:nvSpPr>
        <p:spPr>
          <a:xfrm>
            <a:off x="7795425" y="428668"/>
            <a:ext cx="3291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Monsoon season</a:t>
            </a:r>
          </a:p>
        </p:txBody>
      </p:sp>
    </p:spTree>
    <p:extLst>
      <p:ext uri="{BB962C8B-B14F-4D97-AF65-F5344CB8AC3E}">
        <p14:creationId xmlns:p14="http://schemas.microsoft.com/office/powerpoint/2010/main" val="1991763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6484A7-6AD5-54DB-9BC6-C985A6BF8A25}"/>
              </a:ext>
            </a:extLst>
          </p:cNvPr>
          <p:cNvSpPr txBox="1"/>
          <p:nvPr/>
        </p:nvSpPr>
        <p:spPr>
          <a:xfrm>
            <a:off x="1009630" y="2521059"/>
            <a:ext cx="18663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The ecosystems are the ‘stations’</a:t>
            </a:r>
          </a:p>
        </p:txBody>
      </p:sp>
      <p:pic>
        <p:nvPicPr>
          <p:cNvPr id="25604" name="Picture 4" descr="Natural and Powerful Coastal Defences Against Climate Change Impacts">
            <a:extLst>
              <a:ext uri="{FF2B5EF4-FFF2-40B4-BE49-F238E27FC236}">
                <a16:creationId xmlns:a16="http://schemas.microsoft.com/office/drawing/2014/main" id="{B6661276-4184-089A-1FF8-267260FAAF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6" r="10502"/>
          <a:stretch/>
        </p:blipFill>
        <p:spPr bwMode="auto">
          <a:xfrm>
            <a:off x="4034590" y="0"/>
            <a:ext cx="81574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686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6484A7-6AD5-54DB-9BC6-C985A6BF8A25}"/>
              </a:ext>
            </a:extLst>
          </p:cNvPr>
          <p:cNvSpPr txBox="1"/>
          <p:nvPr/>
        </p:nvSpPr>
        <p:spPr>
          <a:xfrm>
            <a:off x="1659335" y="2521059"/>
            <a:ext cx="26239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The environmental managers are security</a:t>
            </a:r>
          </a:p>
        </p:txBody>
      </p:sp>
      <p:pic>
        <p:nvPicPr>
          <p:cNvPr id="3" name="Picture 2" descr="Know The Zones: Moreton Bay Marine Park | Boat Gold Coast">
            <a:extLst>
              <a:ext uri="{FF2B5EF4-FFF2-40B4-BE49-F238E27FC236}">
                <a16:creationId xmlns:a16="http://schemas.microsoft.com/office/drawing/2014/main" id="{456B1F7C-B986-AED3-E983-FD5552A81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346" y="-46294"/>
            <a:ext cx="6345654" cy="314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Victoria Fisheries Authority officers patrol Port Phillip Bay waters for  sustainable future | Geelong Advertiser">
            <a:extLst>
              <a:ext uri="{FF2B5EF4-FFF2-40B4-BE49-F238E27FC236}">
                <a16:creationId xmlns:a16="http://schemas.microsoft.com/office/drawing/2014/main" id="{792EFDB6-2326-8C93-776B-582BECEA0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346" y="3192317"/>
            <a:ext cx="6345654" cy="356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5517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ABE62E-BFE8-BC86-613B-B7540A8C43FB}"/>
              </a:ext>
            </a:extLst>
          </p:cNvPr>
          <p:cNvSpPr txBox="1"/>
          <p:nvPr/>
        </p:nvSpPr>
        <p:spPr>
          <a:xfrm>
            <a:off x="416073" y="2136048"/>
            <a:ext cx="22068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so passengers can reach their destinations safely</a:t>
            </a:r>
          </a:p>
        </p:txBody>
      </p:sp>
      <p:pic>
        <p:nvPicPr>
          <p:cNvPr id="27654" name="Picture 6" descr="OPINION | Reeling in illegal fishing is crucial to Australia's maritime  security - Baird Maritime">
            <a:extLst>
              <a:ext uri="{FF2B5EF4-FFF2-40B4-BE49-F238E27FC236}">
                <a16:creationId xmlns:a16="http://schemas.microsoft.com/office/drawing/2014/main" id="{BA874BEC-AF9E-4429-D536-012099EA20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3" r="6404"/>
          <a:stretch/>
        </p:blipFill>
        <p:spPr bwMode="auto">
          <a:xfrm>
            <a:off x="2903621" y="0"/>
            <a:ext cx="92883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1349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oral reefs 'can recover quickly after bleaching' - Asia &amp; Pacific">
            <a:extLst>
              <a:ext uri="{FF2B5EF4-FFF2-40B4-BE49-F238E27FC236}">
                <a16:creationId xmlns:a16="http://schemas.microsoft.com/office/drawing/2014/main" id="{33405405-A260-F431-D101-724A515BB5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730"/>
          <a:stretch/>
        </p:blipFill>
        <p:spPr bwMode="auto">
          <a:xfrm>
            <a:off x="35718" y="0"/>
            <a:ext cx="12156282" cy="697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B5D524-DC38-C204-7F03-B8A236D48B6D}"/>
              </a:ext>
            </a:extLst>
          </p:cNvPr>
          <p:cNvSpPr txBox="1"/>
          <p:nvPr/>
        </p:nvSpPr>
        <p:spPr>
          <a:xfrm>
            <a:off x="1119636" y="241244"/>
            <a:ext cx="9988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To help save (re-seed) a dying reef</a:t>
            </a:r>
          </a:p>
        </p:txBody>
      </p:sp>
    </p:spTree>
    <p:extLst>
      <p:ext uri="{BB962C8B-B14F-4D97-AF65-F5344CB8AC3E}">
        <p14:creationId xmlns:p14="http://schemas.microsoft.com/office/powerpoint/2010/main" val="16600475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ow To? Shoot Schooling Fish - Underwater Tribe">
            <a:extLst>
              <a:ext uri="{FF2B5EF4-FFF2-40B4-BE49-F238E27FC236}">
                <a16:creationId xmlns:a16="http://schemas.microsoft.com/office/drawing/2014/main" id="{1F64D497-40BD-710C-A120-C8F18E55D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0"/>
            <a:ext cx="10360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5D016A-5C19-8A19-F50B-5E203BB557F6}"/>
              </a:ext>
            </a:extLst>
          </p:cNvPr>
          <p:cNvSpPr txBox="1"/>
          <p:nvPr/>
        </p:nvSpPr>
        <p:spPr>
          <a:xfrm>
            <a:off x="238392" y="2474778"/>
            <a:ext cx="15935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and maintain healthy ones</a:t>
            </a:r>
          </a:p>
        </p:txBody>
      </p:sp>
    </p:spTree>
    <p:extLst>
      <p:ext uri="{BB962C8B-B14F-4D97-AF65-F5344CB8AC3E}">
        <p14:creationId xmlns:p14="http://schemas.microsoft.com/office/powerpoint/2010/main" val="15051466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Pelagic Fish Stock Photos and Images - 123RF">
            <a:extLst>
              <a:ext uri="{FF2B5EF4-FFF2-40B4-BE49-F238E27FC236}">
                <a16:creationId xmlns:a16="http://schemas.microsoft.com/office/drawing/2014/main" id="{75844C9F-163B-4E56-3D11-883D7BDF2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"/>
            <a:ext cx="12192000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0483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Terebellid worm larva">
            <a:extLst>
              <a:ext uri="{FF2B5EF4-FFF2-40B4-BE49-F238E27FC236}">
                <a16:creationId xmlns:a16="http://schemas.microsoft.com/office/drawing/2014/main" id="{6CD0CD45-7083-B173-73EF-0739DA9894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7" b="10869"/>
          <a:stretch/>
        </p:blipFill>
        <p:spPr bwMode="auto">
          <a:xfrm>
            <a:off x="-14280" y="-1"/>
            <a:ext cx="1220628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FFB334-E6E0-5600-F0F6-0F70A24924E8}"/>
              </a:ext>
            </a:extLst>
          </p:cNvPr>
          <p:cNvSpPr txBox="1"/>
          <p:nvPr/>
        </p:nvSpPr>
        <p:spPr>
          <a:xfrm>
            <a:off x="399549" y="3901829"/>
            <a:ext cx="5594851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Learning Intention: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Describe the implications of connectivity to marine ecosystems, e.g. estuaries, mangroves, seagrass beds.</a:t>
            </a:r>
            <a:b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</a:b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Success Criteria: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Complete Marine Education worksheet 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‘’4. Connect….</a:t>
            </a:r>
            <a:r>
              <a:rPr kumimoji="0" lang="en-US" b="0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ivity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5F2E48-A54E-3DEF-2865-FEAC0576D6C2}"/>
              </a:ext>
            </a:extLst>
          </p:cNvPr>
          <p:cNvSpPr txBox="1"/>
          <p:nvPr/>
        </p:nvSpPr>
        <p:spPr>
          <a:xfrm>
            <a:off x="9399457" y="102437"/>
            <a:ext cx="270197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AU" sz="1100" i="0" dirty="0">
                <a:solidFill>
                  <a:schemeClr val="bg1"/>
                </a:solidFill>
                <a:effectLst/>
                <a:latin typeface="apercu-pro"/>
              </a:rPr>
              <a:t>Terebellid worm larvae</a:t>
            </a:r>
          </a:p>
        </p:txBody>
      </p:sp>
      <p:pic>
        <p:nvPicPr>
          <p:cNvPr id="4" name="Picture 3" descr="A close-up of a paper&#10;&#10;Description automatically generated">
            <a:extLst>
              <a:ext uri="{FF2B5EF4-FFF2-40B4-BE49-F238E27FC236}">
                <a16:creationId xmlns:a16="http://schemas.microsoft.com/office/drawing/2014/main" id="{950C318B-ACEE-B358-0B9D-5FEA84DE63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7180" y="621381"/>
            <a:ext cx="4175271" cy="561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246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ccommodating and Leveraging Ecological Connectivity in Marine Conservation  and Management, Dr. Mark Carr | Middlebury Institute of International  Studies at Monterey">
            <a:extLst>
              <a:ext uri="{FF2B5EF4-FFF2-40B4-BE49-F238E27FC236}">
                <a16:creationId xmlns:a16="http://schemas.microsoft.com/office/drawing/2014/main" id="{2DB71C73-32D7-269C-1B32-D8F530F64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278153"/>
            <a:ext cx="10699750" cy="630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067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arval fish database to show effects of climate change on fisheries">
            <a:extLst>
              <a:ext uri="{FF2B5EF4-FFF2-40B4-BE49-F238E27FC236}">
                <a16:creationId xmlns:a16="http://schemas.microsoft.com/office/drawing/2014/main" id="{9650DDC5-6170-C83A-257B-76A49857D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347" y="229270"/>
            <a:ext cx="9075305" cy="639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108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arval Fish Project - Fish Culture Research">
            <a:extLst>
              <a:ext uri="{FF2B5EF4-FFF2-40B4-BE49-F238E27FC236}">
                <a16:creationId xmlns:a16="http://schemas.microsoft.com/office/drawing/2014/main" id="{865F10C2-7A89-8D14-62DB-02DA684B3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1219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492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ultured orangeband surgeonfish juvenile">
            <a:extLst>
              <a:ext uri="{FF2B5EF4-FFF2-40B4-BE49-F238E27FC236}">
                <a16:creationId xmlns:a16="http://schemas.microsoft.com/office/drawing/2014/main" id="{AB6A716A-FB0D-1791-4455-1DE1B3E6DA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3"/>
          <a:stretch/>
        </p:blipFill>
        <p:spPr bwMode="auto">
          <a:xfrm>
            <a:off x="0" y="1049310"/>
            <a:ext cx="12192000" cy="580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4EDBAB-C23D-BFD7-8341-205211589F5A}"/>
              </a:ext>
            </a:extLst>
          </p:cNvPr>
          <p:cNvSpPr txBox="1"/>
          <p:nvPr/>
        </p:nvSpPr>
        <p:spPr>
          <a:xfrm>
            <a:off x="1628932" y="314793"/>
            <a:ext cx="9343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Orange band Surgeonfish larvae (</a:t>
            </a:r>
            <a:r>
              <a:rPr lang="en-US" sz="2400" i="1" dirty="0" err="1">
                <a:solidFill>
                  <a:schemeClr val="bg1"/>
                </a:solidFill>
              </a:rPr>
              <a:t>Acanthurus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olivaceus</a:t>
            </a:r>
            <a:r>
              <a:rPr lang="en-US" sz="2400" dirty="0">
                <a:solidFill>
                  <a:schemeClr val="bg1"/>
                </a:solidFill>
              </a:rPr>
              <a:t>) drift for 130 days</a:t>
            </a:r>
          </a:p>
        </p:txBody>
      </p:sp>
      <p:pic>
        <p:nvPicPr>
          <p:cNvPr id="3" name="Picture 2" descr="Two adult orangeband surgeonfishes dislaying dark and olive color phase">
            <a:extLst>
              <a:ext uri="{FF2B5EF4-FFF2-40B4-BE49-F238E27FC236}">
                <a16:creationId xmlns:a16="http://schemas.microsoft.com/office/drawing/2014/main" id="{84E8944A-706D-B273-662A-E3ADC5C39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96656"/>
            <a:ext cx="2640791" cy="176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288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30-day-old blackedge cusk eel larva.">
            <a:extLst>
              <a:ext uri="{FF2B5EF4-FFF2-40B4-BE49-F238E27FC236}">
                <a16:creationId xmlns:a16="http://schemas.microsoft.com/office/drawing/2014/main" id="{ADCED8D2-6E43-45FD-F4CB-BE4847E8EC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1"/>
          <a:stretch/>
        </p:blipFill>
        <p:spPr bwMode="auto">
          <a:xfrm>
            <a:off x="0" y="1349114"/>
            <a:ext cx="12192000" cy="550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639969-9A86-67FF-8BD9-EB31C12E41C0}"/>
              </a:ext>
            </a:extLst>
          </p:cNvPr>
          <p:cNvSpPr txBox="1"/>
          <p:nvPr/>
        </p:nvSpPr>
        <p:spPr>
          <a:xfrm>
            <a:off x="1628932" y="314793"/>
            <a:ext cx="9343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</a:rPr>
              <a:t>Blackedge</a:t>
            </a:r>
            <a:r>
              <a:rPr lang="en-US" sz="2400" dirty="0">
                <a:solidFill>
                  <a:schemeClr val="bg1"/>
                </a:solidFill>
              </a:rPr>
              <a:t> cusk larvae (</a:t>
            </a:r>
            <a:r>
              <a:rPr lang="en-US" sz="2400" i="1" dirty="0" err="1">
                <a:solidFill>
                  <a:schemeClr val="bg1"/>
                </a:solidFill>
              </a:rPr>
              <a:t>Ophidion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muraenolepis</a:t>
            </a:r>
            <a:r>
              <a:rPr lang="en-US" sz="2400" dirty="0">
                <a:solidFill>
                  <a:schemeClr val="bg1"/>
                </a:solidFill>
              </a:rPr>
              <a:t>) drift for 34 days</a:t>
            </a:r>
          </a:p>
        </p:txBody>
      </p:sp>
      <p:pic>
        <p:nvPicPr>
          <p:cNvPr id="5126" name="Picture 6" descr="cusk eel juvenile">
            <a:extLst>
              <a:ext uri="{FF2B5EF4-FFF2-40B4-BE49-F238E27FC236}">
                <a16:creationId xmlns:a16="http://schemas.microsoft.com/office/drawing/2014/main" id="{7B3F0410-E5B8-68DE-8038-7A30DD8A6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4805"/>
            <a:ext cx="2553610" cy="170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777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F4A48FB-2D0D-B2BB-021B-A763F5EAF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59" y="1095530"/>
            <a:ext cx="10792918" cy="539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D3AA733-067B-405E-DD3D-892E7576B639}"/>
              </a:ext>
            </a:extLst>
          </p:cNvPr>
          <p:cNvSpPr txBox="1"/>
          <p:nvPr/>
        </p:nvSpPr>
        <p:spPr>
          <a:xfrm>
            <a:off x="824459" y="366011"/>
            <a:ext cx="9988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Squirrelfish larvae (</a:t>
            </a:r>
            <a:r>
              <a:rPr lang="en-US" sz="2400" i="1" dirty="0" err="1">
                <a:solidFill>
                  <a:schemeClr val="bg1"/>
                </a:solidFill>
              </a:rPr>
              <a:t>Sargocentron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xantherythrum</a:t>
            </a:r>
            <a:r>
              <a:rPr lang="en-US" sz="2400" dirty="0">
                <a:solidFill>
                  <a:schemeClr val="bg1"/>
                </a:solidFill>
              </a:rPr>
              <a:t>) drift for 50 days</a:t>
            </a:r>
          </a:p>
        </p:txBody>
      </p:sp>
      <p:pic>
        <p:nvPicPr>
          <p:cNvPr id="6148" name="Picture 4" descr="Adult Hawaiian Squirrefish (Sargocentron xantherythrum) on the a reef in Hawaii.">
            <a:extLst>
              <a:ext uri="{FF2B5EF4-FFF2-40B4-BE49-F238E27FC236}">
                <a16:creationId xmlns:a16="http://schemas.microsoft.com/office/drawing/2014/main" id="{D97C1858-26F9-A8C0-C9F5-CA38D7C3C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5141626"/>
            <a:ext cx="3048551" cy="171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827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44670941-E77F-9317-7C40-C2DC0BBF5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1219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3C9B36-A1AF-6E3B-AF5E-1E746BA0CF5A}"/>
              </a:ext>
            </a:extLst>
          </p:cNvPr>
          <p:cNvSpPr txBox="1"/>
          <p:nvPr/>
        </p:nvSpPr>
        <p:spPr>
          <a:xfrm>
            <a:off x="824459" y="366011"/>
            <a:ext cx="9988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Saddleback butterflyfish (</a:t>
            </a:r>
            <a:r>
              <a:rPr lang="en-US" sz="2400" i="1" dirty="0">
                <a:solidFill>
                  <a:schemeClr val="bg1"/>
                </a:solidFill>
              </a:rPr>
              <a:t>Chaetodon ephippium</a:t>
            </a:r>
            <a:r>
              <a:rPr lang="en-US" sz="2400" dirty="0">
                <a:solidFill>
                  <a:schemeClr val="bg1"/>
                </a:solidFill>
              </a:rPr>
              <a:t>) drift for 68 days</a:t>
            </a:r>
          </a:p>
        </p:txBody>
      </p:sp>
      <p:pic>
        <p:nvPicPr>
          <p:cNvPr id="7172" name="Picture 4" descr="Adult Saddled butterflyfish (C. ephippium) on a reef in PNG.">
            <a:extLst>
              <a:ext uri="{FF2B5EF4-FFF2-40B4-BE49-F238E27FC236}">
                <a16:creationId xmlns:a16="http://schemas.microsoft.com/office/drawing/2014/main" id="{0050ABDD-8175-843C-E99C-DB1C1F62D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74820"/>
            <a:ext cx="2673532" cy="178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79916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2739</TotalTime>
  <Words>556</Words>
  <Application>Microsoft Macintosh PowerPoint</Application>
  <PresentationFormat>Widescreen</PresentationFormat>
  <Paragraphs>82</Paragraphs>
  <Slides>28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apercu-pro</vt:lpstr>
      <vt:lpstr>Arial</vt:lpstr>
      <vt:lpstr>Arial Narrow</vt:lpstr>
      <vt:lpstr>Calibri</vt:lpstr>
      <vt:lpstr>Calibri Light</vt:lpstr>
      <vt:lpstr>inherit</vt:lpstr>
      <vt:lpstr>museo-sans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Gail Riches</dc:creator>
  <cp:lastModifiedBy>Gail Riches</cp:lastModifiedBy>
  <cp:revision>419</cp:revision>
  <dcterms:created xsi:type="dcterms:W3CDTF">2023-09-23T08:38:28Z</dcterms:created>
  <dcterms:modified xsi:type="dcterms:W3CDTF">2024-04-11T08:26:50Z</dcterms:modified>
</cp:coreProperties>
</file>