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80" r:id="rId2"/>
    <p:sldId id="260" r:id="rId3"/>
    <p:sldId id="259" r:id="rId4"/>
    <p:sldId id="261" r:id="rId5"/>
    <p:sldId id="262" r:id="rId6"/>
    <p:sldId id="264" r:id="rId7"/>
    <p:sldId id="263" r:id="rId8"/>
    <p:sldId id="277" r:id="rId9"/>
    <p:sldId id="266" r:id="rId10"/>
    <p:sldId id="268" r:id="rId11"/>
    <p:sldId id="267" r:id="rId12"/>
    <p:sldId id="269" r:id="rId13"/>
    <p:sldId id="271" r:id="rId14"/>
    <p:sldId id="272" r:id="rId15"/>
    <p:sldId id="278" r:id="rId16"/>
    <p:sldId id="279" r:id="rId17"/>
    <p:sldId id="273" r:id="rId18"/>
    <p:sldId id="275" r:id="rId19"/>
    <p:sldId id="276" r:id="rId20"/>
    <p:sldId id="334" r:id="rId21"/>
    <p:sldId id="339" r:id="rId22"/>
    <p:sldId id="338" r:id="rId23"/>
    <p:sldId id="34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52"/>
    <p:restoredTop sz="95707"/>
  </p:normalViewPr>
  <p:slideViewPr>
    <p:cSldViewPr snapToGrid="0">
      <p:cViewPr varScale="1">
        <p:scale>
          <a:sx n="68" d="100"/>
          <a:sy n="68" d="100"/>
        </p:scale>
        <p:origin x="24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winana.wa.gov.au/our-city/news/Pages/-Drainage-Nets-Cleaning-up-Henley-Reserve-.asp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geographyas.info</a:t>
            </a:r>
            <a:r>
              <a:rPr lang="en-US" dirty="0"/>
              <a:t>/coasts/features-of-deposition/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www.nautilusint.org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/news-insight/telegraph/</a:t>
            </a:r>
            <a:r>
              <a:rPr lang="en-US" dirty="0" err="1"/>
              <a:t>seabin</a:t>
            </a:r>
            <a:r>
              <a:rPr lang="en-US" dirty="0"/>
              <a:t>-project-trapping-floating-plastics-in-port/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interestingengineering.com</a:t>
            </a:r>
            <a:r>
              <a:rPr lang="en-US" dirty="0"/>
              <a:t>/innovation/australian-city-uses-drainage-nets-to-stop-waste-from-polluting-waterways </a:t>
            </a:r>
            <a:r>
              <a:rPr lang="en-AU" dirty="0"/>
              <a:t>Source: </a:t>
            </a:r>
            <a:r>
              <a:rPr lang="en-AU" b="0" i="1" u="none" strike="noStrike" dirty="0">
                <a:effectLst/>
                <a:hlinkClick r:id="rId3"/>
              </a:rPr>
              <a:t>City of Kwinana</a:t>
            </a:r>
            <a:br>
              <a:rPr lang="en-A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82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0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C7923A-8C3B-D8C3-E5E0-A70F29F867D1}"/>
              </a:ext>
            </a:extLst>
          </p:cNvPr>
          <p:cNvSpPr txBox="1"/>
          <p:nvPr/>
        </p:nvSpPr>
        <p:spPr>
          <a:xfrm>
            <a:off x="403028" y="916233"/>
            <a:ext cx="317436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how wave action, wind and longshore drift influence the movement of water, nutrients, sand, sediment and pollutants, e.g. oil spills, debris.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lang="en-US" sz="2000" dirty="0">
                <a:solidFill>
                  <a:schemeClr val="bg1"/>
                </a:solidFill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‘5. All aboard’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2530" name="Picture 2" descr="View from Restaurant - Picture of Lady Elliot Island Eco Resort -  Tripadvisor">
            <a:extLst>
              <a:ext uri="{FF2B5EF4-FFF2-40B4-BE49-F238E27FC236}">
                <a16:creationId xmlns:a16="http://schemas.microsoft.com/office/drawing/2014/main" id="{E8D95A0D-E7B8-AC2E-EB6B-310709E37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6"/>
          <a:stretch/>
        </p:blipFill>
        <p:spPr bwMode="auto">
          <a:xfrm>
            <a:off x="3925344" y="0"/>
            <a:ext cx="8266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4167A-F131-427D-D746-6030383CAC9D}"/>
              </a:ext>
            </a:extLst>
          </p:cNvPr>
          <p:cNvSpPr txBox="1"/>
          <p:nvPr/>
        </p:nvSpPr>
        <p:spPr>
          <a:xfrm>
            <a:off x="509337" y="2368426"/>
            <a:ext cx="2169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travel as suspended particles…</a:t>
            </a:r>
          </a:p>
        </p:txBody>
      </p:sp>
      <p:pic>
        <p:nvPicPr>
          <p:cNvPr id="9218" name="Picture 2" descr="Bacteria That Stick to Plastic in the Deep Sea to Travel around the Ocean |  Lab Manager">
            <a:extLst>
              <a:ext uri="{FF2B5EF4-FFF2-40B4-BE49-F238E27FC236}">
                <a16:creationId xmlns:a16="http://schemas.microsoft.com/office/drawing/2014/main" id="{4274F1F2-C496-A485-66DF-4E108DB99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5"/>
          <a:stretch/>
        </p:blipFill>
        <p:spPr bwMode="auto">
          <a:xfrm>
            <a:off x="2983832" y="0"/>
            <a:ext cx="9208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1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1941F-3673-6004-E7A4-6DA670819329}"/>
              </a:ext>
            </a:extLst>
          </p:cNvPr>
          <p:cNvSpPr txBox="1"/>
          <p:nvPr/>
        </p:nvSpPr>
        <p:spPr>
          <a:xfrm>
            <a:off x="493295" y="2576973"/>
            <a:ext cx="2169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travel as bed load…</a:t>
            </a:r>
          </a:p>
        </p:txBody>
      </p:sp>
      <p:pic>
        <p:nvPicPr>
          <p:cNvPr id="10246" name="Picture 6" descr="140+ Ghost Net Stock Videos and Royalty-Free Footage - iStock">
            <a:extLst>
              <a:ext uri="{FF2B5EF4-FFF2-40B4-BE49-F238E27FC236}">
                <a16:creationId xmlns:a16="http://schemas.microsoft.com/office/drawing/2014/main" id="{90243F6C-6D01-6B45-8D11-8276C0F5E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17501"/>
          <a:stretch/>
        </p:blipFill>
        <p:spPr bwMode="auto">
          <a:xfrm>
            <a:off x="2935704" y="0"/>
            <a:ext cx="9256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5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1941F-3673-6004-E7A4-6DA670819329}"/>
              </a:ext>
            </a:extLst>
          </p:cNvPr>
          <p:cNvSpPr txBox="1"/>
          <p:nvPr/>
        </p:nvSpPr>
        <p:spPr>
          <a:xfrm>
            <a:off x="669758" y="2448636"/>
            <a:ext cx="2169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…or as </a:t>
            </a:r>
            <a:r>
              <a:rPr lang="en-US" sz="3200" i="1" dirty="0">
                <a:solidFill>
                  <a:schemeClr val="bg1"/>
                </a:solidFill>
              </a:rPr>
              <a:t>dissolved</a:t>
            </a:r>
            <a:r>
              <a:rPr lang="en-US" sz="3200" dirty="0">
                <a:solidFill>
                  <a:schemeClr val="bg1"/>
                </a:solidFill>
              </a:rPr>
              <a:t> load.</a:t>
            </a:r>
          </a:p>
        </p:txBody>
      </p:sp>
      <p:pic>
        <p:nvPicPr>
          <p:cNvPr id="11266" name="Picture 2" descr="Poor visibility in my first post-cert dive but still tons of fun. : r/scuba">
            <a:extLst>
              <a:ext uri="{FF2B5EF4-FFF2-40B4-BE49-F238E27FC236}">
                <a16:creationId xmlns:a16="http://schemas.microsoft.com/office/drawing/2014/main" id="{2017731F-7A1F-DA82-A096-FE2351EF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933B4-6134-3FFA-2D90-7E97B86F3B5F}"/>
              </a:ext>
            </a:extLst>
          </p:cNvPr>
          <p:cNvSpPr txBox="1"/>
          <p:nvPr/>
        </p:nvSpPr>
        <p:spPr>
          <a:xfrm>
            <a:off x="525380" y="360947"/>
            <a:ext cx="1197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they travel depends on their size, shape, density and solubility</a:t>
            </a:r>
          </a:p>
        </p:txBody>
      </p:sp>
      <p:pic>
        <p:nvPicPr>
          <p:cNvPr id="4" name="Picture 2" descr="Sediment transport – gravel and sand “flows” too - World Rivers | Sediment,  Chemical weathering, Transportation">
            <a:extLst>
              <a:ext uri="{FF2B5EF4-FFF2-40B4-BE49-F238E27FC236}">
                <a16:creationId xmlns:a16="http://schemas.microsoft.com/office/drawing/2014/main" id="{D3F13855-D7C6-12AF-DAEE-4328D744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7" y="1335150"/>
            <a:ext cx="11126413" cy="51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2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5933B4-6134-3FFA-2D90-7E97B86F3B5F}"/>
              </a:ext>
            </a:extLst>
          </p:cNvPr>
          <p:cNvSpPr txBox="1"/>
          <p:nvPr/>
        </p:nvSpPr>
        <p:spPr>
          <a:xfrm>
            <a:off x="381001" y="156610"/>
            <a:ext cx="1174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…as well as the energy of the water (wave, wind and current strength)</a:t>
            </a:r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CFC0FB60-57E5-E70A-E22C-5DF91F58F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76" y="914473"/>
            <a:ext cx="8517375" cy="52456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F0281-5A33-5D0A-7E75-B1E4C068C672}"/>
              </a:ext>
            </a:extLst>
          </p:cNvPr>
          <p:cNvSpPr txBox="1"/>
          <p:nvPr/>
        </p:nvSpPr>
        <p:spPr>
          <a:xfrm>
            <a:off x="1693076" y="6160168"/>
            <a:ext cx="865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AU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Hjulstrom</a:t>
            </a:r>
            <a:r>
              <a:rPr lang="en-A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Curve which shows the link between sediment size and the velocity needed to erode, transport or deposit particles within a river system.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8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9151A4-7812-132B-8939-A6C749654363}"/>
              </a:ext>
            </a:extLst>
          </p:cNvPr>
          <p:cNvSpPr txBox="1"/>
          <p:nvPr/>
        </p:nvSpPr>
        <p:spPr>
          <a:xfrm>
            <a:off x="461213" y="1905506"/>
            <a:ext cx="2073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which also determines where they settle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(and can be found)</a:t>
            </a:r>
          </a:p>
        </p:txBody>
      </p:sp>
      <p:pic>
        <p:nvPicPr>
          <p:cNvPr id="19458" name="Picture 2" descr="Seashell - Wikipedia">
            <a:extLst>
              <a:ext uri="{FF2B5EF4-FFF2-40B4-BE49-F238E27FC236}">
                <a16:creationId xmlns:a16="http://schemas.microsoft.com/office/drawing/2014/main" id="{F59DD585-28D2-BC39-1499-89447E73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9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65709-B302-601B-5884-D0D1592AB86C}"/>
              </a:ext>
            </a:extLst>
          </p:cNvPr>
          <p:cNvSpPr txBox="1"/>
          <p:nvPr/>
        </p:nvSpPr>
        <p:spPr>
          <a:xfrm>
            <a:off x="300793" y="1659285"/>
            <a:ext cx="2506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e.g. only heavy particles remain on the bottom in high energy environments</a:t>
            </a:r>
          </a:p>
        </p:txBody>
      </p:sp>
      <p:pic>
        <p:nvPicPr>
          <p:cNvPr id="20482" name="Picture 2" descr="Moonee Beach Headland Nsw . – Riptide Prints">
            <a:extLst>
              <a:ext uri="{FF2B5EF4-FFF2-40B4-BE49-F238E27FC236}">
                <a16:creationId xmlns:a16="http://schemas.microsoft.com/office/drawing/2014/main" id="{B9C8C4B6-3201-68D1-B1BB-E21A0AE1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6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ave refraction focusing wave energy on the headlands and dissipating... |  Download Scientific Diagram">
            <a:extLst>
              <a:ext uri="{FF2B5EF4-FFF2-40B4-BE49-F238E27FC236}">
                <a16:creationId xmlns:a16="http://schemas.microsoft.com/office/drawing/2014/main" id="{7A755344-F3C0-154F-E48B-43FDD0644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2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olden Bay &amp; Farewell Spit">
            <a:extLst>
              <a:ext uri="{FF2B5EF4-FFF2-40B4-BE49-F238E27FC236}">
                <a16:creationId xmlns:a16="http://schemas.microsoft.com/office/drawing/2014/main" id="{BA847FB6-1639-CB23-423D-4C83956B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9" y="17379"/>
            <a:ext cx="10260932" cy="68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4013A-A281-A2CB-414F-9032CF6EBB12}"/>
              </a:ext>
            </a:extLst>
          </p:cNvPr>
          <p:cNvSpPr txBox="1"/>
          <p:nvPr/>
        </p:nvSpPr>
        <p:spPr>
          <a:xfrm>
            <a:off x="1427747" y="73793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longshore drift’</a:t>
            </a:r>
          </a:p>
        </p:txBody>
      </p:sp>
    </p:spTree>
    <p:extLst>
      <p:ext uri="{BB962C8B-B14F-4D97-AF65-F5344CB8AC3E}">
        <p14:creationId xmlns:p14="http://schemas.microsoft.com/office/powerpoint/2010/main" val="377977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57CAE1-144E-5A16-2CEA-26AA3276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B790A-75B2-88ED-D597-927E0513FEF2}"/>
              </a:ext>
            </a:extLst>
          </p:cNvPr>
          <p:cNvSpPr txBox="1"/>
          <p:nvPr/>
        </p:nvSpPr>
        <p:spPr>
          <a:xfrm>
            <a:off x="465219" y="2139821"/>
            <a:ext cx="2378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Particles</a:t>
            </a:r>
            <a:r>
              <a:rPr lang="en-US" sz="3200" dirty="0">
                <a:solidFill>
                  <a:schemeClr val="bg1"/>
                </a:solidFill>
              </a:rPr>
              <a:t> in the ocean include sediment…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ea Waves Breaking on Wild Beach with Sand and Pebbles, Drone POV Directly  Above Stock Photo - Image of flat, waves: 223912800 | Sea waves, Waves,  Beach sand">
            <a:extLst>
              <a:ext uri="{FF2B5EF4-FFF2-40B4-BE49-F238E27FC236}">
                <a16:creationId xmlns:a16="http://schemas.microsoft.com/office/drawing/2014/main" id="{AF65ED40-1EE9-07D6-94D0-D1C888179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/>
          <a:stretch/>
        </p:blipFill>
        <p:spPr bwMode="auto">
          <a:xfrm>
            <a:off x="2951746" y="0"/>
            <a:ext cx="9240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97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abin Project – trapping floating plastics in port">
            <a:extLst>
              <a:ext uri="{FF2B5EF4-FFF2-40B4-BE49-F238E27FC236}">
                <a16:creationId xmlns:a16="http://schemas.microsoft.com/office/drawing/2014/main" id="{9C09FA41-7DD2-B026-D5B4-4EDC04A0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081336-3CDB-7663-0119-C8C1DEA9F5A3}"/>
              </a:ext>
            </a:extLst>
          </p:cNvPr>
          <p:cNvSpPr txBox="1"/>
          <p:nvPr/>
        </p:nvSpPr>
        <p:spPr>
          <a:xfrm>
            <a:off x="160735" y="6488667"/>
            <a:ext cx="6207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i="0" dirty="0">
                <a:solidFill>
                  <a:srgbClr val="FFFFFF"/>
                </a:solidFill>
                <a:effectLst/>
                <a:latin typeface="proxima-nova"/>
              </a:rPr>
              <a:t>Seabin Project – trapping floating plastics in port</a:t>
            </a:r>
          </a:p>
        </p:txBody>
      </p:sp>
    </p:spTree>
    <p:extLst>
      <p:ext uri="{BB962C8B-B14F-4D97-AF65-F5344CB8AC3E}">
        <p14:creationId xmlns:p14="http://schemas.microsoft.com/office/powerpoint/2010/main" val="220789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Storm Drain Stock Photo - Download Image Now - Blue, California, City -  iStock">
            <a:extLst>
              <a:ext uri="{FF2B5EF4-FFF2-40B4-BE49-F238E27FC236}">
                <a16:creationId xmlns:a16="http://schemas.microsoft.com/office/drawing/2014/main" id="{3DF73907-FF15-3682-0709-4F2E72666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ustralian City Uses Drainage Nets to Stop Waste from Polluting Waterways">
            <a:extLst>
              <a:ext uri="{FF2B5EF4-FFF2-40B4-BE49-F238E27FC236}">
                <a16:creationId xmlns:a16="http://schemas.microsoft.com/office/drawing/2014/main" id="{64F460A6-C4BB-2CEA-0EA0-BA466E29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F45637-100A-E393-084E-A9A46590EBA7}"/>
              </a:ext>
            </a:extLst>
          </p:cNvPr>
          <p:cNvSpPr txBox="1"/>
          <p:nvPr/>
        </p:nvSpPr>
        <p:spPr>
          <a:xfrm>
            <a:off x="6318647" y="0"/>
            <a:ext cx="6207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Kwinana has put nets on the outlet of drainage pipes.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7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C7923A-8C3B-D8C3-E5E0-A70F29F867D1}"/>
              </a:ext>
            </a:extLst>
          </p:cNvPr>
          <p:cNvSpPr txBox="1"/>
          <p:nvPr/>
        </p:nvSpPr>
        <p:spPr>
          <a:xfrm>
            <a:off x="403028" y="916233"/>
            <a:ext cx="317436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how wave action, wind and longshore drift influence the movement of water, nutrients, sand, sediment and pollutants, e.g. oil spills, debris.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lang="en-US" sz="2000" dirty="0">
                <a:solidFill>
                  <a:schemeClr val="bg1"/>
                </a:solidFill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‘5. All aboard’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2530" name="Picture 2" descr="View from Restaurant - Picture of Lady Elliot Island Eco Resort -  Tripadvisor">
            <a:extLst>
              <a:ext uri="{FF2B5EF4-FFF2-40B4-BE49-F238E27FC236}">
                <a16:creationId xmlns:a16="http://schemas.microsoft.com/office/drawing/2014/main" id="{E8D95A0D-E7B8-AC2E-EB6B-310709E37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6"/>
          <a:stretch/>
        </p:blipFill>
        <p:spPr bwMode="auto">
          <a:xfrm>
            <a:off x="3925344" y="0"/>
            <a:ext cx="8266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3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4FECCB-051B-7070-3A23-FAEFB250C411}"/>
              </a:ext>
            </a:extLst>
          </p:cNvPr>
          <p:cNvSpPr txBox="1"/>
          <p:nvPr/>
        </p:nvSpPr>
        <p:spPr>
          <a:xfrm>
            <a:off x="1487549" y="920621"/>
            <a:ext cx="317436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how wave action, wind and longshore drift influence the movement of water, nutrients, sand, sediment and pollutants (e.g. oil spills and debris)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‘5. All aboard’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7" name="Picture 2" descr="Wave refraction focusing wave energy on the headlands and dissipating... |  Download Scientific Diagram">
            <a:extLst>
              <a:ext uri="{FF2B5EF4-FFF2-40B4-BE49-F238E27FC236}">
                <a16:creationId xmlns:a16="http://schemas.microsoft.com/office/drawing/2014/main" id="{868C242B-9D41-72B0-92CB-31BC934E0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/>
          <a:stretch/>
        </p:blipFill>
        <p:spPr bwMode="auto">
          <a:xfrm>
            <a:off x="5027268" y="3429000"/>
            <a:ext cx="1828001" cy="10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0A3AED25-FD5F-C23B-9C52-3D5C766E60E3}"/>
              </a:ext>
            </a:extLst>
          </p:cNvPr>
          <p:cNvSpPr/>
          <p:nvPr/>
        </p:nvSpPr>
        <p:spPr>
          <a:xfrm>
            <a:off x="6855269" y="3806456"/>
            <a:ext cx="651317" cy="2977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8E880D59-F710-F261-AACA-733F6E865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586" y="624432"/>
            <a:ext cx="4166069" cy="56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B790A-75B2-88ED-D597-927E0513FEF2}"/>
              </a:ext>
            </a:extLst>
          </p:cNvPr>
          <p:cNvSpPr txBox="1"/>
          <p:nvPr/>
        </p:nvSpPr>
        <p:spPr>
          <a:xfrm>
            <a:off x="300789" y="2844225"/>
            <a:ext cx="237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pollutants… </a:t>
            </a:r>
          </a:p>
        </p:txBody>
      </p:sp>
      <p:pic>
        <p:nvPicPr>
          <p:cNvPr id="1028" name="Picture 4" descr="Marine Pollution">
            <a:extLst>
              <a:ext uri="{FF2B5EF4-FFF2-40B4-BE49-F238E27FC236}">
                <a16:creationId xmlns:a16="http://schemas.microsoft.com/office/drawing/2014/main" id="{7C796F1F-084D-4FD7-FA89-67D411665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/>
        </p:blipFill>
        <p:spPr bwMode="auto">
          <a:xfrm>
            <a:off x="2638089" y="0"/>
            <a:ext cx="9552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6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B790A-75B2-88ED-D597-927E0513FEF2}"/>
              </a:ext>
            </a:extLst>
          </p:cNvPr>
          <p:cNvSpPr txBox="1"/>
          <p:nvPr/>
        </p:nvSpPr>
        <p:spPr>
          <a:xfrm>
            <a:off x="493295" y="2890391"/>
            <a:ext cx="2378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marine debris…</a:t>
            </a:r>
          </a:p>
        </p:txBody>
      </p:sp>
      <p:pic>
        <p:nvPicPr>
          <p:cNvPr id="3074" name="Picture 2" descr="Introduction - Marine Pollution - Research Guides at Central Community  College">
            <a:extLst>
              <a:ext uri="{FF2B5EF4-FFF2-40B4-BE49-F238E27FC236}">
                <a16:creationId xmlns:a16="http://schemas.microsoft.com/office/drawing/2014/main" id="{60DF9DAA-6651-0EBF-11EB-1ADA085D8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/>
          <a:stretch/>
        </p:blipFill>
        <p:spPr bwMode="auto">
          <a:xfrm>
            <a:off x="2829364" y="0"/>
            <a:ext cx="9362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9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B790A-75B2-88ED-D597-927E0513FEF2}"/>
              </a:ext>
            </a:extLst>
          </p:cNvPr>
          <p:cNvSpPr txBox="1"/>
          <p:nvPr/>
        </p:nvSpPr>
        <p:spPr>
          <a:xfrm>
            <a:off x="637674" y="2651771"/>
            <a:ext cx="2378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…and dissolved nutrients.</a:t>
            </a:r>
          </a:p>
        </p:txBody>
      </p:sp>
      <p:pic>
        <p:nvPicPr>
          <p:cNvPr id="4098" name="Picture 2" descr="Sea Sawdust&quot; in the Southwest Pacific Ocean">
            <a:extLst>
              <a:ext uri="{FF2B5EF4-FFF2-40B4-BE49-F238E27FC236}">
                <a16:creationId xmlns:a16="http://schemas.microsoft.com/office/drawing/2014/main" id="{6C296D33-4916-5C91-54A5-5F1FB069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16" y="-1"/>
            <a:ext cx="9176084" cy="68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1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Causes Bad Water Visibility in the Summer? — Rowand's Reef Scuba Shop">
            <a:extLst>
              <a:ext uri="{FF2B5EF4-FFF2-40B4-BE49-F238E27FC236}">
                <a16:creationId xmlns:a16="http://schemas.microsoft.com/office/drawing/2014/main" id="{A7F0C926-B0FD-4A15-BE38-B3F6FA6E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0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ood plumes loom on Reef - ResearchCareer">
            <a:extLst>
              <a:ext uri="{FF2B5EF4-FFF2-40B4-BE49-F238E27FC236}">
                <a16:creationId xmlns:a16="http://schemas.microsoft.com/office/drawing/2014/main" id="{DDAD2E63-B260-D56F-8D38-69AABF11D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3" b="14824"/>
          <a:stretch/>
        </p:blipFill>
        <p:spPr bwMode="auto">
          <a:xfrm>
            <a:off x="0" y="766061"/>
            <a:ext cx="12192000" cy="60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FA2898-FDB9-B86C-F2E5-502D4CF3C509}"/>
              </a:ext>
            </a:extLst>
          </p:cNvPr>
          <p:cNvSpPr txBox="1"/>
          <p:nvPr/>
        </p:nvSpPr>
        <p:spPr>
          <a:xfrm>
            <a:off x="252664" y="101076"/>
            <a:ext cx="837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Particles travel down-stream</a:t>
            </a:r>
          </a:p>
        </p:txBody>
      </p:sp>
    </p:spTree>
    <p:extLst>
      <p:ext uri="{BB962C8B-B14F-4D97-AF65-F5344CB8AC3E}">
        <p14:creationId xmlns:p14="http://schemas.microsoft.com/office/powerpoint/2010/main" val="302510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P's new plan to stop Gulf oil spill | Deepwater Horizon oil spill | The  Guardian">
            <a:extLst>
              <a:ext uri="{FF2B5EF4-FFF2-40B4-BE49-F238E27FC236}">
                <a16:creationId xmlns:a16="http://schemas.microsoft.com/office/drawing/2014/main" id="{97176843-F237-CDBC-DFA1-024ADD07B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5"/>
          <a:stretch/>
        </p:blipFill>
        <p:spPr bwMode="auto">
          <a:xfrm>
            <a:off x="0" y="794085"/>
            <a:ext cx="12192000" cy="60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AFD4DF-7285-C8A5-A7C8-54BD12628015}"/>
              </a:ext>
            </a:extLst>
          </p:cNvPr>
          <p:cNvSpPr txBox="1"/>
          <p:nvPr/>
        </p:nvSpPr>
        <p:spPr>
          <a:xfrm>
            <a:off x="10924673" y="6320588"/>
            <a:ext cx="231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Oil spill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0BBCF-2B62-24E3-4ED3-B7F9257C1398}"/>
              </a:ext>
            </a:extLst>
          </p:cNvPr>
          <p:cNvSpPr txBox="1"/>
          <p:nvPr/>
        </p:nvSpPr>
        <p:spPr>
          <a:xfrm>
            <a:off x="236622" y="133160"/>
            <a:ext cx="837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Particles travel down-wind and down-current</a:t>
            </a:r>
          </a:p>
        </p:txBody>
      </p:sp>
    </p:spTree>
    <p:extLst>
      <p:ext uri="{BB962C8B-B14F-4D97-AF65-F5344CB8AC3E}">
        <p14:creationId xmlns:p14="http://schemas.microsoft.com/office/powerpoint/2010/main" val="194544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4167A-F131-427D-D746-6030383CAC9D}"/>
              </a:ext>
            </a:extLst>
          </p:cNvPr>
          <p:cNvSpPr txBox="1"/>
          <p:nvPr/>
        </p:nvSpPr>
        <p:spPr>
          <a:xfrm>
            <a:off x="878307" y="2400510"/>
            <a:ext cx="1864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They either float…</a:t>
            </a:r>
          </a:p>
        </p:txBody>
      </p:sp>
      <p:pic>
        <p:nvPicPr>
          <p:cNvPr id="8194" name="Picture 2" descr="Coastal species form new communities on floating debris • Earth.com">
            <a:extLst>
              <a:ext uri="{FF2B5EF4-FFF2-40B4-BE49-F238E27FC236}">
                <a16:creationId xmlns:a16="http://schemas.microsoft.com/office/drawing/2014/main" id="{7F6A4EC8-38C7-A829-4458-3D484C43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75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401</Words>
  <Application>Microsoft Macintosh PowerPoint</Application>
  <PresentationFormat>Widescreen</PresentationFormat>
  <Paragraphs>50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Open Sans</vt:lpstr>
      <vt:lpstr>proxima-nova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334</cp:revision>
  <dcterms:created xsi:type="dcterms:W3CDTF">2023-09-23T08:38:28Z</dcterms:created>
  <dcterms:modified xsi:type="dcterms:W3CDTF">2024-04-10T17:22:51Z</dcterms:modified>
</cp:coreProperties>
</file>