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8" r:id="rId2"/>
    <p:sldId id="265" r:id="rId3"/>
    <p:sldId id="264" r:id="rId4"/>
    <p:sldId id="259" r:id="rId5"/>
    <p:sldId id="261" r:id="rId6"/>
    <p:sldId id="263" r:id="rId7"/>
    <p:sldId id="262" r:id="rId8"/>
    <p:sldId id="260" r:id="rId9"/>
    <p:sldId id="269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13"/>
    <p:restoredTop sz="95447"/>
  </p:normalViewPr>
  <p:slideViewPr>
    <p:cSldViewPr snapToGrid="0">
      <p:cViewPr varScale="1">
        <p:scale>
          <a:sx n="103" d="100"/>
          <a:sy n="103" d="100"/>
        </p:scale>
        <p:origin x="4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eatlas.org.au</a:t>
            </a:r>
            <a:r>
              <a:rPr lang="en-US" dirty="0"/>
              <a:t>/</a:t>
            </a:r>
            <a:r>
              <a:rPr lang="en-US" dirty="0" err="1"/>
              <a:t>nwa</a:t>
            </a:r>
            <a:r>
              <a:rPr lang="en-US" dirty="0"/>
              <a:t>/celebrate-biodiversity-</a:t>
            </a:r>
            <a:r>
              <a:rPr lang="en-US" dirty="0" err="1"/>
              <a:t>Australias</a:t>
            </a:r>
            <a:r>
              <a:rPr lang="en-US" dirty="0"/>
              <a:t>-north-west-marine-region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755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eatlas.org.au</a:t>
            </a:r>
            <a:r>
              <a:rPr lang="en-US" dirty="0"/>
              <a:t>/</a:t>
            </a:r>
            <a:r>
              <a:rPr lang="en-US" dirty="0" err="1"/>
              <a:t>nwa</a:t>
            </a:r>
            <a:r>
              <a:rPr lang="en-US" dirty="0"/>
              <a:t>/celebrate-biodiversity-</a:t>
            </a:r>
            <a:r>
              <a:rPr lang="en-US" dirty="0" err="1"/>
              <a:t>Australias</a:t>
            </a:r>
            <a:r>
              <a:rPr lang="en-US" dirty="0"/>
              <a:t>-north-west-marine-region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11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E0B300-7615-13F2-02D9-95414A7C5816}"/>
              </a:ext>
            </a:extLst>
          </p:cNvPr>
          <p:cNvSpPr txBox="1"/>
          <p:nvPr/>
        </p:nvSpPr>
        <p:spPr>
          <a:xfrm>
            <a:off x="513158" y="365700"/>
            <a:ext cx="584192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Calculate the biodiversity of a marine ecosystem using….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Simpson’s Diversity Index</a:t>
            </a:r>
            <a:r>
              <a:rPr lang="en-US" sz="24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  <a:sym typeface="Wingdings" pitchFamily="2" charset="2"/>
              </a:rPr>
              <a:t> (SDI)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where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N = total number of organisms of all species and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n = number of organisms of one species.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br>
              <a:rPr lang="en-US" sz="2400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lang="en-US" sz="2400" i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‘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6. Homer’s Index’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2" name="Picture 4" descr="How to calculate Simpson's Diversity Index (AP Biology)">
            <a:extLst>
              <a:ext uri="{FF2B5EF4-FFF2-40B4-BE49-F238E27FC236}">
                <a16:creationId xmlns:a16="http://schemas.microsoft.com/office/drawing/2014/main" id="{EECF133F-64F2-45E3-3C34-2CB7CCE37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r="52360" b="54695"/>
          <a:stretch/>
        </p:blipFill>
        <p:spPr bwMode="auto">
          <a:xfrm>
            <a:off x="4211429" y="1895003"/>
            <a:ext cx="3220502" cy="97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ollage of sea creatures&#10;&#10;Description automatically generated">
            <a:extLst>
              <a:ext uri="{FF2B5EF4-FFF2-40B4-BE49-F238E27FC236}">
                <a16:creationId xmlns:a16="http://schemas.microsoft.com/office/drawing/2014/main" id="{0ADCE8FB-BEC7-6A20-D89C-41181821B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4320" y="-1"/>
            <a:ext cx="4297680" cy="686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5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E0B300-7615-13F2-02D9-95414A7C5816}"/>
              </a:ext>
            </a:extLst>
          </p:cNvPr>
          <p:cNvSpPr txBox="1"/>
          <p:nvPr/>
        </p:nvSpPr>
        <p:spPr>
          <a:xfrm>
            <a:off x="513158" y="365700"/>
            <a:ext cx="584192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Calculate the biodiversity of a marine ecosystem using….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Simpson’s Diversity Index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  <a:sym typeface="Wingdings" pitchFamily="2" charset="2"/>
              </a:rPr>
              <a:t> (SDI)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where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N = total number of organisms of all species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n = number of organisms of one species.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b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‘6. Homer’s Index’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2" name="Picture 4" descr="How to calculate Simpson's Diversity Index (AP Biology)">
            <a:extLst>
              <a:ext uri="{FF2B5EF4-FFF2-40B4-BE49-F238E27FC236}">
                <a16:creationId xmlns:a16="http://schemas.microsoft.com/office/drawing/2014/main" id="{EECF133F-64F2-45E3-3C34-2CB7CCE37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r="52360" b="54695"/>
          <a:stretch/>
        </p:blipFill>
        <p:spPr bwMode="auto">
          <a:xfrm>
            <a:off x="4211429" y="1895003"/>
            <a:ext cx="3220502" cy="97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879B2CAD-8481-A225-4179-C89BE70E08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69" r="26921"/>
          <a:stretch/>
        </p:blipFill>
        <p:spPr>
          <a:xfrm>
            <a:off x="7552744" y="494228"/>
            <a:ext cx="4255186" cy="586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7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EF90BF-0EB7-58D0-1C35-D000EE2579D8}"/>
              </a:ext>
            </a:extLst>
          </p:cNvPr>
          <p:cNvSpPr/>
          <p:nvPr/>
        </p:nvSpPr>
        <p:spPr>
          <a:xfrm>
            <a:off x="824785" y="1722287"/>
            <a:ext cx="10728960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B32EEC-E3ED-3F4E-BB55-0199ABD35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543791"/>
              </p:ext>
            </p:extLst>
          </p:nvPr>
        </p:nvGraphicFramePr>
        <p:xfrm>
          <a:off x="944879" y="1798654"/>
          <a:ext cx="10521075" cy="3809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9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5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1185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Indices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Formula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Interpretation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Explanation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4856">
                <a:tc>
                  <a:txBody>
                    <a:bodyPr/>
                    <a:lstStyle/>
                    <a:p>
                      <a:r>
                        <a:rPr lang="en-AU" sz="2800" dirty="0">
                          <a:latin typeface="Arial Narrow" panose="020B0606020202030204" pitchFamily="34" charset="0"/>
                        </a:rPr>
                        <a:t>Simpsons Diversity Index (SDI)</a:t>
                      </a:r>
                    </a:p>
                    <a:p>
                      <a:endParaRPr lang="en-AU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1-  ∑ </a:t>
                      </a:r>
                      <a:r>
                        <a:rPr lang="en-AU" sz="2800" b="1" u="sng" dirty="0">
                          <a:latin typeface="Arial Narrow" panose="020B0606020202030204" pitchFamily="34" charset="0"/>
                        </a:rPr>
                        <a:t>n(n-1)</a:t>
                      </a:r>
                    </a:p>
                    <a:p>
                      <a:r>
                        <a:rPr lang="en-AU" sz="2800" b="1" u="none" baseline="0" dirty="0">
                          <a:latin typeface="Arial Narrow" panose="020B0606020202030204" pitchFamily="34" charset="0"/>
                        </a:rPr>
                        <a:t>        </a:t>
                      </a:r>
                      <a:r>
                        <a:rPr lang="en-AU" sz="2800" b="1" u="none" dirty="0">
                          <a:latin typeface="Arial Narrow" panose="020B0606020202030204" pitchFamily="34" charset="0"/>
                        </a:rPr>
                        <a:t>N(N-1)</a:t>
                      </a:r>
                      <a:endParaRPr lang="en-AU" sz="2800" u="sng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Arial Narrow" panose="020B0606020202030204" pitchFamily="34" charset="0"/>
                        </a:rPr>
                        <a:t>0 – 1</a:t>
                      </a:r>
                    </a:p>
                    <a:p>
                      <a:r>
                        <a:rPr lang="en-AU" sz="2800" b="0" dirty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en-AU" sz="2800" b="0" baseline="0" dirty="0">
                          <a:latin typeface="Arial Narrow" panose="020B0606020202030204" pitchFamily="34" charset="0"/>
                        </a:rPr>
                        <a:t> = no diversity</a:t>
                      </a:r>
                    </a:p>
                    <a:p>
                      <a:r>
                        <a:rPr lang="en-AU" sz="2800" b="0" baseline="0" dirty="0">
                          <a:latin typeface="Arial Narrow" panose="020B0606020202030204" pitchFamily="34" charset="0"/>
                        </a:rPr>
                        <a:t>1 = infinite diversity</a:t>
                      </a:r>
                      <a:endParaRPr lang="en-AU" sz="28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rial Narrow" pitchFamily="34" charset="0"/>
                        </a:rPr>
                        <a:t>The probability that 2 randomly selected individuals will</a:t>
                      </a:r>
                      <a:r>
                        <a:rPr lang="en-US" sz="2800" i="1" dirty="0">
                          <a:latin typeface="Arial Narrow" pitchFamily="34" charset="0"/>
                        </a:rPr>
                        <a:t> </a:t>
                      </a:r>
                      <a:r>
                        <a:rPr lang="en-US" sz="2800" dirty="0">
                          <a:latin typeface="Arial Narrow" pitchFamily="34" charset="0"/>
                        </a:rPr>
                        <a:t>be</a:t>
                      </a:r>
                      <a:r>
                        <a:rPr lang="en-US" sz="2800" baseline="0" dirty="0">
                          <a:latin typeface="Arial Narrow" pitchFamily="34" charset="0"/>
                        </a:rPr>
                        <a:t> 2 </a:t>
                      </a:r>
                      <a:r>
                        <a:rPr lang="en-US" sz="2800" dirty="0">
                          <a:latin typeface="Arial Narrow" pitchFamily="34" charset="0"/>
                        </a:rPr>
                        <a:t>different species</a:t>
                      </a:r>
                      <a:r>
                        <a:rPr lang="en-US" sz="2800" baseline="0" dirty="0">
                          <a:latin typeface="Arial Narrow" pitchFamily="34" charset="0"/>
                        </a:rPr>
                        <a:t> </a:t>
                      </a:r>
                    </a:p>
                    <a:p>
                      <a:r>
                        <a:rPr lang="en-US" sz="2800" baseline="0" dirty="0">
                          <a:latin typeface="Arial Narrow" pitchFamily="34" charset="0"/>
                        </a:rPr>
                        <a:t>(or categories)</a:t>
                      </a:r>
                      <a:r>
                        <a:rPr lang="en-US" sz="2800" dirty="0">
                          <a:latin typeface="Arial Narrow" pitchFamily="34" charset="0"/>
                        </a:rPr>
                        <a:t>. </a:t>
                      </a:r>
                    </a:p>
                    <a:p>
                      <a:r>
                        <a:rPr lang="en-US" sz="2800" dirty="0">
                          <a:latin typeface="Arial Narrow" pitchFamily="34" charset="0"/>
                        </a:rPr>
                        <a:t>100%</a:t>
                      </a:r>
                      <a:r>
                        <a:rPr lang="en-US" sz="2800" baseline="0" dirty="0">
                          <a:latin typeface="Arial Narrow" pitchFamily="34" charset="0"/>
                        </a:rPr>
                        <a:t> chance = infinite diversity</a:t>
                      </a:r>
                      <a:endParaRPr lang="en-AU" sz="2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D20DC8-183C-A25A-9150-B41B27BA5417}"/>
              </a:ext>
            </a:extLst>
          </p:cNvPr>
          <p:cNvSpPr txBox="1"/>
          <p:nvPr/>
        </p:nvSpPr>
        <p:spPr>
          <a:xfrm>
            <a:off x="2346960" y="563880"/>
            <a:ext cx="7208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Simpson’s Diversity Index (SDI)</a:t>
            </a:r>
          </a:p>
        </p:txBody>
      </p:sp>
      <p:pic>
        <p:nvPicPr>
          <p:cNvPr id="4098" name="Picture 2" descr="Roll Dice Icons - Free SVG &amp; PNG Roll Dice Images - Noun Project">
            <a:extLst>
              <a:ext uri="{FF2B5EF4-FFF2-40B4-BE49-F238E27FC236}">
                <a16:creationId xmlns:a16="http://schemas.microsoft.com/office/drawing/2014/main" id="{F653EAFD-F9C3-6097-0118-B23B42510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7408">
            <a:off x="1086223" y="3306152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34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3573E9-9959-0F5C-17BB-D6DA7D76055B}"/>
              </a:ext>
            </a:extLst>
          </p:cNvPr>
          <p:cNvSpPr txBox="1"/>
          <p:nvPr/>
        </p:nvSpPr>
        <p:spPr>
          <a:xfrm>
            <a:off x="6318567" y="2638376"/>
            <a:ext cx="5158800" cy="163121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this activity, we will compare the SDI of an </a:t>
            </a:r>
            <a:r>
              <a:rPr lang="en-AU" sz="36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in</a:t>
            </a:r>
            <a:r>
              <a:rPr lang="en-AU" sz="3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shore </a:t>
            </a:r>
            <a:r>
              <a:rPr lang="en-A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reef with the SDI of an </a:t>
            </a:r>
          </a:p>
          <a:p>
            <a:pPr algn="ctr"/>
            <a:r>
              <a:rPr lang="en-AU" sz="36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off</a:t>
            </a:r>
            <a:r>
              <a:rPr lang="en-AU" sz="36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shore</a:t>
            </a:r>
            <a:r>
              <a:rPr lang="en-AU" sz="28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AU" sz="20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reef.</a:t>
            </a:r>
          </a:p>
          <a:p>
            <a:pPr algn="ctr"/>
            <a:endParaRPr lang="en-AU" sz="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8776B0F9-7544-A78A-3524-234D014EB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739"/>
          <a:stretch/>
        </p:blipFill>
        <p:spPr>
          <a:xfrm>
            <a:off x="604623" y="429895"/>
            <a:ext cx="3131501" cy="2785745"/>
          </a:xfrm>
          <a:prstGeom prst="rect">
            <a:avLst/>
          </a:prstGeom>
        </p:spPr>
      </p:pic>
      <p:pic>
        <p:nvPicPr>
          <p:cNvPr id="8" name="Picture 7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3170E52E-7B7E-0D48-EF27-D1D47DA57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78" t="8888"/>
          <a:stretch/>
        </p:blipFill>
        <p:spPr>
          <a:xfrm>
            <a:off x="4013933" y="2398859"/>
            <a:ext cx="1495485" cy="2060282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1F281DC1-DCD0-AE93-5F90-7CE163B71C1B}"/>
              </a:ext>
            </a:extLst>
          </p:cNvPr>
          <p:cNvSpPr/>
          <p:nvPr/>
        </p:nvSpPr>
        <p:spPr>
          <a:xfrm>
            <a:off x="4160520" y="929640"/>
            <a:ext cx="883920" cy="686347"/>
          </a:xfrm>
          <a:custGeom>
            <a:avLst/>
            <a:gdLst>
              <a:gd name="connsiteX0" fmla="*/ 1280160 w 1280160"/>
              <a:gd name="connsiteY0" fmla="*/ 0 h 488227"/>
              <a:gd name="connsiteX1" fmla="*/ 1173480 w 1280160"/>
              <a:gd name="connsiteY1" fmla="*/ 30480 h 488227"/>
              <a:gd name="connsiteX2" fmla="*/ 1082040 w 1280160"/>
              <a:gd name="connsiteY2" fmla="*/ 91440 h 488227"/>
              <a:gd name="connsiteX3" fmla="*/ 975360 w 1280160"/>
              <a:gd name="connsiteY3" fmla="*/ 121920 h 488227"/>
              <a:gd name="connsiteX4" fmla="*/ 822960 w 1280160"/>
              <a:gd name="connsiteY4" fmla="*/ 182880 h 488227"/>
              <a:gd name="connsiteX5" fmla="*/ 777240 w 1280160"/>
              <a:gd name="connsiteY5" fmla="*/ 198120 h 488227"/>
              <a:gd name="connsiteX6" fmla="*/ 716280 w 1280160"/>
              <a:gd name="connsiteY6" fmla="*/ 228600 h 488227"/>
              <a:gd name="connsiteX7" fmla="*/ 594360 w 1280160"/>
              <a:gd name="connsiteY7" fmla="*/ 259080 h 488227"/>
              <a:gd name="connsiteX8" fmla="*/ 487680 w 1280160"/>
              <a:gd name="connsiteY8" fmla="*/ 289560 h 488227"/>
              <a:gd name="connsiteX9" fmla="*/ 335280 w 1280160"/>
              <a:gd name="connsiteY9" fmla="*/ 320040 h 488227"/>
              <a:gd name="connsiteX10" fmla="*/ 259080 w 1280160"/>
              <a:gd name="connsiteY10" fmla="*/ 335280 h 488227"/>
              <a:gd name="connsiteX11" fmla="*/ 198120 w 1280160"/>
              <a:gd name="connsiteY11" fmla="*/ 350520 h 488227"/>
              <a:gd name="connsiteX12" fmla="*/ 0 w 1280160"/>
              <a:gd name="connsiteY12" fmla="*/ 335280 h 488227"/>
              <a:gd name="connsiteX13" fmla="*/ 45720 w 1280160"/>
              <a:gd name="connsiteY13" fmla="*/ 198120 h 488227"/>
              <a:gd name="connsiteX14" fmla="*/ 60960 w 1280160"/>
              <a:gd name="connsiteY14" fmla="*/ 152400 h 488227"/>
              <a:gd name="connsiteX15" fmla="*/ 45720 w 1280160"/>
              <a:gd name="connsiteY15" fmla="*/ 228600 h 488227"/>
              <a:gd name="connsiteX16" fmla="*/ 15240 w 1280160"/>
              <a:gd name="connsiteY16" fmla="*/ 320040 h 488227"/>
              <a:gd name="connsiteX17" fmla="*/ 137160 w 1280160"/>
              <a:gd name="connsiteY17" fmla="*/ 381000 h 488227"/>
              <a:gd name="connsiteX18" fmla="*/ 304800 w 1280160"/>
              <a:gd name="connsiteY18" fmla="*/ 487680 h 488227"/>
              <a:gd name="connsiteX19" fmla="*/ 320040 w 1280160"/>
              <a:gd name="connsiteY19" fmla="*/ 487680 h 48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0160" h="488227">
                <a:moveTo>
                  <a:pt x="1280160" y="0"/>
                </a:moveTo>
                <a:cubicBezTo>
                  <a:pt x="1244600" y="10160"/>
                  <a:pt x="1207059" y="14982"/>
                  <a:pt x="1173480" y="30480"/>
                </a:cubicBezTo>
                <a:cubicBezTo>
                  <a:pt x="1140219" y="45831"/>
                  <a:pt x="1117579" y="82555"/>
                  <a:pt x="1082040" y="91440"/>
                </a:cubicBezTo>
                <a:cubicBezTo>
                  <a:pt x="1038074" y="102431"/>
                  <a:pt x="1015964" y="106303"/>
                  <a:pt x="975360" y="121920"/>
                </a:cubicBezTo>
                <a:cubicBezTo>
                  <a:pt x="924294" y="141561"/>
                  <a:pt x="874866" y="165578"/>
                  <a:pt x="822960" y="182880"/>
                </a:cubicBezTo>
                <a:cubicBezTo>
                  <a:pt x="807720" y="187960"/>
                  <a:pt x="792005" y="191792"/>
                  <a:pt x="777240" y="198120"/>
                </a:cubicBezTo>
                <a:cubicBezTo>
                  <a:pt x="756358" y="207069"/>
                  <a:pt x="737162" y="219651"/>
                  <a:pt x="716280" y="228600"/>
                </a:cubicBezTo>
                <a:cubicBezTo>
                  <a:pt x="667509" y="249502"/>
                  <a:pt x="651608" y="244768"/>
                  <a:pt x="594360" y="259080"/>
                </a:cubicBezTo>
                <a:cubicBezTo>
                  <a:pt x="434432" y="299062"/>
                  <a:pt x="687226" y="246800"/>
                  <a:pt x="487680" y="289560"/>
                </a:cubicBezTo>
                <a:cubicBezTo>
                  <a:pt x="437024" y="300415"/>
                  <a:pt x="386080" y="309880"/>
                  <a:pt x="335280" y="320040"/>
                </a:cubicBezTo>
                <a:cubicBezTo>
                  <a:pt x="309880" y="325120"/>
                  <a:pt x="284210" y="328998"/>
                  <a:pt x="259080" y="335280"/>
                </a:cubicBezTo>
                <a:lnTo>
                  <a:pt x="198120" y="350520"/>
                </a:lnTo>
                <a:cubicBezTo>
                  <a:pt x="132080" y="345440"/>
                  <a:pt x="55880" y="370840"/>
                  <a:pt x="0" y="335280"/>
                </a:cubicBezTo>
                <a:lnTo>
                  <a:pt x="45720" y="198120"/>
                </a:lnTo>
                <a:cubicBezTo>
                  <a:pt x="50800" y="182880"/>
                  <a:pt x="64110" y="136648"/>
                  <a:pt x="60960" y="152400"/>
                </a:cubicBezTo>
                <a:cubicBezTo>
                  <a:pt x="55880" y="177800"/>
                  <a:pt x="52536" y="203610"/>
                  <a:pt x="45720" y="228600"/>
                </a:cubicBezTo>
                <a:cubicBezTo>
                  <a:pt x="37266" y="259597"/>
                  <a:pt x="15240" y="320040"/>
                  <a:pt x="15240" y="320040"/>
                </a:cubicBezTo>
                <a:cubicBezTo>
                  <a:pt x="89505" y="349746"/>
                  <a:pt x="81360" y="340418"/>
                  <a:pt x="137160" y="381000"/>
                </a:cubicBezTo>
                <a:cubicBezTo>
                  <a:pt x="226496" y="445971"/>
                  <a:pt x="225255" y="467794"/>
                  <a:pt x="304800" y="487680"/>
                </a:cubicBezTo>
                <a:cubicBezTo>
                  <a:pt x="309728" y="488912"/>
                  <a:pt x="314960" y="487680"/>
                  <a:pt x="320040" y="48768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F70B29-3A6C-3008-A9ED-F2EFA91094D1}"/>
              </a:ext>
            </a:extLst>
          </p:cNvPr>
          <p:cNvSpPr txBox="1"/>
          <p:nvPr/>
        </p:nvSpPr>
        <p:spPr>
          <a:xfrm>
            <a:off x="4160520" y="402590"/>
            <a:ext cx="408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Comic Sans MS" panose="030F0902030302020204" pitchFamily="66" charset="0"/>
              </a:rPr>
              <a:t>randomly placed quadrats</a:t>
            </a:r>
          </a:p>
        </p:txBody>
      </p:sp>
      <p:pic>
        <p:nvPicPr>
          <p:cNvPr id="3" name="Picture 2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69C8334F-5481-3E14-C013-CE1BCC1F3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20" r="23418"/>
          <a:stretch/>
        </p:blipFill>
        <p:spPr>
          <a:xfrm>
            <a:off x="604623" y="3453984"/>
            <a:ext cx="3131501" cy="271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2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273F3C3F-AF53-54DB-4DD8-766FEF054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739"/>
          <a:stretch/>
        </p:blipFill>
        <p:spPr>
          <a:xfrm>
            <a:off x="604623" y="429895"/>
            <a:ext cx="3131501" cy="278574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A86342-1B36-B382-D91E-160A783F6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798250"/>
              </p:ext>
            </p:extLst>
          </p:nvPr>
        </p:nvGraphicFramePr>
        <p:xfrm>
          <a:off x="5064657" y="657636"/>
          <a:ext cx="6522720" cy="5789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5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AU" sz="2400" b="1" baseline="0" dirty="0">
                          <a:latin typeface="Arial Narrow" panose="020B0606020202030204" pitchFamily="34" charset="0"/>
                        </a:rPr>
                        <a:t>INSHORE REEF </a:t>
                      </a:r>
                      <a:endParaRPr lang="en-A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4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IDENTIFY</a:t>
                      </a:r>
                      <a:endParaRPr lang="en-AU" sz="2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COUNT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STATS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Name </a:t>
                      </a:r>
                      <a:endParaRPr lang="en-AU" sz="2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baseline="0" dirty="0"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n(n -1)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Species 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Species 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Species C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Species 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Species 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6771">
                <a:tc>
                  <a:txBody>
                    <a:bodyPr/>
                    <a:lstStyle/>
                    <a:p>
                      <a:pPr algn="r"/>
                      <a:endParaRPr lang="en-AU" sz="2400" b="1" dirty="0">
                        <a:latin typeface="Arial Narrow" panose="020B0606020202030204" pitchFamily="34" charset="0"/>
                      </a:endParaRPr>
                    </a:p>
                    <a:p>
                      <a:pPr algn="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 </a:t>
                      </a:r>
                    </a:p>
                    <a:p>
                      <a:pPr algn="ctr"/>
                      <a:endParaRPr lang="en-AU" sz="2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>
                          <a:latin typeface="Arial Narrow" panose="020B0606020202030204" pitchFamily="34" charset="0"/>
                        </a:rPr>
                        <a:t>∑n(n-1)</a:t>
                      </a:r>
                      <a:endParaRPr lang="en-AU" sz="2400" b="1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n-AU" sz="2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6771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Simpsons Diversity Index Calculations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latin typeface="Arial Narrow" panose="020B0606020202030204" pitchFamily="34" charset="0"/>
                        </a:rPr>
                        <a:t>N(N-1)= </a:t>
                      </a:r>
                    </a:p>
                    <a:p>
                      <a:pPr algn="ctr"/>
                      <a:endParaRPr lang="en-AU" sz="2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0" u="none" dirty="0">
                          <a:latin typeface="Arial Narrow" panose="020B0606020202030204" pitchFamily="34" charset="0"/>
                        </a:rPr>
                        <a:t>SDI</a:t>
                      </a:r>
                      <a:r>
                        <a:rPr lang="en-AU" sz="2400" b="0" u="none" baseline="0" dirty="0">
                          <a:latin typeface="Arial Narrow" panose="020B0606020202030204" pitchFamily="34" charset="0"/>
                        </a:rPr>
                        <a:t> =</a:t>
                      </a:r>
                      <a:endParaRPr lang="en-AU" sz="2400" b="1" u="sng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endParaRPr lang="en-AU" sz="2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Picture 8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493B8B6D-FBD2-15EE-F64C-402EF826C2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78" t="8888"/>
          <a:stretch/>
        </p:blipFill>
        <p:spPr>
          <a:xfrm>
            <a:off x="1003314" y="3429000"/>
            <a:ext cx="2334118" cy="321563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18C8C32-ADA0-40FB-FD22-7B856FA32A60}"/>
              </a:ext>
            </a:extLst>
          </p:cNvPr>
          <p:cNvSpPr/>
          <p:nvPr/>
        </p:nvSpPr>
        <p:spPr>
          <a:xfrm>
            <a:off x="9022080" y="960120"/>
            <a:ext cx="1264920" cy="731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EF0FA5D-FAF2-173D-0061-C39E45FFC9A3}"/>
              </a:ext>
            </a:extLst>
          </p:cNvPr>
          <p:cNvSpPr/>
          <p:nvPr/>
        </p:nvSpPr>
        <p:spPr>
          <a:xfrm>
            <a:off x="10287000" y="1554208"/>
            <a:ext cx="1264920" cy="5371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5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273F3C3F-AF53-54DB-4DD8-766FEF054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739"/>
          <a:stretch/>
        </p:blipFill>
        <p:spPr>
          <a:xfrm>
            <a:off x="604623" y="429895"/>
            <a:ext cx="3131501" cy="2785745"/>
          </a:xfrm>
          <a:prstGeom prst="rect">
            <a:avLst/>
          </a:prstGeom>
        </p:spPr>
      </p:pic>
      <p:pic>
        <p:nvPicPr>
          <p:cNvPr id="4" name="Picture 3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0A47A179-DC1D-4F36-BCEC-40C2C640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78" t="8888"/>
          <a:stretch/>
        </p:blipFill>
        <p:spPr>
          <a:xfrm>
            <a:off x="1003314" y="3429000"/>
            <a:ext cx="2334118" cy="321563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A86342-1B36-B382-D91E-160A783F6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665540"/>
              </p:ext>
            </p:extLst>
          </p:nvPr>
        </p:nvGraphicFramePr>
        <p:xfrm>
          <a:off x="5064657" y="657636"/>
          <a:ext cx="6522720" cy="5789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5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AU" sz="2400" b="1" baseline="0" dirty="0">
                          <a:latin typeface="Arial Narrow" panose="020B0606020202030204" pitchFamily="34" charset="0"/>
                        </a:rPr>
                        <a:t>INSHORE REEF </a:t>
                      </a:r>
                      <a:endParaRPr lang="en-A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4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IDENTIFY</a:t>
                      </a:r>
                      <a:endParaRPr lang="en-AU" sz="2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COUNT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STATS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Name </a:t>
                      </a:r>
                      <a:endParaRPr lang="en-AU" sz="2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baseline="0" dirty="0"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n(n -1)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C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305">
                <a:tc>
                  <a:txBody>
                    <a:bodyPr/>
                    <a:lstStyle/>
                    <a:p>
                      <a:pPr algn="r"/>
                      <a:endParaRPr lang="en-AU" sz="2400" b="1" dirty="0">
                        <a:latin typeface="Arial Narrow" panose="020B0606020202030204" pitchFamily="34" charset="0"/>
                      </a:endParaRPr>
                    </a:p>
                    <a:p>
                      <a:pPr algn="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3600" b="1" dirty="0">
                          <a:solidFill>
                            <a:schemeClr val="bg1"/>
                          </a:solidFill>
                          <a:latin typeface="Comic Sans MS" panose="030F0902030302020204" pitchFamily="66" charset="0"/>
                        </a:rPr>
                        <a:t>  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600" b="1" dirty="0">
                          <a:solidFill>
                            <a:schemeClr val="bg1"/>
                          </a:solidFill>
                          <a:latin typeface="Comic Sans MS" panose="030F0902030302020204" pitchFamily="66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6771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Simpsons Diversity Index Calculations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>
                          <a:latin typeface="Arial Narrow" panose="020B0606020202030204" pitchFamily="34" charset="0"/>
                        </a:rPr>
                        <a:t>N(N-1)= </a:t>
                      </a:r>
                    </a:p>
                    <a:p>
                      <a:pPr algn="ctr"/>
                      <a:endParaRPr lang="en-AU" sz="2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0" u="none" dirty="0">
                          <a:latin typeface="Arial Narrow" panose="020B0606020202030204" pitchFamily="34" charset="0"/>
                        </a:rPr>
                        <a:t>SDI</a:t>
                      </a:r>
                      <a:r>
                        <a:rPr lang="en-AU" sz="2400" b="0" u="none" baseline="0" dirty="0">
                          <a:latin typeface="Arial Narrow" panose="020B0606020202030204" pitchFamily="34" charset="0"/>
                        </a:rPr>
                        <a:t> =</a:t>
                      </a:r>
                      <a:endParaRPr lang="en-AU" sz="2400" b="1" u="sng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24B8C83B-92BB-1414-771F-58D3BCC02EF0}"/>
              </a:ext>
            </a:extLst>
          </p:cNvPr>
          <p:cNvSpPr/>
          <p:nvPr/>
        </p:nvSpPr>
        <p:spPr>
          <a:xfrm>
            <a:off x="8107680" y="5067299"/>
            <a:ext cx="1051560" cy="6477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6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273F3C3F-AF53-54DB-4DD8-766FEF054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739"/>
          <a:stretch/>
        </p:blipFill>
        <p:spPr>
          <a:xfrm>
            <a:off x="604623" y="429895"/>
            <a:ext cx="3131501" cy="2785745"/>
          </a:xfrm>
          <a:prstGeom prst="rect">
            <a:avLst/>
          </a:prstGeom>
        </p:spPr>
      </p:pic>
      <p:pic>
        <p:nvPicPr>
          <p:cNvPr id="4" name="Picture 3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0A47A179-DC1D-4F36-BCEC-40C2C640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78" t="8888"/>
          <a:stretch/>
        </p:blipFill>
        <p:spPr>
          <a:xfrm>
            <a:off x="1003314" y="3429000"/>
            <a:ext cx="2334118" cy="321563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A86342-1B36-B382-D91E-160A783F6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507138"/>
              </p:ext>
            </p:extLst>
          </p:nvPr>
        </p:nvGraphicFramePr>
        <p:xfrm>
          <a:off x="5064657" y="657636"/>
          <a:ext cx="6522720" cy="5789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5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AU" sz="2400" b="1" baseline="0" dirty="0">
                          <a:latin typeface="Arial Narrow" panose="020B0606020202030204" pitchFamily="34" charset="0"/>
                        </a:rPr>
                        <a:t>INSHORE REEF </a:t>
                      </a:r>
                      <a:endParaRPr lang="en-A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4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IDENTIFY</a:t>
                      </a:r>
                      <a:endParaRPr lang="en-AU" sz="2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COUNT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STATS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Name </a:t>
                      </a:r>
                      <a:endParaRPr lang="en-AU" sz="2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baseline="0" dirty="0"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n(n -1)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C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305">
                <a:tc>
                  <a:txBody>
                    <a:bodyPr/>
                    <a:lstStyle/>
                    <a:p>
                      <a:pPr algn="r"/>
                      <a:endParaRPr lang="en-AU" sz="2400" b="1" dirty="0">
                        <a:latin typeface="Arial Narrow" panose="020B0606020202030204" pitchFamily="34" charset="0"/>
                      </a:endParaRPr>
                    </a:p>
                    <a:p>
                      <a:pPr algn="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902030302020204" pitchFamily="66" charset="0"/>
                        </a:rPr>
                        <a:t>   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N</a:t>
                      </a:r>
                    </a:p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902030302020204" pitchFamily="66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latin typeface="Arial Narrow" panose="020B0606020202030204" pitchFamily="34" charset="0"/>
                        </a:rPr>
                        <a:t>∑n(n-1)</a:t>
                      </a:r>
                      <a:endParaRPr lang="en-AU" sz="16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9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902030302020204" pitchFamily="66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6771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Simpsons Diversity Index Calculations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N(N-1)= </a:t>
                      </a:r>
                      <a:endParaRPr lang="en-AU" sz="1600" b="1" dirty="0">
                        <a:solidFill>
                          <a:schemeClr val="bg1"/>
                        </a:solidFill>
                        <a:latin typeface="Comic Sans MS" panose="030F0902030302020204" pitchFamily="66" charset="0"/>
                      </a:endParaRPr>
                    </a:p>
                    <a:p>
                      <a:pPr algn="ctr"/>
                      <a:r>
                        <a:rPr lang="en-AU" sz="3200" b="1" dirty="0">
                          <a:solidFill>
                            <a:schemeClr val="bg1"/>
                          </a:solidFill>
                          <a:latin typeface="Comic Sans MS" panose="030F0902030302020204" pitchFamily="66" charset="0"/>
                        </a:rPr>
                        <a:t>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b="0" u="none" dirty="0">
                          <a:latin typeface="Arial Narrow" panose="020B0606020202030204" pitchFamily="34" charset="0"/>
                        </a:rPr>
                        <a:t>SDI</a:t>
                      </a:r>
                      <a:r>
                        <a:rPr lang="en-AU" sz="2800" b="0" u="none" baseline="0" dirty="0">
                          <a:latin typeface="Arial Narrow" panose="020B0606020202030204" pitchFamily="34" charset="0"/>
                        </a:rPr>
                        <a:t> =</a:t>
                      </a:r>
                      <a:endParaRPr lang="en-AU" sz="2800" b="1" u="sng" dirty="0"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b="1" u="sng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7129D943-CBB8-308A-85F5-E62A10988E56}"/>
              </a:ext>
            </a:extLst>
          </p:cNvPr>
          <p:cNvSpPr/>
          <p:nvPr/>
        </p:nvSpPr>
        <p:spPr>
          <a:xfrm>
            <a:off x="8885050" y="5552663"/>
            <a:ext cx="1493390" cy="10919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25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273F3C3F-AF53-54DB-4DD8-766FEF054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739"/>
          <a:stretch/>
        </p:blipFill>
        <p:spPr>
          <a:xfrm>
            <a:off x="604623" y="429895"/>
            <a:ext cx="3131501" cy="2785745"/>
          </a:xfrm>
          <a:prstGeom prst="rect">
            <a:avLst/>
          </a:prstGeom>
        </p:spPr>
      </p:pic>
      <p:pic>
        <p:nvPicPr>
          <p:cNvPr id="4" name="Picture 3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0A47A179-DC1D-4F36-BCEC-40C2C640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78" t="8888"/>
          <a:stretch/>
        </p:blipFill>
        <p:spPr>
          <a:xfrm>
            <a:off x="1003314" y="3429000"/>
            <a:ext cx="2334118" cy="321563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3A86342-1B36-B382-D91E-160A783F6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40871"/>
              </p:ext>
            </p:extLst>
          </p:nvPr>
        </p:nvGraphicFramePr>
        <p:xfrm>
          <a:off x="5064657" y="657636"/>
          <a:ext cx="6522720" cy="5789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5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AU" sz="2400" b="1" baseline="0" dirty="0">
                          <a:latin typeface="Arial Narrow" panose="020B0606020202030204" pitchFamily="34" charset="0"/>
                        </a:rPr>
                        <a:t>INSHORE REEF </a:t>
                      </a:r>
                      <a:endParaRPr lang="en-A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4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IDENTIFY</a:t>
                      </a:r>
                      <a:endParaRPr lang="en-AU" sz="2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COUNT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STATS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Name </a:t>
                      </a:r>
                      <a:endParaRPr lang="en-AU" sz="2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baseline="0" dirty="0"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n(n -1)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C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470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305">
                <a:tc>
                  <a:txBody>
                    <a:bodyPr/>
                    <a:lstStyle/>
                    <a:p>
                      <a:pPr algn="r"/>
                      <a:endParaRPr lang="en-AU" sz="2400" b="1" dirty="0">
                        <a:latin typeface="Arial Narrow" panose="020B0606020202030204" pitchFamily="34" charset="0"/>
                      </a:endParaRPr>
                    </a:p>
                    <a:p>
                      <a:pPr algn="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902030302020204" pitchFamily="66" charset="0"/>
                        </a:rPr>
                        <a:t>   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N</a:t>
                      </a:r>
                    </a:p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902030302020204" pitchFamily="66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latin typeface="Arial Narrow" panose="020B0606020202030204" pitchFamily="34" charset="0"/>
                        </a:rPr>
                        <a:t>∑n(n-1)</a:t>
                      </a:r>
                      <a:endParaRPr lang="en-AU" sz="16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mic Sans MS" panose="030F09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902030302020204" pitchFamily="66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6771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Simpsons Diversity Index Calculations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N(N-1)= </a:t>
                      </a:r>
                      <a:endParaRPr lang="en-AU" sz="1600" b="1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902030302020204" pitchFamily="66" charset="0"/>
                        </a:rPr>
                        <a:t>110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0" u="none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SDI</a:t>
                      </a:r>
                      <a:r>
                        <a:rPr lang="en-AU" sz="1600" b="0" u="none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=</a:t>
                      </a:r>
                      <a:endParaRPr lang="en-AU" sz="1600" b="1" u="sng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AU" sz="3200" b="1" dirty="0">
                          <a:solidFill>
                            <a:schemeClr val="bg1"/>
                          </a:solidFill>
                          <a:latin typeface="Comic Sans MS" panose="030F0902030302020204" pitchFamily="66" charset="0"/>
                        </a:rPr>
                        <a:t>0.71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4" descr="How to calculate Simpson's Diversity Index (AP Biology)">
            <a:extLst>
              <a:ext uri="{FF2B5EF4-FFF2-40B4-BE49-F238E27FC236}">
                <a16:creationId xmlns:a16="http://schemas.microsoft.com/office/drawing/2014/main" id="{31830F4F-C525-DA98-D750-FF25EB628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 r="52360" b="54695"/>
          <a:stretch/>
        </p:blipFill>
        <p:spPr bwMode="auto">
          <a:xfrm rot="20447244">
            <a:off x="3858333" y="5362095"/>
            <a:ext cx="1948396" cy="5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3E07940-5C39-A06A-728C-EA7CF9ED40DC}"/>
              </a:ext>
            </a:extLst>
          </p:cNvPr>
          <p:cNvSpPr/>
          <p:nvPr/>
        </p:nvSpPr>
        <p:spPr>
          <a:xfrm>
            <a:off x="10226170" y="5526973"/>
            <a:ext cx="1493390" cy="10919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AC4FBE-7565-EEEA-1510-C3988BE1C7B8}"/>
              </a:ext>
            </a:extLst>
          </p:cNvPr>
          <p:cNvSpPr/>
          <p:nvPr/>
        </p:nvSpPr>
        <p:spPr>
          <a:xfrm rot="20297637">
            <a:off x="3555099" y="5256295"/>
            <a:ext cx="2554863" cy="7985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326B10FD-11F4-C62C-A95C-A3F8943B24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20" r="23418"/>
          <a:stretch/>
        </p:blipFill>
        <p:spPr>
          <a:xfrm>
            <a:off x="670560" y="643255"/>
            <a:ext cx="3215640" cy="2785745"/>
          </a:xfrm>
          <a:prstGeom prst="rect">
            <a:avLst/>
          </a:prstGeom>
        </p:spPr>
      </p:pic>
      <p:pic>
        <p:nvPicPr>
          <p:cNvPr id="5" name="Picture 4" descr="A close-up of different shapes&#10;&#10;Description automatically generated">
            <a:extLst>
              <a:ext uri="{FF2B5EF4-FFF2-40B4-BE49-F238E27FC236}">
                <a16:creationId xmlns:a16="http://schemas.microsoft.com/office/drawing/2014/main" id="{433544BC-46D0-2073-848C-4D37E93FAC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78" t="8888"/>
          <a:stretch/>
        </p:blipFill>
        <p:spPr>
          <a:xfrm>
            <a:off x="1111321" y="3429000"/>
            <a:ext cx="2334118" cy="321563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DD110C-E336-441F-291A-F3EE87F59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913081"/>
              </p:ext>
            </p:extLst>
          </p:nvPr>
        </p:nvGraphicFramePr>
        <p:xfrm>
          <a:off x="5009841" y="856192"/>
          <a:ext cx="6511599" cy="5646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813">
                <a:tc gridSpan="3">
                  <a:txBody>
                    <a:bodyPr/>
                    <a:lstStyle/>
                    <a:p>
                      <a:pPr algn="ctr"/>
                      <a:r>
                        <a:rPr lang="en-AU" sz="2400" b="1" baseline="0" dirty="0">
                          <a:latin typeface="Arial Narrow" panose="020B0606020202030204" pitchFamily="34" charset="0"/>
                        </a:rPr>
                        <a:t>OFFSHORE REEF </a:t>
                      </a:r>
                      <a:endParaRPr lang="en-A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4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IDENTIFY</a:t>
                      </a:r>
                      <a:endParaRPr lang="en-AU" sz="2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COUNT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STATS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Name </a:t>
                      </a:r>
                      <a:endParaRPr lang="en-AU" sz="2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baseline="0" dirty="0">
                          <a:latin typeface="Arial Narrow" panose="020B0606020202030204" pitchFamily="34" charset="0"/>
                        </a:rPr>
                        <a:t>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n(n -1)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698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698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698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C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698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698"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Species 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8021">
                <a:tc>
                  <a:txBody>
                    <a:bodyPr/>
                    <a:lstStyle/>
                    <a:p>
                      <a:pPr algn="r"/>
                      <a:endParaRPr lang="en-AU" sz="2400" b="1" dirty="0">
                        <a:latin typeface="Arial Narrow" panose="020B0606020202030204" pitchFamily="34" charset="0"/>
                      </a:endParaRPr>
                    </a:p>
                    <a:p>
                      <a:pPr algn="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N </a:t>
                      </a:r>
                    </a:p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dirty="0">
                          <a:latin typeface="Arial Narrow" panose="020B0606020202030204" pitchFamily="34" charset="0"/>
                        </a:rPr>
                        <a:t>∑n(n-1)</a:t>
                      </a:r>
                      <a:endParaRPr lang="en-AU" sz="2400" b="1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en-AU" sz="24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8021">
                <a:tc>
                  <a:txBody>
                    <a:bodyPr/>
                    <a:lstStyle/>
                    <a:p>
                      <a:pPr algn="r"/>
                      <a:r>
                        <a:rPr lang="en-AU" sz="2400" b="1" dirty="0">
                          <a:latin typeface="Arial Narrow" panose="020B0606020202030204" pitchFamily="34" charset="0"/>
                        </a:rPr>
                        <a:t>Simpsons Diversity</a:t>
                      </a:r>
                      <a:r>
                        <a:rPr lang="en-AU" sz="2400" b="1" baseline="0" dirty="0">
                          <a:latin typeface="Arial Narrow" panose="020B0606020202030204" pitchFamily="34" charset="0"/>
                        </a:rPr>
                        <a:t> Index Calculations</a:t>
                      </a:r>
                      <a:endParaRPr lang="en-A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latin typeface="Arial Narrow" panose="020B0606020202030204" pitchFamily="34" charset="0"/>
                        </a:rPr>
                        <a:t>N(N-1)=</a:t>
                      </a:r>
                    </a:p>
                    <a:p>
                      <a:pPr algn="ctr"/>
                      <a:r>
                        <a:rPr lang="en-AU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272</a:t>
                      </a:r>
                      <a:r>
                        <a:rPr lang="en-AU" sz="2400" dirty="0">
                          <a:latin typeface="Arial Narrow" panose="020B0606020202030204" pitchFamily="34" charset="0"/>
                        </a:rPr>
                        <a:t> </a:t>
                      </a:r>
                      <a:endParaRPr lang="en-AU" sz="2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SDI =</a:t>
                      </a:r>
                    </a:p>
                    <a:p>
                      <a:pPr algn="ctr"/>
                      <a:r>
                        <a:rPr lang="en-AU" sz="2400" b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0.84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19079804-9BAF-A71B-5D76-254B9E87C7EE}"/>
              </a:ext>
            </a:extLst>
          </p:cNvPr>
          <p:cNvSpPr/>
          <p:nvPr/>
        </p:nvSpPr>
        <p:spPr>
          <a:xfrm>
            <a:off x="6680680" y="779992"/>
            <a:ext cx="3169920" cy="6477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12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3573E9-9959-0F5C-17BB-D6DA7D76055B}"/>
              </a:ext>
            </a:extLst>
          </p:cNvPr>
          <p:cNvSpPr txBox="1"/>
          <p:nvPr/>
        </p:nvSpPr>
        <p:spPr>
          <a:xfrm>
            <a:off x="520668" y="441960"/>
            <a:ext cx="10909332" cy="175432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</a:t>
            </a:r>
            <a:r>
              <a:rPr lang="en-AU" sz="3600" b="1" dirty="0">
                <a:solidFill>
                  <a:srgbClr val="00B0F0"/>
                </a:solidFill>
                <a:latin typeface="Arial Narrow" panose="020B0606020202030204" pitchFamily="34" charset="0"/>
              </a:rPr>
              <a:t>o</a:t>
            </a:r>
            <a:r>
              <a:rPr kumimoji="0" lang="en-AU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ff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shore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reef has a higher SDI (0.84) than the </a:t>
            </a: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shore reef (0.71).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8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This means the species </a:t>
            </a:r>
            <a:r>
              <a:rPr lang="en-AU" sz="2800" b="1" dirty="0">
                <a:solidFill>
                  <a:prstClr val="white"/>
                </a:solidFill>
                <a:latin typeface="Arial Narrow" panose="020B0606020202030204" pitchFamily="34" charset="0"/>
              </a:rPr>
              <a:t>diversity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is </a:t>
            </a:r>
            <a:r>
              <a:rPr kumimoji="0" lang="en-AU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slightly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higher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at the </a:t>
            </a:r>
            <a:r>
              <a:rPr lang="en-AU" sz="4400" b="1" dirty="0">
                <a:solidFill>
                  <a:srgbClr val="00B0F0"/>
                </a:solidFill>
                <a:latin typeface="Arial Narrow" panose="020B0606020202030204" pitchFamily="34" charset="0"/>
              </a:rPr>
              <a:t>o</a:t>
            </a:r>
            <a:r>
              <a:rPr kumimoji="0" lang="en-AU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ff</a:t>
            </a:r>
            <a:r>
              <a:rPr kumimoji="0" lang="en-AU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shore</a:t>
            </a: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reef.</a:t>
            </a:r>
          </a:p>
        </p:txBody>
      </p:sp>
      <p:pic>
        <p:nvPicPr>
          <p:cNvPr id="6" name="Picture 5" descr="A paper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6FBA3AC2-B48D-4CF8-ABF7-7C3E85402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2" t="35319" r="15831" b="45014"/>
          <a:stretch/>
        </p:blipFill>
        <p:spPr>
          <a:xfrm>
            <a:off x="2278380" y="3370600"/>
            <a:ext cx="7635240" cy="257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68ADBF-3DB9-48EA-6F03-5019AE1342F5}"/>
              </a:ext>
            </a:extLst>
          </p:cNvPr>
          <p:cNvSpPr txBox="1"/>
          <p:nvPr/>
        </p:nvSpPr>
        <p:spPr>
          <a:xfrm>
            <a:off x="2758440" y="5946160"/>
            <a:ext cx="2468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SDI=0.71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0FFF4-D430-9E48-AA2E-C5E0D09AE1C2}"/>
              </a:ext>
            </a:extLst>
          </p:cNvPr>
          <p:cNvSpPr txBox="1"/>
          <p:nvPr/>
        </p:nvSpPr>
        <p:spPr>
          <a:xfrm>
            <a:off x="5702268" y="5946160"/>
            <a:ext cx="2364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SDI=0.84</a:t>
            </a:r>
          </a:p>
        </p:txBody>
      </p:sp>
    </p:spTree>
    <p:extLst>
      <p:ext uri="{BB962C8B-B14F-4D97-AF65-F5344CB8AC3E}">
        <p14:creationId xmlns:p14="http://schemas.microsoft.com/office/powerpoint/2010/main" val="24725166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2962</TotalTime>
  <Words>514</Words>
  <Application>Microsoft Macintosh PowerPoint</Application>
  <PresentationFormat>Widescreen</PresentationFormat>
  <Paragraphs>206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Comic Sans MS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509</cp:revision>
  <dcterms:created xsi:type="dcterms:W3CDTF">2023-09-23T08:38:28Z</dcterms:created>
  <dcterms:modified xsi:type="dcterms:W3CDTF">2024-04-11T08:54:27Z</dcterms:modified>
</cp:coreProperties>
</file>