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304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94" r:id="rId10"/>
    <p:sldId id="293" r:id="rId11"/>
    <p:sldId id="303" r:id="rId12"/>
    <p:sldId id="302" r:id="rId13"/>
    <p:sldId id="299" r:id="rId14"/>
    <p:sldId id="300" r:id="rId15"/>
    <p:sldId id="289" r:id="rId16"/>
    <p:sldId id="290" r:id="rId17"/>
    <p:sldId id="288" r:id="rId18"/>
    <p:sldId id="291" r:id="rId19"/>
    <p:sldId id="295" r:id="rId20"/>
    <p:sldId id="296" r:id="rId21"/>
    <p:sldId id="3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9"/>
    <p:restoredTop sz="95680"/>
  </p:normalViewPr>
  <p:slideViewPr>
    <p:cSldViewPr snapToGrid="0">
      <p:cViewPr varScale="1">
        <p:scale>
          <a:sx n="76" d="100"/>
          <a:sy n="76" d="100"/>
        </p:scale>
        <p:origin x="20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=loRr97fOWdg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1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www.swellnet.com</a:t>
            </a:r>
            <a:r>
              <a:rPr lang="en-US" dirty="0"/>
              <a:t>/news/</a:t>
            </a:r>
            <a:r>
              <a:rPr lang="en-US" dirty="0" err="1"/>
              <a:t>swellnet</a:t>
            </a:r>
            <a:r>
              <a:rPr lang="en-US" dirty="0"/>
              <a:t>-dispatch/2022/06/10/</a:t>
            </a:r>
            <a:r>
              <a:rPr lang="en-US" dirty="0" err="1"/>
              <a:t>mooloolah</a:t>
            </a:r>
            <a:r>
              <a:rPr lang="en-US" dirty="0"/>
              <a:t>-river-entrance-wave-dredged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7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=loRr97fOWdg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09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oosa, Australia. World-class point breaks with a stunning National Park.">
            <a:extLst>
              <a:ext uri="{FF2B5EF4-FFF2-40B4-BE49-F238E27FC236}">
                <a16:creationId xmlns:a16="http://schemas.microsoft.com/office/drawing/2014/main" id="{1A2C53B6-3742-57AB-7470-140B759A3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 b="42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164B90-F929-4CB5-2AE6-C870558457E8}"/>
              </a:ext>
            </a:extLst>
          </p:cNvPr>
          <p:cNvSpPr txBox="1"/>
          <p:nvPr/>
        </p:nvSpPr>
        <p:spPr>
          <a:xfrm>
            <a:off x="591712" y="393718"/>
            <a:ext cx="48366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Compare accretion and erosion in the processes of coastal erosion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‘6. The Sea-Saw of Sand”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ads-up: Double Island Point a carpark of tourists | The Courier Mail">
            <a:extLst>
              <a:ext uri="{FF2B5EF4-FFF2-40B4-BE49-F238E27FC236}">
                <a16:creationId xmlns:a16="http://schemas.microsoft.com/office/drawing/2014/main" id="{2AAA8EF1-9526-A2BD-3BC8-B5A70340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338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ecluttering Clothes the KonMari Way - DIY Adulation">
            <a:extLst>
              <a:ext uri="{FF2B5EF4-FFF2-40B4-BE49-F238E27FC236}">
                <a16:creationId xmlns:a16="http://schemas.microsoft.com/office/drawing/2014/main" id="{1CFB7795-B4A0-1BE8-B049-EFCACEC71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0"/>
            <a:ext cx="8180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235EA7-32FC-97B6-8D19-D50D0471EC97}"/>
              </a:ext>
            </a:extLst>
          </p:cNvPr>
          <p:cNvSpPr txBox="1"/>
          <p:nvPr/>
        </p:nvSpPr>
        <p:spPr>
          <a:xfrm>
            <a:off x="667656" y="1233714"/>
            <a:ext cx="280125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Accretion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i="1" dirty="0">
                <a:solidFill>
                  <a:schemeClr val="bg1"/>
                </a:solidFill>
              </a:rPr>
              <a:t>“</a:t>
            </a:r>
            <a:r>
              <a:rPr lang="en-AU" sz="32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growth or increase by the </a:t>
            </a:r>
            <a:r>
              <a:rPr lang="en-AU" sz="32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gradual </a:t>
            </a:r>
            <a:r>
              <a:rPr lang="en-AU" sz="32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accumulation of additional layers or matter”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BD4A4C-04FF-BE4F-595A-5E67C7D4A1E0}"/>
              </a:ext>
            </a:extLst>
          </p:cNvPr>
          <p:cNvSpPr txBox="1"/>
          <p:nvPr/>
        </p:nvSpPr>
        <p:spPr>
          <a:xfrm>
            <a:off x="783771" y="366623"/>
            <a:ext cx="6096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Coastal erosion occurs when rates of erosion exceed rates of accretion.</a:t>
            </a:r>
          </a:p>
          <a:p>
            <a:endParaRPr lang="en-AU" sz="2800" dirty="0">
              <a:solidFill>
                <a:schemeClr val="bg1"/>
              </a:solidFill>
            </a:endParaRPr>
          </a:p>
          <a:p>
            <a:r>
              <a:rPr lang="en-AU" sz="2800" dirty="0">
                <a:solidFill>
                  <a:schemeClr val="bg1"/>
                </a:solidFill>
              </a:rPr>
              <a:t>Processes that contribute to rates of accretion include inputs such as longshore drift delivering sand to the beach, rivers supplying the beach with sand, and constructive waves bringing sand onshore. </a:t>
            </a:r>
          </a:p>
          <a:p>
            <a:endParaRPr lang="en-AU" sz="2800" dirty="0">
              <a:solidFill>
                <a:schemeClr val="bg1"/>
              </a:solidFill>
            </a:endParaRPr>
          </a:p>
          <a:p>
            <a:r>
              <a:rPr lang="en-AU" sz="2800" dirty="0">
                <a:solidFill>
                  <a:schemeClr val="bg1"/>
                </a:solidFill>
              </a:rPr>
              <a:t>Processes that contribute to rates of erosion include outputs such as longshore drift taking sand away and destructive waves moving sand offshore.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1CDCC-0633-BB11-ADCF-01953DF11D43}"/>
              </a:ext>
            </a:extLst>
          </p:cNvPr>
          <p:cNvSpPr/>
          <p:nvPr/>
        </p:nvSpPr>
        <p:spPr>
          <a:xfrm>
            <a:off x="7474857" y="1306286"/>
            <a:ext cx="4238172" cy="4470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Balancing scale outline - Free signs icons">
            <a:extLst>
              <a:ext uri="{FF2B5EF4-FFF2-40B4-BE49-F238E27FC236}">
                <a16:creationId xmlns:a16="http://schemas.microsoft.com/office/drawing/2014/main" id="{59EAFCD2-B715-FC6D-677C-24697FC77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455" y="2143918"/>
            <a:ext cx="2570163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and - Free entertainment icons">
            <a:extLst>
              <a:ext uri="{FF2B5EF4-FFF2-40B4-BE49-F238E27FC236}">
                <a16:creationId xmlns:a16="http://schemas.microsoft.com/office/drawing/2014/main" id="{559F5168-8401-25C2-1CED-3F78D4057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69" y="2894873"/>
            <a:ext cx="727075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and - Free entertainment icons">
            <a:extLst>
              <a:ext uri="{FF2B5EF4-FFF2-40B4-BE49-F238E27FC236}">
                <a16:creationId xmlns:a16="http://schemas.microsoft.com/office/drawing/2014/main" id="{E46FD1B6-BC51-3F13-2082-9EBD17E7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358" y="2894872"/>
            <a:ext cx="727075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1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erial footage of the Noosa Bar. Monday December 28, 2020. - YouTube">
            <a:extLst>
              <a:ext uri="{FF2B5EF4-FFF2-40B4-BE49-F238E27FC236}">
                <a16:creationId xmlns:a16="http://schemas.microsoft.com/office/drawing/2014/main" id="{FE1CFA80-E5F0-0BBA-F20D-DC8F7D2BE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0"/>
          <a:stretch/>
        </p:blipFill>
        <p:spPr bwMode="auto">
          <a:xfrm>
            <a:off x="0" y="1857828"/>
            <a:ext cx="12192000" cy="500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F2351-829F-91F4-5E88-A4D7149C9B87}"/>
              </a:ext>
            </a:extLst>
          </p:cNvPr>
          <p:cNvSpPr txBox="1"/>
          <p:nvPr/>
        </p:nvSpPr>
        <p:spPr>
          <a:xfrm>
            <a:off x="101600" y="6347023"/>
            <a:ext cx="554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Noosa Bar (SE Qld)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A2DD5-FC5C-78EA-8149-23B5DAF06461}"/>
              </a:ext>
            </a:extLst>
          </p:cNvPr>
          <p:cNvSpPr txBox="1"/>
          <p:nvPr/>
        </p:nvSpPr>
        <p:spPr>
          <a:xfrm>
            <a:off x="551543" y="359360"/>
            <a:ext cx="11364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Problem – on its journey northbound via longshore drift, sand is eroding from beaches and accreting in bars and </a:t>
            </a:r>
            <a:r>
              <a:rPr lang="en-US" sz="3200" dirty="0" err="1">
                <a:solidFill>
                  <a:schemeClr val="bg1"/>
                </a:solidFill>
              </a:rPr>
              <a:t>harbour</a:t>
            </a:r>
            <a:r>
              <a:rPr lang="en-US" sz="3200" dirty="0">
                <a:solidFill>
                  <a:schemeClr val="bg1"/>
                </a:solidFill>
              </a:rPr>
              <a:t> entrances</a:t>
            </a:r>
          </a:p>
        </p:txBody>
      </p:sp>
    </p:spTree>
    <p:extLst>
      <p:ext uri="{BB962C8B-B14F-4D97-AF65-F5344CB8AC3E}">
        <p14:creationId xmlns:p14="http://schemas.microsoft.com/office/powerpoint/2010/main" val="342947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oosa river mouth | The Courier Mail">
            <a:extLst>
              <a:ext uri="{FF2B5EF4-FFF2-40B4-BE49-F238E27FC236}">
                <a16:creationId xmlns:a16="http://schemas.microsoft.com/office/drawing/2014/main" id="{42B782EC-FAA5-685B-34AF-EB4AC87F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7" y="0"/>
            <a:ext cx="774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Noosa stormwater, sewage run-off concerns raised by 1600 residents | The  Courier Mail">
            <a:extLst>
              <a:ext uri="{FF2B5EF4-FFF2-40B4-BE49-F238E27FC236}">
                <a16:creationId xmlns:a16="http://schemas.microsoft.com/office/drawing/2014/main" id="{EE229C95-45BE-B836-F2E3-70BE5D7D6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196850"/>
            <a:ext cx="3890736" cy="291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Aerial photograph pre development of Noosa Sound, Noosa Heads, ca 1972 -  1973 | Heritage Noosa">
            <a:extLst>
              <a:ext uri="{FF2B5EF4-FFF2-40B4-BE49-F238E27FC236}">
                <a16:creationId xmlns:a16="http://schemas.microsoft.com/office/drawing/2014/main" id="{7285A69B-0672-59B2-1FC5-0BFAB00C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3429000"/>
            <a:ext cx="3890736" cy="30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CA4E0-7206-BF23-814C-D4B0AF570386}"/>
              </a:ext>
            </a:extLst>
          </p:cNvPr>
          <p:cNvSpPr txBox="1"/>
          <p:nvPr/>
        </p:nvSpPr>
        <p:spPr>
          <a:xfrm>
            <a:off x="260351" y="6488668"/>
            <a:ext cx="554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Noosa Bar (SE Qld)</a:t>
            </a:r>
          </a:p>
        </p:txBody>
      </p:sp>
    </p:spTree>
    <p:extLst>
      <p:ext uri="{BB962C8B-B14F-4D97-AF65-F5344CB8AC3E}">
        <p14:creationId xmlns:p14="http://schemas.microsoft.com/office/powerpoint/2010/main" val="2362712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ooloolah River Entrance Wave Dredged | Swellnet Dispatch | Swellnet">
            <a:extLst>
              <a:ext uri="{FF2B5EF4-FFF2-40B4-BE49-F238E27FC236}">
                <a16:creationId xmlns:a16="http://schemas.microsoft.com/office/drawing/2014/main" id="{A34556E4-EC48-3439-DB5F-8CE69A03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093"/>
            <a:ext cx="6275119" cy="45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594456-5629-1049-6FD8-81503F00DC9D}"/>
              </a:ext>
            </a:extLst>
          </p:cNvPr>
          <p:cNvSpPr txBox="1"/>
          <p:nvPr/>
        </p:nvSpPr>
        <p:spPr>
          <a:xfrm>
            <a:off x="943428" y="1233714"/>
            <a:ext cx="444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before</a:t>
            </a:r>
          </a:p>
        </p:txBody>
      </p:sp>
      <p:pic>
        <p:nvPicPr>
          <p:cNvPr id="9222" name="Picture 6" descr="A Positive Case For Mooloolaba As Your Base On The Sunshine Coast">
            <a:extLst>
              <a:ext uri="{FF2B5EF4-FFF2-40B4-BE49-F238E27FC236}">
                <a16:creationId xmlns:a16="http://schemas.microsoft.com/office/drawing/2014/main" id="{984A9E01-0204-93F1-1F43-903E1DBD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43" y="2324094"/>
            <a:ext cx="6063957" cy="45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7AC6E-FA40-A6F0-F514-7686891E0A94}"/>
              </a:ext>
            </a:extLst>
          </p:cNvPr>
          <p:cNvSpPr txBox="1"/>
          <p:nvPr/>
        </p:nvSpPr>
        <p:spPr>
          <a:xfrm>
            <a:off x="6930571" y="1233713"/>
            <a:ext cx="470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EDE11-DD4E-99D8-6676-57D3189D8AA0}"/>
              </a:ext>
            </a:extLst>
          </p:cNvPr>
          <p:cNvSpPr txBox="1"/>
          <p:nvPr/>
        </p:nvSpPr>
        <p:spPr>
          <a:xfrm>
            <a:off x="3363071" y="323439"/>
            <a:ext cx="552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bg1"/>
                </a:solidFill>
              </a:rPr>
              <a:t>Mooloolaba</a:t>
            </a:r>
            <a:r>
              <a:rPr lang="en-US" sz="2400" i="1" dirty="0">
                <a:solidFill>
                  <a:schemeClr val="bg1"/>
                </a:solidFill>
              </a:rPr>
              <a:t> SE Qld </a:t>
            </a:r>
            <a:r>
              <a:rPr lang="en-US" sz="3200" dirty="0">
                <a:solidFill>
                  <a:schemeClr val="bg1"/>
                </a:solidFill>
              </a:rPr>
              <a:t>CASE STUDY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1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Sunshine Coast Décor - Aerial Print - Rock Wall | Point Cartwright – Josh  Whiting Photos - Sunshine Coast Photography &amp; Coastal Wall Art">
            <a:extLst>
              <a:ext uri="{FF2B5EF4-FFF2-40B4-BE49-F238E27FC236}">
                <a16:creationId xmlns:a16="http://schemas.microsoft.com/office/drawing/2014/main" id="{1AB8FB84-BA3F-618B-1D30-2C0E91C49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D23E85-6DC4-ADEE-6763-013ADA598C17}"/>
              </a:ext>
            </a:extLst>
          </p:cNvPr>
          <p:cNvSpPr txBox="1"/>
          <p:nvPr/>
        </p:nvSpPr>
        <p:spPr>
          <a:xfrm>
            <a:off x="9376229" y="3599542"/>
            <a:ext cx="2539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Accretion is blocking </a:t>
            </a:r>
            <a:r>
              <a:rPr lang="en-US" sz="3200" dirty="0" err="1"/>
              <a:t>harbour</a:t>
            </a:r>
            <a:r>
              <a:rPr lang="en-US" sz="3200" dirty="0"/>
              <a:t> entrance</a:t>
            </a:r>
          </a:p>
        </p:txBody>
      </p:sp>
    </p:spTree>
    <p:extLst>
      <p:ext uri="{BB962C8B-B14F-4D97-AF65-F5344CB8AC3E}">
        <p14:creationId xmlns:p14="http://schemas.microsoft.com/office/powerpoint/2010/main" val="1516075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Locals worried someone will die in Mooloolaba harbour entrance | The  Courier Mail">
            <a:extLst>
              <a:ext uri="{FF2B5EF4-FFF2-40B4-BE49-F238E27FC236}">
                <a16:creationId xmlns:a16="http://schemas.microsoft.com/office/drawing/2014/main" id="{B5A0978A-A448-BB21-B8DB-3EF64F020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2D9E7-8B69-0FDE-3D0F-7F628E995175}"/>
              </a:ext>
            </a:extLst>
          </p:cNvPr>
          <p:cNvSpPr txBox="1"/>
          <p:nvPr/>
        </p:nvSpPr>
        <p:spPr>
          <a:xfrm>
            <a:off x="1567541" y="5849257"/>
            <a:ext cx="9564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ighlight>
                  <a:srgbClr val="FFFF00"/>
                </a:highlight>
              </a:rPr>
              <a:t>Marine commercial operators sent clear message to Maritime Safety Qld officers in 2022 – </a:t>
            </a:r>
          </a:p>
          <a:p>
            <a:pPr algn="ctr"/>
            <a:r>
              <a:rPr lang="en-US" sz="2000" i="1" dirty="0">
                <a:highlight>
                  <a:srgbClr val="FFFF00"/>
                </a:highlight>
              </a:rPr>
              <a:t>‘if we can’t get to work (because of sand in the </a:t>
            </a:r>
            <a:r>
              <a:rPr lang="en-US" sz="2000" i="1" dirty="0" err="1">
                <a:highlight>
                  <a:srgbClr val="FFFF00"/>
                </a:highlight>
              </a:rPr>
              <a:t>harbour</a:t>
            </a:r>
            <a:r>
              <a:rPr lang="en-US" sz="2000" i="1" dirty="0">
                <a:highlight>
                  <a:srgbClr val="FFFF00"/>
                </a:highlight>
              </a:rPr>
              <a:t>) you can’t either’</a:t>
            </a:r>
          </a:p>
        </p:txBody>
      </p:sp>
    </p:spTree>
    <p:extLst>
      <p:ext uri="{BB962C8B-B14F-4D97-AF65-F5344CB8AC3E}">
        <p14:creationId xmlns:p14="http://schemas.microsoft.com/office/powerpoint/2010/main" val="13140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Community anger, safety concerns prompts Mooloolaba Harbour dredging plan  for the critical seaport - ABC News">
            <a:extLst>
              <a:ext uri="{FF2B5EF4-FFF2-40B4-BE49-F238E27FC236}">
                <a16:creationId xmlns:a16="http://schemas.microsoft.com/office/drawing/2014/main" id="{C30CAD22-F86F-6F7B-3802-7E23F940B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8" b="797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2F9503-C325-8AFA-1884-F3598F1AB39C}"/>
              </a:ext>
            </a:extLst>
          </p:cNvPr>
          <p:cNvSpPr txBox="1"/>
          <p:nvPr/>
        </p:nvSpPr>
        <p:spPr>
          <a:xfrm>
            <a:off x="3904341" y="2598057"/>
            <a:ext cx="1553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ighlight>
                  <a:srgbClr val="FFFF00"/>
                </a:highlight>
              </a:rPr>
              <a:t>Dredge</a:t>
            </a:r>
            <a:endParaRPr lang="en-US" sz="2000" i="1" dirty="0">
              <a:highlight>
                <a:srgbClr val="FFFF00"/>
              </a:highlight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1A4D6EC3-7917-F175-51D0-EFA168266BEB}"/>
              </a:ext>
            </a:extLst>
          </p:cNvPr>
          <p:cNvSpPr/>
          <p:nvPr/>
        </p:nvSpPr>
        <p:spPr>
          <a:xfrm>
            <a:off x="11190514" y="1933545"/>
            <a:ext cx="478971" cy="6645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70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362" name="Picture 2" descr="Mooloolaba boat harbour dredging (Department of Transport and Main Roads)">
            <a:extLst>
              <a:ext uri="{FF2B5EF4-FFF2-40B4-BE49-F238E27FC236}">
                <a16:creationId xmlns:a16="http://schemas.microsoft.com/office/drawing/2014/main" id="{1A24D827-D46D-5C55-5B22-38CD5EF5F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Byron Bay's Clarkes Beach disappears as coastal erosion threatens cafe -  ABC News">
            <a:extLst>
              <a:ext uri="{FF2B5EF4-FFF2-40B4-BE49-F238E27FC236}">
                <a16:creationId xmlns:a16="http://schemas.microsoft.com/office/drawing/2014/main" id="{233EE295-1AC7-DD83-BC62-26A048987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6" b="641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75A405-8664-4290-D43C-BABB49C884F0}"/>
              </a:ext>
            </a:extLst>
          </p:cNvPr>
          <p:cNvSpPr txBox="1"/>
          <p:nvPr/>
        </p:nvSpPr>
        <p:spPr>
          <a:xfrm>
            <a:off x="174168" y="145143"/>
            <a:ext cx="8882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Coastal Erosion – more output of sand than input of sand</a:t>
            </a:r>
          </a:p>
        </p:txBody>
      </p:sp>
    </p:spTree>
    <p:extLst>
      <p:ext uri="{BB962C8B-B14F-4D97-AF65-F5344CB8AC3E}">
        <p14:creationId xmlns:p14="http://schemas.microsoft.com/office/powerpoint/2010/main" val="2533211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 descr="Mooloolaba Beach Sand Reclamation Pipeline – Projex Partners">
            <a:extLst>
              <a:ext uri="{FF2B5EF4-FFF2-40B4-BE49-F238E27FC236}">
                <a16:creationId xmlns:a16="http://schemas.microsoft.com/office/drawing/2014/main" id="{C0F2A841-BCB1-58DE-249E-55EC45C5F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8" b="1929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1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oosa, Australia. World-class point breaks with a stunning National Park.">
            <a:extLst>
              <a:ext uri="{FF2B5EF4-FFF2-40B4-BE49-F238E27FC236}">
                <a16:creationId xmlns:a16="http://schemas.microsoft.com/office/drawing/2014/main" id="{1A2C53B6-3742-57AB-7470-140B759A3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1" b="42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164B90-F929-4CB5-2AE6-C870558457E8}"/>
              </a:ext>
            </a:extLst>
          </p:cNvPr>
          <p:cNvSpPr txBox="1"/>
          <p:nvPr/>
        </p:nvSpPr>
        <p:spPr>
          <a:xfrm>
            <a:off x="591712" y="393718"/>
            <a:ext cx="48366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Compare accretion and erosion in the processes of coastal erosion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‘6. The Sea-Saw of Sand”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4" name="Picture 3" descr="A black and white document with text&#10;&#10;Description automatically generated">
            <a:extLst>
              <a:ext uri="{FF2B5EF4-FFF2-40B4-BE49-F238E27FC236}">
                <a16:creationId xmlns:a16="http://schemas.microsoft.com/office/drawing/2014/main" id="{A971482E-024B-E915-DAE0-B343A3CDE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761" y="393718"/>
            <a:ext cx="4371865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Byron Bay's Clarkes Beach Disappears As Coastal Erosion Threatens Cafe ABC  News | lacienciadelcafe.com.ar">
            <a:extLst>
              <a:ext uri="{FF2B5EF4-FFF2-40B4-BE49-F238E27FC236}">
                <a16:creationId xmlns:a16="http://schemas.microsoft.com/office/drawing/2014/main" id="{764D1E01-2C8B-E103-242D-C76C075B7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4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Council hopeful of sand returning to eroded Byron beaches – The Echo">
            <a:extLst>
              <a:ext uri="{FF2B5EF4-FFF2-40B4-BE49-F238E27FC236}">
                <a16:creationId xmlns:a16="http://schemas.microsoft.com/office/drawing/2014/main" id="{82CA33B1-8214-149B-C653-85EC763CD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3" b="1287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5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ur eroded beaches may take years to recover from damage | The Courier Mail">
            <a:extLst>
              <a:ext uri="{FF2B5EF4-FFF2-40B4-BE49-F238E27FC236}">
                <a16:creationId xmlns:a16="http://schemas.microsoft.com/office/drawing/2014/main" id="{70F2BCBC-10AC-1A01-2163-B1A9A266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0"/>
            <a:ext cx="12025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8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Coast beaches survived Oma | The Courier Mail">
            <a:extLst>
              <a:ext uri="{FF2B5EF4-FFF2-40B4-BE49-F238E27FC236}">
                <a16:creationId xmlns:a16="http://schemas.microsoft.com/office/drawing/2014/main" id="{5D0C46F1-776C-C861-ECC2-12B8F25AF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4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Erosion on Sunshine Coast beaches | The Courier Mail">
            <a:extLst>
              <a:ext uri="{FF2B5EF4-FFF2-40B4-BE49-F238E27FC236}">
                <a16:creationId xmlns:a16="http://schemas.microsoft.com/office/drawing/2014/main" id="{A213DAFA-9836-14F3-8CB4-4700EC250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9" b="276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1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oped the loop! | Sv-Anui">
            <a:extLst>
              <a:ext uri="{FF2B5EF4-FFF2-40B4-BE49-F238E27FC236}">
                <a16:creationId xmlns:a16="http://schemas.microsoft.com/office/drawing/2014/main" id="{C203D5E3-7832-CB1B-D3FB-B3B7E4D1F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513"/>
            <a:ext cx="12192000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D9AD8E-4EBF-FB9B-4A80-544856AE06DD}"/>
              </a:ext>
            </a:extLst>
          </p:cNvPr>
          <p:cNvSpPr txBox="1"/>
          <p:nvPr/>
        </p:nvSpPr>
        <p:spPr>
          <a:xfrm>
            <a:off x="232228" y="5747657"/>
            <a:ext cx="554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Double Island Point (near Rainbow Beach SE Qld)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D1055-F654-3925-4764-C5C1DCEFD7C7}"/>
              </a:ext>
            </a:extLst>
          </p:cNvPr>
          <p:cNvSpPr txBox="1"/>
          <p:nvPr/>
        </p:nvSpPr>
        <p:spPr>
          <a:xfrm>
            <a:off x="174168" y="145143"/>
            <a:ext cx="8882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Coastal Accretion – more input of sand than output of sand</a:t>
            </a:r>
          </a:p>
        </p:txBody>
      </p:sp>
    </p:spTree>
    <p:extLst>
      <p:ext uri="{BB962C8B-B14F-4D97-AF65-F5344CB8AC3E}">
        <p14:creationId xmlns:p14="http://schemas.microsoft.com/office/powerpoint/2010/main" val="152143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OUBLE ISLAND">
            <a:extLst>
              <a:ext uri="{FF2B5EF4-FFF2-40B4-BE49-F238E27FC236}">
                <a16:creationId xmlns:a16="http://schemas.microsoft.com/office/drawing/2014/main" id="{C895A2B4-BAA4-FD11-8661-CA32D5F6D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 b="222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77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305</Words>
  <Application>Microsoft Macintosh PowerPoint</Application>
  <PresentationFormat>Widescreen</PresentationFormat>
  <Paragraphs>39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349</cp:revision>
  <dcterms:created xsi:type="dcterms:W3CDTF">2023-09-23T08:38:28Z</dcterms:created>
  <dcterms:modified xsi:type="dcterms:W3CDTF">2024-04-10T20:57:59Z</dcterms:modified>
</cp:coreProperties>
</file>