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8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0"/>
    <p:restoredTop sz="95527"/>
  </p:normalViewPr>
  <p:slideViewPr>
    <p:cSldViewPr snapToGrid="0">
      <p:cViewPr varScale="1">
        <p:scale>
          <a:sx n="103" d="100"/>
          <a:sy n="10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BC923-08BB-3442-8B25-8677E068E517}" type="datetimeFigureOut">
              <a:rPr lang="en-US" smtClean="0"/>
              <a:t>4/11/24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A60AA-0504-9D43-9C67-9C1121590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84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CD395D-65DB-C048-97FA-344F7E45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755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CD395D-65DB-C048-97FA-344F7E45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0162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CCB00-3681-D81C-E8D3-23FBC34A6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10184-31F4-4834-D108-16605C76A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30A5D-9E6A-43DE-9877-5F9959C5C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8F991-04E9-FE0A-0A28-DBBA7BE93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5ECFD-8BAA-B144-FE73-33006A839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AF7ED-48F8-857F-0151-19BF6EC0C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D5A0A-EBD1-EC68-E0A4-1FECD4C2F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FC02C-56C0-926D-DC2D-C2C50BF3B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347DB-0E7A-D877-62EF-707C95F7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F5E8B-73D5-58B5-82B2-5B404F61E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9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B4E0C5-6AFD-2A44-D15C-92DDD3DA8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F76A50-7649-C56E-DE10-F0D67D922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EE7A8-AFC9-4334-3D72-B605140DD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9FED6-C283-1B3C-E3E5-EE63AD44C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EECF5-E24C-2B96-3421-65EB3A69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0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F7B04-3FDF-8531-8033-50BE4656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2B373-1A53-B65F-801C-7B2214DF0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3F12D-D2DA-7CD0-4D47-FD2EF99CC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E31C4-A141-A5BC-D3CF-28B2FC09A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6664F-AFAF-A4D8-FB34-798404AEC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4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7EA64-F975-4C24-0C58-BF88B7137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9D21D-59A1-FB87-B364-3EA5583DD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A666C-29EA-3DD2-580E-9A1194AD2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317A1-CFCD-7D3F-EA0D-781DCD22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EAB1D-98B7-88AE-9AF3-4308F170F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1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8058B-A77D-C907-AB48-0DD92FC27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19A4D-48C0-A7EB-524A-DCD87B922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A4C157-6826-EFD8-9449-88F97E681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173CB-3CD3-3215-A4C6-65FABEBBD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7CE9A-537A-2ED1-CF77-4C05AEEEE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44D78-85FE-F049-D0B5-C67AC30EE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6D8DD-8F3C-A43C-00A3-753D849C3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0639B-95F7-F180-EAAB-23FAD6A9B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35258-5285-2B03-0835-9605CA8AC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37F36-5CE6-2ACD-2E52-207871933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FF160-1983-EEFF-25FE-AE9ABF04C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687847-084F-7291-A9D0-A0BE887CA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15634E-8060-88E6-7043-2C7F3EAD5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1FA7C5-A7A0-D382-465B-95684513C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A6C3C-1D3C-1FBB-5477-4A72C4B50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A7C2D-C6FE-50C3-BB20-5C12080D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80CA2-F867-3229-6314-A25F0215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4A6FA-C283-5540-0BFD-DF42E444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0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4C7A72-5C7F-CF5E-07F5-34EEEAD0A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650DAB-D692-AB90-38BC-A385F71A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42F97-3157-3D76-6268-9419F8F7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4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149E7-BD2B-EEC3-2A7F-9C99A4C55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BD6EF-F883-C5DD-B20F-E13E951C2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7BF00-AB59-5474-3AD6-7E5DDB0FF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3674D-BF8C-0434-A75E-74C4A6326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79AA8-431F-02AD-DD9F-42667657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0049C-D5AB-3D65-B357-1EE328AD0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62FCC-528A-8A4C-793C-566BE7D1D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EFF084-5A7F-3B79-1504-98B8B22EE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9B21F-6907-332B-771E-0BDAE9821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04F51-03DE-1F5F-C855-44800EF8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3F5B-6CE6-524F-AA69-62F39574D03D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ECA8D-0954-E5F4-132B-B83909BC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80B50-74BB-1FA7-4725-9AE5EEE90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4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D41128-A5F0-6476-58DC-41F0FA5E5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783F3-C75E-C1DE-9C35-A37B410C1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D37F9-4F1E-1510-51D2-F6AD9B167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3F5B-6CE6-524F-AA69-62F39574D03D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ABD11-53AB-54F2-CDAE-BFE4173E2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D9F28-8083-EAC6-E9DD-72D078BA5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A194-70AA-1C40-9239-EA61794B3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3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www.google.com/url?sa=i&amp;url=https%3A%2F%2Fthenounproject.com%2Fbrowse%2Ficons%2Fterm%2Fsea-snail%2F&amp;psig=AOvVaw3t3re9HQ9WPcvEl_xZ7lfp&amp;ust=1708907582626000&amp;source=images&amp;cd=vfe&amp;opi=89978449&amp;ved=0CBEQjRxqFwoTCOidjP6exYQDFQAAAAAdAAAAABAD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www.google.com/url?sa=i&amp;url=https%3A%2F%2Fthenounproject.com%2Ficon%2Fchiton-3386093%2F&amp;psig=AOvVaw2Xy_D8PA7LWuMlMBq_MLXo&amp;ust=1708907679642000&amp;source=images&amp;cd=vfe&amp;opi=89978449&amp;ved=0CBEQjRxqFwoTCPjd2qufxYQDFQAAAAAdAAAAABAK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66C7BC4-A3BA-E605-B809-DCE95AC54E6F}"/>
              </a:ext>
            </a:extLst>
          </p:cNvPr>
          <p:cNvSpPr txBox="1"/>
          <p:nvPr/>
        </p:nvSpPr>
        <p:spPr>
          <a:xfrm>
            <a:off x="1162743" y="1536174"/>
            <a:ext cx="334631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Learning Intention: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Interpret data to determine the biodiversity of a marine ecosystem using diversity indices.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Success Criteria: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Complete Marine Education worksheet </a:t>
            </a:r>
            <a:r>
              <a:rPr lang="en-US" sz="2000" i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‘7.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Formula Feast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pic>
        <p:nvPicPr>
          <p:cNvPr id="3" name="Picture 2" descr="A chart of different sea animals&#10;&#10;Description automatically generated with medium confidence">
            <a:extLst>
              <a:ext uri="{FF2B5EF4-FFF2-40B4-BE49-F238E27FC236}">
                <a16:creationId xmlns:a16="http://schemas.microsoft.com/office/drawing/2014/main" id="{DC9BC7E5-4088-864B-CD1E-B4DA008B1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6556" y="1004833"/>
            <a:ext cx="5651152" cy="462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75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E67B4BD-EF3A-3B6F-9DDF-F28DB9549DFD}"/>
              </a:ext>
            </a:extLst>
          </p:cNvPr>
          <p:cNvSpPr txBox="1"/>
          <p:nvPr/>
        </p:nvSpPr>
        <p:spPr>
          <a:xfrm>
            <a:off x="1107880" y="5982411"/>
            <a:ext cx="179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Littorinids</a:t>
            </a:r>
          </a:p>
        </p:txBody>
      </p:sp>
      <p:pic>
        <p:nvPicPr>
          <p:cNvPr id="1031" name="Picture 7" descr="chiton Icon - Free PNG &amp; SVG 3386093 - Noun Project">
            <a:extLst>
              <a:ext uri="{FF2B5EF4-FFF2-40B4-BE49-F238E27FC236}">
                <a16:creationId xmlns:a16="http://schemas.microsoft.com/office/drawing/2014/main" id="{584DDA6A-A64C-DA91-F184-347BDAA44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196" y="4432847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CB475AA-3DF1-56CD-7437-C8A8E357A95A}"/>
              </a:ext>
            </a:extLst>
          </p:cNvPr>
          <p:cNvSpPr txBox="1"/>
          <p:nvPr/>
        </p:nvSpPr>
        <p:spPr>
          <a:xfrm>
            <a:off x="3589982" y="5982471"/>
            <a:ext cx="119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Chiton</a:t>
            </a:r>
          </a:p>
        </p:txBody>
      </p:sp>
      <p:pic>
        <p:nvPicPr>
          <p:cNvPr id="16" name="Picture 7" descr="chiton Icon - Free PNG &amp; SVG 3386093 - Noun Project">
            <a:extLst>
              <a:ext uri="{FF2B5EF4-FFF2-40B4-BE49-F238E27FC236}">
                <a16:creationId xmlns:a16="http://schemas.microsoft.com/office/drawing/2014/main" id="{E37EEF86-7CF4-DD35-4096-2EDCA37B8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904" y="3068858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chiton Icon - Free PNG &amp; SVG 3386093 - Noun Project">
            <a:extLst>
              <a:ext uri="{FF2B5EF4-FFF2-40B4-BE49-F238E27FC236}">
                <a16:creationId xmlns:a16="http://schemas.microsoft.com/office/drawing/2014/main" id="{BEA9D40D-1F7B-9DA0-7BBC-9B9C4543F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904" y="1733476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chiton Icon - Free PNG &amp; SVG 3386093 - Noun Project">
            <a:extLst>
              <a:ext uri="{FF2B5EF4-FFF2-40B4-BE49-F238E27FC236}">
                <a16:creationId xmlns:a16="http://schemas.microsoft.com/office/drawing/2014/main" id="{B877A1D5-3288-B09C-FF6D-74828DFA4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332" y="398094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5F541EE9-44F0-968A-99FB-BEBBC3FC2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256" y="1840271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60BEFEA-B240-B769-0C29-FA38CA0E979B}"/>
              </a:ext>
            </a:extLst>
          </p:cNvPr>
          <p:cNvSpPr txBox="1"/>
          <p:nvPr/>
        </p:nvSpPr>
        <p:spPr>
          <a:xfrm rot="20303062">
            <a:off x="207463" y="245656"/>
            <a:ext cx="20388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kayaTelivigala" pitchFamily="2" charset="77"/>
                <a:cs typeface="AkayaTelivigala" pitchFamily="2" charset="77"/>
              </a:rPr>
              <a:t>Rocky Shore SDI?</a:t>
            </a:r>
          </a:p>
        </p:txBody>
      </p:sp>
      <p:pic>
        <p:nvPicPr>
          <p:cNvPr id="1033" name="Picture 9" descr="chiton Icon - Free PNG &amp; SVG 3386093 - Noun Project">
            <a:hlinkClick r:id="rId5"/>
            <a:extLst>
              <a:ext uri="{FF2B5EF4-FFF2-40B4-BE49-F238E27FC236}">
                <a16:creationId xmlns:a16="http://schemas.microsoft.com/office/drawing/2014/main" id="{0AAC295D-E7DA-A026-5019-EF2748222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081" y="4205167"/>
            <a:ext cx="1553085" cy="155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D38F1BF-E530-4EB4-0CA0-6C08BC738CB7}"/>
              </a:ext>
            </a:extLst>
          </p:cNvPr>
          <p:cNvSpPr txBox="1"/>
          <p:nvPr/>
        </p:nvSpPr>
        <p:spPr>
          <a:xfrm>
            <a:off x="5099081" y="5982471"/>
            <a:ext cx="1780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Octopus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BE69DF-7CF1-A0EA-A13C-C0E2583F978E}"/>
              </a:ext>
            </a:extLst>
          </p:cNvPr>
          <p:cNvSpPr txBox="1"/>
          <p:nvPr/>
        </p:nvSpPr>
        <p:spPr>
          <a:xfrm>
            <a:off x="7659782" y="5982471"/>
            <a:ext cx="1780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Sea hare</a:t>
            </a:r>
          </a:p>
        </p:txBody>
      </p:sp>
      <p:pic>
        <p:nvPicPr>
          <p:cNvPr id="1046" name="Picture 22" descr="Animal, beach, crab, seafood icon - Download on Iconfinder">
            <a:extLst>
              <a:ext uri="{FF2B5EF4-FFF2-40B4-BE49-F238E27FC236}">
                <a16:creationId xmlns:a16="http://schemas.microsoft.com/office/drawing/2014/main" id="{CBF23551-0A23-4121-97F6-4D38F0DE0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8485" y="4277336"/>
            <a:ext cx="1706691" cy="170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2" descr="Animal, beach, crab, seafood icon - Download on Iconfinder">
            <a:extLst>
              <a:ext uri="{FF2B5EF4-FFF2-40B4-BE49-F238E27FC236}">
                <a16:creationId xmlns:a16="http://schemas.microsoft.com/office/drawing/2014/main" id="{18746700-CD78-747B-E344-1C546D9DB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8485" y="2575654"/>
            <a:ext cx="1706691" cy="170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DF4540BD-77B3-E9AD-5AAD-766CBF28682B}"/>
              </a:ext>
            </a:extLst>
          </p:cNvPr>
          <p:cNvSpPr txBox="1"/>
          <p:nvPr/>
        </p:nvSpPr>
        <p:spPr>
          <a:xfrm>
            <a:off x="9861364" y="5982471"/>
            <a:ext cx="1780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Shore crab</a:t>
            </a:r>
          </a:p>
        </p:txBody>
      </p:sp>
      <p:pic>
        <p:nvPicPr>
          <p:cNvPr id="27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EB9A24D4-AF54-A32A-4A0D-62555DC16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255" y="2310788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F0DD751F-7A75-F6FB-67EB-EE49A7730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255" y="2749683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3FCA8403-09D4-6995-46EF-72C8B347B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254" y="3214806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7DD6B753-FC36-1BAB-1C95-47941CCD7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255" y="3703858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AE67C09C-4B9F-4D3C-2798-C2DC2582F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254" y="4174375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CDB84AA7-33E1-70FA-D412-7C56E5D47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254" y="4613270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E5B281E4-5958-8DC8-122A-E0AB4C259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253" y="5078393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28225AB4-3AD1-7FC7-FED8-02869BCCD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983" y="1840271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5340878A-3129-A449-2E6F-366FBFF2D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982" y="2310788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985EDA93-4727-7FC4-6EEF-414E7A0D3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982" y="2749683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0C4E72A8-86AA-BBBF-5C7A-EEBA3F75C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981" y="3214806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C8BC18C2-043A-C090-E024-B6AF19BD6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982" y="3703858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8906C679-4E7D-4AAF-F46B-5C59E06F7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981" y="4174375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48A20E23-F411-403B-73B0-CD20BD0BF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981" y="4613270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C8A72C08-DA83-A66B-4F0D-0C2B238FF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980" y="5078393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EE7DCE3F-86EA-6659-F53B-3160FCC12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82" y="1858806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C3BF9F28-E0AA-3F8B-466F-1C167C937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81" y="2329323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9E4C8945-4FF5-C946-EF22-C45E035CC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81" y="2768218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E24EAC06-1D54-2021-A077-8BBE8916A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80" y="3233341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354BF945-1518-3776-BD82-95BDFCBB7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81" y="3722393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1AC31258-2F63-3E2B-B529-D17408654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80" y="4192910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EAA46494-5A19-7483-5A3F-971CA297B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80" y="4631805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237E01FE-7A4D-9382-6C91-660F4DEF7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79" y="5096928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2CA91886-FA91-18CB-53DE-F2DC8C18F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12" y="1844175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0EA1A60D-C372-7A52-E9CC-F916519E5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11" y="2314692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666A6F6E-85D7-41D3-B4AA-4146F1934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11" y="2753587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235D836D-3B39-794F-0DC3-AB83658CC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10" y="3218710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CCD687D3-4479-EA02-71B9-88FF10513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11" y="3707762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132ADB90-9AE0-DCAB-B970-8F67DA234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10" y="4178279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BF73ECF8-9349-31F6-3938-FEB4FDAB2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10" y="4617174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Sea Snail Icons - Free SVG &amp; PNG Sea Snail Images - Noun Project">
            <a:hlinkClick r:id="rId3"/>
            <a:extLst>
              <a:ext uri="{FF2B5EF4-FFF2-40B4-BE49-F238E27FC236}">
                <a16:creationId xmlns:a16="http://schemas.microsoft.com/office/drawing/2014/main" id="{201CC28B-1D93-1294-7A7E-1139F04B9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09" y="5082297"/>
            <a:ext cx="470517" cy="47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Sea Hare Gifts &amp; Merchandise for Sale | Redbubble">
            <a:extLst>
              <a:ext uri="{FF2B5EF4-FFF2-40B4-BE49-F238E27FC236}">
                <a16:creationId xmlns:a16="http://schemas.microsoft.com/office/drawing/2014/main" id="{FC24D1FD-5ED8-BDB8-CBBA-B48A7514CA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59" t="19031" r="12909" b="14984"/>
          <a:stretch/>
        </p:blipFill>
        <p:spPr bwMode="auto">
          <a:xfrm>
            <a:off x="7659782" y="4308268"/>
            <a:ext cx="1663834" cy="149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2" descr="Animal, beach, crab, seafood icon - Download on Iconfinder">
            <a:extLst>
              <a:ext uri="{FF2B5EF4-FFF2-40B4-BE49-F238E27FC236}">
                <a16:creationId xmlns:a16="http://schemas.microsoft.com/office/drawing/2014/main" id="{FB088368-AE10-C766-ADBF-47A8349F6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364" y="814748"/>
            <a:ext cx="1706691" cy="170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6" descr="Sea Hare Gifts &amp; Merchandise for Sale | Redbubble">
            <a:extLst>
              <a:ext uri="{FF2B5EF4-FFF2-40B4-BE49-F238E27FC236}">
                <a16:creationId xmlns:a16="http://schemas.microsoft.com/office/drawing/2014/main" id="{2EF53A02-93A1-3CC5-AE25-1635FEC64F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59" t="19031" r="12909" b="14984"/>
          <a:stretch/>
        </p:blipFill>
        <p:spPr bwMode="auto">
          <a:xfrm>
            <a:off x="7659782" y="2575654"/>
            <a:ext cx="1663834" cy="149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15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52FDC57-E7D6-A31E-2BE6-D7C5A420D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198373"/>
              </p:ext>
            </p:extLst>
          </p:nvPr>
        </p:nvGraphicFramePr>
        <p:xfrm>
          <a:off x="3756452" y="345040"/>
          <a:ext cx="8093673" cy="616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7891">
                  <a:extLst>
                    <a:ext uri="{9D8B030D-6E8A-4147-A177-3AD203B41FA5}">
                      <a16:colId xmlns:a16="http://schemas.microsoft.com/office/drawing/2014/main" val="1339818431"/>
                    </a:ext>
                  </a:extLst>
                </a:gridCol>
                <a:gridCol w="2697891">
                  <a:extLst>
                    <a:ext uri="{9D8B030D-6E8A-4147-A177-3AD203B41FA5}">
                      <a16:colId xmlns:a16="http://schemas.microsoft.com/office/drawing/2014/main" val="1654483971"/>
                    </a:ext>
                  </a:extLst>
                </a:gridCol>
                <a:gridCol w="2697891">
                  <a:extLst>
                    <a:ext uri="{9D8B030D-6E8A-4147-A177-3AD203B41FA5}">
                      <a16:colId xmlns:a16="http://schemas.microsoft.com/office/drawing/2014/main" val="3917189269"/>
                    </a:ext>
                  </a:extLst>
                </a:gridCol>
              </a:tblGrid>
              <a:tr h="77099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COUNT (n)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n(n-1)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77886"/>
                  </a:ext>
                </a:extLst>
              </a:tr>
              <a:tr h="7709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Littorinids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992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685043"/>
                  </a:ext>
                </a:extLst>
              </a:tr>
              <a:tr h="7709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Chitons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594126"/>
                  </a:ext>
                </a:extLst>
              </a:tr>
              <a:tr h="7709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Octopus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50660"/>
                  </a:ext>
                </a:extLst>
              </a:tr>
              <a:tr h="7709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Sea hare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462441"/>
                  </a:ext>
                </a:extLst>
              </a:tr>
              <a:tr h="7709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Shore crab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575939"/>
                  </a:ext>
                </a:extLst>
              </a:tr>
              <a:tr h="7709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TOTAL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N= </a:t>
                      </a:r>
                      <a:r>
                        <a:rPr lang="en-US" sz="3600" b="1" dirty="0"/>
                        <a:t>42</a:t>
                      </a:r>
                      <a:endParaRPr lang="en-US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>
                          <a:latin typeface="Arial Narrow" panose="020B0606020202030204" pitchFamily="34" charset="0"/>
                        </a:rPr>
                        <a:t>∑n(n-1)</a:t>
                      </a:r>
                      <a:r>
                        <a:rPr lang="en-US" sz="280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800" b="0" dirty="0">
                          <a:latin typeface="Arial Narrow" panose="020B0606020202030204" pitchFamily="34" charset="0"/>
                        </a:rPr>
                        <a:t>=</a:t>
                      </a:r>
                      <a:r>
                        <a:rPr lang="en-US" sz="3600" b="1" dirty="0">
                          <a:latin typeface="Arial Narrow" panose="020B0606020202030204" pitchFamily="34" charset="0"/>
                        </a:rPr>
                        <a:t>  1012</a:t>
                      </a:r>
                      <a:endParaRPr lang="en-AU" sz="28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327509"/>
                  </a:ext>
                </a:extLst>
              </a:tr>
              <a:tr h="77099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>
                          <a:latin typeface="Arial Narrow" panose="020B0606020202030204" pitchFamily="34" charset="0"/>
                        </a:rPr>
                        <a:t>N(N-1)= </a:t>
                      </a:r>
                      <a:r>
                        <a:rPr lang="en-US" sz="2800" b="1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3600" b="1" dirty="0">
                          <a:latin typeface="Arial Narrow" panose="020B0606020202030204" pitchFamily="34" charset="0"/>
                        </a:rPr>
                        <a:t>1722</a:t>
                      </a:r>
                      <a:endParaRPr lang="en-AU" sz="2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>
                          <a:latin typeface="Arial Narrow" panose="020B0606020202030204" pitchFamily="34" charset="0"/>
                        </a:rPr>
                        <a:t>SDI =  </a:t>
                      </a:r>
                      <a:r>
                        <a:rPr lang="en-AU" sz="4000" b="1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0.41</a:t>
                      </a:r>
                      <a:endParaRPr lang="en-AU" sz="28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42271"/>
                  </a:ext>
                </a:extLst>
              </a:tr>
            </a:tbl>
          </a:graphicData>
        </a:graphic>
      </p:graphicFrame>
      <p:pic>
        <p:nvPicPr>
          <p:cNvPr id="19" name="Picture 18" descr="A chart of different sea animals&#10;&#10;Description automatically generated with medium confidence">
            <a:extLst>
              <a:ext uri="{FF2B5EF4-FFF2-40B4-BE49-F238E27FC236}">
                <a16:creationId xmlns:a16="http://schemas.microsoft.com/office/drawing/2014/main" id="{4BEDB5B2-C0A6-4EFC-D8F9-A0C0B8289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75" y="800100"/>
            <a:ext cx="3213100" cy="2628900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5C84E367-04C0-8690-FCFD-A349D6DA5BC5}"/>
              </a:ext>
            </a:extLst>
          </p:cNvPr>
          <p:cNvSpPr/>
          <p:nvPr/>
        </p:nvSpPr>
        <p:spPr>
          <a:xfrm>
            <a:off x="341876" y="3694670"/>
            <a:ext cx="3213100" cy="215007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" name="Picture 1023" descr="A mathematical equation on a black background&#10;&#10;Description automatically generated">
            <a:extLst>
              <a:ext uri="{FF2B5EF4-FFF2-40B4-BE49-F238E27FC236}">
                <a16:creationId xmlns:a16="http://schemas.microsoft.com/office/drawing/2014/main" id="{45ECF09F-0647-1C44-9954-C2C2B4E1B2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475" y="4007708"/>
            <a:ext cx="3009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94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66C7BC4-A3BA-E605-B809-DCE95AC54E6F}"/>
              </a:ext>
            </a:extLst>
          </p:cNvPr>
          <p:cNvSpPr txBox="1"/>
          <p:nvPr/>
        </p:nvSpPr>
        <p:spPr>
          <a:xfrm>
            <a:off x="1162743" y="1536174"/>
            <a:ext cx="334631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Learning Intention: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Interpret data to determine the biodiversity of a marine ecosystem using diversity indices.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Success Criteria: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Complete Marine Education worksheet </a:t>
            </a:r>
            <a:r>
              <a:rPr lang="en-US" sz="2000" i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‘7.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Formula Feast’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pic>
        <p:nvPicPr>
          <p:cNvPr id="3" name="Picture 2" descr="A close-up of a document&#10;&#10;Description automatically generated">
            <a:extLst>
              <a:ext uri="{FF2B5EF4-FFF2-40B4-BE49-F238E27FC236}">
                <a16:creationId xmlns:a16="http://schemas.microsoft.com/office/drawing/2014/main" id="{41662CBD-CDE5-3C16-DF9B-E83D3BA43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714" y="293777"/>
            <a:ext cx="4653847" cy="627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7317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2534</TotalTime>
  <Words>119</Words>
  <Application>Microsoft Macintosh PowerPoint</Application>
  <PresentationFormat>Widescreen</PresentationFormat>
  <Paragraphs>43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AkayaTelivigala</vt:lpstr>
      <vt:lpstr>Arial</vt:lpstr>
      <vt:lpstr>Arial Narrow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 Riches</dc:creator>
  <cp:lastModifiedBy>Gail Riches</cp:lastModifiedBy>
  <cp:revision>316</cp:revision>
  <dcterms:created xsi:type="dcterms:W3CDTF">2023-09-23T08:38:28Z</dcterms:created>
  <dcterms:modified xsi:type="dcterms:W3CDTF">2024-04-11T08:58:29Z</dcterms:modified>
</cp:coreProperties>
</file>