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8" r:id="rId2"/>
    <p:sldId id="261" r:id="rId3"/>
    <p:sldId id="259" r:id="rId4"/>
    <p:sldId id="260" r:id="rId5"/>
    <p:sldId id="262" r:id="rId6"/>
    <p:sldId id="263" r:id="rId7"/>
    <p:sldId id="264" r:id="rId8"/>
    <p:sldId id="268" r:id="rId9"/>
    <p:sldId id="266" r:id="rId10"/>
    <p:sldId id="267" r:id="rId11"/>
    <p:sldId id="265" r:id="rId12"/>
    <p:sldId id="269" r:id="rId13"/>
    <p:sldId id="27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6"/>
    <p:restoredTop sz="95527"/>
  </p:normalViewPr>
  <p:slideViewPr>
    <p:cSldViewPr snapToGrid="0">
      <p:cViewPr varScale="1">
        <p:scale>
          <a:sx n="99" d="100"/>
          <a:sy n="99" d="100"/>
        </p:scale>
        <p:origin x="20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https://corals4conservation.org/ Dr. Austin Bowden-Kerby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5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www.researchgate.net</a:t>
            </a:r>
            <a:r>
              <a:rPr lang="en-US" dirty="0"/>
              <a:t>/figure/Graphical-depiction-of-resistance-versus-resilience-in-response-to-functional-service_fig1_261797595</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252268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a:t>
            </a:r>
            <a:r>
              <a:rPr lang="en-US" dirty="0" err="1"/>
              <a:t>www.researchgate.net</a:t>
            </a:r>
            <a:r>
              <a:rPr lang="en-US" dirty="0"/>
              <a:t>/figure/Graphical-depiction-of-resistance-versus-resilience-in-response-to-functional-service_fig1_261797595</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57101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a:t>
            </a:r>
            <a:r>
              <a:rPr lang="en-US" dirty="0" err="1"/>
              <a:t>www.researchgate.net</a:t>
            </a:r>
            <a:r>
              <a:rPr lang="en-US" dirty="0"/>
              <a:t>/figure/Graphical-depiction-of-resistance-versus-resilience-in-response-to-functional-service_fig1_261797595</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4</a:t>
            </a:fld>
            <a:endParaRPr lang="en-US"/>
          </a:p>
        </p:txBody>
      </p:sp>
    </p:spTree>
    <p:extLst>
      <p:ext uri="{BB962C8B-B14F-4D97-AF65-F5344CB8AC3E}">
        <p14:creationId xmlns:p14="http://schemas.microsoft.com/office/powerpoint/2010/main" val="57006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a:t>
            </a:r>
            <a:r>
              <a:rPr lang="en-US" dirty="0" err="1"/>
              <a:t>www.researchgate.net</a:t>
            </a:r>
            <a:r>
              <a:rPr lang="en-US" dirty="0"/>
              <a:t>/figure/Graphical-depiction-of-resistance-versus-resilience-in-response-to-functional-service_fig1_261797595</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5</a:t>
            </a:fld>
            <a:endParaRPr lang="en-US"/>
          </a:p>
        </p:txBody>
      </p:sp>
    </p:spTree>
    <p:extLst>
      <p:ext uri="{BB962C8B-B14F-4D97-AF65-F5344CB8AC3E}">
        <p14:creationId xmlns:p14="http://schemas.microsoft.com/office/powerpoint/2010/main" val="159587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8</a:t>
            </a:fld>
            <a:endParaRPr lang="en-US"/>
          </a:p>
        </p:txBody>
      </p:sp>
    </p:spTree>
    <p:extLst>
      <p:ext uri="{BB962C8B-B14F-4D97-AF65-F5344CB8AC3E}">
        <p14:creationId xmlns:p14="http://schemas.microsoft.com/office/powerpoint/2010/main" val="290976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a:t>
            </a:r>
            <a:r>
              <a:rPr lang="en-US" dirty="0" err="1"/>
              <a:t>www.edgeofexistence.org</a:t>
            </a:r>
            <a:r>
              <a:rPr lang="en-US" dirty="0"/>
              <a:t>/blog/coral-resistance-to-bleaching-a-genetic-basis/</a:t>
            </a:r>
          </a:p>
        </p:txBody>
      </p:sp>
      <p:sp>
        <p:nvSpPr>
          <p:cNvPr id="4" name="Slide Number Placeholder 3"/>
          <p:cNvSpPr>
            <a:spLocks noGrp="1"/>
          </p:cNvSpPr>
          <p:nvPr>
            <p:ph type="sldNum" sz="quarter" idx="5"/>
          </p:nvPr>
        </p:nvSpPr>
        <p:spPr/>
        <p:txBody>
          <a:bodyPr/>
          <a:lstStyle/>
          <a:p>
            <a:fld id="{1E9A60AA-0504-9D43-9C67-9C1121590EC0}" type="slidenum">
              <a:rPr lang="en-US" smtClean="0"/>
              <a:t>9</a:t>
            </a:fld>
            <a:endParaRPr lang="en-US"/>
          </a:p>
        </p:txBody>
      </p:sp>
    </p:spTree>
    <p:extLst>
      <p:ext uri="{BB962C8B-B14F-4D97-AF65-F5344CB8AC3E}">
        <p14:creationId xmlns:p14="http://schemas.microsoft.com/office/powerpoint/2010/main" val="388095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https://corals4conservation.org/ Dr. Austin Bowden-Kerby</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13</a:t>
            </a:fld>
            <a:endParaRPr lang="en-US"/>
          </a:p>
        </p:txBody>
      </p:sp>
    </p:spTree>
    <p:extLst>
      <p:ext uri="{BB962C8B-B14F-4D97-AF65-F5344CB8AC3E}">
        <p14:creationId xmlns:p14="http://schemas.microsoft.com/office/powerpoint/2010/main" val="347519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49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6C7BC4-A3BA-E605-B809-DCE95AC54E6F}"/>
              </a:ext>
            </a:extLst>
          </p:cNvPr>
          <p:cNvSpPr txBox="1"/>
          <p:nvPr/>
        </p:nvSpPr>
        <p:spPr>
          <a:xfrm>
            <a:off x="1162743" y="1536174"/>
            <a:ext cx="408887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Describe the concepts of ecosystem resilience, disturbance and recovery.</a:t>
            </a:r>
            <a:b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lang="en-US" sz="2000" i="1" dirty="0">
                <a:solidFill>
                  <a:schemeClr val="bg1"/>
                </a:solidFill>
                <a:latin typeface="Arial Narrow" panose="020B0604020202020204" pitchFamily="34" charset="0"/>
                <a:cs typeface="Arial Narrow" panose="020B0604020202020204" pitchFamily="34" charset="0"/>
              </a:rPr>
              <a:t>‘8.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Environmental Medical’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5122" name="Picture 2" descr="Coral reefs in hot water – DW – 05/10/2017">
            <a:extLst>
              <a:ext uri="{FF2B5EF4-FFF2-40B4-BE49-F238E27FC236}">
                <a16:creationId xmlns:a16="http://schemas.microsoft.com/office/drawing/2014/main" id="{23C81F96-98D7-7FB2-D4AB-2A1D514E5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32" r="17094"/>
          <a:stretch/>
        </p:blipFill>
        <p:spPr bwMode="auto">
          <a:xfrm>
            <a:off x="6038335" y="0"/>
            <a:ext cx="61536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5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B3A60E-1294-28F6-D5AE-98CE37653066}"/>
              </a:ext>
            </a:extLst>
          </p:cNvPr>
          <p:cNvSpPr txBox="1"/>
          <p:nvPr/>
        </p:nvSpPr>
        <p:spPr>
          <a:xfrm>
            <a:off x="3703938" y="6271740"/>
            <a:ext cx="6098058"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www.youtube.com</a:t>
            </a:r>
            <a:r>
              <a:rPr lang="en-US" dirty="0">
                <a:solidFill>
                  <a:schemeClr val="bg1"/>
                </a:solidFill>
              </a:rPr>
              <a:t>/</a:t>
            </a:r>
            <a:r>
              <a:rPr lang="en-US" dirty="0" err="1">
                <a:solidFill>
                  <a:schemeClr val="bg1"/>
                </a:solidFill>
              </a:rPr>
              <a:t>watch?v</a:t>
            </a:r>
            <a:r>
              <a:rPr lang="en-US" dirty="0">
                <a:solidFill>
                  <a:schemeClr val="bg1"/>
                </a:solidFill>
              </a:rPr>
              <a:t>=</a:t>
            </a:r>
            <a:r>
              <a:rPr lang="en-US" dirty="0" err="1">
                <a:solidFill>
                  <a:schemeClr val="bg1"/>
                </a:solidFill>
              </a:rPr>
              <a:t>IKaJ-uzy_UE</a:t>
            </a:r>
            <a:endParaRPr lang="en-US" dirty="0">
              <a:solidFill>
                <a:schemeClr val="bg1"/>
              </a:solidFill>
            </a:endParaRPr>
          </a:p>
        </p:txBody>
      </p:sp>
      <p:pic>
        <p:nvPicPr>
          <p:cNvPr id="5" name="Picture 4" descr="A screenshot of a video&#10;&#10;Description automatically generated">
            <a:extLst>
              <a:ext uri="{FF2B5EF4-FFF2-40B4-BE49-F238E27FC236}">
                <a16:creationId xmlns:a16="http://schemas.microsoft.com/office/drawing/2014/main" id="{79785AFE-6405-B57C-34F4-1A9E3ED1E1E6}"/>
              </a:ext>
            </a:extLst>
          </p:cNvPr>
          <p:cNvPicPr>
            <a:picLocks noChangeAspect="1"/>
          </p:cNvPicPr>
          <p:nvPr/>
        </p:nvPicPr>
        <p:blipFill>
          <a:blip r:embed="rId2"/>
          <a:stretch>
            <a:fillRect/>
          </a:stretch>
        </p:blipFill>
        <p:spPr>
          <a:xfrm>
            <a:off x="3309018" y="515416"/>
            <a:ext cx="5760842" cy="5050286"/>
          </a:xfrm>
          <a:prstGeom prst="rect">
            <a:avLst/>
          </a:prstGeom>
        </p:spPr>
      </p:pic>
    </p:spTree>
    <p:extLst>
      <p:ext uri="{BB962C8B-B14F-4D97-AF65-F5344CB8AC3E}">
        <p14:creationId xmlns:p14="http://schemas.microsoft.com/office/powerpoint/2010/main" val="369626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6E644-203D-9EBD-F284-369664EA5ADE}"/>
              </a:ext>
            </a:extLst>
          </p:cNvPr>
          <p:cNvSpPr txBox="1"/>
          <p:nvPr/>
        </p:nvSpPr>
        <p:spPr>
          <a:xfrm>
            <a:off x="197708" y="273905"/>
            <a:ext cx="12332043" cy="461665"/>
          </a:xfrm>
          <a:prstGeom prst="rect">
            <a:avLst/>
          </a:prstGeom>
          <a:noFill/>
        </p:spPr>
        <p:txBody>
          <a:bodyPr wrap="square">
            <a:spAutoFit/>
          </a:bodyPr>
          <a:lstStyle/>
          <a:p>
            <a:r>
              <a:rPr lang="en-AU" sz="2400" b="1" dirty="0">
                <a:solidFill>
                  <a:schemeClr val="bg1"/>
                </a:solidFill>
                <a:latin typeface="Arial Narrow" pitchFamily="34" charset="0"/>
              </a:rPr>
              <a:t>Resilience </a:t>
            </a:r>
            <a:r>
              <a:rPr lang="en-AU" sz="2400" dirty="0">
                <a:solidFill>
                  <a:schemeClr val="bg1"/>
                </a:solidFill>
                <a:latin typeface="Arial Narrow" pitchFamily="34" charset="0"/>
              </a:rPr>
              <a:t>is the capacity to recover from a disturbance or withstand ongoing pressures (e.g. immunity)</a:t>
            </a:r>
          </a:p>
        </p:txBody>
      </p:sp>
      <p:sp>
        <p:nvSpPr>
          <p:cNvPr id="4" name="TextBox 3">
            <a:extLst>
              <a:ext uri="{FF2B5EF4-FFF2-40B4-BE49-F238E27FC236}">
                <a16:creationId xmlns:a16="http://schemas.microsoft.com/office/drawing/2014/main" id="{DF686E44-D099-D450-ADBF-0AED97351481}"/>
              </a:ext>
            </a:extLst>
          </p:cNvPr>
          <p:cNvSpPr txBox="1"/>
          <p:nvPr/>
        </p:nvSpPr>
        <p:spPr>
          <a:xfrm>
            <a:off x="4293973" y="6399429"/>
            <a:ext cx="6264874"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reefresilience.org</a:t>
            </a:r>
            <a:r>
              <a:rPr lang="en-US" dirty="0">
                <a:solidFill>
                  <a:schemeClr val="bg1"/>
                </a:solidFill>
              </a:rPr>
              <a:t>/news/</a:t>
            </a:r>
          </a:p>
        </p:txBody>
      </p:sp>
      <p:pic>
        <p:nvPicPr>
          <p:cNvPr id="9218" name="Picture 2" descr="Resilient Definition Printable Wall Art, Resilient Quote, Resilient Poster,  Resilient Digital Print, Resilient Affirmation, New Home Gift - Etsy  Australia">
            <a:extLst>
              <a:ext uri="{FF2B5EF4-FFF2-40B4-BE49-F238E27FC236}">
                <a16:creationId xmlns:a16="http://schemas.microsoft.com/office/drawing/2014/main" id="{06A59B74-075A-9884-CA4C-D9C49CDD4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335" y="1225894"/>
            <a:ext cx="4683211" cy="4683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74FBB2-B8AB-8FE5-F05D-C7A0A56A8CC5}"/>
              </a:ext>
            </a:extLst>
          </p:cNvPr>
          <p:cNvSpPr txBox="1"/>
          <p:nvPr/>
        </p:nvSpPr>
        <p:spPr>
          <a:xfrm>
            <a:off x="7105134" y="2690336"/>
            <a:ext cx="3645244" cy="1754326"/>
          </a:xfrm>
          <a:prstGeom prst="rect">
            <a:avLst/>
          </a:prstGeom>
          <a:noFill/>
        </p:spPr>
        <p:txBody>
          <a:bodyPr wrap="square" rtlCol="0">
            <a:spAutoFit/>
          </a:bodyPr>
          <a:lstStyle/>
          <a:p>
            <a:pPr algn="ctr"/>
            <a:r>
              <a:rPr lang="en-US" sz="3600" dirty="0">
                <a:solidFill>
                  <a:schemeClr val="bg1"/>
                </a:solidFill>
                <a:latin typeface="Comic Sans MS" panose="030F0902030302020204" pitchFamily="66" charset="0"/>
              </a:rPr>
              <a:t>Getting back up after being knocked down</a:t>
            </a:r>
          </a:p>
        </p:txBody>
      </p:sp>
    </p:spTree>
    <p:extLst>
      <p:ext uri="{BB962C8B-B14F-4D97-AF65-F5344CB8AC3E}">
        <p14:creationId xmlns:p14="http://schemas.microsoft.com/office/powerpoint/2010/main" val="198642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mall start to coral recovery in the Great Barrier Reef but large increase  in coral trout | AIMS">
            <a:extLst>
              <a:ext uri="{FF2B5EF4-FFF2-40B4-BE49-F238E27FC236}">
                <a16:creationId xmlns:a16="http://schemas.microsoft.com/office/drawing/2014/main" id="{772060A6-70CC-ACDD-9F96-CEF1CA530B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20"/>
          <a:stretch/>
        </p:blipFill>
        <p:spPr bwMode="auto">
          <a:xfrm>
            <a:off x="0" y="0"/>
            <a:ext cx="12192000" cy="6813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6A76CB-3AC7-8A4B-EC21-2CA480694EA5}"/>
              </a:ext>
            </a:extLst>
          </p:cNvPr>
          <p:cNvSpPr txBox="1"/>
          <p:nvPr/>
        </p:nvSpPr>
        <p:spPr>
          <a:xfrm>
            <a:off x="98854" y="122982"/>
            <a:ext cx="11994292" cy="892552"/>
          </a:xfrm>
          <a:prstGeom prst="rect">
            <a:avLst/>
          </a:prstGeom>
          <a:noFill/>
        </p:spPr>
        <p:txBody>
          <a:bodyPr wrap="square">
            <a:spAutoFit/>
          </a:bodyPr>
          <a:lstStyle/>
          <a:p>
            <a:pPr algn="ctr"/>
            <a:r>
              <a:rPr lang="en-AU" sz="2400" b="1" dirty="0">
                <a:solidFill>
                  <a:schemeClr val="bg1"/>
                </a:solidFill>
                <a:latin typeface="Arial Narrow" pitchFamily="34" charset="0"/>
              </a:rPr>
              <a:t>Recovery </a:t>
            </a:r>
            <a:r>
              <a:rPr lang="en-AU" sz="2400" dirty="0">
                <a:solidFill>
                  <a:schemeClr val="bg1"/>
                </a:solidFill>
                <a:latin typeface="Arial Narrow" pitchFamily="34" charset="0"/>
              </a:rPr>
              <a:t>refers to the </a:t>
            </a:r>
            <a:r>
              <a:rPr lang="en-AU" sz="2800" b="1" dirty="0">
                <a:solidFill>
                  <a:schemeClr val="bg1"/>
                </a:solidFill>
                <a:latin typeface="Arial Narrow" pitchFamily="34" charset="0"/>
              </a:rPr>
              <a:t>return </a:t>
            </a:r>
            <a:r>
              <a:rPr lang="en-AU" sz="2400" dirty="0">
                <a:solidFill>
                  <a:schemeClr val="bg1"/>
                </a:solidFill>
                <a:latin typeface="Arial Narrow" pitchFamily="34" charset="0"/>
              </a:rPr>
              <a:t>of a damaged ecological system and associated ecosystem services to a stable state (i.e. an identifiable abundance and composition of species) (e.g. getting better again).</a:t>
            </a:r>
          </a:p>
        </p:txBody>
      </p:sp>
    </p:spTree>
    <p:extLst>
      <p:ext uri="{BB962C8B-B14F-4D97-AF65-F5344CB8AC3E}">
        <p14:creationId xmlns:p14="http://schemas.microsoft.com/office/powerpoint/2010/main" val="39890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69DDD-30DB-D980-8F84-D33C8691C392}"/>
              </a:ext>
            </a:extLst>
          </p:cNvPr>
          <p:cNvSpPr txBox="1"/>
          <p:nvPr/>
        </p:nvSpPr>
        <p:spPr>
          <a:xfrm>
            <a:off x="3580370" y="6160529"/>
            <a:ext cx="6098058"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www.youtube.com</a:t>
            </a:r>
            <a:r>
              <a:rPr lang="en-US" dirty="0">
                <a:solidFill>
                  <a:schemeClr val="bg1"/>
                </a:solidFill>
              </a:rPr>
              <a:t>/</a:t>
            </a:r>
            <a:r>
              <a:rPr lang="en-US" dirty="0" err="1">
                <a:solidFill>
                  <a:schemeClr val="bg1"/>
                </a:solidFill>
              </a:rPr>
              <a:t>watch?v</a:t>
            </a:r>
            <a:r>
              <a:rPr lang="en-US" dirty="0">
                <a:solidFill>
                  <a:schemeClr val="bg1"/>
                </a:solidFill>
              </a:rPr>
              <a:t>=9VbWV23JBxY</a:t>
            </a:r>
          </a:p>
        </p:txBody>
      </p:sp>
      <p:pic>
        <p:nvPicPr>
          <p:cNvPr id="5" name="Picture 4" descr="A screenshot of a video&#10;&#10;Description automatically generated">
            <a:extLst>
              <a:ext uri="{FF2B5EF4-FFF2-40B4-BE49-F238E27FC236}">
                <a16:creationId xmlns:a16="http://schemas.microsoft.com/office/drawing/2014/main" id="{7A6BD771-CA4F-675F-3B5B-9682E4F9632A}"/>
              </a:ext>
            </a:extLst>
          </p:cNvPr>
          <p:cNvPicPr>
            <a:picLocks noChangeAspect="1"/>
          </p:cNvPicPr>
          <p:nvPr/>
        </p:nvPicPr>
        <p:blipFill>
          <a:blip r:embed="rId3"/>
          <a:stretch>
            <a:fillRect/>
          </a:stretch>
        </p:blipFill>
        <p:spPr>
          <a:xfrm>
            <a:off x="3277414" y="508890"/>
            <a:ext cx="5637172" cy="5459423"/>
          </a:xfrm>
          <a:prstGeom prst="rect">
            <a:avLst/>
          </a:prstGeom>
        </p:spPr>
      </p:pic>
      <p:sp>
        <p:nvSpPr>
          <p:cNvPr id="6" name="TextBox 5">
            <a:extLst>
              <a:ext uri="{FF2B5EF4-FFF2-40B4-BE49-F238E27FC236}">
                <a16:creationId xmlns:a16="http://schemas.microsoft.com/office/drawing/2014/main" id="{74DBA7D2-E99C-6C8E-8BC3-2351419E676E}"/>
              </a:ext>
            </a:extLst>
          </p:cNvPr>
          <p:cNvSpPr txBox="1"/>
          <p:nvPr/>
        </p:nvSpPr>
        <p:spPr>
          <a:xfrm rot="1230142">
            <a:off x="9680705" y="2638437"/>
            <a:ext cx="1835792" cy="1200329"/>
          </a:xfrm>
          <a:prstGeom prst="rect">
            <a:avLst/>
          </a:prstGeom>
          <a:noFill/>
        </p:spPr>
        <p:txBody>
          <a:bodyPr wrap="square" rtlCol="0">
            <a:spAutoFit/>
          </a:bodyPr>
          <a:lstStyle/>
          <a:p>
            <a:pPr algn="ctr"/>
            <a:r>
              <a:rPr lang="en-US" sz="3600" dirty="0">
                <a:solidFill>
                  <a:schemeClr val="bg1"/>
                </a:solidFill>
                <a:latin typeface="Comic Sans MS" panose="030F0902030302020204" pitchFamily="66" charset="0"/>
              </a:rPr>
              <a:t>A must watch!</a:t>
            </a:r>
          </a:p>
        </p:txBody>
      </p:sp>
    </p:spTree>
    <p:extLst>
      <p:ext uri="{BB962C8B-B14F-4D97-AF65-F5344CB8AC3E}">
        <p14:creationId xmlns:p14="http://schemas.microsoft.com/office/powerpoint/2010/main" val="343197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6C7BC4-A3BA-E605-B809-DCE95AC54E6F}"/>
              </a:ext>
            </a:extLst>
          </p:cNvPr>
          <p:cNvSpPr txBox="1"/>
          <p:nvPr/>
        </p:nvSpPr>
        <p:spPr>
          <a:xfrm>
            <a:off x="1162743" y="1536174"/>
            <a:ext cx="408887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Describe the concepts of ecosystem resilience, disturbance and recovery.</a:t>
            </a:r>
            <a:b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lang="en-US" sz="2000" i="1" dirty="0">
                <a:solidFill>
                  <a:schemeClr val="bg1"/>
                </a:solidFill>
                <a:latin typeface="Arial Narrow" panose="020B0604020202020204" pitchFamily="34" charset="0"/>
                <a:cs typeface="Arial Narrow" panose="020B0604020202020204" pitchFamily="34" charset="0"/>
              </a:rPr>
              <a:t>‘8.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Environmental Medical’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3" name="Picture 2" descr="A paper with text and images&#10;&#10;Description automatically generated">
            <a:extLst>
              <a:ext uri="{FF2B5EF4-FFF2-40B4-BE49-F238E27FC236}">
                <a16:creationId xmlns:a16="http://schemas.microsoft.com/office/drawing/2014/main" id="{66432FFE-1BC3-2B37-A1F4-FA247CB1DE4E}"/>
              </a:ext>
            </a:extLst>
          </p:cNvPr>
          <p:cNvPicPr>
            <a:picLocks noChangeAspect="1"/>
          </p:cNvPicPr>
          <p:nvPr/>
        </p:nvPicPr>
        <p:blipFill>
          <a:blip r:embed="rId3"/>
          <a:stretch>
            <a:fillRect/>
          </a:stretch>
        </p:blipFill>
        <p:spPr>
          <a:xfrm>
            <a:off x="7198729" y="388371"/>
            <a:ext cx="4508166" cy="6081257"/>
          </a:xfrm>
          <a:prstGeom prst="rect">
            <a:avLst/>
          </a:prstGeom>
        </p:spPr>
      </p:pic>
    </p:spTree>
    <p:extLst>
      <p:ext uri="{BB962C8B-B14F-4D97-AF65-F5344CB8AC3E}">
        <p14:creationId xmlns:p14="http://schemas.microsoft.com/office/powerpoint/2010/main" val="30032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B2020-40EE-506D-F965-94673EB02A3D}"/>
              </a:ext>
            </a:extLst>
          </p:cNvPr>
          <p:cNvSpPr/>
          <p:nvPr/>
        </p:nvSpPr>
        <p:spPr>
          <a:xfrm>
            <a:off x="0" y="988541"/>
            <a:ext cx="12192000" cy="5869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14AF03-45D1-C7F9-F3E9-161B5711CD24}"/>
              </a:ext>
            </a:extLst>
          </p:cNvPr>
          <p:cNvSpPr txBox="1"/>
          <p:nvPr/>
        </p:nvSpPr>
        <p:spPr>
          <a:xfrm>
            <a:off x="197708" y="273905"/>
            <a:ext cx="12332043" cy="1200329"/>
          </a:xfrm>
          <a:prstGeom prst="rect">
            <a:avLst/>
          </a:prstGeom>
          <a:noFill/>
        </p:spPr>
        <p:txBody>
          <a:bodyPr wrap="square">
            <a:spAutoFit/>
          </a:bodyPr>
          <a:lstStyle/>
          <a:p>
            <a:r>
              <a:rPr lang="en-AU" sz="2400" b="1" dirty="0">
                <a:solidFill>
                  <a:schemeClr val="bg1"/>
                </a:solidFill>
                <a:latin typeface="Arial Narrow" pitchFamily="34" charset="0"/>
              </a:rPr>
              <a:t>Disturbance </a:t>
            </a:r>
            <a:r>
              <a:rPr lang="en-AU" sz="2400" dirty="0">
                <a:solidFill>
                  <a:schemeClr val="bg1"/>
                </a:solidFill>
                <a:latin typeface="Arial Narrow" pitchFamily="34" charset="0"/>
              </a:rPr>
              <a:t>is an event of intense environmental stress, forcing change upon an ecosystem (e.g. virus)</a:t>
            </a:r>
          </a:p>
          <a:p>
            <a:endParaRPr lang="en-AU" sz="2400" dirty="0">
              <a:solidFill>
                <a:schemeClr val="bg1"/>
              </a:solidFill>
              <a:latin typeface="Arial Narrow" pitchFamily="34" charset="0"/>
            </a:endParaRPr>
          </a:p>
          <a:p>
            <a:endParaRPr lang="en-AU" sz="2400" b="1" dirty="0">
              <a:solidFill>
                <a:schemeClr val="bg1"/>
              </a:solidFill>
              <a:latin typeface="Arial Narrow" pitchFamily="34" charset="0"/>
            </a:endParaRPr>
          </a:p>
        </p:txBody>
      </p:sp>
      <p:pic>
        <p:nvPicPr>
          <p:cNvPr id="9" name="Picture 8" descr="Graphical depiction of resistance versus resilience in response to... |  Download Scientific Diagram">
            <a:extLst>
              <a:ext uri="{FF2B5EF4-FFF2-40B4-BE49-F238E27FC236}">
                <a16:creationId xmlns:a16="http://schemas.microsoft.com/office/drawing/2014/main" id="{2FBF12C4-D288-6C33-EB34-23F540191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029" y="1322173"/>
            <a:ext cx="7169307" cy="47626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15AB329-0DB1-FB4E-B0EB-1511D7B97CEA}"/>
              </a:ext>
            </a:extLst>
          </p:cNvPr>
          <p:cNvSpPr txBox="1"/>
          <p:nvPr/>
        </p:nvSpPr>
        <p:spPr>
          <a:xfrm>
            <a:off x="6096000" y="6214763"/>
            <a:ext cx="1297459" cy="369332"/>
          </a:xfrm>
          <a:prstGeom prst="rect">
            <a:avLst/>
          </a:prstGeom>
          <a:noFill/>
        </p:spPr>
        <p:txBody>
          <a:bodyPr wrap="square" rtlCol="0">
            <a:spAutoFit/>
          </a:bodyPr>
          <a:lstStyle/>
          <a:p>
            <a:r>
              <a:rPr lang="en-US" dirty="0"/>
              <a:t>Time</a:t>
            </a:r>
          </a:p>
        </p:txBody>
      </p:sp>
      <p:sp>
        <p:nvSpPr>
          <p:cNvPr id="11" name="TextBox 10">
            <a:extLst>
              <a:ext uri="{FF2B5EF4-FFF2-40B4-BE49-F238E27FC236}">
                <a16:creationId xmlns:a16="http://schemas.microsoft.com/office/drawing/2014/main" id="{9A348AE4-3D20-EB0A-C053-8868AB156DA4}"/>
              </a:ext>
            </a:extLst>
          </p:cNvPr>
          <p:cNvSpPr txBox="1"/>
          <p:nvPr/>
        </p:nvSpPr>
        <p:spPr>
          <a:xfrm>
            <a:off x="1381570" y="3518823"/>
            <a:ext cx="1297459" cy="369332"/>
          </a:xfrm>
          <a:prstGeom prst="rect">
            <a:avLst/>
          </a:prstGeom>
          <a:noFill/>
        </p:spPr>
        <p:txBody>
          <a:bodyPr wrap="square" rtlCol="0">
            <a:spAutoFit/>
          </a:bodyPr>
          <a:lstStyle/>
          <a:p>
            <a:r>
              <a:rPr lang="en-US" dirty="0"/>
              <a:t>Strength</a:t>
            </a:r>
          </a:p>
        </p:txBody>
      </p:sp>
      <p:sp>
        <p:nvSpPr>
          <p:cNvPr id="12" name="TextBox 11">
            <a:extLst>
              <a:ext uri="{FF2B5EF4-FFF2-40B4-BE49-F238E27FC236}">
                <a16:creationId xmlns:a16="http://schemas.microsoft.com/office/drawing/2014/main" id="{A9AC991D-C2EA-6797-E08E-D49CF7A25592}"/>
              </a:ext>
            </a:extLst>
          </p:cNvPr>
          <p:cNvSpPr txBox="1"/>
          <p:nvPr/>
        </p:nvSpPr>
        <p:spPr>
          <a:xfrm rot="16705849">
            <a:off x="4499905" y="3518823"/>
            <a:ext cx="1297459" cy="369332"/>
          </a:xfrm>
          <a:prstGeom prst="rect">
            <a:avLst/>
          </a:prstGeom>
          <a:noFill/>
        </p:spPr>
        <p:txBody>
          <a:bodyPr wrap="square" rtlCol="0">
            <a:spAutoFit/>
          </a:bodyPr>
          <a:lstStyle/>
          <a:p>
            <a:r>
              <a:rPr lang="en-US" dirty="0"/>
              <a:t>recovery</a:t>
            </a:r>
          </a:p>
        </p:txBody>
      </p:sp>
      <p:sp>
        <p:nvSpPr>
          <p:cNvPr id="13" name="TextBox 12">
            <a:extLst>
              <a:ext uri="{FF2B5EF4-FFF2-40B4-BE49-F238E27FC236}">
                <a16:creationId xmlns:a16="http://schemas.microsoft.com/office/drawing/2014/main" id="{397BD002-DC3B-14CC-B653-40FF9220DF12}"/>
              </a:ext>
            </a:extLst>
          </p:cNvPr>
          <p:cNvSpPr txBox="1"/>
          <p:nvPr/>
        </p:nvSpPr>
        <p:spPr>
          <a:xfrm rot="17158061">
            <a:off x="7682953" y="3518822"/>
            <a:ext cx="1297459" cy="369332"/>
          </a:xfrm>
          <a:prstGeom prst="rect">
            <a:avLst/>
          </a:prstGeom>
          <a:noFill/>
        </p:spPr>
        <p:txBody>
          <a:bodyPr wrap="square" rtlCol="0">
            <a:spAutoFit/>
          </a:bodyPr>
          <a:lstStyle/>
          <a:p>
            <a:r>
              <a:rPr lang="en-US" dirty="0"/>
              <a:t>recovery</a:t>
            </a:r>
          </a:p>
        </p:txBody>
      </p:sp>
    </p:spTree>
    <p:extLst>
      <p:ext uri="{BB962C8B-B14F-4D97-AF65-F5344CB8AC3E}">
        <p14:creationId xmlns:p14="http://schemas.microsoft.com/office/powerpoint/2010/main" val="241384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B2020-40EE-506D-F965-94673EB02A3D}"/>
              </a:ext>
            </a:extLst>
          </p:cNvPr>
          <p:cNvSpPr/>
          <p:nvPr/>
        </p:nvSpPr>
        <p:spPr>
          <a:xfrm>
            <a:off x="0" y="988541"/>
            <a:ext cx="12192000" cy="5869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14AF03-45D1-C7F9-F3E9-161B5711CD24}"/>
              </a:ext>
            </a:extLst>
          </p:cNvPr>
          <p:cNvSpPr txBox="1"/>
          <p:nvPr/>
        </p:nvSpPr>
        <p:spPr>
          <a:xfrm>
            <a:off x="1248033" y="273905"/>
            <a:ext cx="10354962" cy="461665"/>
          </a:xfrm>
          <a:prstGeom prst="rect">
            <a:avLst/>
          </a:prstGeom>
          <a:noFill/>
        </p:spPr>
        <p:txBody>
          <a:bodyPr wrap="square">
            <a:spAutoFit/>
          </a:bodyPr>
          <a:lstStyle/>
          <a:p>
            <a:r>
              <a:rPr lang="en-AU" sz="2400" b="1" dirty="0">
                <a:solidFill>
                  <a:schemeClr val="bg1"/>
                </a:solidFill>
                <a:latin typeface="Arial Narrow" pitchFamily="34" charset="0"/>
              </a:rPr>
              <a:t>Resistance</a:t>
            </a:r>
            <a:r>
              <a:rPr lang="en-AU" sz="2400" dirty="0">
                <a:solidFill>
                  <a:schemeClr val="bg1"/>
                </a:solidFill>
                <a:latin typeface="Arial Narrow" pitchFamily="34" charset="0"/>
              </a:rPr>
              <a:t> is the capacity to withstand a disturbance (e.g. to </a:t>
            </a:r>
            <a:r>
              <a:rPr lang="en-AU" sz="2400" i="1" dirty="0">
                <a:solidFill>
                  <a:schemeClr val="bg1"/>
                </a:solidFill>
                <a:latin typeface="Arial Narrow" pitchFamily="34" charset="0"/>
              </a:rPr>
              <a:t>not</a:t>
            </a:r>
            <a:r>
              <a:rPr lang="en-AU" sz="2400" dirty="0">
                <a:solidFill>
                  <a:schemeClr val="bg1"/>
                </a:solidFill>
                <a:latin typeface="Arial Narrow" pitchFamily="34" charset="0"/>
              </a:rPr>
              <a:t> get sick in the first place)</a:t>
            </a:r>
            <a:endParaRPr lang="en-US" sz="2400" dirty="0">
              <a:solidFill>
                <a:schemeClr val="bg1"/>
              </a:solidFill>
              <a:latin typeface="Arial Narrow" pitchFamily="34" charset="0"/>
            </a:endParaRPr>
          </a:p>
        </p:txBody>
      </p:sp>
      <p:pic>
        <p:nvPicPr>
          <p:cNvPr id="10" name="Picture 9" descr="Graphical depiction of resistance versus resilience in response to... |  Download Scientific Diagram">
            <a:extLst>
              <a:ext uri="{FF2B5EF4-FFF2-40B4-BE49-F238E27FC236}">
                <a16:creationId xmlns:a16="http://schemas.microsoft.com/office/drawing/2014/main" id="{8B2D5449-881A-A878-A3A9-E1CF86A26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029" y="1322173"/>
            <a:ext cx="7169307" cy="47626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0C8632-23A0-4828-A4C8-9F10787E051A}"/>
              </a:ext>
            </a:extLst>
          </p:cNvPr>
          <p:cNvSpPr txBox="1"/>
          <p:nvPr/>
        </p:nvSpPr>
        <p:spPr>
          <a:xfrm>
            <a:off x="6096000" y="6214763"/>
            <a:ext cx="1297459" cy="369332"/>
          </a:xfrm>
          <a:prstGeom prst="rect">
            <a:avLst/>
          </a:prstGeom>
          <a:noFill/>
        </p:spPr>
        <p:txBody>
          <a:bodyPr wrap="square" rtlCol="0">
            <a:spAutoFit/>
          </a:bodyPr>
          <a:lstStyle/>
          <a:p>
            <a:r>
              <a:rPr lang="en-US" dirty="0"/>
              <a:t>Time</a:t>
            </a:r>
          </a:p>
        </p:txBody>
      </p:sp>
      <p:sp>
        <p:nvSpPr>
          <p:cNvPr id="12" name="TextBox 11">
            <a:extLst>
              <a:ext uri="{FF2B5EF4-FFF2-40B4-BE49-F238E27FC236}">
                <a16:creationId xmlns:a16="http://schemas.microsoft.com/office/drawing/2014/main" id="{F7CC54E4-5CB1-0C73-2AB7-F30EB069D3FF}"/>
              </a:ext>
            </a:extLst>
          </p:cNvPr>
          <p:cNvSpPr txBox="1"/>
          <p:nvPr/>
        </p:nvSpPr>
        <p:spPr>
          <a:xfrm>
            <a:off x="1381570" y="3518823"/>
            <a:ext cx="1297459" cy="369332"/>
          </a:xfrm>
          <a:prstGeom prst="rect">
            <a:avLst/>
          </a:prstGeom>
          <a:noFill/>
        </p:spPr>
        <p:txBody>
          <a:bodyPr wrap="square" rtlCol="0">
            <a:spAutoFit/>
          </a:bodyPr>
          <a:lstStyle/>
          <a:p>
            <a:r>
              <a:rPr lang="en-US" dirty="0"/>
              <a:t>Strength</a:t>
            </a:r>
          </a:p>
        </p:txBody>
      </p:sp>
      <p:sp>
        <p:nvSpPr>
          <p:cNvPr id="13" name="TextBox 12">
            <a:extLst>
              <a:ext uri="{FF2B5EF4-FFF2-40B4-BE49-F238E27FC236}">
                <a16:creationId xmlns:a16="http://schemas.microsoft.com/office/drawing/2014/main" id="{7871A533-0118-B487-F4FD-344EECDA8727}"/>
              </a:ext>
            </a:extLst>
          </p:cNvPr>
          <p:cNvSpPr txBox="1"/>
          <p:nvPr/>
        </p:nvSpPr>
        <p:spPr>
          <a:xfrm rot="16705849">
            <a:off x="4499905" y="3518823"/>
            <a:ext cx="1297459" cy="369332"/>
          </a:xfrm>
          <a:prstGeom prst="rect">
            <a:avLst/>
          </a:prstGeom>
          <a:noFill/>
        </p:spPr>
        <p:txBody>
          <a:bodyPr wrap="square" rtlCol="0">
            <a:spAutoFit/>
          </a:bodyPr>
          <a:lstStyle/>
          <a:p>
            <a:r>
              <a:rPr lang="en-US" dirty="0"/>
              <a:t>recovery</a:t>
            </a:r>
          </a:p>
        </p:txBody>
      </p:sp>
      <p:sp>
        <p:nvSpPr>
          <p:cNvPr id="14" name="TextBox 13">
            <a:extLst>
              <a:ext uri="{FF2B5EF4-FFF2-40B4-BE49-F238E27FC236}">
                <a16:creationId xmlns:a16="http://schemas.microsoft.com/office/drawing/2014/main" id="{5526ACEA-91BD-682D-7080-71E6ED2EDC1B}"/>
              </a:ext>
            </a:extLst>
          </p:cNvPr>
          <p:cNvSpPr txBox="1"/>
          <p:nvPr/>
        </p:nvSpPr>
        <p:spPr>
          <a:xfrm rot="17158061">
            <a:off x="7682953" y="3518822"/>
            <a:ext cx="1297459" cy="369332"/>
          </a:xfrm>
          <a:prstGeom prst="rect">
            <a:avLst/>
          </a:prstGeom>
          <a:noFill/>
        </p:spPr>
        <p:txBody>
          <a:bodyPr wrap="square" rtlCol="0">
            <a:spAutoFit/>
          </a:bodyPr>
          <a:lstStyle/>
          <a:p>
            <a:r>
              <a:rPr lang="en-US" dirty="0"/>
              <a:t>recovery</a:t>
            </a:r>
          </a:p>
        </p:txBody>
      </p:sp>
    </p:spTree>
    <p:extLst>
      <p:ext uri="{BB962C8B-B14F-4D97-AF65-F5344CB8AC3E}">
        <p14:creationId xmlns:p14="http://schemas.microsoft.com/office/powerpoint/2010/main" val="364539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B2020-40EE-506D-F965-94673EB02A3D}"/>
              </a:ext>
            </a:extLst>
          </p:cNvPr>
          <p:cNvSpPr/>
          <p:nvPr/>
        </p:nvSpPr>
        <p:spPr>
          <a:xfrm>
            <a:off x="0" y="988541"/>
            <a:ext cx="12192000" cy="5869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14AF03-45D1-C7F9-F3E9-161B5711CD24}"/>
              </a:ext>
            </a:extLst>
          </p:cNvPr>
          <p:cNvSpPr txBox="1"/>
          <p:nvPr/>
        </p:nvSpPr>
        <p:spPr>
          <a:xfrm>
            <a:off x="197708" y="273905"/>
            <a:ext cx="12332043" cy="830997"/>
          </a:xfrm>
          <a:prstGeom prst="rect">
            <a:avLst/>
          </a:prstGeom>
          <a:noFill/>
        </p:spPr>
        <p:txBody>
          <a:bodyPr wrap="square">
            <a:spAutoFit/>
          </a:bodyPr>
          <a:lstStyle/>
          <a:p>
            <a:r>
              <a:rPr lang="en-AU" sz="2400" b="1" dirty="0">
                <a:solidFill>
                  <a:schemeClr val="bg1"/>
                </a:solidFill>
                <a:latin typeface="Arial Narrow" pitchFamily="34" charset="0"/>
              </a:rPr>
              <a:t>Resilience </a:t>
            </a:r>
            <a:r>
              <a:rPr lang="en-AU" sz="2400" dirty="0">
                <a:solidFill>
                  <a:schemeClr val="bg1"/>
                </a:solidFill>
                <a:latin typeface="Arial Narrow" pitchFamily="34" charset="0"/>
              </a:rPr>
              <a:t>is the capacity to recover from a disturbance or withstand ongoing pressures (e.g. immunity)</a:t>
            </a:r>
          </a:p>
          <a:p>
            <a:endParaRPr lang="en-AU" sz="2400" b="1" dirty="0">
              <a:solidFill>
                <a:schemeClr val="bg1"/>
              </a:solidFill>
              <a:latin typeface="Arial Narrow" pitchFamily="34" charset="0"/>
            </a:endParaRPr>
          </a:p>
        </p:txBody>
      </p:sp>
      <p:pic>
        <p:nvPicPr>
          <p:cNvPr id="8" name="Picture 7" descr="Graphical depiction of resistance versus resilience in response to... |  Download Scientific Diagram">
            <a:extLst>
              <a:ext uri="{FF2B5EF4-FFF2-40B4-BE49-F238E27FC236}">
                <a16:creationId xmlns:a16="http://schemas.microsoft.com/office/drawing/2014/main" id="{3112CB5D-7767-664B-0522-BF8E7157C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029" y="1322173"/>
            <a:ext cx="7169307" cy="47626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5180E56-BFF9-2912-9D9B-BF7BD2AD46A0}"/>
              </a:ext>
            </a:extLst>
          </p:cNvPr>
          <p:cNvSpPr txBox="1"/>
          <p:nvPr/>
        </p:nvSpPr>
        <p:spPr>
          <a:xfrm>
            <a:off x="6096000" y="6214763"/>
            <a:ext cx="1297459" cy="369332"/>
          </a:xfrm>
          <a:prstGeom prst="rect">
            <a:avLst/>
          </a:prstGeom>
          <a:noFill/>
        </p:spPr>
        <p:txBody>
          <a:bodyPr wrap="square" rtlCol="0">
            <a:spAutoFit/>
          </a:bodyPr>
          <a:lstStyle/>
          <a:p>
            <a:r>
              <a:rPr lang="en-US" dirty="0"/>
              <a:t>Time</a:t>
            </a:r>
          </a:p>
        </p:txBody>
      </p:sp>
      <p:sp>
        <p:nvSpPr>
          <p:cNvPr id="10" name="TextBox 9">
            <a:extLst>
              <a:ext uri="{FF2B5EF4-FFF2-40B4-BE49-F238E27FC236}">
                <a16:creationId xmlns:a16="http://schemas.microsoft.com/office/drawing/2014/main" id="{6A94ACEC-F0B6-519D-2F9A-66582F58B45B}"/>
              </a:ext>
            </a:extLst>
          </p:cNvPr>
          <p:cNvSpPr txBox="1"/>
          <p:nvPr/>
        </p:nvSpPr>
        <p:spPr>
          <a:xfrm>
            <a:off x="1381570" y="3518823"/>
            <a:ext cx="1297459" cy="369332"/>
          </a:xfrm>
          <a:prstGeom prst="rect">
            <a:avLst/>
          </a:prstGeom>
          <a:noFill/>
        </p:spPr>
        <p:txBody>
          <a:bodyPr wrap="square" rtlCol="0">
            <a:spAutoFit/>
          </a:bodyPr>
          <a:lstStyle/>
          <a:p>
            <a:r>
              <a:rPr lang="en-US" dirty="0"/>
              <a:t>Strength</a:t>
            </a:r>
          </a:p>
        </p:txBody>
      </p:sp>
      <p:sp>
        <p:nvSpPr>
          <p:cNvPr id="11" name="TextBox 10">
            <a:extLst>
              <a:ext uri="{FF2B5EF4-FFF2-40B4-BE49-F238E27FC236}">
                <a16:creationId xmlns:a16="http://schemas.microsoft.com/office/drawing/2014/main" id="{D9B12FC9-8DE9-7EB0-61A9-0919BFB5D8EE}"/>
              </a:ext>
            </a:extLst>
          </p:cNvPr>
          <p:cNvSpPr txBox="1"/>
          <p:nvPr/>
        </p:nvSpPr>
        <p:spPr>
          <a:xfrm rot="16705849">
            <a:off x="4499905" y="3518823"/>
            <a:ext cx="1297459" cy="369332"/>
          </a:xfrm>
          <a:prstGeom prst="rect">
            <a:avLst/>
          </a:prstGeom>
          <a:noFill/>
        </p:spPr>
        <p:txBody>
          <a:bodyPr wrap="square" rtlCol="0">
            <a:spAutoFit/>
          </a:bodyPr>
          <a:lstStyle/>
          <a:p>
            <a:r>
              <a:rPr lang="en-US" dirty="0"/>
              <a:t>recovery</a:t>
            </a:r>
          </a:p>
        </p:txBody>
      </p:sp>
      <p:sp>
        <p:nvSpPr>
          <p:cNvPr id="12" name="TextBox 11">
            <a:extLst>
              <a:ext uri="{FF2B5EF4-FFF2-40B4-BE49-F238E27FC236}">
                <a16:creationId xmlns:a16="http://schemas.microsoft.com/office/drawing/2014/main" id="{88C8B4BC-6A10-FA2A-9520-90DB9D6F75D3}"/>
              </a:ext>
            </a:extLst>
          </p:cNvPr>
          <p:cNvSpPr txBox="1"/>
          <p:nvPr/>
        </p:nvSpPr>
        <p:spPr>
          <a:xfrm rot="17158061">
            <a:off x="7682953" y="3518822"/>
            <a:ext cx="1297459" cy="369332"/>
          </a:xfrm>
          <a:prstGeom prst="rect">
            <a:avLst/>
          </a:prstGeom>
          <a:noFill/>
        </p:spPr>
        <p:txBody>
          <a:bodyPr wrap="square" rtlCol="0">
            <a:spAutoFit/>
          </a:bodyPr>
          <a:lstStyle/>
          <a:p>
            <a:r>
              <a:rPr lang="en-US" dirty="0"/>
              <a:t>recovery</a:t>
            </a:r>
          </a:p>
        </p:txBody>
      </p:sp>
    </p:spTree>
    <p:extLst>
      <p:ext uri="{BB962C8B-B14F-4D97-AF65-F5344CB8AC3E}">
        <p14:creationId xmlns:p14="http://schemas.microsoft.com/office/powerpoint/2010/main" val="146626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B2020-40EE-506D-F965-94673EB02A3D}"/>
              </a:ext>
            </a:extLst>
          </p:cNvPr>
          <p:cNvSpPr/>
          <p:nvPr/>
        </p:nvSpPr>
        <p:spPr>
          <a:xfrm>
            <a:off x="0" y="1173892"/>
            <a:ext cx="12192000" cy="56841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depiction of resistance versus resilience in response to... |  Download Scientific Diagram">
            <a:extLst>
              <a:ext uri="{FF2B5EF4-FFF2-40B4-BE49-F238E27FC236}">
                <a16:creationId xmlns:a16="http://schemas.microsoft.com/office/drawing/2014/main" id="{A2E8AB5B-62EA-EDDE-5070-A1EA62027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029" y="1322173"/>
            <a:ext cx="7169307" cy="47626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14AF03-45D1-C7F9-F3E9-161B5711CD24}"/>
              </a:ext>
            </a:extLst>
          </p:cNvPr>
          <p:cNvSpPr txBox="1"/>
          <p:nvPr/>
        </p:nvSpPr>
        <p:spPr>
          <a:xfrm>
            <a:off x="98854" y="122982"/>
            <a:ext cx="11994292" cy="892552"/>
          </a:xfrm>
          <a:prstGeom prst="rect">
            <a:avLst/>
          </a:prstGeom>
          <a:noFill/>
        </p:spPr>
        <p:txBody>
          <a:bodyPr wrap="square">
            <a:spAutoFit/>
          </a:bodyPr>
          <a:lstStyle/>
          <a:p>
            <a:pPr algn="ctr"/>
            <a:r>
              <a:rPr lang="en-AU" sz="2400" b="1" dirty="0">
                <a:solidFill>
                  <a:schemeClr val="bg1"/>
                </a:solidFill>
                <a:latin typeface="Arial Narrow" pitchFamily="34" charset="0"/>
              </a:rPr>
              <a:t>Recovery </a:t>
            </a:r>
            <a:r>
              <a:rPr lang="en-AU" sz="2400" dirty="0">
                <a:solidFill>
                  <a:schemeClr val="bg1"/>
                </a:solidFill>
                <a:latin typeface="Arial Narrow" pitchFamily="34" charset="0"/>
              </a:rPr>
              <a:t>refers to the </a:t>
            </a:r>
            <a:r>
              <a:rPr lang="en-AU" sz="2800" b="1" dirty="0">
                <a:solidFill>
                  <a:schemeClr val="bg1"/>
                </a:solidFill>
                <a:latin typeface="Arial Narrow" pitchFamily="34" charset="0"/>
              </a:rPr>
              <a:t>return </a:t>
            </a:r>
            <a:r>
              <a:rPr lang="en-AU" sz="2400" dirty="0">
                <a:solidFill>
                  <a:schemeClr val="bg1"/>
                </a:solidFill>
                <a:latin typeface="Arial Narrow" pitchFamily="34" charset="0"/>
              </a:rPr>
              <a:t>of a damaged ecological system and associated ecosystem services to a stable state (i.e. an identifiable abundance and composition of species) (e.g. getting better again).</a:t>
            </a:r>
          </a:p>
        </p:txBody>
      </p:sp>
      <p:sp>
        <p:nvSpPr>
          <p:cNvPr id="6" name="TextBox 5">
            <a:extLst>
              <a:ext uri="{FF2B5EF4-FFF2-40B4-BE49-F238E27FC236}">
                <a16:creationId xmlns:a16="http://schemas.microsoft.com/office/drawing/2014/main" id="{690832CE-96DE-8662-2183-D0558B69E063}"/>
              </a:ext>
            </a:extLst>
          </p:cNvPr>
          <p:cNvSpPr txBox="1"/>
          <p:nvPr/>
        </p:nvSpPr>
        <p:spPr>
          <a:xfrm>
            <a:off x="6096000" y="6214763"/>
            <a:ext cx="1297459" cy="369332"/>
          </a:xfrm>
          <a:prstGeom prst="rect">
            <a:avLst/>
          </a:prstGeom>
          <a:noFill/>
        </p:spPr>
        <p:txBody>
          <a:bodyPr wrap="square" rtlCol="0">
            <a:spAutoFit/>
          </a:bodyPr>
          <a:lstStyle/>
          <a:p>
            <a:r>
              <a:rPr lang="en-US" dirty="0"/>
              <a:t>Time</a:t>
            </a:r>
          </a:p>
        </p:txBody>
      </p:sp>
      <p:sp>
        <p:nvSpPr>
          <p:cNvPr id="7" name="TextBox 6">
            <a:extLst>
              <a:ext uri="{FF2B5EF4-FFF2-40B4-BE49-F238E27FC236}">
                <a16:creationId xmlns:a16="http://schemas.microsoft.com/office/drawing/2014/main" id="{D04AA353-9078-324B-C0EC-FB6126AEE26B}"/>
              </a:ext>
            </a:extLst>
          </p:cNvPr>
          <p:cNvSpPr txBox="1"/>
          <p:nvPr/>
        </p:nvSpPr>
        <p:spPr>
          <a:xfrm>
            <a:off x="1381570" y="3518823"/>
            <a:ext cx="1297459" cy="369332"/>
          </a:xfrm>
          <a:prstGeom prst="rect">
            <a:avLst/>
          </a:prstGeom>
          <a:noFill/>
        </p:spPr>
        <p:txBody>
          <a:bodyPr wrap="square" rtlCol="0">
            <a:spAutoFit/>
          </a:bodyPr>
          <a:lstStyle/>
          <a:p>
            <a:r>
              <a:rPr lang="en-US" dirty="0"/>
              <a:t>Strength</a:t>
            </a:r>
          </a:p>
        </p:txBody>
      </p:sp>
      <p:sp>
        <p:nvSpPr>
          <p:cNvPr id="4" name="TextBox 3">
            <a:extLst>
              <a:ext uri="{FF2B5EF4-FFF2-40B4-BE49-F238E27FC236}">
                <a16:creationId xmlns:a16="http://schemas.microsoft.com/office/drawing/2014/main" id="{18C8CD94-6F59-AD7E-A0E6-7BCA3171301C}"/>
              </a:ext>
            </a:extLst>
          </p:cNvPr>
          <p:cNvSpPr txBox="1"/>
          <p:nvPr/>
        </p:nvSpPr>
        <p:spPr>
          <a:xfrm rot="16705849">
            <a:off x="4499905" y="3518823"/>
            <a:ext cx="1297459" cy="369332"/>
          </a:xfrm>
          <a:prstGeom prst="rect">
            <a:avLst/>
          </a:prstGeom>
          <a:noFill/>
        </p:spPr>
        <p:txBody>
          <a:bodyPr wrap="square" rtlCol="0">
            <a:spAutoFit/>
          </a:bodyPr>
          <a:lstStyle/>
          <a:p>
            <a:r>
              <a:rPr lang="en-US" dirty="0"/>
              <a:t>recovery</a:t>
            </a:r>
          </a:p>
        </p:txBody>
      </p:sp>
      <p:sp>
        <p:nvSpPr>
          <p:cNvPr id="8" name="TextBox 7">
            <a:extLst>
              <a:ext uri="{FF2B5EF4-FFF2-40B4-BE49-F238E27FC236}">
                <a16:creationId xmlns:a16="http://schemas.microsoft.com/office/drawing/2014/main" id="{3F51D629-5BE9-6437-3405-157F07C4BF87}"/>
              </a:ext>
            </a:extLst>
          </p:cNvPr>
          <p:cNvSpPr txBox="1"/>
          <p:nvPr/>
        </p:nvSpPr>
        <p:spPr>
          <a:xfrm rot="17158061">
            <a:off x="7682953" y="3518822"/>
            <a:ext cx="1297459" cy="369332"/>
          </a:xfrm>
          <a:prstGeom prst="rect">
            <a:avLst/>
          </a:prstGeom>
          <a:noFill/>
        </p:spPr>
        <p:txBody>
          <a:bodyPr wrap="square" rtlCol="0">
            <a:spAutoFit/>
          </a:bodyPr>
          <a:lstStyle/>
          <a:p>
            <a:r>
              <a:rPr lang="en-US" dirty="0"/>
              <a:t>recovery</a:t>
            </a:r>
          </a:p>
        </p:txBody>
      </p:sp>
    </p:spTree>
    <p:extLst>
      <p:ext uri="{BB962C8B-B14F-4D97-AF65-F5344CB8AC3E}">
        <p14:creationId xmlns:p14="http://schemas.microsoft.com/office/powerpoint/2010/main" val="136550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333DD4-CF3B-5D57-342A-4CD11F35BF00}"/>
              </a:ext>
            </a:extLst>
          </p:cNvPr>
          <p:cNvSpPr txBox="1"/>
          <p:nvPr/>
        </p:nvSpPr>
        <p:spPr>
          <a:xfrm>
            <a:off x="284206" y="310975"/>
            <a:ext cx="12332043" cy="461665"/>
          </a:xfrm>
          <a:prstGeom prst="rect">
            <a:avLst/>
          </a:prstGeom>
          <a:noFill/>
        </p:spPr>
        <p:txBody>
          <a:bodyPr wrap="square">
            <a:spAutoFit/>
          </a:bodyPr>
          <a:lstStyle/>
          <a:p>
            <a:r>
              <a:rPr lang="en-AU" sz="2400" b="1" dirty="0">
                <a:solidFill>
                  <a:schemeClr val="bg1"/>
                </a:solidFill>
                <a:latin typeface="Arial Narrow" pitchFamily="34" charset="0"/>
              </a:rPr>
              <a:t>Disturbance </a:t>
            </a:r>
            <a:r>
              <a:rPr lang="en-AU" sz="2400" dirty="0">
                <a:solidFill>
                  <a:schemeClr val="bg1"/>
                </a:solidFill>
                <a:latin typeface="Arial Narrow" pitchFamily="34" charset="0"/>
              </a:rPr>
              <a:t>is an event of intense environmental stress, forcing change upon an ecosystem (e.g. virus)</a:t>
            </a:r>
          </a:p>
        </p:txBody>
      </p:sp>
      <p:pic>
        <p:nvPicPr>
          <p:cNvPr id="6146" name="Picture 2" descr="Like a ghost howling': ex-Tropical Cyclone Kirrily to bring heavy rain to  Queensland as Townsville residents survey damage | Australia weather | The  Guardian">
            <a:extLst>
              <a:ext uri="{FF2B5EF4-FFF2-40B4-BE49-F238E27FC236}">
                <a16:creationId xmlns:a16="http://schemas.microsoft.com/office/drawing/2014/main" id="{280F7816-3FEA-56F7-90C5-782941EDD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own-of-thorns starfish - Wikipedia">
            <a:extLst>
              <a:ext uri="{FF2B5EF4-FFF2-40B4-BE49-F238E27FC236}">
                <a16:creationId xmlns:a16="http://schemas.microsoft.com/office/drawing/2014/main" id="{4D1A1A04-11B3-6C01-41AC-9967FACB6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471" y="1371600"/>
            <a:ext cx="4382530" cy="5478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0E3D45-BF78-62DB-6520-C890074B55B5}"/>
              </a:ext>
            </a:extLst>
          </p:cNvPr>
          <p:cNvSpPr txBox="1"/>
          <p:nvPr/>
        </p:nvSpPr>
        <p:spPr>
          <a:xfrm>
            <a:off x="8968645" y="6316192"/>
            <a:ext cx="2708489" cy="461665"/>
          </a:xfrm>
          <a:prstGeom prst="rect">
            <a:avLst/>
          </a:prstGeom>
          <a:noFill/>
        </p:spPr>
        <p:txBody>
          <a:bodyPr wrap="square" rtlCol="0">
            <a:spAutoFit/>
          </a:bodyPr>
          <a:lstStyle/>
          <a:p>
            <a:pPr algn="ctr"/>
            <a:r>
              <a:rPr lang="en-US" sz="2400" dirty="0">
                <a:solidFill>
                  <a:schemeClr val="bg1"/>
                </a:solidFill>
              </a:rPr>
              <a:t>COTS (eat coral)</a:t>
            </a:r>
          </a:p>
        </p:txBody>
      </p:sp>
    </p:spTree>
    <p:extLst>
      <p:ext uri="{BB962C8B-B14F-4D97-AF65-F5344CB8AC3E}">
        <p14:creationId xmlns:p14="http://schemas.microsoft.com/office/powerpoint/2010/main" val="276865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nderstanding Corallivorous Drupella Snails - Conservation Diver">
            <a:extLst>
              <a:ext uri="{FF2B5EF4-FFF2-40B4-BE49-F238E27FC236}">
                <a16:creationId xmlns:a16="http://schemas.microsoft.com/office/drawing/2014/main" id="{FD1E7A41-A7A4-5CEE-B68D-BE3ACF19E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56"/>
          <a:stretch/>
        </p:blipFill>
        <p:spPr bwMode="auto">
          <a:xfrm>
            <a:off x="2026508" y="0"/>
            <a:ext cx="10165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D7EB1B-BB49-CFC5-4542-88B336A4C381}"/>
              </a:ext>
            </a:extLst>
          </p:cNvPr>
          <p:cNvSpPr txBox="1"/>
          <p:nvPr/>
        </p:nvSpPr>
        <p:spPr>
          <a:xfrm>
            <a:off x="296563" y="2656703"/>
            <a:ext cx="1439862" cy="1200329"/>
          </a:xfrm>
          <a:prstGeom prst="rect">
            <a:avLst/>
          </a:prstGeom>
          <a:noFill/>
        </p:spPr>
        <p:txBody>
          <a:bodyPr wrap="square" rtlCol="0">
            <a:spAutoFit/>
          </a:bodyPr>
          <a:lstStyle/>
          <a:p>
            <a:pPr algn="ctr"/>
            <a:r>
              <a:rPr lang="en-US" sz="2400" i="1" dirty="0" err="1">
                <a:solidFill>
                  <a:schemeClr val="bg1"/>
                </a:solidFill>
              </a:rPr>
              <a:t>Drupella</a:t>
            </a:r>
            <a:r>
              <a:rPr lang="en-US" sz="2400" i="1" dirty="0">
                <a:solidFill>
                  <a:schemeClr val="bg1"/>
                </a:solidFill>
              </a:rPr>
              <a:t> s</a:t>
            </a:r>
            <a:r>
              <a:rPr lang="en-US" sz="2400" dirty="0">
                <a:solidFill>
                  <a:schemeClr val="bg1"/>
                </a:solidFill>
              </a:rPr>
              <a:t>nails </a:t>
            </a:r>
          </a:p>
          <a:p>
            <a:pPr algn="ctr"/>
            <a:r>
              <a:rPr lang="en-US" sz="2400" dirty="0">
                <a:solidFill>
                  <a:schemeClr val="bg1"/>
                </a:solidFill>
              </a:rPr>
              <a:t>(eat coral)</a:t>
            </a:r>
          </a:p>
        </p:txBody>
      </p:sp>
    </p:spTree>
    <p:extLst>
      <p:ext uri="{BB962C8B-B14F-4D97-AF65-F5344CB8AC3E}">
        <p14:creationId xmlns:p14="http://schemas.microsoft.com/office/powerpoint/2010/main" val="370511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May be a graphic of text that says 'Daily Sea Surface Temperature, World (60°S-60°N, 0-360°E) Dataset: NOAA OISST V2.1 Image Credit: ClimateReanalyzer.org, Climate Change Institute, University of Maine 21 ()) nabp 20 20.5 19.5 Jan Feb Mar Apr 1982 1989 May Jun 1981 1988 1995 2002 2009 2016 2023 1983 1990 Jul 1984 Aug Sep 2003 2010 2017 2024 Oct Nov 2004 2011 2018 1982-2011 mean Dec 2005 2012 2019 plus 2σ 987 1994 1986 1993 2000 2007 2014 2021 2006 2013 2020 minus 2σ 2008 2015 2022'">
            <a:extLst>
              <a:ext uri="{FF2B5EF4-FFF2-40B4-BE49-F238E27FC236}">
                <a16:creationId xmlns:a16="http://schemas.microsoft.com/office/drawing/2014/main" id="{77410EE7-DE10-6699-0DB2-F5B15905B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753" y="327454"/>
            <a:ext cx="9636339" cy="639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6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14AF03-45D1-C7F9-F3E9-161B5711CD24}"/>
              </a:ext>
            </a:extLst>
          </p:cNvPr>
          <p:cNvSpPr txBox="1"/>
          <p:nvPr/>
        </p:nvSpPr>
        <p:spPr>
          <a:xfrm>
            <a:off x="1248033" y="273905"/>
            <a:ext cx="10354962" cy="461665"/>
          </a:xfrm>
          <a:prstGeom prst="rect">
            <a:avLst/>
          </a:prstGeom>
          <a:noFill/>
        </p:spPr>
        <p:txBody>
          <a:bodyPr wrap="square">
            <a:spAutoFit/>
          </a:bodyPr>
          <a:lstStyle/>
          <a:p>
            <a:r>
              <a:rPr lang="en-AU" sz="2400" b="1" dirty="0">
                <a:solidFill>
                  <a:schemeClr val="bg1"/>
                </a:solidFill>
                <a:latin typeface="Arial Narrow" pitchFamily="34" charset="0"/>
              </a:rPr>
              <a:t>Resistance</a:t>
            </a:r>
            <a:r>
              <a:rPr lang="en-AU" sz="2400" dirty="0">
                <a:solidFill>
                  <a:schemeClr val="bg1"/>
                </a:solidFill>
                <a:latin typeface="Arial Narrow" pitchFamily="34" charset="0"/>
              </a:rPr>
              <a:t> is the capacity to withstand a disturbance (e.g. to </a:t>
            </a:r>
            <a:r>
              <a:rPr lang="en-AU" sz="2400" i="1" dirty="0">
                <a:solidFill>
                  <a:schemeClr val="bg1"/>
                </a:solidFill>
                <a:latin typeface="Arial Narrow" pitchFamily="34" charset="0"/>
              </a:rPr>
              <a:t>not</a:t>
            </a:r>
            <a:r>
              <a:rPr lang="en-AU" sz="2400" dirty="0">
                <a:solidFill>
                  <a:schemeClr val="bg1"/>
                </a:solidFill>
                <a:latin typeface="Arial Narrow" pitchFamily="34" charset="0"/>
              </a:rPr>
              <a:t> get sick in the first place)</a:t>
            </a:r>
            <a:endParaRPr lang="en-US" sz="2400" dirty="0">
              <a:solidFill>
                <a:schemeClr val="bg1"/>
              </a:solidFill>
              <a:latin typeface="Arial Narrow" pitchFamily="34" charset="0"/>
            </a:endParaRPr>
          </a:p>
        </p:txBody>
      </p:sp>
      <p:sp>
        <p:nvSpPr>
          <p:cNvPr id="3" name="Rectangle 2">
            <a:extLst>
              <a:ext uri="{FF2B5EF4-FFF2-40B4-BE49-F238E27FC236}">
                <a16:creationId xmlns:a16="http://schemas.microsoft.com/office/drawing/2014/main" id="{A82A9FA6-17FF-1526-829C-E6A5499EDB88}"/>
              </a:ext>
            </a:extLst>
          </p:cNvPr>
          <p:cNvSpPr/>
          <p:nvPr/>
        </p:nvSpPr>
        <p:spPr>
          <a:xfrm>
            <a:off x="0" y="951470"/>
            <a:ext cx="12192000" cy="59065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2" descr="Heat resistant corals: It's all in the preparation - EDGE of Existence">
            <a:extLst>
              <a:ext uri="{FF2B5EF4-FFF2-40B4-BE49-F238E27FC236}">
                <a16:creationId xmlns:a16="http://schemas.microsoft.com/office/drawing/2014/main" id="{A9F5AA39-8D77-F934-C60E-A9A11DD39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865" y="951469"/>
            <a:ext cx="7867135" cy="59075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DD8961-DFA1-5063-391F-7F5A09726E23}"/>
              </a:ext>
            </a:extLst>
          </p:cNvPr>
          <p:cNvSpPr txBox="1"/>
          <p:nvPr/>
        </p:nvSpPr>
        <p:spPr>
          <a:xfrm>
            <a:off x="932935" y="3429000"/>
            <a:ext cx="2458995" cy="1200329"/>
          </a:xfrm>
          <a:prstGeom prst="rect">
            <a:avLst/>
          </a:prstGeom>
          <a:noFill/>
        </p:spPr>
        <p:txBody>
          <a:bodyPr wrap="square" rtlCol="0">
            <a:spAutoFit/>
          </a:bodyPr>
          <a:lstStyle/>
          <a:p>
            <a:pPr algn="ctr"/>
            <a:r>
              <a:rPr lang="en-US" dirty="0">
                <a:solidFill>
                  <a:schemeClr val="bg1"/>
                </a:solidFill>
              </a:rPr>
              <a:t>Heat resistant corals</a:t>
            </a:r>
          </a:p>
          <a:p>
            <a:pPr algn="ctr"/>
            <a:endParaRPr lang="en-US" dirty="0">
              <a:solidFill>
                <a:schemeClr val="bg1"/>
              </a:solidFill>
            </a:endParaRPr>
          </a:p>
          <a:p>
            <a:pPr algn="ctr"/>
            <a:r>
              <a:rPr lang="en-US" dirty="0">
                <a:solidFill>
                  <a:schemeClr val="bg1"/>
                </a:solidFill>
              </a:rPr>
              <a:t>and heat resistant zooxanthellae </a:t>
            </a:r>
          </a:p>
        </p:txBody>
      </p:sp>
    </p:spTree>
    <p:extLst>
      <p:ext uri="{BB962C8B-B14F-4D97-AF65-F5344CB8AC3E}">
        <p14:creationId xmlns:p14="http://schemas.microsoft.com/office/powerpoint/2010/main" val="19337872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2595</TotalTime>
  <Words>450</Words>
  <Application>Microsoft Macintosh PowerPoint</Application>
  <PresentationFormat>Widescreen</PresentationFormat>
  <Paragraphs>63</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Comic Sans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336</cp:revision>
  <dcterms:created xsi:type="dcterms:W3CDTF">2023-09-23T08:38:28Z</dcterms:created>
  <dcterms:modified xsi:type="dcterms:W3CDTF">2024-04-11T09:01:53Z</dcterms:modified>
</cp:coreProperties>
</file>