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304" r:id="rId2"/>
    <p:sldId id="305" r:id="rId3"/>
    <p:sldId id="314" r:id="rId4"/>
    <p:sldId id="307" r:id="rId5"/>
    <p:sldId id="315" r:id="rId6"/>
    <p:sldId id="311" r:id="rId7"/>
    <p:sldId id="316" r:id="rId8"/>
    <p:sldId id="317" r:id="rId9"/>
    <p:sldId id="322" r:id="rId10"/>
    <p:sldId id="321" r:id="rId11"/>
    <p:sldId id="318" r:id="rId12"/>
    <p:sldId id="306" r:id="rId13"/>
    <p:sldId id="313" r:id="rId14"/>
    <p:sldId id="324" r:id="rId15"/>
    <p:sldId id="320" r:id="rId16"/>
    <p:sldId id="309" r:id="rId17"/>
    <p:sldId id="323" r:id="rId18"/>
    <p:sldId id="32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17"/>
    <p:restoredTop sz="95370"/>
  </p:normalViewPr>
  <p:slideViewPr>
    <p:cSldViewPr snapToGrid="0">
      <p:cViewPr varScale="1">
        <p:scale>
          <a:sx n="85" d="100"/>
          <a:sy n="85" d="100"/>
        </p:scale>
        <p:origin x="20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BC923-08BB-3442-8B25-8677E068E517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A60AA-0504-9D43-9C67-9C112159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8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414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631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www.eoas.ubc.ca</a:t>
            </a:r>
            <a:r>
              <a:rPr lang="en-US" dirty="0"/>
              <a:t>/courses/atsc113/sailing/</a:t>
            </a:r>
            <a:r>
              <a:rPr lang="en-US" dirty="0" err="1"/>
              <a:t>met_concepts</a:t>
            </a:r>
            <a:r>
              <a:rPr lang="en-US" dirty="0"/>
              <a:t>/08-met-waves/8a-wave-formation/</a:t>
            </a:r>
            <a:r>
              <a:rPr lang="en-US" dirty="0" err="1"/>
              <a:t>index.html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754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449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18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930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111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www.abc.net.au</a:t>
            </a:r>
            <a:r>
              <a:rPr lang="en-US" dirty="0"/>
              <a:t>/news/2019-06-13/world-first-artificial-surf-reef-to-be-installed-at-</a:t>
            </a:r>
            <a:r>
              <a:rPr lang="en-US" dirty="0" err="1"/>
              <a:t>bunbury</a:t>
            </a:r>
            <a:r>
              <a:rPr lang="en-US" dirty="0"/>
              <a:t>/11204280</a:t>
            </a:r>
          </a:p>
          <a:p>
            <a:r>
              <a:rPr lang="en-US" dirty="0"/>
              <a:t>News headline: https://</a:t>
            </a:r>
            <a:r>
              <a:rPr lang="en-US" dirty="0" err="1"/>
              <a:t>www.surfertoday.com</a:t>
            </a:r>
            <a:r>
              <a:rPr lang="en-US" dirty="0"/>
              <a:t>/surfing/ripped-seam-puts-worlds-first-inflatable-surf-reef-on-hold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21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525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154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449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app.adpc.net</a:t>
            </a:r>
            <a:r>
              <a:rPr lang="en-US" dirty="0"/>
              <a:t>/resources/</a:t>
            </a:r>
            <a:r>
              <a:rPr lang="en-US" dirty="0" err="1"/>
              <a:t>beaufort</a:t>
            </a:r>
            <a:r>
              <a:rPr lang="en-US" dirty="0"/>
              <a:t>-scale-on-conditions-at-sea/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861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531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www.eoas.ubc.ca</a:t>
            </a:r>
            <a:r>
              <a:rPr lang="en-US" dirty="0"/>
              <a:t>/courses/atsc113/sailing/</a:t>
            </a:r>
            <a:r>
              <a:rPr lang="en-US" dirty="0" err="1"/>
              <a:t>met_concepts</a:t>
            </a:r>
            <a:r>
              <a:rPr lang="en-US" dirty="0"/>
              <a:t>/08-met-waves/8a-wave-formation/</a:t>
            </a:r>
            <a:r>
              <a:rPr lang="en-US" dirty="0" err="1"/>
              <a:t>index.html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960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361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213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=CIXbZPHLv2o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90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CB00-3681-D81C-E8D3-23FBC34A6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10184-31F4-4834-D108-16605C76A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30A5D-9E6A-43DE-9877-5F9959C5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8F991-04E9-FE0A-0A28-DBBA7BE9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5ECFD-8BAA-B144-FE73-33006A83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F7ED-48F8-857F-0151-19BF6EC0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D5A0A-EBD1-EC68-E0A4-1FECD4C2F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FC02C-56C0-926D-DC2D-C2C50BF3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347DB-0E7A-D877-62EF-707C95F7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F5E8B-73D5-58B5-82B2-5B404F61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4E0C5-6AFD-2A44-D15C-92DDD3DA8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76A50-7649-C56E-DE10-F0D67D922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EE7A8-AFC9-4334-3D72-B605140D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FED6-C283-1B3C-E3E5-EE63AD44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EECF5-E24C-2B96-3421-65EB3A69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0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7B04-3FDF-8531-8033-50BE4656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2B373-1A53-B65F-801C-7B2214DF0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F12D-D2DA-7CD0-4D47-FD2EF99C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E31C4-A141-A5BC-D3CF-28B2FC09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6664F-AFAF-A4D8-FB34-798404AE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4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EA64-F975-4C24-0C58-BF88B713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9D21D-59A1-FB87-B364-3EA5583D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A666C-29EA-3DD2-580E-9A1194AD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317A1-CFCD-7D3F-EA0D-781DCD2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EAB1D-98B7-88AE-9AF3-4308F170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1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8058B-A77D-C907-AB48-0DD92FC2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9A4D-48C0-A7EB-524A-DCD87B922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4C157-6826-EFD8-9449-88F97E681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173CB-3CD3-3215-A4C6-65FABEBB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7CE9A-537A-2ED1-CF77-4C05AEEE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44D78-85FE-F049-D0B5-C67AC30E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D8DD-8F3C-A43C-00A3-753D849C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0639B-95F7-F180-EAAB-23FAD6A9B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35258-5285-2B03-0835-9605CA8A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37F36-5CE6-2ACD-2E52-207871933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FF160-1983-EEFF-25FE-AE9ABF04C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87847-084F-7291-A9D0-A0BE887C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5634E-8060-88E6-7043-2C7F3EAD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FA7C5-A7A0-D382-465B-95684513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6C3C-1D3C-1FBB-5477-4A72C4B5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A7C2D-C6FE-50C3-BB20-5C12080D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80CA2-F867-3229-6314-A25F0215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4A6FA-C283-5540-0BFD-DF42E444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0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C7A72-5C7F-CF5E-07F5-34EEEAD0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50DAB-D692-AB90-38BC-A385F71A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42F97-3157-3D76-6268-9419F8F7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49E7-BD2B-EEC3-2A7F-9C99A4C5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BD6EF-F883-C5DD-B20F-E13E951C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7BF00-AB59-5474-3AD6-7E5DDB0FF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3674D-BF8C-0434-A75E-74C4A632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79AA8-431F-02AD-DD9F-42667657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0049C-D5AB-3D65-B357-1EE328AD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2FCC-528A-8A4C-793C-566BE7D1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FF084-5A7F-3B79-1504-98B8B22EE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9B21F-6907-332B-771E-0BDAE9821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04F51-03DE-1F5F-C855-44800EF8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ECA8D-0954-E5F4-132B-B83909BC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80B50-74BB-1FA7-4725-9AE5EEE9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4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41128-A5F0-6476-58DC-41F0FA5E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783F3-C75E-C1DE-9C35-A37B410C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D37F9-4F1E-1510-51D2-F6AD9B167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ABD11-53AB-54F2-CDAE-BFE4173E2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D9F28-8083-EAC6-E9DD-72D078BA5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3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IXbZPHLv2o?feature=oembed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94A3F4-55C7-6296-2D7B-4B7AB3D7F389}"/>
              </a:ext>
            </a:extLst>
          </p:cNvPr>
          <p:cNvSpPr txBox="1"/>
          <p:nvPr/>
        </p:nvSpPr>
        <p:spPr>
          <a:xfrm>
            <a:off x="701537" y="1231361"/>
            <a:ext cx="305607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Describe the processes of wave formation, e.g. fetch, relationship of wave height and type to water depth and wave celerity.</a:t>
            </a:r>
            <a:b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</a:b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Complete Marine Education worksheet </a:t>
            </a:r>
            <a:br>
              <a:rPr lang="en-US" sz="2000" dirty="0">
                <a:solidFill>
                  <a:schemeClr val="bg1"/>
                </a:solidFill>
                <a:cs typeface="Arial Narrow" panose="020B0604020202020204" pitchFamily="34" charset="0"/>
              </a:rPr>
            </a:b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‘</a:t>
            </a:r>
            <a:r>
              <a:rPr lang="en-US" sz="2000" i="1" dirty="0">
                <a:solidFill>
                  <a:schemeClr val="bg1"/>
                </a:solidFill>
                <a:cs typeface="Arial Narrow" panose="020B0604020202020204" pitchFamily="34" charset="0"/>
              </a:rPr>
              <a:t>8. Surf’s Up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5122" name="Picture 2" descr="An ode to the ocean wave">
            <a:extLst>
              <a:ext uri="{FF2B5EF4-FFF2-40B4-BE49-F238E27FC236}">
                <a16:creationId xmlns:a16="http://schemas.microsoft.com/office/drawing/2014/main" id="{5BB7451F-03B5-8842-A885-6E5CC26C0B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81"/>
          <a:stretch/>
        </p:blipFill>
        <p:spPr bwMode="auto">
          <a:xfrm>
            <a:off x="4119563" y="-22225"/>
            <a:ext cx="8072437" cy="688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60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94A3F4-55C7-6296-2D7B-4B7AB3D7F389}"/>
              </a:ext>
            </a:extLst>
          </p:cNvPr>
          <p:cNvSpPr txBox="1"/>
          <p:nvPr/>
        </p:nvSpPr>
        <p:spPr>
          <a:xfrm>
            <a:off x="1046093" y="302501"/>
            <a:ext cx="100998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Swell’s rolling in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24CEAF-BAB6-E98C-8686-4430EE67478E}"/>
              </a:ext>
            </a:extLst>
          </p:cNvPr>
          <p:cNvSpPr/>
          <p:nvPr/>
        </p:nvSpPr>
        <p:spPr>
          <a:xfrm>
            <a:off x="0" y="1318164"/>
            <a:ext cx="12192000" cy="55398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ow To Read A Surf Report: The Ultimate Beginners Guide…">
            <a:extLst>
              <a:ext uri="{FF2B5EF4-FFF2-40B4-BE49-F238E27FC236}">
                <a16:creationId xmlns:a16="http://schemas.microsoft.com/office/drawing/2014/main" id="{BE98A127-67E9-808B-9590-7C42F9063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6393"/>
            <a:ext cx="6531429" cy="408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Socalsurf.com - Southern California Surf Forecast - Powered By Solspot.com:  Ocean Science 101: SoCal's North Pacific Swell Window">
            <a:extLst>
              <a:ext uri="{FF2B5EF4-FFF2-40B4-BE49-F238E27FC236}">
                <a16:creationId xmlns:a16="http://schemas.microsoft.com/office/drawing/2014/main" id="{38F65222-0473-A30E-E33A-1B933DE76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191" y="1548082"/>
            <a:ext cx="42926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903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94A3F4-55C7-6296-2D7B-4B7AB3D7F389}"/>
              </a:ext>
            </a:extLst>
          </p:cNvPr>
          <p:cNvSpPr txBox="1"/>
          <p:nvPr/>
        </p:nvSpPr>
        <p:spPr>
          <a:xfrm>
            <a:off x="3430518" y="424850"/>
            <a:ext cx="533096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Wave celerity (wavelength / time)</a:t>
            </a:r>
            <a:endParaRPr kumimoji="0" lang="en-US" sz="40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AD839A-3B45-42A4-696B-C8C9749E9778}"/>
              </a:ext>
            </a:extLst>
          </p:cNvPr>
          <p:cNvSpPr/>
          <p:nvPr/>
        </p:nvSpPr>
        <p:spPr>
          <a:xfrm>
            <a:off x="0" y="1914525"/>
            <a:ext cx="12192000" cy="49434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9F893E-60B5-0D8D-06A9-82340ECDB37E}"/>
              </a:ext>
            </a:extLst>
          </p:cNvPr>
          <p:cNvSpPr txBox="1"/>
          <p:nvPr/>
        </p:nvSpPr>
        <p:spPr>
          <a:xfrm>
            <a:off x="612654" y="3001267"/>
            <a:ext cx="421516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rgbClr val="000000"/>
                </a:solidFill>
                <a:latin typeface="Lucida Sans Unicode" panose="020B0602030504020204" pitchFamily="34" charset="0"/>
              </a:rPr>
              <a:t>Wave celerity is the </a:t>
            </a:r>
            <a:r>
              <a:rPr lang="en-AU" sz="2800" i="1" dirty="0">
                <a:solidFill>
                  <a:srgbClr val="000000"/>
                </a:solidFill>
                <a:latin typeface="Lucida Sans Unicode" panose="020B0602030504020204" pitchFamily="34" charset="0"/>
              </a:rPr>
              <a:t>speed</a:t>
            </a:r>
            <a:r>
              <a:rPr lang="en-AU" sz="2800" dirty="0">
                <a:solidFill>
                  <a:srgbClr val="000000"/>
                </a:solidFill>
                <a:latin typeface="Lucida Sans Unicode" panose="020B0602030504020204" pitchFamily="34" charset="0"/>
              </a:rPr>
              <a:t> of the wave.</a:t>
            </a:r>
          </a:p>
          <a:p>
            <a:endParaRPr lang="en-AU" sz="2800" dirty="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r>
              <a:rPr lang="en-AU" dirty="0">
                <a:solidFill>
                  <a:srgbClr val="000000"/>
                </a:solidFill>
                <a:latin typeface="Lucida Sans Unicode" panose="020B0602030504020204" pitchFamily="34" charset="0"/>
              </a:rPr>
              <a:t>Physicists use the word ‘</a:t>
            </a:r>
            <a:r>
              <a:rPr lang="en-AU" i="1" dirty="0">
                <a:solidFill>
                  <a:srgbClr val="000000"/>
                </a:solidFill>
                <a:latin typeface="Lucida Sans Unicode" panose="020B0602030504020204" pitchFamily="34" charset="0"/>
              </a:rPr>
              <a:t>celerity</a:t>
            </a:r>
            <a:r>
              <a:rPr lang="en-AU" dirty="0">
                <a:solidFill>
                  <a:srgbClr val="000000"/>
                </a:solidFill>
                <a:latin typeface="Lucida Sans Unicode" panose="020B0602030504020204" pitchFamily="34" charset="0"/>
              </a:rPr>
              <a:t>’ instead of ‘</a:t>
            </a:r>
            <a:r>
              <a:rPr lang="en-AU" i="1" dirty="0">
                <a:solidFill>
                  <a:srgbClr val="000000"/>
                </a:solidFill>
                <a:latin typeface="Lucida Sans Unicode" panose="020B0602030504020204" pitchFamily="34" charset="0"/>
              </a:rPr>
              <a:t>speed</a:t>
            </a:r>
            <a:r>
              <a:rPr lang="en-AU" dirty="0">
                <a:solidFill>
                  <a:srgbClr val="000000"/>
                </a:solidFill>
                <a:latin typeface="Lucida Sans Unicode" panose="020B0602030504020204" pitchFamily="34" charset="0"/>
              </a:rPr>
              <a:t>’, to remind themselves that it’s the energy </a:t>
            </a:r>
          </a:p>
          <a:p>
            <a:r>
              <a:rPr lang="en-AU" dirty="0">
                <a:solidFill>
                  <a:srgbClr val="000000"/>
                </a:solidFill>
                <a:latin typeface="Lucida Sans Unicode" panose="020B0602030504020204" pitchFamily="34" charset="0"/>
              </a:rPr>
              <a:t>(not the mass) of the wave that is in motion.  </a:t>
            </a:r>
            <a:endParaRPr lang="en-US" dirty="0"/>
          </a:p>
        </p:txBody>
      </p:sp>
      <p:pic>
        <p:nvPicPr>
          <p:cNvPr id="5122" name="Picture 2" descr="Are Tides Waves? | William &amp; Mary">
            <a:extLst>
              <a:ext uri="{FF2B5EF4-FFF2-40B4-BE49-F238E27FC236}">
                <a16:creationId xmlns:a16="http://schemas.microsoft.com/office/drawing/2014/main" id="{5B94C688-84AA-B2D7-FBC1-9DC52633E0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93"/>
          <a:stretch/>
        </p:blipFill>
        <p:spPr bwMode="auto">
          <a:xfrm>
            <a:off x="4827815" y="2371133"/>
            <a:ext cx="7075267" cy="394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184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94A3F4-55C7-6296-2D7B-4B7AB3D7F389}"/>
              </a:ext>
            </a:extLst>
          </p:cNvPr>
          <p:cNvSpPr txBox="1"/>
          <p:nvPr/>
        </p:nvSpPr>
        <p:spPr>
          <a:xfrm>
            <a:off x="892036" y="459836"/>
            <a:ext cx="100998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The Orbitals</a:t>
            </a:r>
            <a:endParaRPr kumimoji="0" lang="en-US" sz="4000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4949AE-D397-9617-0EEC-7F338375D163}"/>
              </a:ext>
            </a:extLst>
          </p:cNvPr>
          <p:cNvSpPr/>
          <p:nvPr/>
        </p:nvSpPr>
        <p:spPr>
          <a:xfrm>
            <a:off x="0" y="1914525"/>
            <a:ext cx="12192000" cy="49434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99AD1E-B0EE-4E80-26B2-C3E94273E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706" y="2233876"/>
            <a:ext cx="7748588" cy="430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46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94A3F4-55C7-6296-2D7B-4B7AB3D7F389}"/>
              </a:ext>
            </a:extLst>
          </p:cNvPr>
          <p:cNvSpPr txBox="1"/>
          <p:nvPr/>
        </p:nvSpPr>
        <p:spPr>
          <a:xfrm>
            <a:off x="892036" y="459836"/>
            <a:ext cx="100998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The Orbitals</a:t>
            </a:r>
            <a:endParaRPr kumimoji="0" lang="en-US" sz="4000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4949AE-D397-9617-0EEC-7F338375D163}"/>
              </a:ext>
            </a:extLst>
          </p:cNvPr>
          <p:cNvSpPr/>
          <p:nvPr/>
        </p:nvSpPr>
        <p:spPr>
          <a:xfrm>
            <a:off x="0" y="1914525"/>
            <a:ext cx="12192000" cy="49434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Wave Motion">
            <a:extLst>
              <a:ext uri="{FF2B5EF4-FFF2-40B4-BE49-F238E27FC236}">
                <a16:creationId xmlns:a16="http://schemas.microsoft.com/office/drawing/2014/main" id="{46D69D09-F7A7-5F90-FB1D-21821A803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368"/>
            <a:ext cx="12205434" cy="256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993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ave under water with sand and sand&#10;&#10;Description automatically generated">
            <a:extLst>
              <a:ext uri="{FF2B5EF4-FFF2-40B4-BE49-F238E27FC236}">
                <a16:creationId xmlns:a16="http://schemas.microsoft.com/office/drawing/2014/main" id="{61EF0B01-1652-30AE-D0A9-562B4E8DA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401" y="0"/>
            <a:ext cx="53985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71247B-41BB-ADA9-317B-2D847A908E8D}"/>
              </a:ext>
            </a:extLst>
          </p:cNvPr>
          <p:cNvSpPr txBox="1"/>
          <p:nvPr/>
        </p:nvSpPr>
        <p:spPr>
          <a:xfrm>
            <a:off x="891600" y="1939855"/>
            <a:ext cx="53986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Duck dive under a wave and it pushes you towards the back of the wave due to the direction of the orbitals!</a:t>
            </a:r>
            <a:endParaRPr kumimoji="0" lang="en-US" sz="40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969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4949AE-D397-9617-0EEC-7F338375D163}"/>
              </a:ext>
            </a:extLst>
          </p:cNvPr>
          <p:cNvSpPr/>
          <p:nvPr/>
        </p:nvSpPr>
        <p:spPr>
          <a:xfrm>
            <a:off x="0" y="1907017"/>
            <a:ext cx="12192000" cy="49434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A diagram of a wave&#10;&#10;Description automatically generated">
            <a:extLst>
              <a:ext uri="{FF2B5EF4-FFF2-40B4-BE49-F238E27FC236}">
                <a16:creationId xmlns:a16="http://schemas.microsoft.com/office/drawing/2014/main" id="{A48BDA2A-6BB2-9C54-8B31-C3E90CA21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22" y="2494148"/>
            <a:ext cx="11400156" cy="333515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F8D5E51-F4D5-5B8F-8CC4-844B8C6896F5}"/>
              </a:ext>
            </a:extLst>
          </p:cNvPr>
          <p:cNvSpPr txBox="1"/>
          <p:nvPr/>
        </p:nvSpPr>
        <p:spPr>
          <a:xfrm>
            <a:off x="892036" y="459836"/>
            <a:ext cx="100998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Waves </a:t>
            </a:r>
            <a:r>
              <a:rPr lang="en-US" sz="4000" dirty="0">
                <a:solidFill>
                  <a:schemeClr val="bg1"/>
                </a:solidFill>
                <a:cs typeface="Arial Narrow" panose="020B0604020202020204" pitchFamily="34" charset="0"/>
              </a:rPr>
              <a:t>b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reak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 when depth is 1.3 x wave height</a:t>
            </a:r>
            <a:endParaRPr kumimoji="0" lang="en-US" sz="40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46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4949AE-D397-9617-0EEC-7F338375D163}"/>
              </a:ext>
            </a:extLst>
          </p:cNvPr>
          <p:cNvSpPr/>
          <p:nvPr/>
        </p:nvSpPr>
        <p:spPr>
          <a:xfrm>
            <a:off x="0" y="1914525"/>
            <a:ext cx="12192000" cy="49434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Surface Water Wave Deep And Shallow Water Wave Hindi Open, 55% OFF">
            <a:extLst>
              <a:ext uri="{FF2B5EF4-FFF2-40B4-BE49-F238E27FC236}">
                <a16:creationId xmlns:a16="http://schemas.microsoft.com/office/drawing/2014/main" id="{6C3387B1-9D5E-6116-DEDE-B235C3DB6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/>
          <a:stretch/>
        </p:blipFill>
        <p:spPr bwMode="auto">
          <a:xfrm>
            <a:off x="1468297" y="2077172"/>
            <a:ext cx="9523552" cy="446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754273-21E2-2D27-0684-0BCBB8672E9C}"/>
              </a:ext>
            </a:extLst>
          </p:cNvPr>
          <p:cNvSpPr txBox="1"/>
          <p:nvPr/>
        </p:nvSpPr>
        <p:spPr>
          <a:xfrm>
            <a:off x="892036" y="459836"/>
            <a:ext cx="100998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Wave </a:t>
            </a:r>
            <a:r>
              <a:rPr lang="en-US" sz="4000" dirty="0">
                <a:solidFill>
                  <a:schemeClr val="bg1"/>
                </a:solidFill>
                <a:cs typeface="Arial Narrow" panose="020B0604020202020204" pitchFamily="34" charset="0"/>
              </a:rPr>
              <a:t>b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reak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3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C8D894-837C-835D-2DCC-3600EEB6DA48}"/>
              </a:ext>
            </a:extLst>
          </p:cNvPr>
          <p:cNvSpPr txBox="1"/>
          <p:nvPr/>
        </p:nvSpPr>
        <p:spPr>
          <a:xfrm>
            <a:off x="1046093" y="537326"/>
            <a:ext cx="100998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Artificial reefs</a:t>
            </a:r>
            <a:endParaRPr kumimoji="0" lang="en-US" sz="40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5122" name="Picture 2" descr="World-first' inflatable surf reef to be installed at beach in Western  Australia - ABC News">
            <a:extLst>
              <a:ext uri="{FF2B5EF4-FFF2-40B4-BE49-F238E27FC236}">
                <a16:creationId xmlns:a16="http://schemas.microsoft.com/office/drawing/2014/main" id="{FE172C10-672D-DFD5-8F87-DE390DB42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582" y="1552989"/>
            <a:ext cx="75057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1EB00F-9F5B-1983-E4D2-DB473076B41C}"/>
              </a:ext>
            </a:extLst>
          </p:cNvPr>
          <p:cNvSpPr txBox="1"/>
          <p:nvPr/>
        </p:nvSpPr>
        <p:spPr>
          <a:xfrm>
            <a:off x="2397716" y="5782089"/>
            <a:ext cx="73965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b="1" i="1" dirty="0">
                <a:solidFill>
                  <a:schemeClr val="bg1"/>
                </a:solidFill>
                <a:effectLst/>
                <a:latin typeface="abcsans"/>
              </a:rPr>
              <a:t>“'World-first' inflatable surf reef to be installed at beach in Western Australia” …2 months later…. “Ripped seam puts world's first inflatable surf reef on hold”</a:t>
            </a:r>
          </a:p>
        </p:txBody>
      </p:sp>
    </p:spTree>
    <p:extLst>
      <p:ext uri="{BB962C8B-B14F-4D97-AF65-F5344CB8AC3E}">
        <p14:creationId xmlns:p14="http://schemas.microsoft.com/office/powerpoint/2010/main" val="2719881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94A3F4-55C7-6296-2D7B-4B7AB3D7F389}"/>
              </a:ext>
            </a:extLst>
          </p:cNvPr>
          <p:cNvSpPr txBox="1"/>
          <p:nvPr/>
        </p:nvSpPr>
        <p:spPr>
          <a:xfrm>
            <a:off x="701537" y="1231361"/>
            <a:ext cx="305607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Describe the processes of wave formation (e.g. fetch, relationship of wave height and type to water depth and wave celerity).</a:t>
            </a:r>
            <a:b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</a:b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Complete Marine Education worksheet </a:t>
            </a:r>
            <a:b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</a:b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‘8. </a:t>
            </a:r>
            <a:r>
              <a:rPr lang="en-US" sz="2000" i="1" dirty="0">
                <a:solidFill>
                  <a:schemeClr val="bg1"/>
                </a:solidFill>
                <a:cs typeface="Arial Narrow" panose="020B0604020202020204" pitchFamily="34" charset="0"/>
              </a:rPr>
              <a:t>Surf’s Up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5122" name="Picture 2" descr="An ode to the ocean wave">
            <a:extLst>
              <a:ext uri="{FF2B5EF4-FFF2-40B4-BE49-F238E27FC236}">
                <a16:creationId xmlns:a16="http://schemas.microsoft.com/office/drawing/2014/main" id="{5BB7451F-03B5-8842-A885-6E5CC26C0B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81"/>
          <a:stretch/>
        </p:blipFill>
        <p:spPr bwMode="auto">
          <a:xfrm>
            <a:off x="4119563" y="-22225"/>
            <a:ext cx="8072437" cy="688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diagram of waves and diagrams&#10;&#10;Description automatically generated with medium confidence">
            <a:extLst>
              <a:ext uri="{FF2B5EF4-FFF2-40B4-BE49-F238E27FC236}">
                <a16:creationId xmlns:a16="http://schemas.microsoft.com/office/drawing/2014/main" id="{9C624BBE-B9B7-9D3C-90DB-C02672AF7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1082" y="285883"/>
            <a:ext cx="4663753" cy="628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35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94A3F4-55C7-6296-2D7B-4B7AB3D7F389}"/>
              </a:ext>
            </a:extLst>
          </p:cNvPr>
          <p:cNvSpPr txBox="1"/>
          <p:nvPr/>
        </p:nvSpPr>
        <p:spPr>
          <a:xfrm>
            <a:off x="3933825" y="457254"/>
            <a:ext cx="53309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Wave characteristics</a:t>
            </a:r>
            <a:endParaRPr kumimoji="0" lang="en-US" sz="4000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AD839A-3B45-42A4-696B-C8C9749E9778}"/>
              </a:ext>
            </a:extLst>
          </p:cNvPr>
          <p:cNvSpPr/>
          <p:nvPr/>
        </p:nvSpPr>
        <p:spPr>
          <a:xfrm>
            <a:off x="0" y="1914525"/>
            <a:ext cx="12192000" cy="49434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Wave Characteristics">
            <a:extLst>
              <a:ext uri="{FF2B5EF4-FFF2-40B4-BE49-F238E27FC236}">
                <a16:creationId xmlns:a16="http://schemas.microsoft.com/office/drawing/2014/main" id="{6C3158A4-BC82-71B1-1BF9-F9E441F05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2454350"/>
            <a:ext cx="10616184" cy="358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3F5906-8908-26C6-2B83-FCDAA02710BA}"/>
              </a:ext>
            </a:extLst>
          </p:cNvPr>
          <p:cNvSpPr txBox="1"/>
          <p:nvPr/>
        </p:nvSpPr>
        <p:spPr>
          <a:xfrm>
            <a:off x="9232132" y="2831653"/>
            <a:ext cx="3527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800" b="1" dirty="0">
                <a:latin typeface="Arial Narrow" panose="020B0606020202030204" pitchFamily="34" charset="0"/>
              </a:rPr>
              <a:t>λ</a:t>
            </a:r>
            <a:endParaRPr lang="en-AU" sz="12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en-AU" sz="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470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A7EA77-FB7F-2C66-BCBD-23E127E701A0}"/>
              </a:ext>
            </a:extLst>
          </p:cNvPr>
          <p:cNvSpPr txBox="1"/>
          <p:nvPr/>
        </p:nvSpPr>
        <p:spPr>
          <a:xfrm>
            <a:off x="336889" y="251549"/>
            <a:ext cx="3727110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Wind-driven waves grow in size depending on 3 factors: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schemeClr val="bg1"/>
              </a:solidFill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Wind…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schemeClr val="bg1"/>
              </a:solidFill>
              <a:cs typeface="Arial Narrow" panose="020B0604020202020204" pitchFamily="34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Strength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dirty="0">
                <a:solidFill>
                  <a:schemeClr val="bg1"/>
                </a:solidFill>
                <a:cs typeface="Arial Narrow" panose="020B0604020202020204" pitchFamily="34" charset="0"/>
              </a:rPr>
              <a:t>Duration 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dirty="0">
                <a:solidFill>
                  <a:schemeClr val="bg1"/>
                </a:solidFill>
                <a:cs typeface="Arial Narrow" panose="020B0604020202020204" pitchFamily="34" charset="0"/>
              </a:rPr>
              <a:t>Fetch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2050" name="Picture 2" descr="The biggest waves in the world">
            <a:extLst>
              <a:ext uri="{FF2B5EF4-FFF2-40B4-BE49-F238E27FC236}">
                <a16:creationId xmlns:a16="http://schemas.microsoft.com/office/drawing/2014/main" id="{4762B414-A2BD-07FC-22F7-C53EF4E7A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" r="14879"/>
          <a:stretch/>
        </p:blipFill>
        <p:spPr bwMode="auto">
          <a:xfrm>
            <a:off x="4063999" y="0"/>
            <a:ext cx="8128001" cy="684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372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94A3F4-55C7-6296-2D7B-4B7AB3D7F389}"/>
              </a:ext>
            </a:extLst>
          </p:cNvPr>
          <p:cNvSpPr txBox="1"/>
          <p:nvPr/>
        </p:nvSpPr>
        <p:spPr>
          <a:xfrm>
            <a:off x="1474423" y="2613391"/>
            <a:ext cx="238456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Strength of wind</a:t>
            </a:r>
            <a:endParaRPr kumimoji="0" lang="en-US" sz="40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891D29-8A37-61BD-6EEB-1D9DBBF950E5}"/>
              </a:ext>
            </a:extLst>
          </p:cNvPr>
          <p:cNvSpPr/>
          <p:nvPr/>
        </p:nvSpPr>
        <p:spPr>
          <a:xfrm>
            <a:off x="5486400" y="0"/>
            <a:ext cx="67056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Beaufort Scale on Conditions at Sea - Asian Preparedness Partnership (APP)">
            <a:extLst>
              <a:ext uri="{FF2B5EF4-FFF2-40B4-BE49-F238E27FC236}">
                <a16:creationId xmlns:a16="http://schemas.microsoft.com/office/drawing/2014/main" id="{70210A76-9857-00F5-DCE6-789F2091A8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5"/>
          <a:stretch/>
        </p:blipFill>
        <p:spPr bwMode="auto">
          <a:xfrm>
            <a:off x="6472237" y="573439"/>
            <a:ext cx="4733925" cy="604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E7687D-FE65-AF3F-C936-6989E9187ACF}"/>
              </a:ext>
            </a:extLst>
          </p:cNvPr>
          <p:cNvSpPr txBox="1"/>
          <p:nvPr/>
        </p:nvSpPr>
        <p:spPr>
          <a:xfrm>
            <a:off x="8098972" y="204107"/>
            <a:ext cx="231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Beaufort Scale</a:t>
            </a:r>
          </a:p>
        </p:txBody>
      </p:sp>
    </p:spTree>
    <p:extLst>
      <p:ext uri="{BB962C8B-B14F-4D97-AF65-F5344CB8AC3E}">
        <p14:creationId xmlns:p14="http://schemas.microsoft.com/office/powerpoint/2010/main" val="1500266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94A3F4-55C7-6296-2D7B-4B7AB3D7F389}"/>
              </a:ext>
            </a:extLst>
          </p:cNvPr>
          <p:cNvSpPr txBox="1"/>
          <p:nvPr/>
        </p:nvSpPr>
        <p:spPr>
          <a:xfrm>
            <a:off x="511037" y="2613392"/>
            <a:ext cx="238456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bg1"/>
                </a:solidFill>
                <a:cs typeface="Arial Narrow" panose="020B0604020202020204" pitchFamily="34" charset="0"/>
              </a:rPr>
              <a:t>Duration 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of wind</a:t>
            </a:r>
            <a:endParaRPr kumimoji="0" lang="en-US" sz="40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E9788-A89E-5E53-3BAB-33718C4D5AF6}"/>
              </a:ext>
            </a:extLst>
          </p:cNvPr>
          <p:cNvSpPr/>
          <p:nvPr/>
        </p:nvSpPr>
        <p:spPr>
          <a:xfrm>
            <a:off x="3788229" y="0"/>
            <a:ext cx="8403771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aph of weather forecast&#10;&#10;Description automatically generated">
            <a:extLst>
              <a:ext uri="{FF2B5EF4-FFF2-40B4-BE49-F238E27FC236}">
                <a16:creationId xmlns:a16="http://schemas.microsoft.com/office/drawing/2014/main" id="{7B2EC6D5-BB5B-BA8C-F051-577F42E86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914" y="886717"/>
            <a:ext cx="7772400" cy="508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53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94A3F4-55C7-6296-2D7B-4B7AB3D7F389}"/>
              </a:ext>
            </a:extLst>
          </p:cNvPr>
          <p:cNvSpPr txBox="1"/>
          <p:nvPr/>
        </p:nvSpPr>
        <p:spPr>
          <a:xfrm>
            <a:off x="3430518" y="546464"/>
            <a:ext cx="53309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Fetch of wind</a:t>
            </a:r>
            <a:endParaRPr kumimoji="0" lang="en-US" sz="40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AD839A-3B45-42A4-696B-C8C9749E9778}"/>
              </a:ext>
            </a:extLst>
          </p:cNvPr>
          <p:cNvSpPr/>
          <p:nvPr/>
        </p:nvSpPr>
        <p:spPr>
          <a:xfrm>
            <a:off x="0" y="1914525"/>
            <a:ext cx="12192000" cy="49434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Wave Formation">
            <a:extLst>
              <a:ext uri="{FF2B5EF4-FFF2-40B4-BE49-F238E27FC236}">
                <a16:creationId xmlns:a16="http://schemas.microsoft.com/office/drawing/2014/main" id="{E70498B1-729A-15D2-A6F5-458EBA841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327" y="2159735"/>
            <a:ext cx="6350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9F893E-60B5-0D8D-06A9-82340ECDB37E}"/>
              </a:ext>
            </a:extLst>
          </p:cNvPr>
          <p:cNvSpPr txBox="1"/>
          <p:nvPr/>
        </p:nvSpPr>
        <p:spPr>
          <a:xfrm>
            <a:off x="847493" y="3429000"/>
            <a:ext cx="42151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rgbClr val="000000"/>
                </a:solidFill>
                <a:latin typeface="Lucida Sans Unicode" panose="020B0602030504020204" pitchFamily="34" charset="0"/>
              </a:rPr>
              <a:t>F</a:t>
            </a:r>
            <a:r>
              <a:rPr lang="en-AU" sz="2800" b="0" i="0" dirty="0">
                <a:solidFill>
                  <a:srgbClr val="000000"/>
                </a:solidFill>
                <a:effectLst/>
                <a:latin typeface="Lucida Sans Unicode" panose="020B0602030504020204" pitchFamily="34" charset="0"/>
              </a:rPr>
              <a:t>etch is the distance over the water that the wind can blow uninterrupted 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3682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rth of a Wave">
            <a:extLst>
              <a:ext uri="{FF2B5EF4-FFF2-40B4-BE49-F238E27FC236}">
                <a16:creationId xmlns:a16="http://schemas.microsoft.com/office/drawing/2014/main" id="{B5C8EA80-091B-1EA8-776E-D013FD126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62" y="341344"/>
            <a:ext cx="11106676" cy="617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739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rfing a record 86-foot wave took guts. Measuring it took 18 months. - The  Washington Post">
            <a:extLst>
              <a:ext uri="{FF2B5EF4-FFF2-40B4-BE49-F238E27FC236}">
                <a16:creationId xmlns:a16="http://schemas.microsoft.com/office/drawing/2014/main" id="{650C086B-B3B4-26CA-98E1-B24C053CE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686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52D8B5-0CA7-9865-6CA5-FDEFB999AB25}"/>
              </a:ext>
            </a:extLst>
          </p:cNvPr>
          <p:cNvSpPr txBox="1"/>
          <p:nvPr/>
        </p:nvSpPr>
        <p:spPr>
          <a:xfrm>
            <a:off x="-1642243" y="5587733"/>
            <a:ext cx="100998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Biggest wave ever surfed?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287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Sebastian Steudtner GUINNESS WORLD RECORDS™ Title For The Largest Wave Surfed (unlimited) - male">
            <a:hlinkClick r:id="" action="ppaction://media"/>
            <a:extLst>
              <a:ext uri="{FF2B5EF4-FFF2-40B4-BE49-F238E27FC236}">
                <a16:creationId xmlns:a16="http://schemas.microsoft.com/office/drawing/2014/main" id="{38B6A411-430B-C67E-8A53-00724F631F9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58981" y="423237"/>
            <a:ext cx="10143003" cy="57307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6D03F4-FCB8-D681-1D5E-A8EB5E6CFABB}"/>
              </a:ext>
            </a:extLst>
          </p:cNvPr>
          <p:cNvSpPr txBox="1"/>
          <p:nvPr/>
        </p:nvSpPr>
        <p:spPr>
          <a:xfrm>
            <a:off x="4037076" y="6250097"/>
            <a:ext cx="6099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www.youtube.com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watch?v</a:t>
            </a:r>
            <a:r>
              <a:rPr lang="en-US" dirty="0">
                <a:solidFill>
                  <a:schemeClr val="bg1"/>
                </a:solidFill>
              </a:rPr>
              <a:t>=CIXbZPHLv2o</a:t>
            </a:r>
          </a:p>
        </p:txBody>
      </p:sp>
    </p:spTree>
    <p:extLst>
      <p:ext uri="{BB962C8B-B14F-4D97-AF65-F5344CB8AC3E}">
        <p14:creationId xmlns:p14="http://schemas.microsoft.com/office/powerpoint/2010/main" val="157220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2891</TotalTime>
  <Words>406</Words>
  <Application>Microsoft Macintosh PowerPoint</Application>
  <PresentationFormat>Widescreen</PresentationFormat>
  <Paragraphs>64</Paragraphs>
  <Slides>18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abcsans</vt:lpstr>
      <vt:lpstr>Arial</vt:lpstr>
      <vt:lpstr>Arial Narrow</vt:lpstr>
      <vt:lpstr>Calibri</vt:lpstr>
      <vt:lpstr>Calibri Light</vt:lpstr>
      <vt:lpstr>Lucida Sans Unicode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Riches</dc:creator>
  <cp:lastModifiedBy>Gail Riches</cp:lastModifiedBy>
  <cp:revision>406</cp:revision>
  <dcterms:created xsi:type="dcterms:W3CDTF">2023-09-23T08:38:28Z</dcterms:created>
  <dcterms:modified xsi:type="dcterms:W3CDTF">2024-04-10T21:04:59Z</dcterms:modified>
</cp:coreProperties>
</file>