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313" r:id="rId2"/>
    <p:sldId id="314" r:id="rId3"/>
    <p:sldId id="317" r:id="rId4"/>
    <p:sldId id="323" r:id="rId5"/>
    <p:sldId id="325" r:id="rId6"/>
    <p:sldId id="327" r:id="rId7"/>
    <p:sldId id="315" r:id="rId8"/>
    <p:sldId id="326" r:id="rId9"/>
    <p:sldId id="307" r:id="rId10"/>
    <p:sldId id="319" r:id="rId11"/>
    <p:sldId id="318" r:id="rId12"/>
    <p:sldId id="345" r:id="rId13"/>
    <p:sldId id="329" r:id="rId14"/>
    <p:sldId id="344" r:id="rId15"/>
    <p:sldId id="330" r:id="rId16"/>
    <p:sldId id="347" r:id="rId17"/>
    <p:sldId id="320" r:id="rId18"/>
    <p:sldId id="271" r:id="rId19"/>
    <p:sldId id="309" r:id="rId20"/>
    <p:sldId id="350" r:id="rId21"/>
    <p:sldId id="332" r:id="rId22"/>
    <p:sldId id="339" r:id="rId23"/>
    <p:sldId id="340" r:id="rId24"/>
    <p:sldId id="341" r:id="rId25"/>
    <p:sldId id="343" r:id="rId26"/>
    <p:sldId id="349" r:id="rId27"/>
    <p:sldId id="335" r:id="rId28"/>
    <p:sldId id="336" r:id="rId29"/>
    <p:sldId id="346" r:id="rId30"/>
    <p:sldId id="333" r:id="rId31"/>
    <p:sldId id="351" r:id="rId32"/>
    <p:sldId id="3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366"/>
    <p:restoredTop sz="95520"/>
  </p:normalViewPr>
  <p:slideViewPr>
    <p:cSldViewPr snapToGrid="0">
      <p:cViewPr varScale="1">
        <p:scale>
          <a:sx n="61" d="100"/>
          <a:sy n="61" d="100"/>
        </p:scale>
        <p:origin x="216"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news.climate.columbia.edu</a:t>
            </a:r>
            <a:r>
              <a:rPr lang="en-US" dirty="0"/>
              <a:t>/2015/10/20/exploring-rugged-hills-turbulent-waters-4500-meters-down/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96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www.discoveringgalapagos.org.uk</a:t>
            </a:r>
            <a:r>
              <a:rPr lang="en-US" dirty="0"/>
              <a:t>/discover/geographical-processes/oceanography/upwelling/</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4889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www.rrisreet.top</a:t>
            </a:r>
            <a:r>
              <a:rPr lang="en-US" dirty="0"/>
              <a:t>/</a:t>
            </a:r>
            <a:r>
              <a:rPr lang="en-US" dirty="0" err="1"/>
              <a:t>ProductDetail.aspx?iid</a:t>
            </a:r>
            <a:r>
              <a:rPr lang="en-US" dirty="0"/>
              <a:t>=390358560&amp;pr=22.88</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55384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www.atmo.arizona.edu</a:t>
            </a:r>
            <a:r>
              <a:rPr lang="en-US" dirty="0"/>
              <a:t>/students/</a:t>
            </a:r>
            <a:r>
              <a:rPr lang="en-US" dirty="0" err="1"/>
              <a:t>courselinks</a:t>
            </a:r>
            <a:r>
              <a:rPr lang="en-US" dirty="0"/>
              <a:t>/spring16/atmo170a1s4/1S1P_stuff/</a:t>
            </a:r>
            <a:r>
              <a:rPr lang="en-US" dirty="0" err="1"/>
              <a:t>el_nino</a:t>
            </a:r>
            <a:r>
              <a:rPr lang="en-US" dirty="0"/>
              <a:t>/</a:t>
            </a:r>
            <a:r>
              <a:rPr lang="en-US" dirty="0" err="1"/>
              <a:t>el_nino.html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337677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www.universetoday.com</a:t>
            </a:r>
            <a:r>
              <a:rPr lang="en-US" dirty="0"/>
              <a:t>/161458/new-climate-model-accurately-predicts-millions-of-years-of-ice-ages/</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140712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rwu.pressbooks.pub</a:t>
            </a:r>
            <a:r>
              <a:rPr lang="en-US" dirty="0"/>
              <a:t>/</a:t>
            </a:r>
            <a:r>
              <a:rPr lang="en-US" dirty="0" err="1"/>
              <a:t>webboceanography</a:t>
            </a:r>
            <a:r>
              <a:rPr lang="en-US" dirty="0"/>
              <a:t>/chapter/9-8-thermohaline-circulation/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234454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rwu.pressbooks.pub</a:t>
            </a:r>
            <a:r>
              <a:rPr lang="en-US" dirty="0"/>
              <a:t>/</a:t>
            </a:r>
            <a:r>
              <a:rPr lang="en-US" dirty="0" err="1"/>
              <a:t>webboceanography</a:t>
            </a:r>
            <a:r>
              <a:rPr lang="en-US" dirty="0"/>
              <a:t>/chapter/9-8-thermohaline-circulation/</a:t>
            </a:r>
          </a:p>
          <a:p>
            <a:r>
              <a:rPr lang="en-US" dirty="0"/>
              <a:t>https://</a:t>
            </a:r>
            <a:r>
              <a:rPr lang="en-US" dirty="0" err="1"/>
              <a:t>www.heraldnews.com</a:t>
            </a:r>
            <a:r>
              <a:rPr lang="en-US" dirty="0"/>
              <a:t>/story/news/2019/08/09/the-gulf-stream-is-slowing/4504185007/</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322957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www.heraldnews.com</a:t>
            </a:r>
            <a:r>
              <a:rPr lang="en-US" dirty="0"/>
              <a:t>/story/news/2019/08/09/the-gulf-stream-is-slowing/4504185007/</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7711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havanatimes.org</a:t>
            </a:r>
            <a:r>
              <a:rPr lang="en-US" dirty="0"/>
              <a:t>/news/study-climate-change-is-weakening-gulf-stream-ocean-currents/</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3133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rwu.pressbooks.pub</a:t>
            </a:r>
            <a:r>
              <a:rPr lang="en-US" dirty="0"/>
              <a:t>/</a:t>
            </a:r>
            <a:r>
              <a:rPr lang="en-US" dirty="0" err="1"/>
              <a:t>webboceanography</a:t>
            </a:r>
            <a:r>
              <a:rPr lang="en-US" dirty="0"/>
              <a:t>/chapter/9-8-thermohaline-circulation/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3993195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rwu.pressbooks.pub</a:t>
            </a:r>
            <a:r>
              <a:rPr lang="en-US" dirty="0"/>
              <a:t>/</a:t>
            </a:r>
            <a:r>
              <a:rPr lang="en-US" dirty="0" err="1"/>
              <a:t>webboceanography</a:t>
            </a:r>
            <a:r>
              <a:rPr lang="en-US" dirty="0"/>
              <a:t>/chapter/9-8-thermohaline-circulation/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311798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=E6GT2Vc5uog</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3009287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petapixel.com</a:t>
            </a:r>
            <a:r>
              <a:rPr lang="en-US" dirty="0"/>
              <a:t>/2022/01/24/into-the-deep-photos-of-incredible-creatures-from-the-oceans-depths/</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84350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1" dirty="0">
                <a:solidFill>
                  <a:srgbClr val="555555"/>
                </a:solidFill>
                <a:effectLst/>
                <a:latin typeface="MinionPro"/>
              </a:rPr>
              <a:t>Low-oxygen zones are spreading around the globe. Red dots mark places on the coast where oxygen has plummeted to 2 milligrams per </a:t>
            </a:r>
            <a:r>
              <a:rPr lang="en-AU" b="0" i="1" dirty="0" err="1">
                <a:solidFill>
                  <a:srgbClr val="555555"/>
                </a:solidFill>
                <a:effectLst/>
                <a:latin typeface="MinionPro"/>
              </a:rPr>
              <a:t>liter</a:t>
            </a:r>
            <a:r>
              <a:rPr lang="en-AU" b="0" i="1" dirty="0">
                <a:solidFill>
                  <a:srgbClr val="555555"/>
                </a:solidFill>
                <a:effectLst/>
                <a:latin typeface="MinionPro"/>
              </a:rPr>
              <a:t> or less, and blue areas mark zones with the same low-oxygen levels in the open ocean. (Credit: GO2NE working group. Data from World Ocean Atlas 2013 and provided by R. J. Diaz)</a:t>
            </a:r>
          </a:p>
          <a:p>
            <a:pPr algn="l"/>
            <a:r>
              <a:rPr lang="en-AU" b="0" i="0" dirty="0">
                <a:solidFill>
                  <a:srgbClr val="111111"/>
                </a:solidFill>
                <a:effectLst/>
                <a:latin typeface="Roboto" panose="02000000000000000000" pitchFamily="2" charset="0"/>
              </a:rPr>
              <a:t>https://</a:t>
            </a:r>
            <a:r>
              <a:rPr lang="en-AU" b="0" i="0" dirty="0" err="1">
                <a:solidFill>
                  <a:srgbClr val="111111"/>
                </a:solidFill>
                <a:effectLst/>
                <a:latin typeface="Roboto" panose="02000000000000000000" pitchFamily="2" charset="0"/>
              </a:rPr>
              <a:t>insider.si.edu</a:t>
            </a:r>
            <a:r>
              <a:rPr lang="en-AU" b="0" i="0" dirty="0">
                <a:solidFill>
                  <a:srgbClr val="111111"/>
                </a:solidFill>
                <a:effectLst/>
                <a:latin typeface="Roboto" panose="02000000000000000000" pitchFamily="2" charset="0"/>
              </a:rPr>
              <a:t>/2018/01/earths-oceans-losing-breath-</a:t>
            </a:r>
            <a:r>
              <a:rPr lang="en-AU" b="0" i="0" dirty="0" err="1">
                <a:solidFill>
                  <a:srgbClr val="111111"/>
                </a:solidFill>
                <a:effectLst/>
                <a:latin typeface="Roboto" panose="02000000000000000000" pitchFamily="2" charset="0"/>
              </a:rPr>
              <a:t>heres</a:t>
            </a:r>
            <a:r>
              <a:rPr lang="en-AU" b="0" i="0" dirty="0">
                <a:solidFill>
                  <a:srgbClr val="111111"/>
                </a:solidFill>
                <a:effectLst/>
                <a:latin typeface="Roboto" panose="02000000000000000000" pitchFamily="2" charset="0"/>
              </a:rPr>
              <a:t>-global-scope/</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3918962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www.meereisportal.de</a:t>
            </a:r>
            <a:r>
              <a:rPr lang="en-US" dirty="0"/>
              <a:t>/</a:t>
            </a:r>
            <a:r>
              <a:rPr lang="en-US" dirty="0" err="1"/>
              <a:t>en</a:t>
            </a:r>
            <a:r>
              <a:rPr lang="en-US" dirty="0"/>
              <a:t>/learn-more/sea-ice-physics/sea-ice-and-ocean</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125897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www.grunge.com</a:t>
            </a:r>
            <a:r>
              <a:rPr lang="en-US" dirty="0"/>
              <a:t>/462263/the-real-life-twilight-zone-explained/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69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dpictures.homes</a:t>
            </a:r>
            <a:r>
              <a:rPr lang="en-US" dirty="0"/>
              <a:t>/two-main-currents-thermohaline-circulation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723296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www.pik-potsdam.de</a:t>
            </a:r>
            <a:r>
              <a:rPr lang="en-US" dirty="0"/>
              <a:t>/~</a:t>
            </a:r>
            <a:r>
              <a:rPr lang="en-US" dirty="0" err="1"/>
              <a:t>stefan</a:t>
            </a:r>
            <a:r>
              <a:rPr lang="en-US" dirty="0"/>
              <a:t>/</a:t>
            </a:r>
            <a:r>
              <a:rPr lang="en-US" dirty="0" err="1"/>
              <a:t>thc_fact_sheet.html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74530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discover.hubpages.com</a:t>
            </a:r>
            <a:r>
              <a:rPr lang="en-US" dirty="0"/>
              <a:t>/education/Does-Hot-Water-Weigh-More-Than-Cold-Water</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3644432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discover.hubpages.com</a:t>
            </a:r>
            <a:r>
              <a:rPr lang="en-US" dirty="0"/>
              <a:t>/education/Does-Hot-Water-Weigh-More-Than-Cold-Water</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244625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rwu.pressbooks.pub</a:t>
            </a:r>
            <a:r>
              <a:rPr lang="en-US" dirty="0"/>
              <a:t>/</a:t>
            </a:r>
            <a:r>
              <a:rPr lang="en-US" dirty="0" err="1"/>
              <a:t>webboceanography</a:t>
            </a:r>
            <a:r>
              <a:rPr lang="en-US" dirty="0"/>
              <a:t>/chapter/9-8-thermohaline-circulation/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258643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www.aoml.noaa.gov</a:t>
            </a:r>
            <a:r>
              <a:rPr lang="en-US" dirty="0"/>
              <a:t>/noaa-scientists-detect-reshaping-of-the-meridional-overturning-circulation-in-southern-ocean/</a:t>
            </a:r>
          </a:p>
          <a:p>
            <a:r>
              <a:rPr lang="en-US" dirty="0"/>
              <a:t>Text: https://</a:t>
            </a:r>
            <a:r>
              <a:rPr lang="en-US" dirty="0" err="1"/>
              <a:t>rwu.pressbooks.pub</a:t>
            </a:r>
            <a:r>
              <a:rPr lang="en-US" dirty="0"/>
              <a:t>/</a:t>
            </a:r>
            <a:r>
              <a:rPr lang="en-US" dirty="0" err="1"/>
              <a:t>webboceanography</a:t>
            </a:r>
            <a:r>
              <a:rPr lang="en-US" dirty="0"/>
              <a:t>/chapter/9-8-thermohaline-circulation/</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35056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/articles/542303a</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264304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E6GT2Vc5uog?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672311" y="1690061"/>
            <a:ext cx="426737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Explain how thermohaline circulation in the deep ocean is affected by salinity and water density</a:t>
            </a:r>
            <a:b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The Global Ocean Conveyor Belt’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12290" name="Picture 2" descr="Exploring Rugged Hills &amp; Turbulent Waters 4,500 Meters Down">
            <a:extLst>
              <a:ext uri="{FF2B5EF4-FFF2-40B4-BE49-F238E27FC236}">
                <a16:creationId xmlns:a16="http://schemas.microsoft.com/office/drawing/2014/main" id="{15D032F1-AD63-5A8C-95EB-1C653BCE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1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943C6-8262-15AB-505C-F7603D0B4F2B}"/>
              </a:ext>
            </a:extLst>
          </p:cNvPr>
          <p:cNvSpPr txBox="1"/>
          <p:nvPr/>
        </p:nvSpPr>
        <p:spPr>
          <a:xfrm>
            <a:off x="9693155" y="641955"/>
            <a:ext cx="2274255" cy="5112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Water masses generally do not mix.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schemeClr val="bg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Instead, they are stacked, one on top of the other, in the order of their density.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schemeClr val="bg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The most dense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(heaviest)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at the bottom.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124" name="Picture 4" descr="8 Layer Density Column Science Experiment">
            <a:extLst>
              <a:ext uri="{FF2B5EF4-FFF2-40B4-BE49-F238E27FC236}">
                <a16:creationId xmlns:a16="http://schemas.microsoft.com/office/drawing/2014/main" id="{26BBAD02-7EE4-2EB0-CA7F-5AC550042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3" r="17851"/>
          <a:stretch/>
        </p:blipFill>
        <p:spPr bwMode="auto">
          <a:xfrm>
            <a:off x="-100013" y="0"/>
            <a:ext cx="9572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7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943C6-8262-15AB-505C-F7603D0B4F2B}"/>
              </a:ext>
            </a:extLst>
          </p:cNvPr>
          <p:cNvSpPr txBox="1"/>
          <p:nvPr/>
        </p:nvSpPr>
        <p:spPr>
          <a:xfrm>
            <a:off x="1700213" y="0"/>
            <a:ext cx="8458200" cy="9574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 water mass will only descend to a depth that is appropriate to its density,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sliding under less dense water and cruising over more dense water.</a:t>
            </a: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5122" name="Picture 2" descr="9.8 Thermohaline Circulation – Introduction to Oceanography">
            <a:extLst>
              <a:ext uri="{FF2B5EF4-FFF2-40B4-BE49-F238E27FC236}">
                <a16:creationId xmlns:a16="http://schemas.microsoft.com/office/drawing/2014/main" id="{070A6FAA-A4A0-A014-6D6A-9B1AB5089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12192000" cy="580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0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056CE-A6F5-E81C-ABA5-F68DA2639F25}"/>
              </a:ext>
            </a:extLst>
          </p:cNvPr>
          <p:cNvSpPr txBox="1"/>
          <p:nvPr/>
        </p:nvSpPr>
        <p:spPr>
          <a:xfrm>
            <a:off x="316643" y="99168"/>
            <a:ext cx="11868276" cy="4957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 </a:t>
            </a:r>
            <a:r>
              <a:rPr lang="en-US" sz="2000" b="1" dirty="0">
                <a:solidFill>
                  <a:prstClr val="white"/>
                </a:solidFill>
                <a:latin typeface="Arial Narrow" panose="020B0604020202020204" pitchFamily="34" charset="0"/>
                <a:cs typeface="Arial Narrow" panose="020B0604020202020204" pitchFamily="34" charset="0"/>
              </a:rPr>
              <a:t>water mass </a:t>
            </a:r>
            <a:r>
              <a:rPr lang="en-US" sz="2000" dirty="0">
                <a:solidFill>
                  <a:prstClr val="white"/>
                </a:solidFill>
                <a:latin typeface="Arial Narrow" panose="020B0604020202020204" pitchFamily="34" charset="0"/>
                <a:cs typeface="Arial Narrow" panose="020B0604020202020204" pitchFamily="34" charset="0"/>
              </a:rPr>
              <a:t>is “</a:t>
            </a:r>
            <a:r>
              <a:rPr lang="en-US" sz="2000" i="1" dirty="0">
                <a:solidFill>
                  <a:prstClr val="white"/>
                </a:solidFill>
                <a:latin typeface="Arial Narrow" panose="020B0604020202020204" pitchFamily="34" charset="0"/>
                <a:cs typeface="Arial Narrow" panose="020B0604020202020204" pitchFamily="34" charset="0"/>
              </a:rPr>
              <a:t>a volume of seawater with a distinctive density as a result of its unique profile of temperature and salinity</a:t>
            </a:r>
            <a:r>
              <a:rPr lang="en-US" sz="2000" dirty="0">
                <a:solidFill>
                  <a:prstClr val="white"/>
                </a:solidFill>
                <a:latin typeface="Arial Narrow" panose="020B0604020202020204" pitchFamily="34" charset="0"/>
                <a:cs typeface="Arial Narrow" panose="020B0604020202020204" pitchFamily="34" charset="0"/>
              </a:rPr>
              <a:t>”.</a:t>
            </a:r>
          </a:p>
        </p:txBody>
      </p:sp>
      <p:sp>
        <p:nvSpPr>
          <p:cNvPr id="5" name="TextBox 4">
            <a:extLst>
              <a:ext uri="{FF2B5EF4-FFF2-40B4-BE49-F238E27FC236}">
                <a16:creationId xmlns:a16="http://schemas.microsoft.com/office/drawing/2014/main" id="{DF5E2130-31C9-4817-3648-D7F738485EE6}"/>
              </a:ext>
            </a:extLst>
          </p:cNvPr>
          <p:cNvSpPr txBox="1"/>
          <p:nvPr/>
        </p:nvSpPr>
        <p:spPr>
          <a:xfrm>
            <a:off x="1285624" y="5393626"/>
            <a:ext cx="9930313" cy="9574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The processes that affect seawater density really only happen at the surface.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Once it sinks, its density properties won’t really change. </a:t>
            </a:r>
          </a:p>
        </p:txBody>
      </p:sp>
      <p:sp>
        <p:nvSpPr>
          <p:cNvPr id="13" name="Rectangle 12">
            <a:extLst>
              <a:ext uri="{FF2B5EF4-FFF2-40B4-BE49-F238E27FC236}">
                <a16:creationId xmlns:a16="http://schemas.microsoft.com/office/drawing/2014/main" id="{8C2EB814-99D0-76A6-68CE-41F8C628A000}"/>
              </a:ext>
            </a:extLst>
          </p:cNvPr>
          <p:cNvSpPr/>
          <p:nvPr/>
        </p:nvSpPr>
        <p:spPr>
          <a:xfrm>
            <a:off x="0" y="906378"/>
            <a:ext cx="12192000" cy="42520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cientists Detect a Reshaping of the MOC in the Southern Ocean">
            <a:extLst>
              <a:ext uri="{FF2B5EF4-FFF2-40B4-BE49-F238E27FC236}">
                <a16:creationId xmlns:a16="http://schemas.microsoft.com/office/drawing/2014/main" id="{9DB22192-A37A-F094-AE5C-0B80651B9F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958"/>
          <a:stretch/>
        </p:blipFill>
        <p:spPr bwMode="auto">
          <a:xfrm>
            <a:off x="0" y="1167700"/>
            <a:ext cx="12192000" cy="38433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FC4676B-8CE7-187A-593C-530C805C79E1}"/>
              </a:ext>
            </a:extLst>
          </p:cNvPr>
          <p:cNvSpPr/>
          <p:nvPr/>
        </p:nvSpPr>
        <p:spPr>
          <a:xfrm>
            <a:off x="4229100" y="4322678"/>
            <a:ext cx="3619500" cy="688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33A4CC-B30B-D3FB-E677-DDBE1258CB94}"/>
              </a:ext>
            </a:extLst>
          </p:cNvPr>
          <p:cNvSpPr/>
          <p:nvPr/>
        </p:nvSpPr>
        <p:spPr>
          <a:xfrm>
            <a:off x="7848600" y="1388978"/>
            <a:ext cx="23368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45F804-145B-4831-8289-F46B9F9ACCFB}"/>
              </a:ext>
            </a:extLst>
          </p:cNvPr>
          <p:cNvSpPr txBox="1"/>
          <p:nvPr/>
        </p:nvSpPr>
        <p:spPr>
          <a:xfrm>
            <a:off x="7315200" y="4654158"/>
            <a:ext cx="2095500" cy="261610"/>
          </a:xfrm>
          <a:prstGeom prst="rect">
            <a:avLst/>
          </a:prstGeom>
          <a:noFill/>
        </p:spPr>
        <p:txBody>
          <a:bodyPr wrap="square" rtlCol="0">
            <a:spAutoFit/>
          </a:bodyPr>
          <a:lstStyle/>
          <a:p>
            <a:r>
              <a:rPr lang="en-US" sz="1050" dirty="0"/>
              <a:t>Since 1974</a:t>
            </a:r>
          </a:p>
        </p:txBody>
      </p:sp>
      <p:sp>
        <p:nvSpPr>
          <p:cNvPr id="18" name="Rectangle 17">
            <a:extLst>
              <a:ext uri="{FF2B5EF4-FFF2-40B4-BE49-F238E27FC236}">
                <a16:creationId xmlns:a16="http://schemas.microsoft.com/office/drawing/2014/main" id="{66D9E3E0-302D-2CB5-C047-64E92C82D73E}"/>
              </a:ext>
            </a:extLst>
          </p:cNvPr>
          <p:cNvSpPr/>
          <p:nvPr/>
        </p:nvSpPr>
        <p:spPr>
          <a:xfrm>
            <a:off x="5499100" y="1579478"/>
            <a:ext cx="457200" cy="1651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7A7AD39-7977-BAC4-D67D-28F92DAC792E}"/>
              </a:ext>
            </a:extLst>
          </p:cNvPr>
          <p:cNvSpPr txBox="1"/>
          <p:nvPr/>
        </p:nvSpPr>
        <p:spPr>
          <a:xfrm>
            <a:off x="5499100" y="1528678"/>
            <a:ext cx="1752600" cy="276999"/>
          </a:xfrm>
          <a:prstGeom prst="rect">
            <a:avLst/>
          </a:prstGeom>
          <a:noFill/>
        </p:spPr>
        <p:txBody>
          <a:bodyPr wrap="square" rtlCol="0">
            <a:spAutoFit/>
          </a:bodyPr>
          <a:lstStyle/>
          <a:p>
            <a:r>
              <a:rPr lang="en-US" sz="1200" b="1" dirty="0"/>
              <a:t>THC</a:t>
            </a:r>
          </a:p>
        </p:txBody>
      </p:sp>
    </p:spTree>
    <p:extLst>
      <p:ext uri="{BB962C8B-B14F-4D97-AF65-F5344CB8AC3E}">
        <p14:creationId xmlns:p14="http://schemas.microsoft.com/office/powerpoint/2010/main" val="1167479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emperature&#10;&#10;Description automatically generated">
            <a:extLst>
              <a:ext uri="{FF2B5EF4-FFF2-40B4-BE49-F238E27FC236}">
                <a16:creationId xmlns:a16="http://schemas.microsoft.com/office/drawing/2014/main" id="{A856A810-C3D3-5753-3805-F50AFB080D1D}"/>
              </a:ext>
            </a:extLst>
          </p:cNvPr>
          <p:cNvPicPr>
            <a:picLocks noChangeAspect="1"/>
          </p:cNvPicPr>
          <p:nvPr/>
        </p:nvPicPr>
        <p:blipFill>
          <a:blip r:embed="rId2"/>
          <a:stretch>
            <a:fillRect/>
          </a:stretch>
        </p:blipFill>
        <p:spPr>
          <a:xfrm>
            <a:off x="0" y="0"/>
            <a:ext cx="7408985" cy="6858000"/>
          </a:xfrm>
          <a:prstGeom prst="rect">
            <a:avLst/>
          </a:prstGeom>
        </p:spPr>
      </p:pic>
      <p:sp>
        <p:nvSpPr>
          <p:cNvPr id="6" name="TextBox 5">
            <a:extLst>
              <a:ext uri="{FF2B5EF4-FFF2-40B4-BE49-F238E27FC236}">
                <a16:creationId xmlns:a16="http://schemas.microsoft.com/office/drawing/2014/main" id="{47CF83FB-4779-8277-8056-479D234F844A}"/>
              </a:ext>
            </a:extLst>
          </p:cNvPr>
          <p:cNvSpPr txBox="1"/>
          <p:nvPr/>
        </p:nvSpPr>
        <p:spPr>
          <a:xfrm>
            <a:off x="8043076" y="284767"/>
            <a:ext cx="3658388" cy="6035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A temperature-salinity (T-S) diagram is used to identify the water mass relative to its temperature, salinity and thus density.</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schemeClr val="bg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bg1"/>
                </a:solidFill>
                <a:latin typeface="Arial Narrow" panose="020B0604020202020204" pitchFamily="34" charset="0"/>
                <a:cs typeface="Arial Narrow" panose="020B0604020202020204" pitchFamily="34" charset="0"/>
              </a:rPr>
              <a:t>A T-S diagram shows lines of equal density, or </a:t>
            </a:r>
            <a:r>
              <a:rPr lang="en-US" sz="2000" i="1" dirty="0" err="1">
                <a:solidFill>
                  <a:schemeClr val="bg1"/>
                </a:solidFill>
                <a:latin typeface="Arial Narrow" panose="020B0604020202020204" pitchFamily="34" charset="0"/>
                <a:cs typeface="Arial Narrow" panose="020B0604020202020204" pitchFamily="34" charset="0"/>
              </a:rPr>
              <a:t>isopycnals</a:t>
            </a:r>
            <a:r>
              <a:rPr lang="en-US" sz="2000" dirty="0">
                <a:solidFill>
                  <a:schemeClr val="bg1"/>
                </a:solidFill>
                <a:latin typeface="Arial Narrow" panose="020B0604020202020204" pitchFamily="34" charset="0"/>
                <a:cs typeface="Arial Narrow" panose="020B0604020202020204" pitchFamily="34" charset="0"/>
              </a:rPr>
              <a:t>, for various combinations of temperature and salinity (Figure 9.8.3). You can then plot the values of temperature and salinity on the diagram, and use their point of intersection to calculate the density of the water. </a:t>
            </a:r>
          </a:p>
        </p:txBody>
      </p:sp>
    </p:spTree>
    <p:extLst>
      <p:ext uri="{BB962C8B-B14F-4D97-AF65-F5344CB8AC3E}">
        <p14:creationId xmlns:p14="http://schemas.microsoft.com/office/powerpoint/2010/main" val="16681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he Deep, Cold Currents of the Labrador Sea Affect Climate - Eos">
            <a:extLst>
              <a:ext uri="{FF2B5EF4-FFF2-40B4-BE49-F238E27FC236}">
                <a16:creationId xmlns:a16="http://schemas.microsoft.com/office/drawing/2014/main" id="{06D38AA3-101A-0932-994F-F4A3C0442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3F7F45-48DA-28CC-7B6A-D1B9B7F6C954}"/>
              </a:ext>
            </a:extLst>
          </p:cNvPr>
          <p:cNvSpPr txBox="1"/>
          <p:nvPr/>
        </p:nvSpPr>
        <p:spPr>
          <a:xfrm>
            <a:off x="4743450" y="0"/>
            <a:ext cx="7572375" cy="584775"/>
          </a:xfrm>
          <a:prstGeom prst="rect">
            <a:avLst/>
          </a:prstGeom>
          <a:noFill/>
        </p:spPr>
        <p:txBody>
          <a:bodyPr wrap="square">
            <a:spAutoFit/>
          </a:bodyPr>
          <a:lstStyle/>
          <a:p>
            <a:r>
              <a:rPr lang="en-AU" sz="1600" dirty="0">
                <a:latin typeface="ProximaCond"/>
              </a:rPr>
              <a:t>CTD: </a:t>
            </a:r>
            <a:r>
              <a:rPr lang="en-AU" sz="1600" b="0" i="0" dirty="0">
                <a:effectLst/>
                <a:latin typeface="ProximaCond"/>
              </a:rPr>
              <a:t>instrument designed to measure conductivity, temperature, and depth. </a:t>
            </a:r>
          </a:p>
          <a:p>
            <a:r>
              <a:rPr lang="en-AU" sz="1600" dirty="0">
                <a:latin typeface="ProximaCond"/>
              </a:rPr>
              <a:t>T</a:t>
            </a:r>
            <a:r>
              <a:rPr lang="en-AU" sz="1600" b="0" i="0" dirty="0">
                <a:effectLst/>
                <a:latin typeface="ProximaCond"/>
              </a:rPr>
              <a:t>he icy waters of the Labrador Sea aboard the R/V </a:t>
            </a:r>
            <a:r>
              <a:rPr lang="en-AU" sz="1600" b="0" i="1" dirty="0">
                <a:effectLst/>
                <a:latin typeface="ProximaCond"/>
              </a:rPr>
              <a:t>Maria S. </a:t>
            </a:r>
            <a:r>
              <a:rPr lang="en-AU" sz="1600" b="0" i="1" dirty="0" err="1">
                <a:effectLst/>
                <a:latin typeface="ProximaCond"/>
              </a:rPr>
              <a:t>Merian</a:t>
            </a:r>
            <a:r>
              <a:rPr lang="en-AU" sz="1600" b="0" i="1" dirty="0">
                <a:effectLst/>
                <a:latin typeface="ProximaCond"/>
              </a:rPr>
              <a:t>.</a:t>
            </a:r>
            <a:r>
              <a:rPr lang="en-AU" sz="1600" b="0" i="0" dirty="0">
                <a:effectLst/>
                <a:latin typeface="ProximaCond"/>
              </a:rPr>
              <a:t> Credit: Rafael Abel</a:t>
            </a:r>
            <a:endParaRPr lang="en-US" sz="1600" dirty="0"/>
          </a:p>
        </p:txBody>
      </p:sp>
    </p:spTree>
    <p:extLst>
      <p:ext uri="{BB962C8B-B14F-4D97-AF65-F5344CB8AC3E}">
        <p14:creationId xmlns:p14="http://schemas.microsoft.com/office/powerpoint/2010/main" val="179525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temperature&#10;&#10;Description automatically generated">
            <a:extLst>
              <a:ext uri="{FF2B5EF4-FFF2-40B4-BE49-F238E27FC236}">
                <a16:creationId xmlns:a16="http://schemas.microsoft.com/office/drawing/2014/main" id="{47CAA397-8B4F-BC6C-6B5A-9323503F9D41}"/>
              </a:ext>
            </a:extLst>
          </p:cNvPr>
          <p:cNvPicPr>
            <a:picLocks noChangeAspect="1"/>
          </p:cNvPicPr>
          <p:nvPr/>
        </p:nvPicPr>
        <p:blipFill>
          <a:blip r:embed="rId2"/>
          <a:stretch>
            <a:fillRect/>
          </a:stretch>
        </p:blipFill>
        <p:spPr>
          <a:xfrm>
            <a:off x="0" y="0"/>
            <a:ext cx="7195833" cy="6858000"/>
          </a:xfrm>
          <a:prstGeom prst="rect">
            <a:avLst/>
          </a:prstGeom>
        </p:spPr>
      </p:pic>
      <p:sp>
        <p:nvSpPr>
          <p:cNvPr id="5" name="TextBox 4">
            <a:extLst>
              <a:ext uri="{FF2B5EF4-FFF2-40B4-BE49-F238E27FC236}">
                <a16:creationId xmlns:a16="http://schemas.microsoft.com/office/drawing/2014/main" id="{81D9E11C-EA10-BC4D-B1B6-E15EF0443E99}"/>
              </a:ext>
            </a:extLst>
          </p:cNvPr>
          <p:cNvSpPr txBox="1"/>
          <p:nvPr/>
        </p:nvSpPr>
        <p:spPr>
          <a:xfrm>
            <a:off x="8153366" y="2113403"/>
            <a:ext cx="3252571" cy="141910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AU" sz="2000" dirty="0">
                <a:solidFill>
                  <a:schemeClr val="bg1"/>
                </a:solidFill>
                <a:latin typeface="Arial Narrow" panose="020B0604020202020204" pitchFamily="34" charset="0"/>
                <a:cs typeface="Arial Narrow" panose="020B0604020202020204" pitchFamily="34" charset="0"/>
              </a:rPr>
              <a:t>AABW (Antarctic Bottom Water) is the most dense and therefore sits at the bottom of the ocean.</a:t>
            </a:r>
          </a:p>
        </p:txBody>
      </p:sp>
    </p:spTree>
    <p:extLst>
      <p:ext uri="{BB962C8B-B14F-4D97-AF65-F5344CB8AC3E}">
        <p14:creationId xmlns:p14="http://schemas.microsoft.com/office/powerpoint/2010/main" val="90979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ceans lose oxygen | Nature">
            <a:extLst>
              <a:ext uri="{FF2B5EF4-FFF2-40B4-BE49-F238E27FC236}">
                <a16:creationId xmlns:a16="http://schemas.microsoft.com/office/drawing/2014/main" id="{90BA73B9-7AAC-ED28-CC1B-A44D1D38CF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2816"/>
            <a:ext cx="12192000" cy="692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9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943C6-8262-15AB-505C-F7603D0B4F2B}"/>
              </a:ext>
            </a:extLst>
          </p:cNvPr>
          <p:cNvSpPr txBox="1"/>
          <p:nvPr/>
        </p:nvSpPr>
        <p:spPr>
          <a:xfrm>
            <a:off x="9354348" y="1300162"/>
            <a:ext cx="2242339" cy="28041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 water mass travels across entire oceans as an internal wave before it’s redirected towards the surface as an ‘upwelling’.</a:t>
            </a:r>
          </a:p>
        </p:txBody>
      </p:sp>
      <p:pic>
        <p:nvPicPr>
          <p:cNvPr id="6146" name="Picture 2" descr="Upwelling - Discovering Galapagos">
            <a:extLst>
              <a:ext uri="{FF2B5EF4-FFF2-40B4-BE49-F238E27FC236}">
                <a16:creationId xmlns:a16="http://schemas.microsoft.com/office/drawing/2014/main" id="{445B8813-C804-116D-B5F5-47613CECA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757236"/>
            <a:ext cx="8749427" cy="580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3AA3E5E-9F0A-BC1D-360F-2BB3FC0D4ACE}"/>
              </a:ext>
            </a:extLst>
          </p:cNvPr>
          <p:cNvSpPr/>
          <p:nvPr/>
        </p:nvSpPr>
        <p:spPr>
          <a:xfrm>
            <a:off x="542925" y="1200150"/>
            <a:ext cx="771525" cy="7143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09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derwater mountains help ocean water rise from abyss | MIT News |  Massachusetts Institute of Technology">
            <a:extLst>
              <a:ext uri="{FF2B5EF4-FFF2-40B4-BE49-F238E27FC236}">
                <a16:creationId xmlns:a16="http://schemas.microsoft.com/office/drawing/2014/main" id="{864F3AAD-E0A4-554F-BEA8-DC229AE7C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727"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B98FC758-4B04-C0C6-05F2-2045FAB57129}"/>
              </a:ext>
            </a:extLst>
          </p:cNvPr>
          <p:cNvSpPr/>
          <p:nvPr/>
        </p:nvSpPr>
        <p:spPr>
          <a:xfrm>
            <a:off x="8232568" y="449180"/>
            <a:ext cx="2952267" cy="5568752"/>
          </a:xfrm>
          <a:custGeom>
            <a:avLst/>
            <a:gdLst>
              <a:gd name="connsiteX0" fmla="*/ 3081999 w 3081999"/>
              <a:gd name="connsiteY0" fmla="*/ 4910419 h 4944645"/>
              <a:gd name="connsiteX1" fmla="*/ 1991136 w 3081999"/>
              <a:gd name="connsiteY1" fmla="*/ 4910419 h 4944645"/>
              <a:gd name="connsiteX2" fmla="*/ 1878841 w 3081999"/>
              <a:gd name="connsiteY2" fmla="*/ 4878335 h 4944645"/>
              <a:gd name="connsiteX3" fmla="*/ 1814673 w 3081999"/>
              <a:gd name="connsiteY3" fmla="*/ 4862293 h 4944645"/>
              <a:gd name="connsiteX4" fmla="*/ 1734462 w 3081999"/>
              <a:gd name="connsiteY4" fmla="*/ 4830209 h 4944645"/>
              <a:gd name="connsiteX5" fmla="*/ 1654252 w 3081999"/>
              <a:gd name="connsiteY5" fmla="*/ 4814167 h 4944645"/>
              <a:gd name="connsiteX6" fmla="*/ 1541957 w 3081999"/>
              <a:gd name="connsiteY6" fmla="*/ 4766040 h 4944645"/>
              <a:gd name="connsiteX7" fmla="*/ 1493830 w 3081999"/>
              <a:gd name="connsiteY7" fmla="*/ 4733956 h 4944645"/>
              <a:gd name="connsiteX8" fmla="*/ 1365494 w 3081999"/>
              <a:gd name="connsiteY8" fmla="*/ 4669788 h 4944645"/>
              <a:gd name="connsiteX9" fmla="*/ 1269241 w 3081999"/>
              <a:gd name="connsiteY9" fmla="*/ 4605619 h 4944645"/>
              <a:gd name="connsiteX10" fmla="*/ 1221115 w 3081999"/>
              <a:gd name="connsiteY10" fmla="*/ 4573535 h 4944645"/>
              <a:gd name="connsiteX11" fmla="*/ 1172988 w 3081999"/>
              <a:gd name="connsiteY11" fmla="*/ 4525409 h 4944645"/>
              <a:gd name="connsiteX12" fmla="*/ 1092778 w 3081999"/>
              <a:gd name="connsiteY12" fmla="*/ 4461240 h 4944645"/>
              <a:gd name="connsiteX13" fmla="*/ 1060694 w 3081999"/>
              <a:gd name="connsiteY13" fmla="*/ 4413114 h 4944645"/>
              <a:gd name="connsiteX14" fmla="*/ 980483 w 3081999"/>
              <a:gd name="connsiteY14" fmla="*/ 4332903 h 4944645"/>
              <a:gd name="connsiteX15" fmla="*/ 916315 w 3081999"/>
              <a:gd name="connsiteY15" fmla="*/ 4268735 h 4944645"/>
              <a:gd name="connsiteX16" fmla="*/ 852146 w 3081999"/>
              <a:gd name="connsiteY16" fmla="*/ 4172482 h 4944645"/>
              <a:gd name="connsiteX17" fmla="*/ 820062 w 3081999"/>
              <a:gd name="connsiteY17" fmla="*/ 4124356 h 4944645"/>
              <a:gd name="connsiteX18" fmla="*/ 787978 w 3081999"/>
              <a:gd name="connsiteY18" fmla="*/ 4060188 h 4944645"/>
              <a:gd name="connsiteX19" fmla="*/ 771936 w 3081999"/>
              <a:gd name="connsiteY19" fmla="*/ 3996019 h 4944645"/>
              <a:gd name="connsiteX20" fmla="*/ 739852 w 3081999"/>
              <a:gd name="connsiteY20" fmla="*/ 3947893 h 4944645"/>
              <a:gd name="connsiteX21" fmla="*/ 707767 w 3081999"/>
              <a:gd name="connsiteY21" fmla="*/ 3883725 h 4944645"/>
              <a:gd name="connsiteX22" fmla="*/ 691725 w 3081999"/>
              <a:gd name="connsiteY22" fmla="*/ 3835598 h 4944645"/>
              <a:gd name="connsiteX23" fmla="*/ 595473 w 3081999"/>
              <a:gd name="connsiteY23" fmla="*/ 3627051 h 4944645"/>
              <a:gd name="connsiteX24" fmla="*/ 579430 w 3081999"/>
              <a:gd name="connsiteY24" fmla="*/ 3546840 h 4944645"/>
              <a:gd name="connsiteX25" fmla="*/ 515262 w 3081999"/>
              <a:gd name="connsiteY25" fmla="*/ 3386419 h 4944645"/>
              <a:gd name="connsiteX26" fmla="*/ 483178 w 3081999"/>
              <a:gd name="connsiteY26" fmla="*/ 3258082 h 4944645"/>
              <a:gd name="connsiteX27" fmla="*/ 467136 w 3081999"/>
              <a:gd name="connsiteY27" fmla="*/ 3193914 h 4944645"/>
              <a:gd name="connsiteX28" fmla="*/ 451094 w 3081999"/>
              <a:gd name="connsiteY28" fmla="*/ 3097661 h 4944645"/>
              <a:gd name="connsiteX29" fmla="*/ 435052 w 3081999"/>
              <a:gd name="connsiteY29" fmla="*/ 3049535 h 4944645"/>
              <a:gd name="connsiteX30" fmla="*/ 402967 w 3081999"/>
              <a:gd name="connsiteY30" fmla="*/ 2857030 h 4944645"/>
              <a:gd name="connsiteX31" fmla="*/ 386925 w 3081999"/>
              <a:gd name="connsiteY31" fmla="*/ 2776819 h 4944645"/>
              <a:gd name="connsiteX32" fmla="*/ 370883 w 3081999"/>
              <a:gd name="connsiteY32" fmla="*/ 2600356 h 4944645"/>
              <a:gd name="connsiteX33" fmla="*/ 354841 w 3081999"/>
              <a:gd name="connsiteY33" fmla="*/ 2520146 h 4944645"/>
              <a:gd name="connsiteX34" fmla="*/ 338799 w 3081999"/>
              <a:gd name="connsiteY34" fmla="*/ 2151177 h 4944645"/>
              <a:gd name="connsiteX35" fmla="*/ 322757 w 3081999"/>
              <a:gd name="connsiteY35" fmla="*/ 17577 h 4944645"/>
              <a:gd name="connsiteX36" fmla="*/ 290673 w 3081999"/>
              <a:gd name="connsiteY36" fmla="*/ 65703 h 4944645"/>
              <a:gd name="connsiteX37" fmla="*/ 258588 w 3081999"/>
              <a:gd name="connsiteY37" fmla="*/ 97788 h 4944645"/>
              <a:gd name="connsiteX38" fmla="*/ 194420 w 3081999"/>
              <a:gd name="connsiteY38" fmla="*/ 194040 h 4944645"/>
              <a:gd name="connsiteX39" fmla="*/ 130252 w 3081999"/>
              <a:gd name="connsiteY39" fmla="*/ 306335 h 4944645"/>
              <a:gd name="connsiteX40" fmla="*/ 66083 w 3081999"/>
              <a:gd name="connsiteY40" fmla="*/ 402588 h 4944645"/>
              <a:gd name="connsiteX41" fmla="*/ 33999 w 3081999"/>
              <a:gd name="connsiteY41" fmla="*/ 450714 h 4944645"/>
              <a:gd name="connsiteX42" fmla="*/ 1915 w 3081999"/>
              <a:gd name="connsiteY42" fmla="*/ 498840 h 4944645"/>
              <a:gd name="connsiteX43" fmla="*/ 50041 w 3081999"/>
              <a:gd name="connsiteY43" fmla="*/ 418630 h 4944645"/>
              <a:gd name="connsiteX44" fmla="*/ 114209 w 3081999"/>
              <a:gd name="connsiteY44" fmla="*/ 338419 h 4944645"/>
              <a:gd name="connsiteX45" fmla="*/ 162336 w 3081999"/>
              <a:gd name="connsiteY45" fmla="*/ 290293 h 4944645"/>
              <a:gd name="connsiteX46" fmla="*/ 226504 w 3081999"/>
              <a:gd name="connsiteY46" fmla="*/ 210082 h 4944645"/>
              <a:gd name="connsiteX47" fmla="*/ 306715 w 3081999"/>
              <a:gd name="connsiteY47" fmla="*/ 113830 h 4944645"/>
              <a:gd name="connsiteX48" fmla="*/ 322757 w 3081999"/>
              <a:gd name="connsiteY48" fmla="*/ 65703 h 4944645"/>
              <a:gd name="connsiteX49" fmla="*/ 338799 w 3081999"/>
              <a:gd name="connsiteY49" fmla="*/ 1535 h 4944645"/>
              <a:gd name="connsiteX50" fmla="*/ 386925 w 3081999"/>
              <a:gd name="connsiteY50" fmla="*/ 33619 h 4944645"/>
              <a:gd name="connsiteX51" fmla="*/ 435052 w 3081999"/>
              <a:gd name="connsiteY51" fmla="*/ 113830 h 4944645"/>
              <a:gd name="connsiteX52" fmla="*/ 499220 w 3081999"/>
              <a:gd name="connsiteY52" fmla="*/ 226125 h 4944645"/>
              <a:gd name="connsiteX53" fmla="*/ 547346 w 3081999"/>
              <a:gd name="connsiteY53" fmla="*/ 274251 h 4944645"/>
              <a:gd name="connsiteX54" fmla="*/ 611515 w 3081999"/>
              <a:gd name="connsiteY54" fmla="*/ 370503 h 4944645"/>
              <a:gd name="connsiteX55" fmla="*/ 643599 w 3081999"/>
              <a:gd name="connsiteY55" fmla="*/ 418630 h 4944645"/>
              <a:gd name="connsiteX56" fmla="*/ 739852 w 3081999"/>
              <a:gd name="connsiteY56" fmla="*/ 514882 h 4944645"/>
              <a:gd name="connsiteX57" fmla="*/ 868188 w 3081999"/>
              <a:gd name="connsiteY57" fmla="*/ 691346 h 4944645"/>
              <a:gd name="connsiteX58" fmla="*/ 900273 w 3081999"/>
              <a:gd name="connsiteY58" fmla="*/ 723430 h 4944645"/>
              <a:gd name="connsiteX59" fmla="*/ 884230 w 3081999"/>
              <a:gd name="connsiteY59" fmla="*/ 723430 h 494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81999" h="4944645">
                <a:moveTo>
                  <a:pt x="3081999" y="4910419"/>
                </a:moveTo>
                <a:cubicBezTo>
                  <a:pt x="2657623" y="4963466"/>
                  <a:pt x="2830268" y="4947992"/>
                  <a:pt x="1991136" y="4910419"/>
                </a:cubicBezTo>
                <a:cubicBezTo>
                  <a:pt x="1952245" y="4908678"/>
                  <a:pt x="1916399" y="4888578"/>
                  <a:pt x="1878841" y="4878335"/>
                </a:cubicBezTo>
                <a:cubicBezTo>
                  <a:pt x="1857570" y="4872534"/>
                  <a:pt x="1835589" y="4869265"/>
                  <a:pt x="1814673" y="4862293"/>
                </a:cubicBezTo>
                <a:cubicBezTo>
                  <a:pt x="1787354" y="4853187"/>
                  <a:pt x="1762044" y="4838484"/>
                  <a:pt x="1734462" y="4830209"/>
                </a:cubicBezTo>
                <a:cubicBezTo>
                  <a:pt x="1708346" y="4822374"/>
                  <a:pt x="1680989" y="4819514"/>
                  <a:pt x="1654252" y="4814167"/>
                </a:cubicBezTo>
                <a:cubicBezTo>
                  <a:pt x="1533430" y="4733618"/>
                  <a:pt x="1686980" y="4828192"/>
                  <a:pt x="1541957" y="4766040"/>
                </a:cubicBezTo>
                <a:cubicBezTo>
                  <a:pt x="1524236" y="4758445"/>
                  <a:pt x="1510756" y="4743188"/>
                  <a:pt x="1493830" y="4733956"/>
                </a:cubicBezTo>
                <a:cubicBezTo>
                  <a:pt x="1451842" y="4711054"/>
                  <a:pt x="1405289" y="4696318"/>
                  <a:pt x="1365494" y="4669788"/>
                </a:cubicBezTo>
                <a:lnTo>
                  <a:pt x="1269241" y="4605619"/>
                </a:lnTo>
                <a:cubicBezTo>
                  <a:pt x="1253199" y="4594924"/>
                  <a:pt x="1234748" y="4587168"/>
                  <a:pt x="1221115" y="4573535"/>
                </a:cubicBezTo>
                <a:cubicBezTo>
                  <a:pt x="1205073" y="4557493"/>
                  <a:pt x="1190417" y="4539933"/>
                  <a:pt x="1172988" y="4525409"/>
                </a:cubicBezTo>
                <a:cubicBezTo>
                  <a:pt x="1122958" y="4483718"/>
                  <a:pt x="1130116" y="4507914"/>
                  <a:pt x="1092778" y="4461240"/>
                </a:cubicBezTo>
                <a:cubicBezTo>
                  <a:pt x="1080734" y="4446185"/>
                  <a:pt x="1073390" y="4427624"/>
                  <a:pt x="1060694" y="4413114"/>
                </a:cubicBezTo>
                <a:cubicBezTo>
                  <a:pt x="1035795" y="4384658"/>
                  <a:pt x="1007220" y="4359640"/>
                  <a:pt x="980483" y="4332903"/>
                </a:cubicBezTo>
                <a:cubicBezTo>
                  <a:pt x="959094" y="4311514"/>
                  <a:pt x="933094" y="4293904"/>
                  <a:pt x="916315" y="4268735"/>
                </a:cubicBezTo>
                <a:lnTo>
                  <a:pt x="852146" y="4172482"/>
                </a:lnTo>
                <a:cubicBezTo>
                  <a:pt x="841451" y="4156440"/>
                  <a:pt x="828684" y="4141601"/>
                  <a:pt x="820062" y="4124356"/>
                </a:cubicBezTo>
                <a:lnTo>
                  <a:pt x="787978" y="4060188"/>
                </a:lnTo>
                <a:cubicBezTo>
                  <a:pt x="782631" y="4038798"/>
                  <a:pt x="780621" y="4016284"/>
                  <a:pt x="771936" y="3996019"/>
                </a:cubicBezTo>
                <a:cubicBezTo>
                  <a:pt x="764341" y="3978298"/>
                  <a:pt x="749418" y="3964633"/>
                  <a:pt x="739852" y="3947893"/>
                </a:cubicBezTo>
                <a:cubicBezTo>
                  <a:pt x="727987" y="3927130"/>
                  <a:pt x="717187" y="3905706"/>
                  <a:pt x="707767" y="3883725"/>
                </a:cubicBezTo>
                <a:cubicBezTo>
                  <a:pt x="701106" y="3868182"/>
                  <a:pt x="699287" y="3850723"/>
                  <a:pt x="691725" y="3835598"/>
                </a:cubicBezTo>
                <a:cubicBezTo>
                  <a:pt x="636919" y="3725985"/>
                  <a:pt x="639245" y="3845898"/>
                  <a:pt x="595473" y="3627051"/>
                </a:cubicBezTo>
                <a:cubicBezTo>
                  <a:pt x="590125" y="3600314"/>
                  <a:pt x="588053" y="3572707"/>
                  <a:pt x="579430" y="3546840"/>
                </a:cubicBezTo>
                <a:cubicBezTo>
                  <a:pt x="513050" y="3347702"/>
                  <a:pt x="582021" y="3653457"/>
                  <a:pt x="515262" y="3386419"/>
                </a:cubicBezTo>
                <a:lnTo>
                  <a:pt x="483178" y="3258082"/>
                </a:lnTo>
                <a:cubicBezTo>
                  <a:pt x="477831" y="3236693"/>
                  <a:pt x="470761" y="3215662"/>
                  <a:pt x="467136" y="3193914"/>
                </a:cubicBezTo>
                <a:cubicBezTo>
                  <a:pt x="461789" y="3161830"/>
                  <a:pt x="458150" y="3129413"/>
                  <a:pt x="451094" y="3097661"/>
                </a:cubicBezTo>
                <a:cubicBezTo>
                  <a:pt x="447426" y="3081154"/>
                  <a:pt x="438368" y="3066116"/>
                  <a:pt x="435052" y="3049535"/>
                </a:cubicBezTo>
                <a:cubicBezTo>
                  <a:pt x="422294" y="2985745"/>
                  <a:pt x="415725" y="2920820"/>
                  <a:pt x="402967" y="2857030"/>
                </a:cubicBezTo>
                <a:lnTo>
                  <a:pt x="386925" y="2776819"/>
                </a:lnTo>
                <a:cubicBezTo>
                  <a:pt x="381578" y="2717998"/>
                  <a:pt x="378209" y="2658963"/>
                  <a:pt x="370883" y="2600356"/>
                </a:cubicBezTo>
                <a:cubicBezTo>
                  <a:pt x="367501" y="2573300"/>
                  <a:pt x="356784" y="2547343"/>
                  <a:pt x="354841" y="2520146"/>
                </a:cubicBezTo>
                <a:cubicBezTo>
                  <a:pt x="346070" y="2397353"/>
                  <a:pt x="344146" y="2274167"/>
                  <a:pt x="338799" y="2151177"/>
                </a:cubicBezTo>
                <a:cubicBezTo>
                  <a:pt x="333452" y="1439977"/>
                  <a:pt x="339165" y="728608"/>
                  <a:pt x="322757" y="17577"/>
                </a:cubicBezTo>
                <a:cubicBezTo>
                  <a:pt x="322312" y="-1698"/>
                  <a:pt x="302717" y="50648"/>
                  <a:pt x="290673" y="65703"/>
                </a:cubicBezTo>
                <a:cubicBezTo>
                  <a:pt x="281224" y="77514"/>
                  <a:pt x="269283" y="87093"/>
                  <a:pt x="258588" y="97788"/>
                </a:cubicBezTo>
                <a:cubicBezTo>
                  <a:pt x="230396" y="182365"/>
                  <a:pt x="261179" y="113928"/>
                  <a:pt x="194420" y="194040"/>
                </a:cubicBezTo>
                <a:cubicBezTo>
                  <a:pt x="154783" y="241604"/>
                  <a:pt x="163873" y="250300"/>
                  <a:pt x="130252" y="306335"/>
                </a:cubicBezTo>
                <a:cubicBezTo>
                  <a:pt x="110413" y="339400"/>
                  <a:pt x="87473" y="370504"/>
                  <a:pt x="66083" y="402588"/>
                </a:cubicBezTo>
                <a:lnTo>
                  <a:pt x="33999" y="450714"/>
                </a:lnTo>
                <a:cubicBezTo>
                  <a:pt x="23304" y="466756"/>
                  <a:pt x="-8005" y="515373"/>
                  <a:pt x="1915" y="498840"/>
                </a:cubicBezTo>
                <a:cubicBezTo>
                  <a:pt x="17957" y="472103"/>
                  <a:pt x="32160" y="444174"/>
                  <a:pt x="50041" y="418630"/>
                </a:cubicBezTo>
                <a:cubicBezTo>
                  <a:pt x="69676" y="390580"/>
                  <a:pt x="91662" y="364187"/>
                  <a:pt x="114209" y="338419"/>
                </a:cubicBezTo>
                <a:cubicBezTo>
                  <a:pt x="129149" y="321345"/>
                  <a:pt x="147396" y="307367"/>
                  <a:pt x="162336" y="290293"/>
                </a:cubicBezTo>
                <a:cubicBezTo>
                  <a:pt x="184883" y="264525"/>
                  <a:pt x="203957" y="235850"/>
                  <a:pt x="226504" y="210082"/>
                </a:cubicBezTo>
                <a:cubicBezTo>
                  <a:pt x="312972" y="111260"/>
                  <a:pt x="241046" y="212330"/>
                  <a:pt x="306715" y="113830"/>
                </a:cubicBezTo>
                <a:cubicBezTo>
                  <a:pt x="312062" y="97788"/>
                  <a:pt x="318111" y="81962"/>
                  <a:pt x="322757" y="65703"/>
                </a:cubicBezTo>
                <a:cubicBezTo>
                  <a:pt x="328814" y="44504"/>
                  <a:pt x="319079" y="11395"/>
                  <a:pt x="338799" y="1535"/>
                </a:cubicBezTo>
                <a:cubicBezTo>
                  <a:pt x="356044" y="-7087"/>
                  <a:pt x="370883" y="22924"/>
                  <a:pt x="386925" y="33619"/>
                </a:cubicBezTo>
                <a:cubicBezTo>
                  <a:pt x="414784" y="117198"/>
                  <a:pt x="384718" y="50913"/>
                  <a:pt x="435052" y="113830"/>
                </a:cubicBezTo>
                <a:cubicBezTo>
                  <a:pt x="536077" y="240110"/>
                  <a:pt x="389455" y="72453"/>
                  <a:pt x="499220" y="226125"/>
                </a:cubicBezTo>
                <a:cubicBezTo>
                  <a:pt x="512406" y="244586"/>
                  <a:pt x="533418" y="256343"/>
                  <a:pt x="547346" y="274251"/>
                </a:cubicBezTo>
                <a:cubicBezTo>
                  <a:pt x="571020" y="304689"/>
                  <a:pt x="590126" y="338419"/>
                  <a:pt x="611515" y="370503"/>
                </a:cubicBezTo>
                <a:cubicBezTo>
                  <a:pt x="622210" y="386545"/>
                  <a:pt x="629966" y="404997"/>
                  <a:pt x="643599" y="418630"/>
                </a:cubicBezTo>
                <a:cubicBezTo>
                  <a:pt x="675683" y="450714"/>
                  <a:pt x="714683" y="477128"/>
                  <a:pt x="739852" y="514882"/>
                </a:cubicBezTo>
                <a:cubicBezTo>
                  <a:pt x="775680" y="568626"/>
                  <a:pt x="832248" y="655407"/>
                  <a:pt x="868188" y="691346"/>
                </a:cubicBezTo>
                <a:cubicBezTo>
                  <a:pt x="878883" y="702041"/>
                  <a:pt x="893509" y="709902"/>
                  <a:pt x="900273" y="723430"/>
                </a:cubicBezTo>
                <a:cubicBezTo>
                  <a:pt x="902665" y="728213"/>
                  <a:pt x="889578" y="723430"/>
                  <a:pt x="884230" y="72343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5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 shot of a weather forecast&#10;&#10;Description automatically generated">
            <a:extLst>
              <a:ext uri="{FF2B5EF4-FFF2-40B4-BE49-F238E27FC236}">
                <a16:creationId xmlns:a16="http://schemas.microsoft.com/office/drawing/2014/main" id="{983C996F-6B64-ABB7-2652-3A206844C6DF}"/>
              </a:ext>
            </a:extLst>
          </p:cNvPr>
          <p:cNvPicPr>
            <a:picLocks noChangeAspect="1"/>
          </p:cNvPicPr>
          <p:nvPr/>
        </p:nvPicPr>
        <p:blipFill rotWithShape="1">
          <a:blip r:embed="rId3"/>
          <a:srcRect t="22483" b="18725"/>
          <a:stretch/>
        </p:blipFill>
        <p:spPr>
          <a:xfrm>
            <a:off x="1488194" y="2297947"/>
            <a:ext cx="9471644" cy="3388135"/>
          </a:xfrm>
          <a:prstGeom prst="rect">
            <a:avLst/>
          </a:prstGeom>
        </p:spPr>
      </p:pic>
      <p:sp>
        <p:nvSpPr>
          <p:cNvPr id="6" name="TextBox 5">
            <a:extLst>
              <a:ext uri="{FF2B5EF4-FFF2-40B4-BE49-F238E27FC236}">
                <a16:creationId xmlns:a16="http://schemas.microsoft.com/office/drawing/2014/main" id="{D33482CE-580A-A1B8-ED96-A652204CEF82}"/>
              </a:ext>
            </a:extLst>
          </p:cNvPr>
          <p:cNvSpPr txBox="1"/>
          <p:nvPr/>
        </p:nvSpPr>
        <p:spPr>
          <a:xfrm>
            <a:off x="4780343" y="1105710"/>
            <a:ext cx="3200400" cy="707886"/>
          </a:xfrm>
          <a:prstGeom prst="rect">
            <a:avLst/>
          </a:prstGeom>
          <a:noFill/>
        </p:spPr>
        <p:txBody>
          <a:bodyPr wrap="square" rtlCol="0">
            <a:spAutoFit/>
          </a:bodyPr>
          <a:lstStyle/>
          <a:p>
            <a:pPr algn="ctr"/>
            <a:r>
              <a:rPr lang="en-US" sz="4000" dirty="0">
                <a:solidFill>
                  <a:schemeClr val="bg1"/>
                </a:solidFill>
              </a:rPr>
              <a:t>El Nino</a:t>
            </a:r>
          </a:p>
        </p:txBody>
      </p:sp>
      <p:sp>
        <p:nvSpPr>
          <p:cNvPr id="9" name="TextBox 8">
            <a:extLst>
              <a:ext uri="{FF2B5EF4-FFF2-40B4-BE49-F238E27FC236}">
                <a16:creationId xmlns:a16="http://schemas.microsoft.com/office/drawing/2014/main" id="{39F42851-596F-1890-A5ED-5EC4AACE9B00}"/>
              </a:ext>
            </a:extLst>
          </p:cNvPr>
          <p:cNvSpPr txBox="1"/>
          <p:nvPr/>
        </p:nvSpPr>
        <p:spPr>
          <a:xfrm>
            <a:off x="9231622" y="3330296"/>
            <a:ext cx="3200400" cy="1323439"/>
          </a:xfrm>
          <a:prstGeom prst="rect">
            <a:avLst/>
          </a:prstGeom>
          <a:noFill/>
        </p:spPr>
        <p:txBody>
          <a:bodyPr wrap="square" rtlCol="0">
            <a:spAutoFit/>
          </a:bodyPr>
          <a:lstStyle/>
          <a:p>
            <a:pPr algn="ctr"/>
            <a:r>
              <a:rPr lang="en-US" sz="4000" dirty="0">
                <a:solidFill>
                  <a:schemeClr val="bg1"/>
                </a:solidFill>
              </a:rPr>
              <a:t>South America</a:t>
            </a:r>
          </a:p>
        </p:txBody>
      </p:sp>
      <p:sp>
        <p:nvSpPr>
          <p:cNvPr id="11" name="TextBox 10">
            <a:extLst>
              <a:ext uri="{FF2B5EF4-FFF2-40B4-BE49-F238E27FC236}">
                <a16:creationId xmlns:a16="http://schemas.microsoft.com/office/drawing/2014/main" id="{02A7A9F0-099E-3C45-8E1A-9B908AF6D19D}"/>
              </a:ext>
            </a:extLst>
          </p:cNvPr>
          <p:cNvSpPr txBox="1"/>
          <p:nvPr/>
        </p:nvSpPr>
        <p:spPr>
          <a:xfrm>
            <a:off x="-368038" y="3638071"/>
            <a:ext cx="3200400" cy="707886"/>
          </a:xfrm>
          <a:prstGeom prst="rect">
            <a:avLst/>
          </a:prstGeom>
          <a:noFill/>
        </p:spPr>
        <p:txBody>
          <a:bodyPr wrap="square" rtlCol="0">
            <a:spAutoFit/>
          </a:bodyPr>
          <a:lstStyle/>
          <a:p>
            <a:pPr algn="ctr"/>
            <a:r>
              <a:rPr lang="en-US" sz="4000" dirty="0">
                <a:solidFill>
                  <a:schemeClr val="bg1"/>
                </a:solidFill>
              </a:rPr>
              <a:t>Australia</a:t>
            </a:r>
          </a:p>
        </p:txBody>
      </p:sp>
      <p:sp>
        <p:nvSpPr>
          <p:cNvPr id="2" name="TextBox 1">
            <a:extLst>
              <a:ext uri="{FF2B5EF4-FFF2-40B4-BE49-F238E27FC236}">
                <a16:creationId xmlns:a16="http://schemas.microsoft.com/office/drawing/2014/main" id="{FCC22921-C273-DE69-7673-F394030CC7C5}"/>
              </a:ext>
            </a:extLst>
          </p:cNvPr>
          <p:cNvSpPr txBox="1"/>
          <p:nvPr/>
        </p:nvSpPr>
        <p:spPr>
          <a:xfrm>
            <a:off x="224589" y="68083"/>
            <a:ext cx="5442764" cy="464871"/>
          </a:xfrm>
          <a:prstGeom prst="rect">
            <a:avLst/>
          </a:prstGeom>
          <a:noFill/>
        </p:spPr>
        <p:txBody>
          <a:bodyPr wrap="square">
            <a:spAutoFit/>
          </a:bodyPr>
          <a:lstStyle/>
          <a:p>
            <a:pPr>
              <a:lnSpc>
                <a:spcPct val="150000"/>
              </a:lnSpc>
            </a:pPr>
            <a:r>
              <a:rPr lang="en-AU" dirty="0">
                <a:solidFill>
                  <a:schemeClr val="bg1"/>
                </a:solidFill>
                <a:latin typeface="Harding"/>
              </a:rPr>
              <a:t>So long as it makes it to the surface !!</a:t>
            </a:r>
          </a:p>
        </p:txBody>
      </p:sp>
    </p:spTree>
    <p:extLst>
      <p:ext uri="{BB962C8B-B14F-4D97-AF65-F5344CB8AC3E}">
        <p14:creationId xmlns:p14="http://schemas.microsoft.com/office/powerpoint/2010/main" val="259156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rmohaline Circulation Demonstration">
            <a:hlinkClick r:id="" action="ppaction://media"/>
            <a:extLst>
              <a:ext uri="{FF2B5EF4-FFF2-40B4-BE49-F238E27FC236}">
                <a16:creationId xmlns:a16="http://schemas.microsoft.com/office/drawing/2014/main" id="{590E7D60-8730-7598-C1DC-BAC49659332B}"/>
              </a:ext>
            </a:extLst>
          </p:cNvPr>
          <p:cNvPicPr>
            <a:picLocks noRot="1" noChangeAspect="1"/>
          </p:cNvPicPr>
          <p:nvPr>
            <a:videoFile r:link="rId1"/>
          </p:nvPr>
        </p:nvPicPr>
        <p:blipFill>
          <a:blip r:embed="rId4"/>
          <a:stretch>
            <a:fillRect/>
          </a:stretch>
        </p:blipFill>
        <p:spPr>
          <a:xfrm>
            <a:off x="1543050" y="702254"/>
            <a:ext cx="9652197" cy="5453491"/>
          </a:xfrm>
          <a:prstGeom prst="rect">
            <a:avLst/>
          </a:prstGeom>
        </p:spPr>
      </p:pic>
      <p:sp>
        <p:nvSpPr>
          <p:cNvPr id="4" name="TextBox 3">
            <a:extLst>
              <a:ext uri="{FF2B5EF4-FFF2-40B4-BE49-F238E27FC236}">
                <a16:creationId xmlns:a16="http://schemas.microsoft.com/office/drawing/2014/main" id="{6ED40EF8-8D9F-3DCE-C184-4BF75436E8C3}"/>
              </a:ext>
            </a:extLst>
          </p:cNvPr>
          <p:cNvSpPr txBox="1"/>
          <p:nvPr/>
        </p:nvSpPr>
        <p:spPr>
          <a:xfrm>
            <a:off x="3779043" y="6258996"/>
            <a:ext cx="6100762"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=E6GT2Vc5uog</a:t>
            </a:r>
          </a:p>
        </p:txBody>
      </p:sp>
    </p:spTree>
    <p:extLst>
      <p:ext uri="{BB962C8B-B14F-4D97-AF65-F5344CB8AC3E}">
        <p14:creationId xmlns:p14="http://schemas.microsoft.com/office/powerpoint/2010/main" val="8282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6FE988-83B6-82AC-2506-388D768B4DFE}"/>
              </a:ext>
            </a:extLst>
          </p:cNvPr>
          <p:cNvSpPr txBox="1"/>
          <p:nvPr/>
        </p:nvSpPr>
        <p:spPr>
          <a:xfrm>
            <a:off x="8055643" y="872787"/>
            <a:ext cx="3394863" cy="5574090"/>
          </a:xfrm>
          <a:prstGeom prst="rect">
            <a:avLst/>
          </a:prstGeom>
          <a:noFill/>
        </p:spPr>
        <p:txBody>
          <a:bodyPr wrap="square">
            <a:spAutoFit/>
          </a:bodyPr>
          <a:lstStyle/>
          <a:p>
            <a:pPr algn="ctr">
              <a:lnSpc>
                <a:spcPct val="150000"/>
              </a:lnSpc>
              <a:defRPr/>
            </a:pPr>
            <a:r>
              <a:rPr lang="en-US" sz="2000" dirty="0">
                <a:solidFill>
                  <a:prstClr val="white"/>
                </a:solidFill>
                <a:latin typeface="Arial Narrow" panose="020B0604020202020204" pitchFamily="34" charset="0"/>
                <a:cs typeface="Arial Narrow" panose="020B0604020202020204" pitchFamily="34" charset="0"/>
              </a:rPr>
              <a:t>This global circulation pattern has a number of important implications for Earth’s environment.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For one, it is vital to the transport of heat around the globe, bringing warm water towards the poles, and cold water to the tropics, stabilizing temperature in both environments.</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p:txBody>
      </p:sp>
      <p:pic>
        <p:nvPicPr>
          <p:cNvPr id="12292" name="Picture 4" descr="New Climate Model Accurately Predicts Millions of Years of Ice Ages -  Universe Today">
            <a:extLst>
              <a:ext uri="{FF2B5EF4-FFF2-40B4-BE49-F238E27FC236}">
                <a16:creationId xmlns:a16="http://schemas.microsoft.com/office/drawing/2014/main" id="{69934CC1-FF8D-DB74-6985-ED28180FA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44FBE6-0E92-76F2-3475-BC679C0A183F}"/>
              </a:ext>
            </a:extLst>
          </p:cNvPr>
          <p:cNvSpPr txBox="1"/>
          <p:nvPr/>
        </p:nvSpPr>
        <p:spPr>
          <a:xfrm>
            <a:off x="0" y="6596390"/>
            <a:ext cx="6100762" cy="261610"/>
          </a:xfrm>
          <a:prstGeom prst="rect">
            <a:avLst/>
          </a:prstGeom>
          <a:noFill/>
        </p:spPr>
        <p:txBody>
          <a:bodyPr wrap="square">
            <a:spAutoFit/>
          </a:bodyPr>
          <a:lstStyle/>
          <a:p>
            <a:r>
              <a:rPr lang="en-AU" sz="1100" b="0" i="0" dirty="0">
                <a:solidFill>
                  <a:srgbClr val="EEEEEE"/>
                </a:solidFill>
                <a:effectLst/>
                <a:latin typeface="libre franklin" panose="020F0502020204030204" pitchFamily="34" charset="0"/>
              </a:rPr>
              <a:t>Artist's impression of ice age Earth at glacial maximum</a:t>
            </a:r>
            <a:endParaRPr lang="en-US" sz="1100" dirty="0"/>
          </a:p>
        </p:txBody>
      </p:sp>
    </p:spTree>
    <p:extLst>
      <p:ext uri="{BB962C8B-B14F-4D97-AF65-F5344CB8AC3E}">
        <p14:creationId xmlns:p14="http://schemas.microsoft.com/office/powerpoint/2010/main" val="129813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Is the Gulf Stream? | NOAA SciJinks – All About Weather">
            <a:extLst>
              <a:ext uri="{FF2B5EF4-FFF2-40B4-BE49-F238E27FC236}">
                <a16:creationId xmlns:a16="http://schemas.microsoft.com/office/drawing/2014/main" id="{509102E2-51E2-CFD5-6544-BC1305CA5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04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999A4-2CDB-842F-9C82-EC0454CAAA51}"/>
              </a:ext>
            </a:extLst>
          </p:cNvPr>
          <p:cNvSpPr txBox="1"/>
          <p:nvPr/>
        </p:nvSpPr>
        <p:spPr>
          <a:xfrm>
            <a:off x="407632" y="780534"/>
            <a:ext cx="6882065" cy="49277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There are serious concerns that climate change is slowing down thermohaline circulation which could result in some crazy weather.</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Recent evidence shows the strength of the Gulf Stream is slowing down.</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It’s already lost about 15% of its strength since the mid-20th century.</a:t>
            </a:r>
            <a:endParaRPr lang="en-US" sz="12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That’s around 3,000,000 m</a:t>
            </a:r>
            <a:r>
              <a:rPr lang="en-US" sz="2000" baseline="30000" dirty="0">
                <a:solidFill>
                  <a:prstClr val="white"/>
                </a:solidFill>
                <a:latin typeface="Arial Narrow" panose="020B0604020202020204" pitchFamily="34" charset="0"/>
                <a:cs typeface="Arial Narrow" panose="020B0604020202020204" pitchFamily="34" charset="0"/>
              </a:rPr>
              <a:t>3</a:t>
            </a:r>
            <a:r>
              <a:rPr lang="en-US" sz="2000" dirty="0">
                <a:solidFill>
                  <a:prstClr val="white"/>
                </a:solidFill>
                <a:latin typeface="Arial Narrow" panose="020B0604020202020204" pitchFamily="34" charset="0"/>
                <a:cs typeface="Arial Narrow" panose="020B0604020202020204" pitchFamily="34" charset="0"/>
              </a:rPr>
              <a:t> less water being shifted per </a:t>
            </a:r>
            <a:r>
              <a:rPr lang="en-US" sz="2000" i="1" dirty="0">
                <a:solidFill>
                  <a:prstClr val="white"/>
                </a:solidFill>
                <a:latin typeface="Arial Narrow" panose="020B0604020202020204" pitchFamily="34" charset="0"/>
                <a:cs typeface="Arial Narrow" panose="020B0604020202020204" pitchFamily="34" charset="0"/>
              </a:rPr>
              <a:t>second.</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2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This means that a lot of the heat that </a:t>
            </a:r>
            <a:r>
              <a:rPr lang="en-US" sz="2000" i="1" dirty="0">
                <a:solidFill>
                  <a:prstClr val="white"/>
                </a:solidFill>
                <a:latin typeface="Arial Narrow" panose="020B0604020202020204" pitchFamily="34" charset="0"/>
                <a:cs typeface="Arial Narrow" panose="020B0604020202020204" pitchFamily="34" charset="0"/>
              </a:rPr>
              <a:t>would have </a:t>
            </a:r>
            <a:r>
              <a:rPr lang="en-US" sz="2000" dirty="0">
                <a:solidFill>
                  <a:prstClr val="white"/>
                </a:solidFill>
                <a:latin typeface="Arial Narrow" panose="020B0604020202020204" pitchFamily="34" charset="0"/>
                <a:cs typeface="Arial Narrow" panose="020B0604020202020204" pitchFamily="34" charset="0"/>
              </a:rPr>
              <a:t>gone to Europe will instead stay along the east coast of the USA and in Florida.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Making Europe super cold and Florida USA super hot.</a:t>
            </a:r>
            <a:endParaRPr lang="en-US" sz="1200" dirty="0">
              <a:solidFill>
                <a:prstClr val="white"/>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24881DE8-0830-368F-B27D-44639C461299}"/>
              </a:ext>
            </a:extLst>
          </p:cNvPr>
          <p:cNvSpPr/>
          <p:nvPr/>
        </p:nvSpPr>
        <p:spPr>
          <a:xfrm>
            <a:off x="7538830" y="0"/>
            <a:ext cx="465317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t and cold thermometer icons with sun Royalty Free Vector">
            <a:extLst>
              <a:ext uri="{FF2B5EF4-FFF2-40B4-BE49-F238E27FC236}">
                <a16:creationId xmlns:a16="http://schemas.microsoft.com/office/drawing/2014/main" id="{B143BBBC-7009-B551-80BF-27B2A3A78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48" r="9094" b="7721"/>
          <a:stretch/>
        </p:blipFill>
        <p:spPr bwMode="auto">
          <a:xfrm>
            <a:off x="7538830" y="421273"/>
            <a:ext cx="4653170" cy="5630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6B20F1-24B3-DFD1-A4B0-06FCA0C1CCA7}"/>
              </a:ext>
            </a:extLst>
          </p:cNvPr>
          <p:cNvSpPr txBox="1"/>
          <p:nvPr/>
        </p:nvSpPr>
        <p:spPr>
          <a:xfrm>
            <a:off x="8037095" y="761999"/>
            <a:ext cx="1491916" cy="369332"/>
          </a:xfrm>
          <a:prstGeom prst="rect">
            <a:avLst/>
          </a:prstGeom>
          <a:noFill/>
        </p:spPr>
        <p:txBody>
          <a:bodyPr wrap="square" rtlCol="0">
            <a:spAutoFit/>
          </a:bodyPr>
          <a:lstStyle/>
          <a:p>
            <a:r>
              <a:rPr lang="en-US" dirty="0"/>
              <a:t>Europe</a:t>
            </a:r>
          </a:p>
        </p:txBody>
      </p:sp>
      <p:sp>
        <p:nvSpPr>
          <p:cNvPr id="7" name="TextBox 6">
            <a:extLst>
              <a:ext uri="{FF2B5EF4-FFF2-40B4-BE49-F238E27FC236}">
                <a16:creationId xmlns:a16="http://schemas.microsoft.com/office/drawing/2014/main" id="{2023F0D4-17CD-7B59-250A-16884CAFC15F}"/>
              </a:ext>
            </a:extLst>
          </p:cNvPr>
          <p:cNvSpPr txBox="1"/>
          <p:nvPr/>
        </p:nvSpPr>
        <p:spPr>
          <a:xfrm>
            <a:off x="10635916" y="761999"/>
            <a:ext cx="1491916" cy="369332"/>
          </a:xfrm>
          <a:prstGeom prst="rect">
            <a:avLst/>
          </a:prstGeom>
          <a:noFill/>
        </p:spPr>
        <p:txBody>
          <a:bodyPr wrap="square" rtlCol="0">
            <a:spAutoFit/>
          </a:bodyPr>
          <a:lstStyle/>
          <a:p>
            <a:r>
              <a:rPr lang="en-US" dirty="0"/>
              <a:t>USA</a:t>
            </a:r>
          </a:p>
        </p:txBody>
      </p:sp>
    </p:spTree>
    <p:extLst>
      <p:ext uri="{BB962C8B-B14F-4D97-AF65-F5344CB8AC3E}">
        <p14:creationId xmlns:p14="http://schemas.microsoft.com/office/powerpoint/2010/main" val="4021722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Gulf Stream is slowing down. That could mean rising seas and a hotter  Florida">
            <a:extLst>
              <a:ext uri="{FF2B5EF4-FFF2-40B4-BE49-F238E27FC236}">
                <a16:creationId xmlns:a16="http://schemas.microsoft.com/office/drawing/2014/main" id="{547D552B-7EB3-A14A-E4D6-B896A1312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 y="0"/>
            <a:ext cx="121427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3DA912-84F2-B6A8-8C05-E8DA9B92D194}"/>
              </a:ext>
            </a:extLst>
          </p:cNvPr>
          <p:cNvSpPr txBox="1"/>
          <p:nvPr/>
        </p:nvSpPr>
        <p:spPr>
          <a:xfrm>
            <a:off x="142875" y="71440"/>
            <a:ext cx="1457325" cy="338554"/>
          </a:xfrm>
          <a:prstGeom prst="rect">
            <a:avLst/>
          </a:prstGeom>
          <a:noFill/>
        </p:spPr>
        <p:txBody>
          <a:bodyPr wrap="square">
            <a:spAutoFit/>
          </a:bodyPr>
          <a:lstStyle/>
          <a:p>
            <a:r>
              <a:rPr lang="en-AU" sz="1600" dirty="0">
                <a:solidFill>
                  <a:schemeClr val="bg1"/>
                </a:solidFill>
                <a:latin typeface="ProximaCond"/>
              </a:rPr>
              <a:t>Gulf Stream</a:t>
            </a:r>
            <a:endParaRPr lang="en-US" sz="1600" dirty="0">
              <a:solidFill>
                <a:schemeClr val="bg1"/>
              </a:solidFill>
            </a:endParaRPr>
          </a:p>
        </p:txBody>
      </p:sp>
    </p:spTree>
    <p:extLst>
      <p:ext uri="{BB962C8B-B14F-4D97-AF65-F5344CB8AC3E}">
        <p14:creationId xmlns:p14="http://schemas.microsoft.com/office/powerpoint/2010/main" val="489847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udy: Climate Change Is Weakening Gulf Stream Ocean Currents - Havana Times">
            <a:extLst>
              <a:ext uri="{FF2B5EF4-FFF2-40B4-BE49-F238E27FC236}">
                <a16:creationId xmlns:a16="http://schemas.microsoft.com/office/drawing/2014/main" id="{7190EDD4-79EB-E1D9-8834-CB0FC129C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715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reat Barrier Reef: 30% of coral died in 'catastrophic' 2016 heatwave |  Great Barrier Reef | The Guardian">
            <a:extLst>
              <a:ext uri="{FF2B5EF4-FFF2-40B4-BE49-F238E27FC236}">
                <a16:creationId xmlns:a16="http://schemas.microsoft.com/office/drawing/2014/main" id="{7AAF79B8-9FD3-0D22-32D5-95D720B75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3" b="191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B988D2-81FD-94E8-6FFA-7FD94DBB390C}"/>
              </a:ext>
            </a:extLst>
          </p:cNvPr>
          <p:cNvSpPr txBox="1"/>
          <p:nvPr/>
        </p:nvSpPr>
        <p:spPr>
          <a:xfrm>
            <a:off x="142875" y="71440"/>
            <a:ext cx="3329374" cy="338554"/>
          </a:xfrm>
          <a:prstGeom prst="rect">
            <a:avLst/>
          </a:prstGeom>
          <a:noFill/>
        </p:spPr>
        <p:txBody>
          <a:bodyPr wrap="square">
            <a:spAutoFit/>
          </a:bodyPr>
          <a:lstStyle/>
          <a:p>
            <a:r>
              <a:rPr lang="en-AU" sz="1600" dirty="0">
                <a:solidFill>
                  <a:schemeClr val="bg1"/>
                </a:solidFill>
                <a:latin typeface="ProximaCond"/>
              </a:rPr>
              <a:t>Marine Heat Wave Florida USA 2023 </a:t>
            </a:r>
            <a:endParaRPr lang="en-US" sz="1600" dirty="0">
              <a:solidFill>
                <a:schemeClr val="bg1"/>
              </a:solidFill>
            </a:endParaRPr>
          </a:p>
        </p:txBody>
      </p:sp>
    </p:spTree>
    <p:extLst>
      <p:ext uri="{BB962C8B-B14F-4D97-AF65-F5344CB8AC3E}">
        <p14:creationId xmlns:p14="http://schemas.microsoft.com/office/powerpoint/2010/main" val="30123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emperatures across the Nordic countries and central and eastern Europe are also set to drop to close to or below freezing over the coming days.">
            <a:extLst>
              <a:ext uri="{FF2B5EF4-FFF2-40B4-BE49-F238E27FC236}">
                <a16:creationId xmlns:a16="http://schemas.microsoft.com/office/drawing/2014/main" id="{292242DC-ED8A-AD23-3F4A-0EF658EF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1"/>
            <a:ext cx="12192000" cy="6863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E033F5-C831-AD00-026C-5B7FD61216A3}"/>
              </a:ext>
            </a:extLst>
          </p:cNvPr>
          <p:cNvSpPr txBox="1"/>
          <p:nvPr/>
        </p:nvSpPr>
        <p:spPr>
          <a:xfrm>
            <a:off x="142875" y="71440"/>
            <a:ext cx="2792830" cy="338554"/>
          </a:xfrm>
          <a:prstGeom prst="rect">
            <a:avLst/>
          </a:prstGeom>
          <a:noFill/>
        </p:spPr>
        <p:txBody>
          <a:bodyPr wrap="square">
            <a:spAutoFit/>
          </a:bodyPr>
          <a:lstStyle/>
          <a:p>
            <a:r>
              <a:rPr lang="en-AU" sz="1600" dirty="0">
                <a:solidFill>
                  <a:schemeClr val="bg1"/>
                </a:solidFill>
                <a:latin typeface="ProximaCond"/>
              </a:rPr>
              <a:t>Europe cold snap 2022</a:t>
            </a:r>
            <a:endParaRPr lang="en-US" sz="1600" dirty="0">
              <a:solidFill>
                <a:schemeClr val="bg1"/>
              </a:solidFill>
            </a:endParaRPr>
          </a:p>
        </p:txBody>
      </p:sp>
    </p:spTree>
    <p:extLst>
      <p:ext uri="{BB962C8B-B14F-4D97-AF65-F5344CB8AC3E}">
        <p14:creationId xmlns:p14="http://schemas.microsoft.com/office/powerpoint/2010/main" val="2635790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999A4-2CDB-842F-9C82-EC0454CAAA51}"/>
              </a:ext>
            </a:extLst>
          </p:cNvPr>
          <p:cNvSpPr txBox="1"/>
          <p:nvPr/>
        </p:nvSpPr>
        <p:spPr>
          <a:xfrm>
            <a:off x="142875" y="208598"/>
            <a:ext cx="11906249" cy="12113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Thermohaline circulation is also important for the transport of nutrients.</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1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The Atlantic Ocean bottom water is low in nutrients because it’s had little time to accumulate.</a:t>
            </a:r>
          </a:p>
        </p:txBody>
      </p:sp>
      <p:sp>
        <p:nvSpPr>
          <p:cNvPr id="2" name="Rectangle 1">
            <a:extLst>
              <a:ext uri="{FF2B5EF4-FFF2-40B4-BE49-F238E27FC236}">
                <a16:creationId xmlns:a16="http://schemas.microsoft.com/office/drawing/2014/main" id="{1007E74D-E519-BCF8-9397-A0A82AF736AF}"/>
              </a:ext>
            </a:extLst>
          </p:cNvPr>
          <p:cNvSpPr/>
          <p:nvPr/>
        </p:nvSpPr>
        <p:spPr>
          <a:xfrm>
            <a:off x="0" y="1657351"/>
            <a:ext cx="12192000" cy="5200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9FCB02F-3EDB-2FDB-422D-3A531859631F}"/>
              </a:ext>
            </a:extLst>
          </p:cNvPr>
          <p:cNvSpPr txBox="1"/>
          <p:nvPr/>
        </p:nvSpPr>
        <p:spPr>
          <a:xfrm>
            <a:off x="549359" y="2773676"/>
            <a:ext cx="4243387" cy="2804101"/>
          </a:xfrm>
          <a:prstGeom prst="rect">
            <a:avLst/>
          </a:prstGeom>
          <a:noFill/>
        </p:spPr>
        <p:txBody>
          <a:bodyPr wrap="square">
            <a:spAutoFit/>
          </a:bodyPr>
          <a:lstStyle/>
          <a:p>
            <a:pPr algn="ctr">
              <a:lnSpc>
                <a:spcPct val="150000"/>
              </a:lnSpc>
              <a:defRPr/>
            </a:pPr>
            <a:r>
              <a:rPr lang="en-US" sz="2000" dirty="0">
                <a:latin typeface="Arial Narrow" panose="020B0604020202020204" pitchFamily="34" charset="0"/>
                <a:cs typeface="Arial Narrow" panose="020B0604020202020204" pitchFamily="34" charset="0"/>
              </a:rPr>
              <a:t>But, by the time this bottom water reaches the Pacific Ocean, it has been accumulating the sinking nutrients for centuries. </a:t>
            </a:r>
          </a:p>
          <a:p>
            <a:pPr algn="ctr">
              <a:lnSpc>
                <a:spcPct val="150000"/>
              </a:lnSpc>
              <a:defRPr/>
            </a:pPr>
            <a:r>
              <a:rPr lang="en-US" sz="2000" dirty="0">
                <a:latin typeface="Arial Narrow" panose="020B0604020202020204" pitchFamily="34" charset="0"/>
                <a:cs typeface="Arial Narrow" panose="020B0604020202020204" pitchFamily="34" charset="0"/>
              </a:rPr>
              <a:t>So, nutrient concentrations are greater in the Pacific than the Atlantic.</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p:txBody>
      </p:sp>
      <p:pic>
        <p:nvPicPr>
          <p:cNvPr id="7" name="Picture 6" descr="Circulation of the Seas | National Geographic Society">
            <a:extLst>
              <a:ext uri="{FF2B5EF4-FFF2-40B4-BE49-F238E27FC236}">
                <a16:creationId xmlns:a16="http://schemas.microsoft.com/office/drawing/2014/main" id="{533F8E30-BE39-A1CB-C56E-2BAEE414F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82" y="2266166"/>
            <a:ext cx="6272382" cy="41099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BB07FC-ADBC-5290-6883-AFF4AA50BE9D}"/>
              </a:ext>
            </a:extLst>
          </p:cNvPr>
          <p:cNvSpPr txBox="1"/>
          <p:nvPr/>
        </p:nvSpPr>
        <p:spPr>
          <a:xfrm>
            <a:off x="7030995" y="3199275"/>
            <a:ext cx="1203198" cy="646331"/>
          </a:xfrm>
          <a:prstGeom prst="rect">
            <a:avLst/>
          </a:prstGeom>
          <a:noFill/>
        </p:spPr>
        <p:txBody>
          <a:bodyPr wrap="square" rtlCol="0">
            <a:spAutoFit/>
          </a:bodyPr>
          <a:lstStyle/>
          <a:p>
            <a:r>
              <a:rPr lang="en-US" dirty="0">
                <a:highlight>
                  <a:srgbClr val="FFFF00"/>
                </a:highlight>
              </a:rPr>
              <a:t>Atlantic Ocean</a:t>
            </a:r>
          </a:p>
        </p:txBody>
      </p:sp>
      <p:sp>
        <p:nvSpPr>
          <p:cNvPr id="11" name="TextBox 10">
            <a:extLst>
              <a:ext uri="{FF2B5EF4-FFF2-40B4-BE49-F238E27FC236}">
                <a16:creationId xmlns:a16="http://schemas.microsoft.com/office/drawing/2014/main" id="{2C2DDDB0-EE94-FC04-DEB3-328A81D63EC4}"/>
              </a:ext>
            </a:extLst>
          </p:cNvPr>
          <p:cNvSpPr txBox="1"/>
          <p:nvPr/>
        </p:nvSpPr>
        <p:spPr>
          <a:xfrm>
            <a:off x="10592317" y="3522441"/>
            <a:ext cx="1050324" cy="646331"/>
          </a:xfrm>
          <a:prstGeom prst="rect">
            <a:avLst/>
          </a:prstGeom>
          <a:noFill/>
        </p:spPr>
        <p:txBody>
          <a:bodyPr wrap="square" rtlCol="0">
            <a:spAutoFit/>
          </a:bodyPr>
          <a:lstStyle/>
          <a:p>
            <a:r>
              <a:rPr lang="en-US" dirty="0">
                <a:highlight>
                  <a:srgbClr val="FFFF00"/>
                </a:highlight>
              </a:rPr>
              <a:t>Pacific Ocean</a:t>
            </a:r>
          </a:p>
        </p:txBody>
      </p:sp>
      <p:sp>
        <p:nvSpPr>
          <p:cNvPr id="12" name="Down Arrow 11">
            <a:extLst>
              <a:ext uri="{FF2B5EF4-FFF2-40B4-BE49-F238E27FC236}">
                <a16:creationId xmlns:a16="http://schemas.microsoft.com/office/drawing/2014/main" id="{B3064BBD-DBEF-3262-E015-D5B919F6CE12}"/>
              </a:ext>
            </a:extLst>
          </p:cNvPr>
          <p:cNvSpPr/>
          <p:nvPr/>
        </p:nvSpPr>
        <p:spPr>
          <a:xfrm>
            <a:off x="7051826" y="2398103"/>
            <a:ext cx="580768" cy="549876"/>
          </a:xfrm>
          <a:prstGeom prst="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F5027FF-2E57-2938-25C3-53FBCAB8513A}"/>
              </a:ext>
            </a:extLst>
          </p:cNvPr>
          <p:cNvSpPr/>
          <p:nvPr/>
        </p:nvSpPr>
        <p:spPr>
          <a:xfrm rot="10800000">
            <a:off x="10301933" y="4304903"/>
            <a:ext cx="580768" cy="549876"/>
          </a:xfrm>
          <a:prstGeom prst="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49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7D449F-B389-5D15-B7A8-C6301A34FFC4}"/>
              </a:ext>
            </a:extLst>
          </p:cNvPr>
          <p:cNvSpPr/>
          <p:nvPr/>
        </p:nvSpPr>
        <p:spPr>
          <a:xfrm>
            <a:off x="0" y="1285103"/>
            <a:ext cx="12192000" cy="5572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5.6 Nitrogen and Nutrients – Introduction to Oceanography">
            <a:extLst>
              <a:ext uri="{FF2B5EF4-FFF2-40B4-BE49-F238E27FC236}">
                <a16:creationId xmlns:a16="http://schemas.microsoft.com/office/drawing/2014/main" id="{1BD441C7-EC6B-AA53-79FF-AACA1F675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18" y="1551921"/>
            <a:ext cx="9825038" cy="4941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699E15-4A36-A36B-3ADD-DD56386A46CB}"/>
              </a:ext>
            </a:extLst>
          </p:cNvPr>
          <p:cNvSpPr txBox="1"/>
          <p:nvPr/>
        </p:nvSpPr>
        <p:spPr>
          <a:xfrm>
            <a:off x="7729538" y="1561795"/>
            <a:ext cx="1885950" cy="307777"/>
          </a:xfrm>
          <a:prstGeom prst="rect">
            <a:avLst/>
          </a:prstGeom>
          <a:noFill/>
        </p:spPr>
        <p:txBody>
          <a:bodyPr wrap="square" rtlCol="0">
            <a:spAutoFit/>
          </a:bodyPr>
          <a:lstStyle/>
          <a:p>
            <a:r>
              <a:rPr lang="en-US" sz="1400" dirty="0"/>
              <a:t>(nutrients)</a:t>
            </a:r>
          </a:p>
        </p:txBody>
      </p:sp>
      <p:sp>
        <p:nvSpPr>
          <p:cNvPr id="6" name="TextBox 5">
            <a:extLst>
              <a:ext uri="{FF2B5EF4-FFF2-40B4-BE49-F238E27FC236}">
                <a16:creationId xmlns:a16="http://schemas.microsoft.com/office/drawing/2014/main" id="{549FC0C4-4D3C-AB3A-77A6-0ADCA109E944}"/>
              </a:ext>
            </a:extLst>
          </p:cNvPr>
          <p:cNvSpPr txBox="1"/>
          <p:nvPr/>
        </p:nvSpPr>
        <p:spPr>
          <a:xfrm>
            <a:off x="242887" y="120695"/>
            <a:ext cx="11706225" cy="9574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i="1" dirty="0">
                <a:solidFill>
                  <a:prstClr val="white"/>
                </a:solidFill>
                <a:latin typeface="Arial Narrow" panose="020B0604020202020204" pitchFamily="34" charset="0"/>
                <a:cs typeface="Arial Narrow" panose="020B0604020202020204" pitchFamily="34" charset="0"/>
              </a:rPr>
              <a:t>Younger</a:t>
            </a:r>
            <a:r>
              <a:rPr lang="en-US" sz="2000" dirty="0">
                <a:solidFill>
                  <a:prstClr val="white"/>
                </a:solidFill>
                <a:latin typeface="Arial Narrow" panose="020B0604020202020204" pitchFamily="34" charset="0"/>
                <a:cs typeface="Arial Narrow" panose="020B0604020202020204" pitchFamily="34" charset="0"/>
              </a:rPr>
              <a:t> (Atlantic) bottom water is also higher in oxygen than </a:t>
            </a:r>
            <a:r>
              <a:rPr lang="en-US" sz="2000" i="1" dirty="0">
                <a:solidFill>
                  <a:prstClr val="white"/>
                </a:solidFill>
                <a:latin typeface="Arial Narrow" panose="020B0604020202020204" pitchFamily="34" charset="0"/>
                <a:cs typeface="Arial Narrow" panose="020B0604020202020204" pitchFamily="34" charset="0"/>
              </a:rPr>
              <a:t>older</a:t>
            </a:r>
            <a:r>
              <a:rPr lang="en-US" sz="2000" dirty="0">
                <a:solidFill>
                  <a:prstClr val="white"/>
                </a:solidFill>
                <a:latin typeface="Arial Narrow" panose="020B0604020202020204" pitchFamily="34" charset="0"/>
                <a:cs typeface="Arial Narrow" panose="020B0604020202020204" pitchFamily="34" charset="0"/>
              </a:rPr>
              <a:t> (Pacific) bottom water.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Oxygen is used up in respiration and decomposition and there’s no photosynthesis that deep to replenish supplies. </a:t>
            </a:r>
          </a:p>
        </p:txBody>
      </p:sp>
    </p:spTree>
    <p:extLst>
      <p:ext uri="{BB962C8B-B14F-4D97-AF65-F5344CB8AC3E}">
        <p14:creationId xmlns:p14="http://schemas.microsoft.com/office/powerpoint/2010/main" val="2188187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6FE988-83B6-82AC-2506-388D768B4DFE}"/>
              </a:ext>
            </a:extLst>
          </p:cNvPr>
          <p:cNvSpPr txBox="1"/>
          <p:nvPr/>
        </p:nvSpPr>
        <p:spPr>
          <a:xfrm>
            <a:off x="531896" y="1334452"/>
            <a:ext cx="2419851" cy="418909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Another reason why thermohaline circulation is so important is because  it delivers oxygen to deep water habitats.</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All animals need oxygen to breathe.</a:t>
            </a:r>
          </a:p>
        </p:txBody>
      </p:sp>
      <p:pic>
        <p:nvPicPr>
          <p:cNvPr id="12294" name="Picture 6" descr="Into the Deep: Photos of Incredible Creatures from the Ocean's Depths |  PetaPixel">
            <a:extLst>
              <a:ext uri="{FF2B5EF4-FFF2-40B4-BE49-F238E27FC236}">
                <a16:creationId xmlns:a16="http://schemas.microsoft.com/office/drawing/2014/main" id="{1380846D-9061-8149-BF8B-458A9C513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736" y="927156"/>
            <a:ext cx="8395368" cy="440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2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rmohaline circulation - Wikipedia">
            <a:extLst>
              <a:ext uri="{FF2B5EF4-FFF2-40B4-BE49-F238E27FC236}">
                <a16:creationId xmlns:a16="http://schemas.microsoft.com/office/drawing/2014/main" id="{8845CB48-A237-CD02-7C7B-D281C6170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499" y="235751"/>
            <a:ext cx="5865813" cy="6036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5943C6-8262-15AB-505C-F7603D0B4F2B}"/>
              </a:ext>
            </a:extLst>
          </p:cNvPr>
          <p:cNvSpPr txBox="1"/>
          <p:nvPr/>
        </p:nvSpPr>
        <p:spPr>
          <a:xfrm>
            <a:off x="727865" y="6272206"/>
            <a:ext cx="7325923" cy="4957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Path of thermohaline circulation viewed from Antarctica.</a:t>
            </a: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5" name="TextBox 4">
            <a:extLst>
              <a:ext uri="{FF2B5EF4-FFF2-40B4-BE49-F238E27FC236}">
                <a16:creationId xmlns:a16="http://schemas.microsoft.com/office/drawing/2014/main" id="{77853B34-C18F-1684-F351-C9267B7C69F0}"/>
              </a:ext>
            </a:extLst>
          </p:cNvPr>
          <p:cNvSpPr txBox="1"/>
          <p:nvPr/>
        </p:nvSpPr>
        <p:spPr>
          <a:xfrm>
            <a:off x="8069272" y="732228"/>
            <a:ext cx="3394863" cy="6035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An oversimplified model of both deep and shallow water circulation depicts a global ocean conveyor belt of water movement. It is commonly referred to as the ‘</a:t>
            </a:r>
            <a:r>
              <a:rPr lang="en-US" sz="2000" i="1" dirty="0">
                <a:solidFill>
                  <a:prstClr val="white"/>
                </a:solidFill>
                <a:latin typeface="Arial Narrow" panose="020B0604020202020204" pitchFamily="34" charset="0"/>
                <a:cs typeface="Arial Narrow" panose="020B0604020202020204" pitchFamily="34" charset="0"/>
              </a:rPr>
              <a:t>global conveyor belt</a:t>
            </a:r>
            <a:r>
              <a:rPr lang="en-US" sz="2000" dirty="0">
                <a:solidFill>
                  <a:prstClr val="white"/>
                </a:solidFill>
                <a:latin typeface="Arial Narrow" panose="020B0604020202020204" pitchFamily="34" charset="0"/>
                <a:cs typeface="Arial Narrow" panose="020B0604020202020204" pitchFamily="34" charset="0"/>
              </a:rPr>
              <a:t>’ or </a:t>
            </a:r>
            <a:r>
              <a:rPr lang="en-US" sz="2000" i="1" dirty="0">
                <a:solidFill>
                  <a:prstClr val="white"/>
                </a:solidFill>
                <a:latin typeface="Arial Narrow" panose="020B0604020202020204" pitchFamily="34" charset="0"/>
                <a:cs typeface="Arial Narrow" panose="020B0604020202020204" pitchFamily="34" charset="0"/>
              </a:rPr>
              <a:t>‘thermohaline circulation</a:t>
            </a:r>
            <a:r>
              <a:rPr lang="en-US" sz="2000" dirty="0">
                <a:solidFill>
                  <a:prstClr val="white"/>
                </a:solidFill>
                <a:latin typeface="Arial Narrow" panose="020B0604020202020204" pitchFamily="34" charset="0"/>
                <a:cs typeface="Arial Narrow"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It is hypothesized to take about 1000-2000 years to complete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 full circuit.</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131480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mithsonian Insider – Earth's oceans are losing their breath. Here's the  global scope | Smithsonian Insider">
            <a:extLst>
              <a:ext uri="{FF2B5EF4-FFF2-40B4-BE49-F238E27FC236}">
                <a16:creationId xmlns:a16="http://schemas.microsoft.com/office/drawing/2014/main" id="{73EB4294-299A-1E4C-8EF0-FE02A19E9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335E44-FE40-C230-D47B-4AA7DD06CD42}"/>
              </a:ext>
            </a:extLst>
          </p:cNvPr>
          <p:cNvSpPr txBox="1"/>
          <p:nvPr/>
        </p:nvSpPr>
        <p:spPr>
          <a:xfrm>
            <a:off x="4914902" y="118586"/>
            <a:ext cx="2843212" cy="369332"/>
          </a:xfrm>
          <a:prstGeom prst="rect">
            <a:avLst/>
          </a:prstGeom>
          <a:noFill/>
        </p:spPr>
        <p:txBody>
          <a:bodyPr wrap="square" rtlCol="0">
            <a:spAutoFit/>
          </a:bodyPr>
          <a:lstStyle/>
          <a:p>
            <a:r>
              <a:rPr lang="en-US" dirty="0"/>
              <a:t>Oxygen ‘</a:t>
            </a:r>
            <a:r>
              <a:rPr lang="en-US" i="1" dirty="0"/>
              <a:t>dead zones</a:t>
            </a:r>
            <a:r>
              <a:rPr lang="en-US" dirty="0"/>
              <a:t>’</a:t>
            </a:r>
          </a:p>
        </p:txBody>
      </p:sp>
      <p:pic>
        <p:nvPicPr>
          <p:cNvPr id="5" name="Picture 6" descr="Circulation of the Seas | National Geographic Society">
            <a:extLst>
              <a:ext uri="{FF2B5EF4-FFF2-40B4-BE49-F238E27FC236}">
                <a16:creationId xmlns:a16="http://schemas.microsoft.com/office/drawing/2014/main" id="{07FE5AF2-399F-6ABD-449B-23A7FB839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497" y="5772149"/>
            <a:ext cx="1439128" cy="9429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78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 ice and its influence on ocean currents. | Seaice portal">
            <a:extLst>
              <a:ext uri="{FF2B5EF4-FFF2-40B4-BE49-F238E27FC236}">
                <a16:creationId xmlns:a16="http://schemas.microsoft.com/office/drawing/2014/main" id="{8BED42EC-6399-5D66-8A67-A4925853F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757"/>
          <a:stretch/>
        </p:blipFill>
        <p:spPr bwMode="auto">
          <a:xfrm>
            <a:off x="1779375" y="224421"/>
            <a:ext cx="8884508" cy="640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98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1143799" y="1690061"/>
            <a:ext cx="426737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Explain how thermohaline circulation in the deep ocean is affected by salinity and water density</a:t>
            </a:r>
            <a:b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Complete Marine Education </a:t>
            </a:r>
            <a:r>
              <a:rPr kumimoji="0" lang="en-US" sz="20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worksheet </a:t>
            </a:r>
            <a:r>
              <a:rPr kumimoji="0" lang="en-US" sz="2000" b="0" i="1"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‘9. The </a:t>
            </a:r>
            <a:r>
              <a:rPr kumimoji="0" lang="en-US" sz="20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Global Ocean Conveyor Belt’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5" name="Picture 4" descr="A close-up of a diagram&#10;&#10;Description automatically generated">
            <a:extLst>
              <a:ext uri="{FF2B5EF4-FFF2-40B4-BE49-F238E27FC236}">
                <a16:creationId xmlns:a16="http://schemas.microsoft.com/office/drawing/2014/main" id="{BC3F6370-1F6B-33C6-3A04-D9BB647D14CB}"/>
              </a:ext>
            </a:extLst>
          </p:cNvPr>
          <p:cNvPicPr>
            <a:picLocks noChangeAspect="1"/>
          </p:cNvPicPr>
          <p:nvPr/>
        </p:nvPicPr>
        <p:blipFill>
          <a:blip r:embed="rId3"/>
          <a:stretch>
            <a:fillRect/>
          </a:stretch>
        </p:blipFill>
        <p:spPr>
          <a:xfrm>
            <a:off x="7295677" y="370504"/>
            <a:ext cx="4463932" cy="6019239"/>
          </a:xfrm>
          <a:prstGeom prst="rect">
            <a:avLst/>
          </a:prstGeom>
        </p:spPr>
      </p:pic>
    </p:spTree>
    <p:extLst>
      <p:ext uri="{BB962C8B-B14F-4D97-AF65-F5344CB8AC3E}">
        <p14:creationId xmlns:p14="http://schemas.microsoft.com/office/powerpoint/2010/main" val="341902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wo Main Currents Thermohaline Circulation">
            <a:extLst>
              <a:ext uri="{FF2B5EF4-FFF2-40B4-BE49-F238E27FC236}">
                <a16:creationId xmlns:a16="http://schemas.microsoft.com/office/drawing/2014/main" id="{8B88366C-F4BF-C0D6-820D-CBEDC7D20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0939"/>
            <a:ext cx="12192000" cy="4822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5D972E-9FF8-68E8-9DC1-F76BDDE7BBDC}"/>
              </a:ext>
            </a:extLst>
          </p:cNvPr>
          <p:cNvSpPr txBox="1"/>
          <p:nvPr/>
        </p:nvSpPr>
        <p:spPr>
          <a:xfrm>
            <a:off x="205790" y="155899"/>
            <a:ext cx="11780420" cy="114210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i="1" dirty="0">
                <a:solidFill>
                  <a:prstClr val="white"/>
                </a:solidFill>
                <a:latin typeface="Arial Narrow" panose="020B0604020202020204" pitchFamily="34" charset="0"/>
                <a:cs typeface="Arial Narrow" panose="020B0604020202020204" pitchFamily="34" charset="0"/>
              </a:rPr>
              <a:t>C</a:t>
            </a:r>
            <a:r>
              <a:rPr kumimoji="0" lang="en-US" sz="28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old, salty </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water </a:t>
            </a:r>
            <a:r>
              <a:rPr kumimoji="0" lang="en-US" sz="2000" b="0" i="0" u="sng"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sinks</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a:t>
            </a:r>
            <a:r>
              <a:rPr lang="en-US" sz="2000" dirty="0">
                <a:solidFill>
                  <a:prstClr val="white"/>
                </a:solidFill>
                <a:latin typeface="Arial Narrow" panose="020B0604020202020204" pitchFamily="34" charset="0"/>
                <a:cs typeface="Arial Narrow" panose="020B0604020202020204" pitchFamily="34" charset="0"/>
              </a:rPr>
              <a:t>at</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Narrow" panose="020B0604020202020204" pitchFamily="34" charset="0"/>
                <a:ea typeface="+mn-ea"/>
                <a:cs typeface="Arial Narrow" panose="020B0604020202020204" pitchFamily="34" charset="0"/>
              </a:rPr>
              <a:t>DOWNwellings</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in </a:t>
            </a:r>
            <a:r>
              <a:rPr kumimoji="0" lang="en-US" sz="28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cold</a:t>
            </a:r>
            <a:r>
              <a:rPr kumimoji="0" lang="en-US" sz="28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regions of the world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where ice caps form and leave the salt behind)</a:t>
            </a:r>
          </a:p>
        </p:txBody>
      </p:sp>
    </p:spTree>
    <p:extLst>
      <p:ext uri="{BB962C8B-B14F-4D97-AF65-F5344CB8AC3E}">
        <p14:creationId xmlns:p14="http://schemas.microsoft.com/office/powerpoint/2010/main" val="48991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078" name="Picture 6" descr="Circulation of the Seas | National Geographic Society">
            <a:extLst>
              <a:ext uri="{FF2B5EF4-FFF2-40B4-BE49-F238E27FC236}">
                <a16:creationId xmlns:a16="http://schemas.microsoft.com/office/drawing/2014/main" id="{5745825A-9861-ECBD-96B4-BFC62AD01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0"/>
            <a:ext cx="10466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36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Summer and winter - Antarctica assignment">
            <a:extLst>
              <a:ext uri="{FF2B5EF4-FFF2-40B4-BE49-F238E27FC236}">
                <a16:creationId xmlns:a16="http://schemas.microsoft.com/office/drawing/2014/main" id="{CDF8202A-0B90-28B3-22DD-E44D564F2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422639"/>
            <a:ext cx="10715739" cy="6012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01C63-F206-9A12-3321-964BB8A6ADB2}"/>
              </a:ext>
            </a:extLst>
          </p:cNvPr>
          <p:cNvSpPr txBox="1"/>
          <p:nvPr/>
        </p:nvSpPr>
        <p:spPr>
          <a:xfrm>
            <a:off x="2132701" y="1173892"/>
            <a:ext cx="2038865" cy="1200329"/>
          </a:xfrm>
          <a:prstGeom prst="rect">
            <a:avLst/>
          </a:prstGeom>
          <a:noFill/>
        </p:spPr>
        <p:txBody>
          <a:bodyPr wrap="square" rtlCol="0">
            <a:spAutoFit/>
          </a:bodyPr>
          <a:lstStyle/>
          <a:p>
            <a:r>
              <a:rPr lang="en-US" b="1" dirty="0"/>
              <a:t>Ice forms in colder months, leaving the salt </a:t>
            </a:r>
          </a:p>
          <a:p>
            <a:r>
              <a:rPr lang="en-US" b="1" dirty="0"/>
              <a:t>behind</a:t>
            </a:r>
          </a:p>
        </p:txBody>
      </p:sp>
    </p:spTree>
    <p:extLst>
      <p:ext uri="{BB962C8B-B14F-4D97-AF65-F5344CB8AC3E}">
        <p14:creationId xmlns:p14="http://schemas.microsoft.com/office/powerpoint/2010/main" val="348662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B23AE-F6F7-DD31-6478-810E8EDA094D}"/>
              </a:ext>
            </a:extLst>
          </p:cNvPr>
          <p:cNvSpPr txBox="1"/>
          <p:nvPr/>
        </p:nvSpPr>
        <p:spPr>
          <a:xfrm>
            <a:off x="9366421" y="316215"/>
            <a:ext cx="2421924" cy="6035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Cold water is more dense (thus heavier) than hot water because the H</a:t>
            </a:r>
            <a:r>
              <a:rPr lang="en-US" sz="2000" baseline="-25000" dirty="0">
                <a:solidFill>
                  <a:prstClr val="white"/>
                </a:solidFill>
                <a:latin typeface="Arial Narrow" panose="020B0604020202020204" pitchFamily="34" charset="0"/>
                <a:cs typeface="Arial Narrow" panose="020B0604020202020204" pitchFamily="34" charset="0"/>
              </a:rPr>
              <a:t>2</a:t>
            </a:r>
            <a:r>
              <a:rPr lang="en-US" sz="2000" dirty="0">
                <a:solidFill>
                  <a:prstClr val="white"/>
                </a:solidFill>
                <a:latin typeface="Arial Narrow" panose="020B0604020202020204" pitchFamily="34" charset="0"/>
                <a:cs typeface="Arial Narrow" panose="020B0604020202020204" pitchFamily="34" charset="0"/>
              </a:rPr>
              <a:t>O molecules in cold water don’t jiggle with as much energy as they do in hot water.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This means that in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cold water, the H</a:t>
            </a:r>
            <a:r>
              <a:rPr lang="en-US" sz="2000" baseline="-25000" dirty="0">
                <a:solidFill>
                  <a:prstClr val="white"/>
                </a:solidFill>
                <a:latin typeface="Arial Narrow" panose="020B0604020202020204" pitchFamily="34" charset="0"/>
                <a:cs typeface="Arial Narrow" panose="020B0604020202020204" pitchFamily="34" charset="0"/>
              </a:rPr>
              <a:t>2</a:t>
            </a:r>
            <a:r>
              <a:rPr lang="en-US" sz="2000" dirty="0">
                <a:solidFill>
                  <a:prstClr val="white"/>
                </a:solidFill>
                <a:latin typeface="Arial Narrow" panose="020B0604020202020204" pitchFamily="34" charset="0"/>
                <a:cs typeface="Arial Narrow" panose="020B0604020202020204" pitchFamily="34" charset="0"/>
              </a:rPr>
              <a:t>O molecules can be closer together and as a result</a:t>
            </a:r>
            <a:r>
              <a:rPr lang="en-US" sz="2000">
                <a:solidFill>
                  <a:prstClr val="white"/>
                </a:solidFill>
                <a:latin typeface="Arial Narrow" panose="020B0604020202020204" pitchFamily="34" charset="0"/>
                <a:cs typeface="Arial Narrow" panose="020B0604020202020204" pitchFamily="34" charset="0"/>
              </a:rPr>
              <a:t>, increases </a:t>
            </a:r>
            <a:r>
              <a:rPr lang="en-US" sz="2000" dirty="0">
                <a:solidFill>
                  <a:prstClr val="white"/>
                </a:solidFill>
                <a:latin typeface="Arial Narrow" panose="020B0604020202020204" pitchFamily="34" charset="0"/>
                <a:cs typeface="Arial Narrow" panose="020B0604020202020204" pitchFamily="34" charset="0"/>
              </a:rPr>
              <a:t>the  density of the water.</a:t>
            </a:r>
          </a:p>
        </p:txBody>
      </p:sp>
      <p:pic>
        <p:nvPicPr>
          <p:cNvPr id="3" name="Picture 2" descr="Does Hot Water Weigh More Than Cold Water? The Answer Revealed and  Explained in Terms of Molecules - HubPages">
            <a:extLst>
              <a:ext uri="{FF2B5EF4-FFF2-40B4-BE49-F238E27FC236}">
                <a16:creationId xmlns:a16="http://schemas.microsoft.com/office/drawing/2014/main" id="{0F852D87-36FC-B681-E7D2-F191F610B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94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93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B23AE-F6F7-DD31-6478-810E8EDA094D}"/>
              </a:ext>
            </a:extLst>
          </p:cNvPr>
          <p:cNvSpPr txBox="1"/>
          <p:nvPr/>
        </p:nvSpPr>
        <p:spPr>
          <a:xfrm>
            <a:off x="8612659" y="763928"/>
            <a:ext cx="2236572" cy="50167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Salt water is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more dense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(and thus heavier) than fresh water because it has salt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prstClr val="white"/>
                </a:solidFill>
                <a:latin typeface="Arial Narrow" panose="020B0604020202020204" pitchFamily="34" charset="0"/>
                <a:cs typeface="Arial Narrow" panose="020B0604020202020204" pitchFamily="34" charset="0"/>
              </a:rPr>
              <a:t>in it.</a:t>
            </a:r>
            <a:endParaRPr lang="en-US" sz="2000" noProof="0" dirty="0">
              <a:solidFill>
                <a:prstClr val="white"/>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a:t>
            </a:r>
            <a:endParaRPr kumimoji="0" lang="en-US" sz="20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4" name="Picture 10" descr="Water Density Experiment | Why Salt Water and Fresh Water Don't Mix | -  YouTube">
            <a:extLst>
              <a:ext uri="{FF2B5EF4-FFF2-40B4-BE49-F238E27FC236}">
                <a16:creationId xmlns:a16="http://schemas.microsoft.com/office/drawing/2014/main" id="{BEBEA8D7-4AEE-0F2A-55D5-2D5C3B7743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00"/>
          <a:stretch/>
        </p:blipFill>
        <p:spPr bwMode="auto">
          <a:xfrm>
            <a:off x="0" y="0"/>
            <a:ext cx="670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96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C49E69C5-2F64-533F-94E2-0FDD27720D44}"/>
              </a:ext>
            </a:extLst>
          </p:cNvPr>
          <p:cNvPicPr>
            <a:picLocks noChangeAspect="1"/>
          </p:cNvPicPr>
          <p:nvPr/>
        </p:nvPicPr>
        <p:blipFill>
          <a:blip r:embed="rId2"/>
          <a:stretch>
            <a:fillRect/>
          </a:stretch>
        </p:blipFill>
        <p:spPr>
          <a:xfrm>
            <a:off x="0" y="7043"/>
            <a:ext cx="12192000" cy="6843912"/>
          </a:xfrm>
          <a:prstGeom prst="rect">
            <a:avLst/>
          </a:prstGeom>
        </p:spPr>
      </p:pic>
    </p:spTree>
    <p:extLst>
      <p:ext uri="{BB962C8B-B14F-4D97-AF65-F5344CB8AC3E}">
        <p14:creationId xmlns:p14="http://schemas.microsoft.com/office/powerpoint/2010/main" val="27391856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3093</TotalTime>
  <Words>1289</Words>
  <Application>Microsoft Macintosh PowerPoint</Application>
  <PresentationFormat>Widescreen</PresentationFormat>
  <Paragraphs>140</Paragraphs>
  <Slides>32</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Narrow</vt:lpstr>
      <vt:lpstr>Calibri</vt:lpstr>
      <vt:lpstr>Calibri Light</vt:lpstr>
      <vt:lpstr>Harding</vt:lpstr>
      <vt:lpstr>libre franklin</vt:lpstr>
      <vt:lpstr>MinionPro</vt:lpstr>
      <vt:lpstr>ProximaCond</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464</cp:revision>
  <dcterms:created xsi:type="dcterms:W3CDTF">2023-09-23T08:38:28Z</dcterms:created>
  <dcterms:modified xsi:type="dcterms:W3CDTF">2024-04-10T02:25:44Z</dcterms:modified>
</cp:coreProperties>
</file>