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58" r:id="rId5"/>
    <p:sldId id="262" r:id="rId6"/>
    <p:sldId id="261" r:id="rId7"/>
    <p:sldId id="263" r:id="rId8"/>
    <p:sldId id="266" r:id="rId9"/>
    <p:sldId id="267" r:id="rId10"/>
    <p:sldId id="265" r:id="rId11"/>
    <p:sldId id="268" r:id="rId12"/>
    <p:sldId id="264"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9"/>
    <p:restoredTop sz="94649"/>
  </p:normalViewPr>
  <p:slideViewPr>
    <p:cSldViewPr snapToGrid="0">
      <p:cViewPr varScale="1">
        <p:scale>
          <a:sx n="102" d="100"/>
          <a:sy n="102" d="100"/>
        </p:scale>
        <p:origin x="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80A7-4F1B-5FEA-4C13-4FB752A7F5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2255DEE-1C94-7A99-F8C7-996A0CBC0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75151C-1168-2BA6-F3C5-B84A4AE0E2AF}"/>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5" name="Footer Placeholder 4">
            <a:extLst>
              <a:ext uri="{FF2B5EF4-FFF2-40B4-BE49-F238E27FC236}">
                <a16:creationId xmlns:a16="http://schemas.microsoft.com/office/drawing/2014/main" id="{FA24065D-8809-F977-2E87-0763DADCF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20F09-5692-8737-6277-E15C547B234D}"/>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8373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C332-6914-BCC3-563A-E305D48FA91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77A967-D1C0-5187-7998-F54D16C164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F860A0-9731-A264-E7AC-C6704687A51B}"/>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5" name="Footer Placeholder 4">
            <a:extLst>
              <a:ext uri="{FF2B5EF4-FFF2-40B4-BE49-F238E27FC236}">
                <a16:creationId xmlns:a16="http://schemas.microsoft.com/office/drawing/2014/main" id="{727736C2-6438-45D4-2713-4597D5DC7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E450D-2111-2342-F028-2D04D0910FFA}"/>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46122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A6010-AF84-3587-F704-AA47914DEDF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09FE04-35EA-7CFB-89AC-E5983E22F3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648992-F91A-6215-EC93-3C2144DE72F1}"/>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5" name="Footer Placeholder 4">
            <a:extLst>
              <a:ext uri="{FF2B5EF4-FFF2-40B4-BE49-F238E27FC236}">
                <a16:creationId xmlns:a16="http://schemas.microsoft.com/office/drawing/2014/main" id="{A9644520-3214-DABB-C3BD-BEF9A8384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BDB8A-1F93-BBF4-BE43-BE99229DC156}"/>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20770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45E6-B4B4-8D52-804D-DF56D05D56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EA1F5F-EE3D-E1AF-A7FB-6687670841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FBBA45-11AC-6169-0BE4-8E6417B1739E}"/>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5" name="Footer Placeholder 4">
            <a:extLst>
              <a:ext uri="{FF2B5EF4-FFF2-40B4-BE49-F238E27FC236}">
                <a16:creationId xmlns:a16="http://schemas.microsoft.com/office/drawing/2014/main" id="{38A4731D-986D-C332-D4B3-5EF88F2D6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9AB0F-2ADA-395B-DEDF-3ABDCE0620D0}"/>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30433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A8D9-AEC8-D5EF-802D-B9DB8C361C9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FF14B81-0BED-3D3F-D3C8-C687BC8FB0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B32A26-B83F-0AF4-1EAF-2A99E15572CD}"/>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5" name="Footer Placeholder 4">
            <a:extLst>
              <a:ext uri="{FF2B5EF4-FFF2-40B4-BE49-F238E27FC236}">
                <a16:creationId xmlns:a16="http://schemas.microsoft.com/office/drawing/2014/main" id="{2DE7812D-5E78-0851-F1BB-D952B9919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2590F-A949-C66A-3295-93F886FBDBA7}"/>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28042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488C-9F49-F882-C584-FA315E6E81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463564-1AAD-B852-8C85-52EEF46DFA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BA1CA3F-D1E5-4AC2-AC2C-D68C391D4B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B1CF39-E02E-377F-EBC5-8C6F25BC47D2}"/>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6" name="Footer Placeholder 5">
            <a:extLst>
              <a:ext uri="{FF2B5EF4-FFF2-40B4-BE49-F238E27FC236}">
                <a16:creationId xmlns:a16="http://schemas.microsoft.com/office/drawing/2014/main" id="{A59E3CD6-3610-2BF7-DD0E-465E54389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D9CA5-B314-0693-97B4-80420B262922}"/>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63265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EBA0-1D3E-B23A-BDE7-4B4DD83266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C750D1-BE90-74A1-8CAF-9CF9DB1E1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DF2A0A-E772-35AE-698E-676864688D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C28BDBD-E86C-A875-6332-5465DF06A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428972-ADEA-40FF-ED03-99E3D9C785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702C43D-DED9-9678-2A97-5038FE46E352}"/>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8" name="Footer Placeholder 7">
            <a:extLst>
              <a:ext uri="{FF2B5EF4-FFF2-40B4-BE49-F238E27FC236}">
                <a16:creationId xmlns:a16="http://schemas.microsoft.com/office/drawing/2014/main" id="{64E8043F-A56F-56A4-6B6E-510F9B226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864CAE-B432-BEF0-A77B-A1BA4803F52D}"/>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2270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289E-A598-4242-49E6-24A6632416E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FA270A-1AEE-3CB8-59DF-0ECEBA7E7E4E}"/>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4" name="Footer Placeholder 3">
            <a:extLst>
              <a:ext uri="{FF2B5EF4-FFF2-40B4-BE49-F238E27FC236}">
                <a16:creationId xmlns:a16="http://schemas.microsoft.com/office/drawing/2014/main" id="{802BBAE2-CF88-2C3F-70ED-481C1B41CD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16A660-A5C9-8F4A-5FBC-1E7F19DA5B1B}"/>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46209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23EFC-672E-A15F-108D-3C8BCAB20785}"/>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3" name="Footer Placeholder 2">
            <a:extLst>
              <a:ext uri="{FF2B5EF4-FFF2-40B4-BE49-F238E27FC236}">
                <a16:creationId xmlns:a16="http://schemas.microsoft.com/office/drawing/2014/main" id="{C0101B51-C793-19B3-B134-E9284A2D39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C3128-2471-8C57-755D-DA005B383D2D}"/>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52897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88F5-13BB-47EE-59F0-704F502FB1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9A4D25-5DCC-F676-64ED-A9FB70BA2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F3FFD4A-62A2-5EFE-DBD2-37059EE21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056C8E-7F29-1DF4-E3DC-3F49CE646073}"/>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6" name="Footer Placeholder 5">
            <a:extLst>
              <a:ext uri="{FF2B5EF4-FFF2-40B4-BE49-F238E27FC236}">
                <a16:creationId xmlns:a16="http://schemas.microsoft.com/office/drawing/2014/main" id="{42267B8F-8B44-ECC3-C4A7-98B61085A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AADE0-4289-4AB1-530F-EAB7A9F654AB}"/>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51673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C97A-36CF-812C-31EC-FE8B477C8E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15AE65-D89D-04C5-D251-29C190C96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74D9A0-C70C-0AB2-BBAD-C5E212D9D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A43D8A-6CE0-1655-47A5-2BA4A96FEC46}"/>
              </a:ext>
            </a:extLst>
          </p:cNvPr>
          <p:cNvSpPr>
            <a:spLocks noGrp="1"/>
          </p:cNvSpPr>
          <p:nvPr>
            <p:ph type="dt" sz="half" idx="10"/>
          </p:nvPr>
        </p:nvSpPr>
        <p:spPr/>
        <p:txBody>
          <a:bodyPr/>
          <a:lstStyle/>
          <a:p>
            <a:fld id="{B9010E5A-A908-8E49-9DB7-6EBFE6FF727A}" type="datetimeFigureOut">
              <a:rPr lang="en-US" smtClean="0"/>
              <a:t>3/29/24</a:t>
            </a:fld>
            <a:endParaRPr lang="en-US"/>
          </a:p>
        </p:txBody>
      </p:sp>
      <p:sp>
        <p:nvSpPr>
          <p:cNvPr id="6" name="Footer Placeholder 5">
            <a:extLst>
              <a:ext uri="{FF2B5EF4-FFF2-40B4-BE49-F238E27FC236}">
                <a16:creationId xmlns:a16="http://schemas.microsoft.com/office/drawing/2014/main" id="{4312F208-AAD9-5947-6206-571D25734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2BC45-F974-835D-E0BF-83C0FC211CCB}"/>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71876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92EC3-CC70-CB05-BA9E-FD3AE5DDA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365AEE-9956-8D07-700C-24B547198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81710F-EF16-006B-293D-00E823931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010E5A-A908-8E49-9DB7-6EBFE6FF727A}" type="datetimeFigureOut">
              <a:rPr lang="en-US" smtClean="0"/>
              <a:t>3/29/24</a:t>
            </a:fld>
            <a:endParaRPr lang="en-US"/>
          </a:p>
        </p:txBody>
      </p:sp>
      <p:sp>
        <p:nvSpPr>
          <p:cNvPr id="5" name="Footer Placeholder 4">
            <a:extLst>
              <a:ext uri="{FF2B5EF4-FFF2-40B4-BE49-F238E27FC236}">
                <a16:creationId xmlns:a16="http://schemas.microsoft.com/office/drawing/2014/main" id="{15281371-2377-7923-A55A-FEA137377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CF1CC9-57C5-046F-7466-588E282D2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4E6F48-63FB-C947-A13E-6E4EC2C67B03}" type="slidenum">
              <a:rPr lang="en-US" smtClean="0"/>
              <a:t>‹#›</a:t>
            </a:fld>
            <a:endParaRPr lang="en-US"/>
          </a:p>
        </p:txBody>
      </p:sp>
    </p:spTree>
    <p:extLst>
      <p:ext uri="{BB962C8B-B14F-4D97-AF65-F5344CB8AC3E}">
        <p14:creationId xmlns:p14="http://schemas.microsoft.com/office/powerpoint/2010/main" val="78342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[ghost crab </a:t>
            </a:r>
            <a:r>
              <a:rPr kumimoji="0" lang="en-US" sz="24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size</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Spotted on Ocracoke: Whose burrow this is I think I know | Ocracoke Observer">
            <a:extLst>
              <a:ext uri="{FF2B5EF4-FFF2-40B4-BE49-F238E27FC236}">
                <a16:creationId xmlns:a16="http://schemas.microsoft.com/office/drawing/2014/main" id="{009089CD-B407-C06B-BACB-404A7A87B5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9012" y="1729198"/>
            <a:ext cx="6091019" cy="45623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28E8B8-DB09-9B26-88D0-616B0F50A0D7}"/>
              </a:ext>
            </a:extLst>
          </p:cNvPr>
          <p:cNvSpPr txBox="1"/>
          <p:nvPr/>
        </p:nvSpPr>
        <p:spPr>
          <a:xfrm>
            <a:off x="3631260" y="1260598"/>
            <a:ext cx="3606799" cy="369332"/>
          </a:xfrm>
          <a:prstGeom prst="rect">
            <a:avLst/>
          </a:prstGeom>
          <a:noFill/>
        </p:spPr>
        <p:txBody>
          <a:bodyPr wrap="square" rtlCol="0">
            <a:spAutoFit/>
          </a:bodyPr>
          <a:lstStyle/>
          <a:p>
            <a:r>
              <a:rPr lang="en-US" dirty="0"/>
              <a:t>Hole diameter indicates crab SIZE</a:t>
            </a:r>
          </a:p>
        </p:txBody>
      </p:sp>
      <p:graphicFrame>
        <p:nvGraphicFramePr>
          <p:cNvPr id="6" name="Table 5">
            <a:extLst>
              <a:ext uri="{FF2B5EF4-FFF2-40B4-BE49-F238E27FC236}">
                <a16:creationId xmlns:a16="http://schemas.microsoft.com/office/drawing/2014/main" id="{460D7223-6C5A-7042-8EB0-5495460DC397}"/>
              </a:ext>
            </a:extLst>
          </p:cNvPr>
          <p:cNvGraphicFramePr>
            <a:graphicFrameLocks noGrp="1"/>
          </p:cNvGraphicFramePr>
          <p:nvPr>
            <p:extLst>
              <p:ext uri="{D42A27DB-BD31-4B8C-83A1-F6EECF244321}">
                <p14:modId xmlns:p14="http://schemas.microsoft.com/office/powerpoint/2010/main" val="449728072"/>
              </p:ext>
            </p:extLst>
          </p:nvPr>
        </p:nvGraphicFramePr>
        <p:xfrm>
          <a:off x="8687312" y="1587230"/>
          <a:ext cx="3031352" cy="4846320"/>
        </p:xfrm>
        <a:graphic>
          <a:graphicData uri="http://schemas.openxmlformats.org/drawingml/2006/table">
            <a:tbl>
              <a:tblPr firstRow="1" bandRow="1">
                <a:tableStyleId>{5940675A-B579-460E-94D1-54222C63F5DA}</a:tableStyleId>
              </a:tblPr>
              <a:tblGrid>
                <a:gridCol w="1515676">
                  <a:extLst>
                    <a:ext uri="{9D8B030D-6E8A-4147-A177-3AD203B41FA5}">
                      <a16:colId xmlns:a16="http://schemas.microsoft.com/office/drawing/2014/main" val="2458816458"/>
                    </a:ext>
                  </a:extLst>
                </a:gridCol>
                <a:gridCol w="1515676">
                  <a:extLst>
                    <a:ext uri="{9D8B030D-6E8A-4147-A177-3AD203B41FA5}">
                      <a16:colId xmlns:a16="http://schemas.microsoft.com/office/drawing/2014/main" val="139690859"/>
                    </a:ext>
                  </a:extLst>
                </a:gridCol>
              </a:tblGrid>
              <a:tr h="1080568">
                <a:tc>
                  <a:txBody>
                    <a:bodyPr/>
                    <a:lstStyle/>
                    <a:p>
                      <a:pPr algn="ctr"/>
                      <a:r>
                        <a:rPr lang="en-US" b="1" dirty="0"/>
                        <a:t>Distance from low tide (m)</a:t>
                      </a:r>
                    </a:p>
                  </a:txBody>
                  <a:tcPr anchor="ctr">
                    <a:solidFill>
                      <a:schemeClr val="bg1">
                        <a:lumMod val="85000"/>
                      </a:schemeClr>
                    </a:solidFill>
                  </a:tcPr>
                </a:tc>
                <a:tc>
                  <a:txBody>
                    <a:bodyPr/>
                    <a:lstStyle/>
                    <a:p>
                      <a:pPr algn="ctr"/>
                      <a:r>
                        <a:rPr lang="en-US" b="1" dirty="0"/>
                        <a:t>Ghost crab size (hole diameter) in centimeters</a:t>
                      </a:r>
                    </a:p>
                  </a:txBody>
                  <a:tcPr>
                    <a:solidFill>
                      <a:schemeClr val="bg1">
                        <a:lumMod val="85000"/>
                      </a:schemeClr>
                    </a:solidFill>
                  </a:tcPr>
                </a:tc>
                <a:extLst>
                  <a:ext uri="{0D108BD9-81ED-4DB2-BD59-A6C34878D82A}">
                    <a16:rowId xmlns:a16="http://schemas.microsoft.com/office/drawing/2014/main" val="4134320066"/>
                  </a:ext>
                </a:extLst>
              </a:tr>
              <a:tr h="359157">
                <a:tc>
                  <a:txBody>
                    <a:bodyPr/>
                    <a:lstStyle/>
                    <a:p>
                      <a:endParaRPr lang="en-US"/>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endParaRPr lang="en-US"/>
                    </a:p>
                  </a:txBody>
                  <a:tcPr/>
                </a:tc>
                <a:tc>
                  <a:txBody>
                    <a:bodyPr/>
                    <a:lstStyle/>
                    <a:p>
                      <a:endParaRPr lang="en-US" dirty="0"/>
                    </a:p>
                  </a:txBody>
                  <a:tcPr/>
                </a:tc>
                <a:extLst>
                  <a:ext uri="{0D108BD9-81ED-4DB2-BD59-A6C34878D82A}">
                    <a16:rowId xmlns:a16="http://schemas.microsoft.com/office/drawing/2014/main" val="1715229718"/>
                  </a:ext>
                </a:extLst>
              </a:tr>
              <a:tr h="359157">
                <a:tc>
                  <a:txBody>
                    <a:bodyPr/>
                    <a:lstStyle/>
                    <a:p>
                      <a:endParaRPr lang="en-US"/>
                    </a:p>
                  </a:txBody>
                  <a:tcPr/>
                </a:tc>
                <a:tc>
                  <a:txBody>
                    <a:bodyPr/>
                    <a:lstStyle/>
                    <a:p>
                      <a:endParaRPr lang="en-US"/>
                    </a:p>
                  </a:txBody>
                  <a:tcPr/>
                </a:tc>
                <a:extLst>
                  <a:ext uri="{0D108BD9-81ED-4DB2-BD59-A6C34878D82A}">
                    <a16:rowId xmlns:a16="http://schemas.microsoft.com/office/drawing/2014/main" val="3521632282"/>
                  </a:ext>
                </a:extLst>
              </a:tr>
              <a:tr h="359157">
                <a:tc>
                  <a:txBody>
                    <a:bodyPr/>
                    <a:lstStyle/>
                    <a:p>
                      <a:endParaRPr lang="en-US"/>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endParaRPr lang="en-US"/>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pic>
        <p:nvPicPr>
          <p:cNvPr id="3074" name="Picture 2" descr="Ruler - Free education icons">
            <a:extLst>
              <a:ext uri="{FF2B5EF4-FFF2-40B4-BE49-F238E27FC236}">
                <a16:creationId xmlns:a16="http://schemas.microsoft.com/office/drawing/2014/main" id="{8910496A-A5F5-2080-1C24-9659788B6E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36887">
            <a:off x="4834744" y="4288581"/>
            <a:ext cx="1257299" cy="12572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asuring tape icon Royalty Free Vector Image - VectorStock">
            <a:extLst>
              <a:ext uri="{FF2B5EF4-FFF2-40B4-BE49-F238E27FC236}">
                <a16:creationId xmlns:a16="http://schemas.microsoft.com/office/drawing/2014/main" id="{D4292475-CA45-1817-78C2-309D29E778F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66860" y="3613373"/>
            <a:ext cx="1774640" cy="1359418"/>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F55C4F55-D1B4-2F1A-43FA-1818FEF1D217}"/>
              </a:ext>
            </a:extLst>
          </p:cNvPr>
          <p:cNvSpPr/>
          <p:nvPr/>
        </p:nvSpPr>
        <p:spPr>
          <a:xfrm>
            <a:off x="1043356" y="4635500"/>
            <a:ext cx="3606800" cy="1651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8FCAD50-ED40-B3B3-7EAB-889EF9195885}"/>
              </a:ext>
            </a:extLst>
          </p:cNvPr>
          <p:cNvSpPr txBox="1"/>
          <p:nvPr/>
        </p:nvSpPr>
        <p:spPr>
          <a:xfrm>
            <a:off x="242778" y="4831769"/>
            <a:ext cx="1446322" cy="1477328"/>
          </a:xfrm>
          <a:prstGeom prst="rect">
            <a:avLst/>
          </a:prstGeom>
          <a:noFill/>
        </p:spPr>
        <p:txBody>
          <a:bodyPr wrap="square" rtlCol="0">
            <a:spAutoFit/>
          </a:bodyPr>
          <a:lstStyle/>
          <a:p>
            <a:r>
              <a:rPr lang="en-US" dirty="0"/>
              <a:t>Measure the distance of crab hole from low tide (m)</a:t>
            </a:r>
          </a:p>
        </p:txBody>
      </p:sp>
      <p:sp>
        <p:nvSpPr>
          <p:cNvPr id="30" name="TextBox 29">
            <a:extLst>
              <a:ext uri="{FF2B5EF4-FFF2-40B4-BE49-F238E27FC236}">
                <a16:creationId xmlns:a16="http://schemas.microsoft.com/office/drawing/2014/main" id="{6A28B93F-A361-0A6A-08F9-A2D3D2903A63}"/>
              </a:ext>
            </a:extLst>
          </p:cNvPr>
          <p:cNvSpPr txBox="1"/>
          <p:nvPr/>
        </p:nvSpPr>
        <p:spPr>
          <a:xfrm rot="938223">
            <a:off x="10370691" y="240475"/>
            <a:ext cx="1616162" cy="738664"/>
          </a:xfrm>
          <a:prstGeom prst="rect">
            <a:avLst/>
          </a:prstGeom>
          <a:noFill/>
        </p:spPr>
        <p:txBody>
          <a:bodyPr wrap="square" rtlCol="0">
            <a:spAutoFit/>
          </a:bodyPr>
          <a:lstStyle/>
          <a:p>
            <a:pPr algn="ctr"/>
            <a:r>
              <a:rPr lang="en-US" sz="1400" dirty="0">
                <a:latin typeface="AkayaTelivigala" pitchFamily="2" charset="77"/>
                <a:cs typeface="AkayaTelivigala" pitchFamily="2" charset="77"/>
              </a:rPr>
              <a:t>Ghost crabs are indicator species of beach health!</a:t>
            </a:r>
          </a:p>
        </p:txBody>
      </p:sp>
    </p:spTree>
    <p:extLst>
      <p:ext uri="{BB962C8B-B14F-4D97-AF65-F5344CB8AC3E}">
        <p14:creationId xmlns:p14="http://schemas.microsoft.com/office/powerpoint/2010/main" val="380518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ptos" panose="02110004020202020204"/>
              </a:rPr>
              <a:t>Results Group 3 (microplastics)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9" name="Picture 8" descr="A group of people in a room&#10;&#10;Description automatically generated">
            <a:extLst>
              <a:ext uri="{FF2B5EF4-FFF2-40B4-BE49-F238E27FC236}">
                <a16:creationId xmlns:a16="http://schemas.microsoft.com/office/drawing/2014/main" id="{2489CADF-0604-D850-A5A7-DDC70BEF75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1894" y="1312532"/>
            <a:ext cx="3990109" cy="5320145"/>
          </a:xfrm>
          <a:prstGeom prst="rect">
            <a:avLst/>
          </a:prstGeom>
        </p:spPr>
      </p:pic>
      <p:sp>
        <p:nvSpPr>
          <p:cNvPr id="10" name="TextBox 9">
            <a:extLst>
              <a:ext uri="{FF2B5EF4-FFF2-40B4-BE49-F238E27FC236}">
                <a16:creationId xmlns:a16="http://schemas.microsoft.com/office/drawing/2014/main" id="{0EC103D3-1BF5-D45B-0953-F8CB22D0CE2F}"/>
              </a:ext>
            </a:extLst>
          </p:cNvPr>
          <p:cNvSpPr txBox="1"/>
          <p:nvPr/>
        </p:nvSpPr>
        <p:spPr>
          <a:xfrm>
            <a:off x="379484" y="1312532"/>
            <a:ext cx="6999577" cy="1815882"/>
          </a:xfrm>
          <a:prstGeom prst="rect">
            <a:avLst/>
          </a:prstGeom>
          <a:noFill/>
        </p:spPr>
        <p:txBody>
          <a:bodyPr wrap="square" rtlCol="0">
            <a:spAutoFit/>
          </a:bodyPr>
          <a:lstStyle/>
          <a:p>
            <a:pPr algn="ctr"/>
            <a:r>
              <a:rPr lang="en-US" sz="1400" dirty="0"/>
              <a:t>Feedback: the sand was wet, therefore the group didn’t have enough time to sieve all samples in situ. Collecting sand in gladbags was a good idea. Dried the samples and identified pieces of microplastic under the microscope. Put through a sieve first to make it easier to select samples for the microscope dish. However, it takes a VERY long time to look at every individual grain of sand under the microscope to see if it’s a piece of plastic or not – which was also questionable sometimes. E.g. it took one student, with one microscope, 2 hours to identify pieces of microplastic from a pile of sand that would fit in the palm of your hand. There is no graph yet, because they’re still going!</a:t>
            </a:r>
          </a:p>
        </p:txBody>
      </p:sp>
      <p:pic>
        <p:nvPicPr>
          <p:cNvPr id="12" name="Picture 11" descr="Women holding a net on the beach&#10;&#10;Description automatically generated">
            <a:extLst>
              <a:ext uri="{FF2B5EF4-FFF2-40B4-BE49-F238E27FC236}">
                <a16:creationId xmlns:a16="http://schemas.microsoft.com/office/drawing/2014/main" id="{5B68C10B-407E-183C-0F8B-F042F1FC05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910" y="3381146"/>
            <a:ext cx="4369896" cy="3277422"/>
          </a:xfrm>
          <a:prstGeom prst="rect">
            <a:avLst/>
          </a:prstGeom>
        </p:spPr>
      </p:pic>
      <p:pic>
        <p:nvPicPr>
          <p:cNvPr id="3074" name="Picture 2" descr="DIY Microplastic forensics – CLEAR">
            <a:extLst>
              <a:ext uri="{FF2B5EF4-FFF2-40B4-BE49-F238E27FC236}">
                <a16:creationId xmlns:a16="http://schemas.microsoft.com/office/drawing/2014/main" id="{15A58814-A73E-8562-E5DE-338B705C065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69108" y="3381146"/>
            <a:ext cx="2598484" cy="319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3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Group 4 (% cover marine wrack)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3" name="Picture 2">
            <a:extLst>
              <a:ext uri="{FF2B5EF4-FFF2-40B4-BE49-F238E27FC236}">
                <a16:creationId xmlns:a16="http://schemas.microsoft.com/office/drawing/2014/main" id="{56084FC0-B139-4F9F-752E-6CC64BB64E72}"/>
              </a:ext>
            </a:extLst>
          </p:cNvPr>
          <p:cNvPicPr>
            <a:picLocks noChangeAspect="1"/>
          </p:cNvPicPr>
          <p:nvPr/>
        </p:nvPicPr>
        <p:blipFill>
          <a:blip r:embed="rId2"/>
          <a:stretch>
            <a:fillRect/>
          </a:stretch>
        </p:blipFill>
        <p:spPr>
          <a:xfrm>
            <a:off x="7061820" y="1189763"/>
            <a:ext cx="4783817" cy="2672972"/>
          </a:xfrm>
          <a:prstGeom prst="rect">
            <a:avLst/>
          </a:prstGeom>
        </p:spPr>
      </p:pic>
      <p:pic>
        <p:nvPicPr>
          <p:cNvPr id="5" name="Picture 4">
            <a:extLst>
              <a:ext uri="{FF2B5EF4-FFF2-40B4-BE49-F238E27FC236}">
                <a16:creationId xmlns:a16="http://schemas.microsoft.com/office/drawing/2014/main" id="{FAB5B479-55EB-BEF7-24C8-EDB03A45F1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363" y="1189763"/>
            <a:ext cx="6359238" cy="2671879"/>
          </a:xfrm>
          <a:prstGeom prst="rect">
            <a:avLst/>
          </a:prstGeom>
        </p:spPr>
      </p:pic>
      <p:sp>
        <p:nvSpPr>
          <p:cNvPr id="6" name="TextBox 5">
            <a:extLst>
              <a:ext uri="{FF2B5EF4-FFF2-40B4-BE49-F238E27FC236}">
                <a16:creationId xmlns:a16="http://schemas.microsoft.com/office/drawing/2014/main" id="{50B52F69-EFA4-C292-8FE7-68313BD28065}"/>
              </a:ext>
            </a:extLst>
          </p:cNvPr>
          <p:cNvSpPr txBox="1"/>
          <p:nvPr/>
        </p:nvSpPr>
        <p:spPr>
          <a:xfrm>
            <a:off x="346363" y="4239919"/>
            <a:ext cx="4468525" cy="2031325"/>
          </a:xfrm>
          <a:prstGeom prst="rect">
            <a:avLst/>
          </a:prstGeom>
          <a:noFill/>
        </p:spPr>
        <p:txBody>
          <a:bodyPr wrap="square" rtlCol="0">
            <a:spAutoFit/>
          </a:bodyPr>
          <a:lstStyle/>
          <a:p>
            <a:pPr algn="ctr"/>
            <a:r>
              <a:rPr lang="en-US" sz="1400" dirty="0"/>
              <a:t>Feedback: the group measuring % cover marine wrack were able to gather data from 4 transects. Therefore, we were able to calculate the</a:t>
            </a:r>
            <a:r>
              <a:rPr lang="en-US" sz="1400" i="1" dirty="0"/>
              <a:t> average </a:t>
            </a:r>
            <a:r>
              <a:rPr lang="en-US" sz="1400" dirty="0"/>
              <a:t>(mean) % cover. The students decided marine wrack included anything organic that a crab or other beach organism would like to eat. Shells did not count. After measuring was finished, we walked the beach and found a lot of marine wrack washed up against some rocks in a great big pile. This was not included in the analysis. </a:t>
            </a:r>
          </a:p>
        </p:txBody>
      </p:sp>
      <p:pic>
        <p:nvPicPr>
          <p:cNvPr id="9" name="Picture 8" descr="A group of people standing on the ground&#10;&#10;Description automatically generated">
            <a:extLst>
              <a:ext uri="{FF2B5EF4-FFF2-40B4-BE49-F238E27FC236}">
                <a16:creationId xmlns:a16="http://schemas.microsoft.com/office/drawing/2014/main" id="{35D95D34-772E-711F-F1D9-6438CF157C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6048" y="4024537"/>
            <a:ext cx="3289589" cy="2467192"/>
          </a:xfrm>
          <a:prstGeom prst="rect">
            <a:avLst/>
          </a:prstGeom>
        </p:spPr>
      </p:pic>
      <p:pic>
        <p:nvPicPr>
          <p:cNvPr id="11" name="Picture 10" descr="A group of people on a beach&#10;&#10;Description automatically generated">
            <a:extLst>
              <a:ext uri="{FF2B5EF4-FFF2-40B4-BE49-F238E27FC236}">
                <a16:creationId xmlns:a16="http://schemas.microsoft.com/office/drawing/2014/main" id="{BBBA50D6-989B-ED5F-6914-555645DF1A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0494" y="4021986"/>
            <a:ext cx="3289589" cy="2467192"/>
          </a:xfrm>
          <a:prstGeom prst="rect">
            <a:avLst/>
          </a:prstGeom>
        </p:spPr>
      </p:pic>
      <p:sp>
        <p:nvSpPr>
          <p:cNvPr id="12" name="TextBox 11">
            <a:extLst>
              <a:ext uri="{FF2B5EF4-FFF2-40B4-BE49-F238E27FC236}">
                <a16:creationId xmlns:a16="http://schemas.microsoft.com/office/drawing/2014/main" id="{71D7F671-2DF7-7A90-EFEB-FA9DF2DDAC24}"/>
              </a:ext>
            </a:extLst>
          </p:cNvPr>
          <p:cNvSpPr txBox="1"/>
          <p:nvPr/>
        </p:nvSpPr>
        <p:spPr>
          <a:xfrm>
            <a:off x="10545617" y="6448011"/>
            <a:ext cx="1646383" cy="369332"/>
          </a:xfrm>
          <a:prstGeom prst="rect">
            <a:avLst/>
          </a:prstGeom>
          <a:noFill/>
        </p:spPr>
        <p:txBody>
          <a:bodyPr wrap="square" rtlCol="0">
            <a:spAutoFit/>
          </a:bodyPr>
          <a:lstStyle/>
          <a:p>
            <a:r>
              <a:rPr lang="en-US" dirty="0"/>
              <a:t>found later…</a:t>
            </a:r>
          </a:p>
        </p:txBody>
      </p:sp>
      <p:sp>
        <p:nvSpPr>
          <p:cNvPr id="14" name="TextBox 13">
            <a:extLst>
              <a:ext uri="{FF2B5EF4-FFF2-40B4-BE49-F238E27FC236}">
                <a16:creationId xmlns:a16="http://schemas.microsoft.com/office/drawing/2014/main" id="{B690E673-4C76-3546-A0CD-7375E55DDC14}"/>
              </a:ext>
            </a:extLst>
          </p:cNvPr>
          <p:cNvSpPr txBox="1"/>
          <p:nvPr/>
        </p:nvSpPr>
        <p:spPr>
          <a:xfrm>
            <a:off x="9755121" y="1800891"/>
            <a:ext cx="2090516" cy="46166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2400" dirty="0"/>
              <a:t>R² = 0.3614</a:t>
            </a:r>
          </a:p>
        </p:txBody>
      </p:sp>
      <p:sp>
        <p:nvSpPr>
          <p:cNvPr id="15" name="TextBox 14">
            <a:extLst>
              <a:ext uri="{FF2B5EF4-FFF2-40B4-BE49-F238E27FC236}">
                <a16:creationId xmlns:a16="http://schemas.microsoft.com/office/drawing/2014/main" id="{AA78F209-9F40-7B3E-F27E-3672D1E99639}"/>
              </a:ext>
            </a:extLst>
          </p:cNvPr>
          <p:cNvSpPr txBox="1"/>
          <p:nvPr/>
        </p:nvSpPr>
        <p:spPr>
          <a:xfrm>
            <a:off x="5415437" y="6463763"/>
            <a:ext cx="3140610" cy="369332"/>
          </a:xfrm>
          <a:prstGeom prst="rect">
            <a:avLst/>
          </a:prstGeom>
          <a:noFill/>
        </p:spPr>
        <p:txBody>
          <a:bodyPr wrap="square" rtlCol="0">
            <a:spAutoFit/>
          </a:bodyPr>
          <a:lstStyle/>
          <a:p>
            <a:r>
              <a:rPr lang="en-US" dirty="0"/>
              <a:t>Flip method worked well.</a:t>
            </a:r>
          </a:p>
        </p:txBody>
      </p:sp>
    </p:spTree>
    <p:extLst>
      <p:ext uri="{BB962C8B-B14F-4D97-AF65-F5344CB8AC3E}">
        <p14:creationId xmlns:p14="http://schemas.microsoft.com/office/powerpoint/2010/main" val="1317411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group of people digging in the ground&#10;&#10;Description automatically generated">
            <a:extLst>
              <a:ext uri="{FF2B5EF4-FFF2-40B4-BE49-F238E27FC236}">
                <a16:creationId xmlns:a16="http://schemas.microsoft.com/office/drawing/2014/main" id="{C7826798-7C83-BC2B-95CC-D34ABB8EB4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9343" y="4457914"/>
            <a:ext cx="2857715" cy="2143286"/>
          </a:xfrm>
          <a:prstGeom prst="rect">
            <a:avLst/>
          </a:prstGeom>
        </p:spPr>
      </p:pic>
      <p:pic>
        <p:nvPicPr>
          <p:cNvPr id="6" name="Picture 5">
            <a:extLst>
              <a:ext uri="{FF2B5EF4-FFF2-40B4-BE49-F238E27FC236}">
                <a16:creationId xmlns:a16="http://schemas.microsoft.com/office/drawing/2014/main" id="{3961FB07-3F89-950D-143F-FA36B7556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99" y="1423359"/>
            <a:ext cx="4456968" cy="2741782"/>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8" name="Table 7">
            <a:extLst>
              <a:ext uri="{FF2B5EF4-FFF2-40B4-BE49-F238E27FC236}">
                <a16:creationId xmlns:a16="http://schemas.microsoft.com/office/drawing/2014/main" id="{4D6B1350-292A-FD80-D549-C40F55DEDB51}"/>
              </a:ext>
            </a:extLst>
          </p:cNvPr>
          <p:cNvGraphicFramePr>
            <a:graphicFrameLocks noGrp="1"/>
          </p:cNvGraphicFramePr>
          <p:nvPr>
            <p:extLst>
              <p:ext uri="{D42A27DB-BD31-4B8C-83A1-F6EECF244321}">
                <p14:modId xmlns:p14="http://schemas.microsoft.com/office/powerpoint/2010/main" val="1892178702"/>
              </p:ext>
            </p:extLst>
          </p:nvPr>
        </p:nvGraphicFramePr>
        <p:xfrm>
          <a:off x="5223822" y="1448905"/>
          <a:ext cx="2854898" cy="2294146"/>
        </p:xfrm>
        <a:graphic>
          <a:graphicData uri="http://schemas.openxmlformats.org/drawingml/2006/table">
            <a:tbl>
              <a:tblPr>
                <a:tableStyleId>{5C22544A-7EE6-4342-B048-85BDC9FD1C3A}</a:tableStyleId>
              </a:tblPr>
              <a:tblGrid>
                <a:gridCol w="1261268">
                  <a:extLst>
                    <a:ext uri="{9D8B030D-6E8A-4147-A177-3AD203B41FA5}">
                      <a16:colId xmlns:a16="http://schemas.microsoft.com/office/drawing/2014/main" val="1296601701"/>
                    </a:ext>
                  </a:extLst>
                </a:gridCol>
                <a:gridCol w="1593630">
                  <a:extLst>
                    <a:ext uri="{9D8B030D-6E8A-4147-A177-3AD203B41FA5}">
                      <a16:colId xmlns:a16="http://schemas.microsoft.com/office/drawing/2014/main" val="1070674971"/>
                    </a:ext>
                  </a:extLst>
                </a:gridCol>
              </a:tblGrid>
              <a:tr h="345330">
                <a:tc>
                  <a:txBody>
                    <a:bodyPr/>
                    <a:lstStyle/>
                    <a:p>
                      <a:pPr algn="ctr" fontAlgn="b"/>
                      <a:r>
                        <a:rPr lang="en-AU" sz="1200" u="none" strike="noStrike">
                          <a:effectLst/>
                        </a:rPr>
                        <a:t>Depth (m)</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Temperature (deg. C)</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25374160"/>
                  </a:ext>
                </a:extLst>
              </a:tr>
              <a:tr h="182925">
                <a:tc>
                  <a:txBody>
                    <a:bodyPr/>
                    <a:lstStyle/>
                    <a:p>
                      <a:pPr algn="ctr" fontAlgn="b"/>
                      <a:r>
                        <a:rPr lang="en-AU" sz="1200" u="none" strike="noStrike">
                          <a:effectLst/>
                        </a:rPr>
                        <a:t>10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30.6</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29108883"/>
                  </a:ext>
                </a:extLst>
              </a:tr>
              <a:tr h="189421">
                <a:tc>
                  <a:txBody>
                    <a:bodyPr/>
                    <a:lstStyle/>
                    <a:p>
                      <a:pPr algn="ctr" fontAlgn="b"/>
                      <a:r>
                        <a:rPr lang="en-AU" sz="1200" u="none" strike="noStrike">
                          <a:effectLst/>
                        </a:rPr>
                        <a:t>20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30.1</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81664887"/>
                  </a:ext>
                </a:extLst>
              </a:tr>
              <a:tr h="182925">
                <a:tc>
                  <a:txBody>
                    <a:bodyPr/>
                    <a:lstStyle/>
                    <a:p>
                      <a:pPr algn="ctr" fontAlgn="b"/>
                      <a:r>
                        <a:rPr lang="en-AU" sz="1200" u="none" strike="noStrike">
                          <a:effectLst/>
                        </a:rPr>
                        <a:t>30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29.3</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94771662"/>
                  </a:ext>
                </a:extLst>
              </a:tr>
              <a:tr h="217171">
                <a:tc>
                  <a:txBody>
                    <a:bodyPr/>
                    <a:lstStyle/>
                    <a:p>
                      <a:pPr algn="ctr" fontAlgn="b"/>
                      <a:r>
                        <a:rPr lang="en-AU" sz="1200" u="none" strike="noStrike">
                          <a:effectLst/>
                        </a:rPr>
                        <a:t>40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dirty="0">
                          <a:effectLst/>
                        </a:rPr>
                        <a:t>28.2</a:t>
                      </a:r>
                      <a:endParaRPr lang="en-AU"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00338706"/>
                  </a:ext>
                </a:extLst>
              </a:tr>
              <a:tr h="182925">
                <a:tc>
                  <a:txBody>
                    <a:bodyPr/>
                    <a:lstStyle/>
                    <a:p>
                      <a:pPr algn="ctr" fontAlgn="b"/>
                      <a:r>
                        <a:rPr lang="en-AU" sz="1200" u="none" strike="noStrike">
                          <a:effectLst/>
                        </a:rPr>
                        <a:t>50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28</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00497532"/>
                  </a:ext>
                </a:extLst>
              </a:tr>
              <a:tr h="189421">
                <a:tc>
                  <a:txBody>
                    <a:bodyPr/>
                    <a:lstStyle/>
                    <a:p>
                      <a:pPr algn="ctr" fontAlgn="b"/>
                      <a:r>
                        <a:rPr lang="en-AU" sz="1200" u="none" strike="noStrike">
                          <a:effectLst/>
                        </a:rPr>
                        <a:t>60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27</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1250046"/>
                  </a:ext>
                </a:extLst>
              </a:tr>
              <a:tr h="189421">
                <a:tc>
                  <a:txBody>
                    <a:bodyPr/>
                    <a:lstStyle/>
                    <a:p>
                      <a:pPr algn="ctr" fontAlgn="b"/>
                      <a:r>
                        <a:rPr lang="en-AU" sz="1200" u="none" strike="noStrike" dirty="0">
                          <a:effectLst/>
                        </a:rPr>
                        <a:t>70</a:t>
                      </a:r>
                      <a:endParaRPr lang="en-AU"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27.3</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31054780"/>
                  </a:ext>
                </a:extLst>
              </a:tr>
              <a:tr h="189421">
                <a:tc>
                  <a:txBody>
                    <a:bodyPr/>
                    <a:lstStyle/>
                    <a:p>
                      <a:pPr algn="ctr" fontAlgn="b"/>
                      <a:r>
                        <a:rPr lang="en-AU" sz="1200" u="none" strike="noStrike">
                          <a:effectLst/>
                        </a:rPr>
                        <a:t>80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27.4</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0455930"/>
                  </a:ext>
                </a:extLst>
              </a:tr>
              <a:tr h="189421">
                <a:tc>
                  <a:txBody>
                    <a:bodyPr/>
                    <a:lstStyle/>
                    <a:p>
                      <a:pPr algn="ctr" fontAlgn="b"/>
                      <a:r>
                        <a:rPr lang="en-AU" sz="1200" u="none" strike="noStrike">
                          <a:effectLst/>
                        </a:rPr>
                        <a:t>90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26.4</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32247714"/>
                  </a:ext>
                </a:extLst>
              </a:tr>
              <a:tr h="189421">
                <a:tc>
                  <a:txBody>
                    <a:bodyPr/>
                    <a:lstStyle/>
                    <a:p>
                      <a:pPr algn="ctr" fontAlgn="b"/>
                      <a:r>
                        <a:rPr lang="en-AU" sz="1200" u="none" strike="noStrike">
                          <a:effectLst/>
                        </a:rPr>
                        <a:t>100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dirty="0">
                          <a:effectLst/>
                        </a:rPr>
                        <a:t>26.1</a:t>
                      </a:r>
                      <a:endParaRPr lang="en-AU"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1760749"/>
                  </a:ext>
                </a:extLst>
              </a:tr>
            </a:tbl>
          </a:graphicData>
        </a:graphic>
      </p:graphicFrame>
      <p:sp>
        <p:nvSpPr>
          <p:cNvPr id="9" name="TextBox 8">
            <a:extLst>
              <a:ext uri="{FF2B5EF4-FFF2-40B4-BE49-F238E27FC236}">
                <a16:creationId xmlns:a16="http://schemas.microsoft.com/office/drawing/2014/main" id="{517671C7-E5E9-D978-C798-AE6BF74C4BAE}"/>
              </a:ext>
            </a:extLst>
          </p:cNvPr>
          <p:cNvSpPr txBox="1"/>
          <p:nvPr/>
        </p:nvSpPr>
        <p:spPr>
          <a:xfrm>
            <a:off x="5126617" y="3877262"/>
            <a:ext cx="6641316" cy="461665"/>
          </a:xfrm>
          <a:prstGeom prst="rect">
            <a:avLst/>
          </a:prstGeom>
          <a:noFill/>
        </p:spPr>
        <p:txBody>
          <a:bodyPr wrap="square" rtlCol="0">
            <a:spAutoFit/>
          </a:bodyPr>
          <a:lstStyle/>
          <a:p>
            <a:pPr algn="ctr"/>
            <a:r>
              <a:rPr lang="en-US" sz="1200" dirty="0"/>
              <a:t>Feedback: anything deeper than 100cm, and it started to cave in. Only 1 hole (took approximately 20min to dig). Recommendation: keep sand in a pile next to the hole, to later refill the hole easily.   </a:t>
            </a:r>
          </a:p>
        </p:txBody>
      </p:sp>
      <p:pic>
        <p:nvPicPr>
          <p:cNvPr id="11" name="Picture 10" descr="A group of people looking at a sample of a sample&#10;&#10;Description automatically generated">
            <a:extLst>
              <a:ext uri="{FF2B5EF4-FFF2-40B4-BE49-F238E27FC236}">
                <a16:creationId xmlns:a16="http://schemas.microsoft.com/office/drawing/2014/main" id="{81D4979E-A3C9-9823-3183-445AF564B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804" y="4423928"/>
            <a:ext cx="2903027" cy="2177271"/>
          </a:xfrm>
          <a:prstGeom prst="rect">
            <a:avLst/>
          </a:prstGeom>
        </p:spPr>
      </p:pic>
      <p:pic>
        <p:nvPicPr>
          <p:cNvPr id="13" name="Picture 12" descr="A group of kids digging in a field&#10;&#10;Description automatically generated">
            <a:extLst>
              <a:ext uri="{FF2B5EF4-FFF2-40B4-BE49-F238E27FC236}">
                <a16:creationId xmlns:a16="http://schemas.microsoft.com/office/drawing/2014/main" id="{35B3CFA0-9DF0-F3F2-09EF-6CEE6F4CA8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7139" y="1455832"/>
            <a:ext cx="3116442" cy="2337332"/>
          </a:xfrm>
          <a:prstGeom prst="rect">
            <a:avLst/>
          </a:prstGeom>
        </p:spPr>
      </p:pic>
      <p:pic>
        <p:nvPicPr>
          <p:cNvPr id="15" name="Picture 14" descr="A couple of people digging a hole in the ground&#10;&#10;Description automatically generated">
            <a:extLst>
              <a:ext uri="{FF2B5EF4-FFF2-40B4-BE49-F238E27FC236}">
                <a16:creationId xmlns:a16="http://schemas.microsoft.com/office/drawing/2014/main" id="{39747BA3-042C-CE3C-81D3-45547F5BBB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6570" y="4440920"/>
            <a:ext cx="2857714" cy="2143286"/>
          </a:xfrm>
          <a:prstGeom prst="rect">
            <a:avLst/>
          </a:prstGeom>
        </p:spPr>
      </p:pic>
      <p:pic>
        <p:nvPicPr>
          <p:cNvPr id="17" name="Picture 16" descr="A group of people in the dirt&#10;&#10;Description automatically generated with medium confidence">
            <a:extLst>
              <a:ext uri="{FF2B5EF4-FFF2-40B4-BE49-F238E27FC236}">
                <a16:creationId xmlns:a16="http://schemas.microsoft.com/office/drawing/2014/main" id="{A88C1BD3-DCFF-1E64-33AE-793C93CCFEE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27997" y="4440919"/>
            <a:ext cx="2187199" cy="2160279"/>
          </a:xfrm>
          <a:prstGeom prst="rect">
            <a:avLst/>
          </a:prstGeom>
        </p:spPr>
      </p:pic>
      <p:sp>
        <p:nvSpPr>
          <p:cNvPr id="19" name="TextBox 18">
            <a:extLst>
              <a:ext uri="{FF2B5EF4-FFF2-40B4-BE49-F238E27FC236}">
                <a16:creationId xmlns:a16="http://schemas.microsoft.com/office/drawing/2014/main" id="{A05A58A9-B2D5-01D3-EF9A-351867B78749}"/>
              </a:ext>
            </a:extLst>
          </p:cNvPr>
          <p:cNvSpPr txBox="1"/>
          <p:nvPr/>
        </p:nvSpPr>
        <p:spPr>
          <a:xfrm>
            <a:off x="3076079" y="1785863"/>
            <a:ext cx="1733304" cy="461665"/>
          </a:xfrm>
          <a:prstGeom prst="rect">
            <a:avLst/>
          </a:prstGeom>
          <a:noFill/>
        </p:spPr>
        <p:txBody>
          <a:bodyPr wrap="square">
            <a:spAutoFit/>
          </a:bodyPr>
          <a:lstStyle/>
          <a:p>
            <a:r>
              <a:rPr lang="en-US" sz="2400" baseline="0" dirty="0"/>
              <a:t>R² = 0.9185</a:t>
            </a:r>
            <a:endParaRPr lang="en-US" sz="2400" dirty="0"/>
          </a:p>
        </p:txBody>
      </p:sp>
      <p:sp>
        <p:nvSpPr>
          <p:cNvPr id="23" name="TextBox 22">
            <a:extLst>
              <a:ext uri="{FF2B5EF4-FFF2-40B4-BE49-F238E27FC236}">
                <a16:creationId xmlns:a16="http://schemas.microsoft.com/office/drawing/2014/main" id="{5BF66EA0-75A6-016A-F16F-56D076E3B4D7}"/>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ptos" panose="02110004020202020204"/>
              </a:rPr>
              <a:t>Results Group 5 (depth and temperature)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ptos" panose="02110004020202020204"/>
              </a:rPr>
              <a:t>Tr</a:t>
            </a:r>
            <a:r>
              <a:rPr kumimoji="0" lang="en-US" sz="1400" b="1" i="0" u="none" strike="noStrike" kern="1200" cap="none" spc="0" normalizeH="0" baseline="0" noProof="0" dirty="0" err="1">
                <a:ln>
                  <a:noFill/>
                </a:ln>
                <a:solidFill>
                  <a:prstClr val="black"/>
                </a:solidFill>
                <a:effectLst/>
                <a:uLnTx/>
                <a:uFillTx/>
                <a:latin typeface="Aptos" panose="02110004020202020204"/>
                <a:ea typeface="+mn-ea"/>
                <a:cs typeface="+mn-cs"/>
              </a:rPr>
              <a:t>inity</a:t>
            </a: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 College, Gladstone</a:t>
            </a:r>
          </a:p>
        </p:txBody>
      </p:sp>
    </p:spTree>
    <p:extLst>
      <p:ext uri="{BB962C8B-B14F-4D97-AF65-F5344CB8AC3E}">
        <p14:creationId xmlns:p14="http://schemas.microsoft.com/office/powerpoint/2010/main" val="201940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A group of people holding a crab&#10;&#10;Description automatically generated">
            <a:extLst>
              <a:ext uri="{FF2B5EF4-FFF2-40B4-BE49-F238E27FC236}">
                <a16:creationId xmlns:a16="http://schemas.microsoft.com/office/drawing/2014/main" id="{E49C678A-A72F-A2FE-3D91-356ED878A7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463" y="514350"/>
            <a:ext cx="7772400" cy="5829300"/>
          </a:xfrm>
          <a:prstGeom prst="rect">
            <a:avLst/>
          </a:prstGeom>
        </p:spPr>
      </p:pic>
      <p:sp>
        <p:nvSpPr>
          <p:cNvPr id="4" name="TextBox 3">
            <a:extLst>
              <a:ext uri="{FF2B5EF4-FFF2-40B4-BE49-F238E27FC236}">
                <a16:creationId xmlns:a16="http://schemas.microsoft.com/office/drawing/2014/main" id="{8366B3A3-24B4-49D2-1E23-2964FFAAD4AA}"/>
              </a:ext>
            </a:extLst>
          </p:cNvPr>
          <p:cNvSpPr txBox="1"/>
          <p:nvPr/>
        </p:nvSpPr>
        <p:spPr>
          <a:xfrm>
            <a:off x="8624888" y="2086867"/>
            <a:ext cx="329088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Thank you to yr11 Marine </a:t>
            </a:r>
            <a:r>
              <a:rPr lang="en-US" sz="2400" b="1" dirty="0">
                <a:solidFill>
                  <a:prstClr val="black"/>
                </a:solidFill>
                <a:latin typeface="Aptos" panose="02110004020202020204"/>
              </a:rPr>
              <a:t>S</a:t>
            </a:r>
            <a:r>
              <a:rPr kumimoji="0" lang="en-US" sz="2400" b="1" i="0" u="none" strike="noStrike" kern="1200" cap="none" spc="0" normalizeH="0" baseline="0" noProof="0" dirty="0" err="1">
                <a:ln>
                  <a:noFill/>
                </a:ln>
                <a:solidFill>
                  <a:prstClr val="black"/>
                </a:solidFill>
                <a:effectLst/>
                <a:uLnTx/>
                <a:uFillTx/>
                <a:latin typeface="Aptos" panose="02110004020202020204"/>
                <a:ea typeface="+mn-ea"/>
                <a:cs typeface="+mn-cs"/>
              </a:rPr>
              <a:t>cience</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students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Photo: </a:t>
            </a:r>
            <a:r>
              <a:rPr kumimoji="0" lang="en-US" i="0" u="none" strike="noStrike" kern="1200" cap="none" spc="0" normalizeH="0" baseline="0" noProof="0" dirty="0" err="1">
                <a:ln>
                  <a:noFill/>
                </a:ln>
                <a:solidFill>
                  <a:prstClr val="black"/>
                </a:solidFill>
                <a:effectLst/>
                <a:uLnTx/>
                <a:uFillTx/>
                <a:latin typeface="Aptos" panose="02110004020202020204"/>
                <a:ea typeface="+mn-ea"/>
                <a:cs typeface="+mn-cs"/>
              </a:rPr>
              <a:t>Tannum</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 Sands Beach (out front of life saving club) March 25</a:t>
            </a:r>
            <a:r>
              <a:rPr kumimoji="0" lang="en-US" i="0" u="none" strike="noStrike" kern="1200" cap="none" spc="0" normalizeH="0" baseline="30000" noProof="0" dirty="0">
                <a:ln>
                  <a:noFill/>
                </a:ln>
                <a:solidFill>
                  <a:prstClr val="black"/>
                </a:solidFill>
                <a:effectLst/>
                <a:uLnTx/>
                <a:uFillTx/>
                <a:latin typeface="Aptos" panose="02110004020202020204"/>
                <a:ea typeface="+mn-ea"/>
                <a:cs typeface="+mn-cs"/>
              </a:rPr>
              <a:t>th</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 2024</a:t>
            </a:r>
            <a:r>
              <a:rPr lang="en-US" dirty="0">
                <a:solidFill>
                  <a:prstClr val="black"/>
                </a:solidFill>
                <a:latin typeface="Aptos" panose="02110004020202020204"/>
              </a:rPr>
              <a:t> © </a:t>
            </a:r>
            <a:r>
              <a:rPr lang="en-US" dirty="0" err="1">
                <a:solidFill>
                  <a:prstClr val="black"/>
                </a:solidFill>
                <a:latin typeface="Aptos" panose="02110004020202020204"/>
              </a:rPr>
              <a:t>Ms</a:t>
            </a:r>
            <a:r>
              <a:rPr lang="en-US" dirty="0">
                <a:solidFill>
                  <a:prstClr val="black"/>
                </a:solidFill>
                <a:latin typeface="Aptos" panose="02110004020202020204"/>
              </a:rPr>
              <a:t> Riches</a:t>
            </a:r>
            <a:endPar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66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algn="ctr"/>
            <a:r>
              <a:rPr lang="en-US" sz="2400" b="1" dirty="0"/>
              <a:t>RQ: Is there a linear relationship between </a:t>
            </a:r>
          </a:p>
          <a:p>
            <a:pPr algn="ctr"/>
            <a:r>
              <a:rPr lang="en-US" sz="2400" b="1" dirty="0"/>
              <a:t>[ghost crab </a:t>
            </a:r>
            <a:r>
              <a:rPr lang="en-US" sz="2400" b="1" dirty="0">
                <a:highlight>
                  <a:srgbClr val="00FFFF"/>
                </a:highlight>
              </a:rPr>
              <a:t>abundance</a:t>
            </a:r>
            <a:r>
              <a:rPr lang="en-US" sz="2400" b="1" dirty="0"/>
              <a:t>]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0" y="1160796"/>
            <a:ext cx="12219419"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algn="ctr"/>
            <a:endParaRPr lang="en-US"/>
          </a:p>
        </p:txBody>
      </p:sp>
      <p:pic>
        <p:nvPicPr>
          <p:cNvPr id="33" name="Picture 32" descr="A beach with a body of water and a beach with a body of water and a beach with a beach and a beach with a body of water and a beach with a body of water and a&#10;&#10;Description automatically generated">
            <a:extLst>
              <a:ext uri="{FF2B5EF4-FFF2-40B4-BE49-F238E27FC236}">
                <a16:creationId xmlns:a16="http://schemas.microsoft.com/office/drawing/2014/main" id="{90478D4A-66C8-325B-DA14-1AF0882630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5819" y="1400180"/>
            <a:ext cx="5194300" cy="5295900"/>
          </a:xfrm>
          <a:prstGeom prst="rect">
            <a:avLst/>
          </a:prstGeom>
        </p:spPr>
      </p:pic>
      <p:pic>
        <p:nvPicPr>
          <p:cNvPr id="34" name="Picture 2" descr="Spotted on Ocracoke: Whose burrow this is I think I know | Ocracoke Observer">
            <a:extLst>
              <a:ext uri="{FF2B5EF4-FFF2-40B4-BE49-F238E27FC236}">
                <a16:creationId xmlns:a16="http://schemas.microsoft.com/office/drawing/2014/main" id="{5FE0BBF3-6E0D-DB12-FC4F-1EDEFA2A67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695" y="1476380"/>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Ghost Crab digging a whole in the sand on a beach on Oahu Hawaii - YouTube">
            <a:extLst>
              <a:ext uri="{FF2B5EF4-FFF2-40B4-BE49-F238E27FC236}">
                <a16:creationId xmlns:a16="http://schemas.microsoft.com/office/drawing/2014/main" id="{6069A7E7-C551-30BB-6548-3CA6605225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695" y="4156885"/>
            <a:ext cx="3289300" cy="18502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 name="Table 35">
            <a:extLst>
              <a:ext uri="{FF2B5EF4-FFF2-40B4-BE49-F238E27FC236}">
                <a16:creationId xmlns:a16="http://schemas.microsoft.com/office/drawing/2014/main" id="{E379E3D2-6DD3-402F-69F2-BCD41C10920E}"/>
              </a:ext>
            </a:extLst>
          </p:cNvPr>
          <p:cNvGraphicFramePr>
            <a:graphicFrameLocks noGrp="1"/>
          </p:cNvGraphicFramePr>
          <p:nvPr>
            <p:extLst>
              <p:ext uri="{D42A27DB-BD31-4B8C-83A1-F6EECF244321}">
                <p14:modId xmlns:p14="http://schemas.microsoft.com/office/powerpoint/2010/main" val="2481783917"/>
              </p:ext>
            </p:extLst>
          </p:nvPr>
        </p:nvGraphicFramePr>
        <p:xfrm>
          <a:off x="8836953" y="1517020"/>
          <a:ext cx="3031352" cy="4846320"/>
        </p:xfrm>
        <a:graphic>
          <a:graphicData uri="http://schemas.openxmlformats.org/drawingml/2006/table">
            <a:tbl>
              <a:tblPr firstRow="1" bandRow="1">
                <a:tableStyleId>{5940675A-B579-460E-94D1-54222C63F5DA}</a:tableStyleId>
              </a:tblPr>
              <a:tblGrid>
                <a:gridCol w="1515676">
                  <a:extLst>
                    <a:ext uri="{9D8B030D-6E8A-4147-A177-3AD203B41FA5}">
                      <a16:colId xmlns:a16="http://schemas.microsoft.com/office/drawing/2014/main" val="2458816458"/>
                    </a:ext>
                  </a:extLst>
                </a:gridCol>
                <a:gridCol w="1515676">
                  <a:extLst>
                    <a:ext uri="{9D8B030D-6E8A-4147-A177-3AD203B41FA5}">
                      <a16:colId xmlns:a16="http://schemas.microsoft.com/office/drawing/2014/main" val="139690859"/>
                    </a:ext>
                  </a:extLst>
                </a:gridCol>
              </a:tblGrid>
              <a:tr h="1080568">
                <a:tc>
                  <a:txBody>
                    <a:bodyPr/>
                    <a:lstStyle/>
                    <a:p>
                      <a:pPr algn="ctr"/>
                      <a:r>
                        <a:rPr lang="en-US" b="1" dirty="0"/>
                        <a:t>Distance from low tide </a:t>
                      </a:r>
                    </a:p>
                    <a:p>
                      <a:pPr algn="ctr"/>
                      <a:r>
                        <a:rPr lang="en-US" b="1" dirty="0"/>
                        <a:t>(quadrat #)</a:t>
                      </a:r>
                    </a:p>
                  </a:txBody>
                  <a:tcPr anchor="ctr">
                    <a:solidFill>
                      <a:schemeClr val="bg1">
                        <a:lumMod val="85000"/>
                      </a:schemeClr>
                    </a:solidFill>
                  </a:tcPr>
                </a:tc>
                <a:tc>
                  <a:txBody>
                    <a:bodyPr/>
                    <a:lstStyle/>
                    <a:p>
                      <a:pPr algn="ctr"/>
                      <a:r>
                        <a:rPr lang="en-US" b="1" dirty="0"/>
                        <a:t>Ghost crab abundance (tally)</a:t>
                      </a:r>
                    </a:p>
                  </a:txBody>
                  <a:tcPr anchor="ctr">
                    <a:solidFill>
                      <a:schemeClr val="bg1">
                        <a:lumMod val="85000"/>
                      </a:schemeClr>
                    </a:solidFill>
                  </a:tcPr>
                </a:tc>
                <a:extLst>
                  <a:ext uri="{0D108BD9-81ED-4DB2-BD59-A6C34878D82A}">
                    <a16:rowId xmlns:a16="http://schemas.microsoft.com/office/drawing/2014/main" val="4134320066"/>
                  </a:ext>
                </a:extLst>
              </a:tr>
              <a:tr h="359157">
                <a:tc>
                  <a:txBody>
                    <a:bodyPr/>
                    <a:lstStyle/>
                    <a:p>
                      <a:pPr algn="ctr"/>
                      <a:r>
                        <a:rPr lang="en-US" sz="1800" dirty="0"/>
                        <a:t>1</a:t>
                      </a:r>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pPr algn="ctr"/>
                      <a:r>
                        <a:rPr lang="en-US" sz="1800" dirty="0"/>
                        <a:t>2</a:t>
                      </a:r>
                    </a:p>
                  </a:txBody>
                  <a:tcPr/>
                </a:tc>
                <a:tc>
                  <a:txBody>
                    <a:bodyPr/>
                    <a:lstStyle/>
                    <a:p>
                      <a:endParaRPr lang="en-US" dirty="0"/>
                    </a:p>
                  </a:txBody>
                  <a:tcPr/>
                </a:tc>
                <a:extLst>
                  <a:ext uri="{0D108BD9-81ED-4DB2-BD59-A6C34878D82A}">
                    <a16:rowId xmlns:a16="http://schemas.microsoft.com/office/drawing/2014/main" val="1715229718"/>
                  </a:ext>
                </a:extLst>
              </a:tr>
              <a:tr h="359157">
                <a:tc>
                  <a:txBody>
                    <a:bodyPr/>
                    <a:lstStyle/>
                    <a:p>
                      <a:pPr algn="ctr"/>
                      <a:r>
                        <a:rPr lang="en-US" sz="1800" dirty="0"/>
                        <a:t>3</a:t>
                      </a:r>
                    </a:p>
                  </a:txBody>
                  <a:tcPr/>
                </a:tc>
                <a:tc>
                  <a:txBody>
                    <a:bodyPr/>
                    <a:lstStyle/>
                    <a:p>
                      <a:endParaRPr lang="en-US" dirty="0"/>
                    </a:p>
                  </a:txBody>
                  <a:tcPr/>
                </a:tc>
                <a:extLst>
                  <a:ext uri="{0D108BD9-81ED-4DB2-BD59-A6C34878D82A}">
                    <a16:rowId xmlns:a16="http://schemas.microsoft.com/office/drawing/2014/main" val="3521632282"/>
                  </a:ext>
                </a:extLst>
              </a:tr>
              <a:tr h="359157">
                <a:tc>
                  <a:txBody>
                    <a:bodyPr/>
                    <a:lstStyle/>
                    <a:p>
                      <a:pPr algn="ctr"/>
                      <a:r>
                        <a:rPr lang="en-US" sz="1800" dirty="0"/>
                        <a:t>4</a:t>
                      </a:r>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pPr algn="ctr"/>
                      <a:r>
                        <a:rPr lang="en-US" sz="1800" dirty="0"/>
                        <a:t>5</a:t>
                      </a:r>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pPr algn="ctr"/>
                      <a:r>
                        <a:rPr lang="en-US" sz="1800" dirty="0"/>
                        <a:t>6</a:t>
                      </a:r>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pPr algn="ctr"/>
                      <a:r>
                        <a:rPr lang="en-US" sz="1800" dirty="0"/>
                        <a:t>7</a:t>
                      </a:r>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pPr algn="ctr"/>
                      <a:r>
                        <a:rPr lang="en-US" sz="1800" dirty="0"/>
                        <a:t>8</a:t>
                      </a:r>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pPr algn="ctr"/>
                      <a:r>
                        <a:rPr lang="en-US" sz="1800" dirty="0"/>
                        <a:t>9</a:t>
                      </a:r>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pPr algn="ctr"/>
                      <a:r>
                        <a:rPr lang="en-US" sz="1800" dirty="0"/>
                        <a:t>10</a:t>
                      </a:r>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sp>
        <p:nvSpPr>
          <p:cNvPr id="37" name="TextBox 36">
            <a:extLst>
              <a:ext uri="{FF2B5EF4-FFF2-40B4-BE49-F238E27FC236}">
                <a16:creationId xmlns:a16="http://schemas.microsoft.com/office/drawing/2014/main" id="{1AE6DDA7-419D-26B1-9653-12BA54A7C110}"/>
              </a:ext>
            </a:extLst>
          </p:cNvPr>
          <p:cNvSpPr txBox="1"/>
          <p:nvPr/>
        </p:nvSpPr>
        <p:spPr>
          <a:xfrm rot="938223">
            <a:off x="10370691" y="240475"/>
            <a:ext cx="1616162" cy="738664"/>
          </a:xfrm>
          <a:prstGeom prst="rect">
            <a:avLst/>
          </a:prstGeom>
          <a:noFill/>
        </p:spPr>
        <p:txBody>
          <a:bodyPr wrap="square" rtlCol="0">
            <a:spAutoFit/>
          </a:bodyPr>
          <a:lstStyle/>
          <a:p>
            <a:pPr algn="ctr"/>
            <a:r>
              <a:rPr lang="en-US" sz="1400" dirty="0">
                <a:latin typeface="AkayaTelivigala" pitchFamily="2" charset="77"/>
                <a:cs typeface="AkayaTelivigala" pitchFamily="2" charset="77"/>
              </a:rPr>
              <a:t>Ghost crabs are indicator species of beach health!</a:t>
            </a:r>
          </a:p>
        </p:txBody>
      </p:sp>
      <p:sp>
        <p:nvSpPr>
          <p:cNvPr id="38" name="TextBox 37">
            <a:extLst>
              <a:ext uri="{FF2B5EF4-FFF2-40B4-BE49-F238E27FC236}">
                <a16:creationId xmlns:a16="http://schemas.microsoft.com/office/drawing/2014/main" id="{F28851C2-6C5D-AE32-661F-B6C9859BE5FE}"/>
              </a:ext>
            </a:extLst>
          </p:cNvPr>
          <p:cNvSpPr txBox="1"/>
          <p:nvPr/>
        </p:nvSpPr>
        <p:spPr>
          <a:xfrm>
            <a:off x="98192" y="6018052"/>
            <a:ext cx="3759824" cy="738664"/>
          </a:xfrm>
          <a:prstGeom prst="rect">
            <a:avLst/>
          </a:prstGeom>
          <a:noFill/>
        </p:spPr>
        <p:txBody>
          <a:bodyPr wrap="square" rtlCol="0">
            <a:spAutoFit/>
          </a:bodyPr>
          <a:lstStyle/>
          <a:p>
            <a:pPr algn="ctr"/>
            <a:r>
              <a:rPr lang="en-US" sz="1400" dirty="0"/>
              <a:t>Suggestion: Instead of just 1 transect, do </a:t>
            </a:r>
            <a:r>
              <a:rPr lang="en-US" sz="1400" i="1" dirty="0"/>
              <a:t>more than 1</a:t>
            </a:r>
            <a:r>
              <a:rPr lang="en-US" sz="1400" dirty="0"/>
              <a:t> transects (e.g. 5-10) to calculate the </a:t>
            </a:r>
            <a:r>
              <a:rPr lang="en-US" sz="1400" b="1" i="1" u="sng" dirty="0"/>
              <a:t>average</a:t>
            </a:r>
            <a:r>
              <a:rPr lang="en-US" sz="1400" dirty="0"/>
              <a:t> ghost crab abundance.</a:t>
            </a:r>
          </a:p>
        </p:txBody>
      </p:sp>
    </p:spTree>
    <p:extLst>
      <p:ext uri="{BB962C8B-B14F-4D97-AF65-F5344CB8AC3E}">
        <p14:creationId xmlns:p14="http://schemas.microsoft.com/office/powerpoint/2010/main" val="12035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[number of microplastics]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0" y="1160796"/>
            <a:ext cx="12219419"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4" descr="What Are Microplastics and How Did They Get Into Our Food?">
            <a:extLst>
              <a:ext uri="{FF2B5EF4-FFF2-40B4-BE49-F238E27FC236}">
                <a16:creationId xmlns:a16="http://schemas.microsoft.com/office/drawing/2014/main" id="{8FE8B524-2F55-FF21-AE65-9C7C09B4013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3096" y="1506067"/>
            <a:ext cx="3472723" cy="1497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ollage of a person cleaning a beach&#10;&#10;Description automatically generated">
            <a:extLst>
              <a:ext uri="{FF2B5EF4-FFF2-40B4-BE49-F238E27FC236}">
                <a16:creationId xmlns:a16="http://schemas.microsoft.com/office/drawing/2014/main" id="{258CDDB2-2F0F-C857-93AB-D7E1D9DE9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096" y="3171197"/>
            <a:ext cx="3472723" cy="1332302"/>
          </a:xfrm>
          <a:prstGeom prst="rect">
            <a:avLst/>
          </a:prstGeom>
        </p:spPr>
      </p:pic>
      <p:pic>
        <p:nvPicPr>
          <p:cNvPr id="10" name="Picture 9" descr="A beach with a body of water and a beach with a body of water and a beach with a beach and a beach with a body of water and a beach with a body of water and a&#10;&#10;Description automatically generated">
            <a:extLst>
              <a:ext uri="{FF2B5EF4-FFF2-40B4-BE49-F238E27FC236}">
                <a16:creationId xmlns:a16="http://schemas.microsoft.com/office/drawing/2014/main" id="{A1007666-E3F5-C0B2-1EA3-335E496FB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5819" y="1400180"/>
            <a:ext cx="5194300" cy="5295900"/>
          </a:xfrm>
          <a:prstGeom prst="rect">
            <a:avLst/>
          </a:prstGeom>
        </p:spPr>
      </p:pic>
      <p:graphicFrame>
        <p:nvGraphicFramePr>
          <p:cNvPr id="23" name="Table 22">
            <a:extLst>
              <a:ext uri="{FF2B5EF4-FFF2-40B4-BE49-F238E27FC236}">
                <a16:creationId xmlns:a16="http://schemas.microsoft.com/office/drawing/2014/main" id="{FF8A9899-1E59-05A9-3CD2-9C1F7010DE73}"/>
              </a:ext>
            </a:extLst>
          </p:cNvPr>
          <p:cNvGraphicFramePr>
            <a:graphicFrameLocks noGrp="1"/>
          </p:cNvGraphicFramePr>
          <p:nvPr>
            <p:extLst>
              <p:ext uri="{D42A27DB-BD31-4B8C-83A1-F6EECF244321}">
                <p14:modId xmlns:p14="http://schemas.microsoft.com/office/powerpoint/2010/main" val="1559120079"/>
              </p:ext>
            </p:extLst>
          </p:nvPr>
        </p:nvGraphicFramePr>
        <p:xfrm>
          <a:off x="8767786" y="1556867"/>
          <a:ext cx="3031352" cy="4846320"/>
        </p:xfrm>
        <a:graphic>
          <a:graphicData uri="http://schemas.openxmlformats.org/drawingml/2006/table">
            <a:tbl>
              <a:tblPr firstRow="1" bandRow="1">
                <a:tableStyleId>{5940675A-B579-460E-94D1-54222C63F5DA}</a:tableStyleId>
              </a:tblPr>
              <a:tblGrid>
                <a:gridCol w="1404914">
                  <a:extLst>
                    <a:ext uri="{9D8B030D-6E8A-4147-A177-3AD203B41FA5}">
                      <a16:colId xmlns:a16="http://schemas.microsoft.com/office/drawing/2014/main" val="2458816458"/>
                    </a:ext>
                  </a:extLst>
                </a:gridCol>
                <a:gridCol w="1626438">
                  <a:extLst>
                    <a:ext uri="{9D8B030D-6E8A-4147-A177-3AD203B41FA5}">
                      <a16:colId xmlns:a16="http://schemas.microsoft.com/office/drawing/2014/main" val="139690859"/>
                    </a:ext>
                  </a:extLst>
                </a:gridCol>
              </a:tblGrid>
              <a:tr h="1080568">
                <a:tc>
                  <a:txBody>
                    <a:bodyPr/>
                    <a:lstStyle/>
                    <a:p>
                      <a:pPr algn="ctr"/>
                      <a:r>
                        <a:rPr lang="en-US" b="1" dirty="0"/>
                        <a:t>Distance from low tide </a:t>
                      </a:r>
                    </a:p>
                    <a:p>
                      <a:pPr algn="ctr"/>
                      <a:r>
                        <a:rPr lang="en-US" b="1" dirty="0"/>
                        <a:t>(quadrat #)</a:t>
                      </a:r>
                    </a:p>
                  </a:txBody>
                  <a:tcPr anchor="ctr">
                    <a:solidFill>
                      <a:schemeClr val="bg1">
                        <a:lumMod val="85000"/>
                      </a:schemeClr>
                    </a:solidFill>
                  </a:tcPr>
                </a:tc>
                <a:tc>
                  <a:txBody>
                    <a:bodyPr/>
                    <a:lstStyle/>
                    <a:p>
                      <a:pPr algn="ctr"/>
                      <a:r>
                        <a:rPr lang="en-US" b="1" dirty="0"/>
                        <a:t>Number of microplastics (&lt;5mm)</a:t>
                      </a:r>
                    </a:p>
                  </a:txBody>
                  <a:tcPr anchor="ctr">
                    <a:solidFill>
                      <a:schemeClr val="bg1">
                        <a:lumMod val="85000"/>
                      </a:schemeClr>
                    </a:solidFill>
                  </a:tcPr>
                </a:tc>
                <a:extLst>
                  <a:ext uri="{0D108BD9-81ED-4DB2-BD59-A6C34878D82A}">
                    <a16:rowId xmlns:a16="http://schemas.microsoft.com/office/drawing/2014/main" val="4134320066"/>
                  </a:ext>
                </a:extLst>
              </a:tr>
              <a:tr h="359157">
                <a:tc>
                  <a:txBody>
                    <a:bodyPr/>
                    <a:lstStyle/>
                    <a:p>
                      <a:pPr algn="ctr"/>
                      <a:r>
                        <a:rPr lang="en-US" sz="1800" dirty="0"/>
                        <a:t>1</a:t>
                      </a:r>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pPr algn="ctr"/>
                      <a:r>
                        <a:rPr lang="en-US" sz="1800" dirty="0"/>
                        <a:t>2</a:t>
                      </a:r>
                    </a:p>
                  </a:txBody>
                  <a:tcPr/>
                </a:tc>
                <a:tc>
                  <a:txBody>
                    <a:bodyPr/>
                    <a:lstStyle/>
                    <a:p>
                      <a:endParaRPr lang="en-US"/>
                    </a:p>
                  </a:txBody>
                  <a:tcPr/>
                </a:tc>
                <a:extLst>
                  <a:ext uri="{0D108BD9-81ED-4DB2-BD59-A6C34878D82A}">
                    <a16:rowId xmlns:a16="http://schemas.microsoft.com/office/drawing/2014/main" val="1715229718"/>
                  </a:ext>
                </a:extLst>
              </a:tr>
              <a:tr h="359157">
                <a:tc>
                  <a:txBody>
                    <a:bodyPr/>
                    <a:lstStyle/>
                    <a:p>
                      <a:pPr algn="ctr"/>
                      <a:r>
                        <a:rPr lang="en-US" sz="1800" dirty="0"/>
                        <a:t>3</a:t>
                      </a:r>
                    </a:p>
                  </a:txBody>
                  <a:tcPr/>
                </a:tc>
                <a:tc>
                  <a:txBody>
                    <a:bodyPr/>
                    <a:lstStyle/>
                    <a:p>
                      <a:endParaRPr lang="en-US"/>
                    </a:p>
                  </a:txBody>
                  <a:tcPr/>
                </a:tc>
                <a:extLst>
                  <a:ext uri="{0D108BD9-81ED-4DB2-BD59-A6C34878D82A}">
                    <a16:rowId xmlns:a16="http://schemas.microsoft.com/office/drawing/2014/main" val="3521632282"/>
                  </a:ext>
                </a:extLst>
              </a:tr>
              <a:tr h="359157">
                <a:tc>
                  <a:txBody>
                    <a:bodyPr/>
                    <a:lstStyle/>
                    <a:p>
                      <a:pPr algn="ctr"/>
                      <a:r>
                        <a:rPr lang="en-US" sz="1800" dirty="0"/>
                        <a:t>4</a:t>
                      </a:r>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pPr algn="ctr"/>
                      <a:r>
                        <a:rPr lang="en-US" sz="1800" dirty="0"/>
                        <a:t>5</a:t>
                      </a:r>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pPr algn="ctr"/>
                      <a:r>
                        <a:rPr lang="en-US" sz="1800" dirty="0"/>
                        <a:t>6</a:t>
                      </a:r>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pPr algn="ctr"/>
                      <a:r>
                        <a:rPr lang="en-US" sz="1800" dirty="0"/>
                        <a:t>7</a:t>
                      </a:r>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pPr algn="ctr"/>
                      <a:r>
                        <a:rPr lang="en-US" sz="1800" dirty="0"/>
                        <a:t>8</a:t>
                      </a:r>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pPr algn="ctr"/>
                      <a:r>
                        <a:rPr lang="en-US" sz="1800" dirty="0"/>
                        <a:t>9</a:t>
                      </a:r>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pPr algn="ctr"/>
                      <a:r>
                        <a:rPr lang="en-US" sz="1800" dirty="0"/>
                        <a:t>10</a:t>
                      </a:r>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pic>
        <p:nvPicPr>
          <p:cNvPr id="7174" name="Picture 6" descr="Glad Zipper Food Storage Sandwich Bags - 100 Count (Package May Vary) :  Amazon.com.au: Kitchen &amp; Dining">
            <a:extLst>
              <a:ext uri="{FF2B5EF4-FFF2-40B4-BE49-F238E27FC236}">
                <a16:creationId xmlns:a16="http://schemas.microsoft.com/office/drawing/2014/main" id="{4A6C7215-C733-4272-8B2D-E32FB689C8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1984" y="5224691"/>
            <a:ext cx="2230918" cy="122221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icroscope Icon Images – Browse 204,600 Stock Photos, Vectors, and Video |  Adobe Stock">
            <a:extLst>
              <a:ext uri="{FF2B5EF4-FFF2-40B4-BE49-F238E27FC236}">
                <a16:creationId xmlns:a16="http://schemas.microsoft.com/office/drawing/2014/main" id="{35BFB167-7E2B-EC25-1A63-7A781589681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655020" y="5031944"/>
            <a:ext cx="1259374" cy="145018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D21F915-F66D-3FF6-CDB6-DB7A8D54992C}"/>
              </a:ext>
            </a:extLst>
          </p:cNvPr>
          <p:cNvSpPr txBox="1"/>
          <p:nvPr/>
        </p:nvSpPr>
        <p:spPr>
          <a:xfrm>
            <a:off x="204812" y="4537565"/>
            <a:ext cx="3709582" cy="523220"/>
          </a:xfrm>
          <a:prstGeom prst="rect">
            <a:avLst/>
          </a:prstGeom>
          <a:noFill/>
        </p:spPr>
        <p:txBody>
          <a:bodyPr wrap="square" rtlCol="0">
            <a:spAutoFit/>
          </a:bodyPr>
          <a:lstStyle/>
          <a:p>
            <a:r>
              <a:rPr lang="en-US" sz="1400" dirty="0"/>
              <a:t>If time poor, take samples (e.g. after counting crab holes) to </a:t>
            </a:r>
            <a:r>
              <a:rPr lang="en-US" sz="1400" dirty="0" err="1"/>
              <a:t>analyse</a:t>
            </a:r>
            <a:r>
              <a:rPr lang="en-US" sz="1400" dirty="0"/>
              <a:t> back at school</a:t>
            </a:r>
          </a:p>
        </p:txBody>
      </p:sp>
    </p:spTree>
    <p:extLst>
      <p:ext uri="{BB962C8B-B14F-4D97-AF65-F5344CB8AC3E}">
        <p14:creationId xmlns:p14="http://schemas.microsoft.com/office/powerpoint/2010/main" val="27284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2400" b="1" dirty="0">
                <a:solidFill>
                  <a:prstClr val="black"/>
                </a:solidFill>
                <a:latin typeface="Aptos" panose="02110004020202020204"/>
              </a:rPr>
              <a:t>beach</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wrack percentage cover]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descr="A beach with a body of water and a beach with a body of water and a beach with a beach and a beach with a body of water and a beach with a body of water and a&#10;&#10;Description automatically generated">
            <a:extLst>
              <a:ext uri="{FF2B5EF4-FFF2-40B4-BE49-F238E27FC236}">
                <a16:creationId xmlns:a16="http://schemas.microsoft.com/office/drawing/2014/main" id="{99AEEB4F-483B-2BAC-DCFD-530228464A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5519" y="1400180"/>
            <a:ext cx="5194300" cy="5295900"/>
          </a:xfrm>
          <a:prstGeom prst="rect">
            <a:avLst/>
          </a:prstGeom>
        </p:spPr>
      </p:pic>
      <p:graphicFrame>
        <p:nvGraphicFramePr>
          <p:cNvPr id="3" name="Table 2">
            <a:extLst>
              <a:ext uri="{FF2B5EF4-FFF2-40B4-BE49-F238E27FC236}">
                <a16:creationId xmlns:a16="http://schemas.microsoft.com/office/drawing/2014/main" id="{8BDB8CA5-F99D-7D4C-F398-F57E0BA9BAF9}"/>
              </a:ext>
            </a:extLst>
          </p:cNvPr>
          <p:cNvGraphicFramePr>
            <a:graphicFrameLocks noGrp="1"/>
          </p:cNvGraphicFramePr>
          <p:nvPr>
            <p:extLst>
              <p:ext uri="{D42A27DB-BD31-4B8C-83A1-F6EECF244321}">
                <p14:modId xmlns:p14="http://schemas.microsoft.com/office/powerpoint/2010/main" val="1407157337"/>
              </p:ext>
            </p:extLst>
          </p:nvPr>
        </p:nvGraphicFramePr>
        <p:xfrm>
          <a:off x="8767786" y="1556867"/>
          <a:ext cx="3031352" cy="4846320"/>
        </p:xfrm>
        <a:graphic>
          <a:graphicData uri="http://schemas.openxmlformats.org/drawingml/2006/table">
            <a:tbl>
              <a:tblPr firstRow="1" bandRow="1">
                <a:tableStyleId>{5940675A-B579-460E-94D1-54222C63F5DA}</a:tableStyleId>
              </a:tblPr>
              <a:tblGrid>
                <a:gridCol w="1404914">
                  <a:extLst>
                    <a:ext uri="{9D8B030D-6E8A-4147-A177-3AD203B41FA5}">
                      <a16:colId xmlns:a16="http://schemas.microsoft.com/office/drawing/2014/main" val="2458816458"/>
                    </a:ext>
                  </a:extLst>
                </a:gridCol>
                <a:gridCol w="1626438">
                  <a:extLst>
                    <a:ext uri="{9D8B030D-6E8A-4147-A177-3AD203B41FA5}">
                      <a16:colId xmlns:a16="http://schemas.microsoft.com/office/drawing/2014/main" val="139690859"/>
                    </a:ext>
                  </a:extLst>
                </a:gridCol>
              </a:tblGrid>
              <a:tr h="1080568">
                <a:tc>
                  <a:txBody>
                    <a:bodyPr/>
                    <a:lstStyle/>
                    <a:p>
                      <a:pPr algn="ctr"/>
                      <a:r>
                        <a:rPr lang="en-US" b="1" dirty="0"/>
                        <a:t>Distance from low tide </a:t>
                      </a:r>
                    </a:p>
                    <a:p>
                      <a:pPr algn="ctr"/>
                      <a:r>
                        <a:rPr lang="en-US" b="1" dirty="0"/>
                        <a:t>(quadrat #)</a:t>
                      </a:r>
                    </a:p>
                  </a:txBody>
                  <a:tcPr anchor="ctr">
                    <a:solidFill>
                      <a:schemeClr val="bg1">
                        <a:lumMod val="85000"/>
                      </a:schemeClr>
                    </a:solidFill>
                  </a:tcPr>
                </a:tc>
                <a:tc>
                  <a:txBody>
                    <a:bodyPr/>
                    <a:lstStyle/>
                    <a:p>
                      <a:pPr algn="ctr"/>
                      <a:r>
                        <a:rPr lang="en-US" b="1" dirty="0"/>
                        <a:t>% cover of marine wrack</a:t>
                      </a:r>
                    </a:p>
                  </a:txBody>
                  <a:tcPr anchor="ctr">
                    <a:solidFill>
                      <a:schemeClr val="bg1">
                        <a:lumMod val="85000"/>
                      </a:schemeClr>
                    </a:solidFill>
                  </a:tcPr>
                </a:tc>
                <a:extLst>
                  <a:ext uri="{0D108BD9-81ED-4DB2-BD59-A6C34878D82A}">
                    <a16:rowId xmlns:a16="http://schemas.microsoft.com/office/drawing/2014/main" val="4134320066"/>
                  </a:ext>
                </a:extLst>
              </a:tr>
              <a:tr h="359157">
                <a:tc>
                  <a:txBody>
                    <a:bodyPr/>
                    <a:lstStyle/>
                    <a:p>
                      <a:pPr algn="ctr"/>
                      <a:r>
                        <a:rPr lang="en-US" sz="1800" dirty="0"/>
                        <a:t>1</a:t>
                      </a:r>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pPr algn="ctr"/>
                      <a:r>
                        <a:rPr lang="en-US" sz="1800" dirty="0"/>
                        <a:t>2</a:t>
                      </a:r>
                    </a:p>
                  </a:txBody>
                  <a:tcPr/>
                </a:tc>
                <a:tc>
                  <a:txBody>
                    <a:bodyPr/>
                    <a:lstStyle/>
                    <a:p>
                      <a:endParaRPr lang="en-US"/>
                    </a:p>
                  </a:txBody>
                  <a:tcPr/>
                </a:tc>
                <a:extLst>
                  <a:ext uri="{0D108BD9-81ED-4DB2-BD59-A6C34878D82A}">
                    <a16:rowId xmlns:a16="http://schemas.microsoft.com/office/drawing/2014/main" val="1715229718"/>
                  </a:ext>
                </a:extLst>
              </a:tr>
              <a:tr h="359157">
                <a:tc>
                  <a:txBody>
                    <a:bodyPr/>
                    <a:lstStyle/>
                    <a:p>
                      <a:pPr algn="ctr"/>
                      <a:r>
                        <a:rPr lang="en-US" sz="1800" dirty="0"/>
                        <a:t>3</a:t>
                      </a:r>
                    </a:p>
                  </a:txBody>
                  <a:tcPr/>
                </a:tc>
                <a:tc>
                  <a:txBody>
                    <a:bodyPr/>
                    <a:lstStyle/>
                    <a:p>
                      <a:endParaRPr lang="en-US"/>
                    </a:p>
                  </a:txBody>
                  <a:tcPr/>
                </a:tc>
                <a:extLst>
                  <a:ext uri="{0D108BD9-81ED-4DB2-BD59-A6C34878D82A}">
                    <a16:rowId xmlns:a16="http://schemas.microsoft.com/office/drawing/2014/main" val="3521632282"/>
                  </a:ext>
                </a:extLst>
              </a:tr>
              <a:tr h="359157">
                <a:tc>
                  <a:txBody>
                    <a:bodyPr/>
                    <a:lstStyle/>
                    <a:p>
                      <a:pPr algn="ctr"/>
                      <a:r>
                        <a:rPr lang="en-US" sz="1800" dirty="0"/>
                        <a:t>4</a:t>
                      </a:r>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pPr algn="ctr"/>
                      <a:r>
                        <a:rPr lang="en-US" sz="1800" dirty="0"/>
                        <a:t>5</a:t>
                      </a:r>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pPr algn="ctr"/>
                      <a:r>
                        <a:rPr lang="en-US" sz="1800" dirty="0"/>
                        <a:t>6</a:t>
                      </a:r>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pPr algn="ctr"/>
                      <a:r>
                        <a:rPr lang="en-US" sz="1800" dirty="0"/>
                        <a:t>7</a:t>
                      </a:r>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pPr algn="ctr"/>
                      <a:r>
                        <a:rPr lang="en-US" sz="1800" dirty="0"/>
                        <a:t>8</a:t>
                      </a:r>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pPr algn="ctr"/>
                      <a:r>
                        <a:rPr lang="en-US" sz="1800" dirty="0"/>
                        <a:t>9</a:t>
                      </a:r>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pPr algn="ctr"/>
                      <a:r>
                        <a:rPr lang="en-US" sz="1800" dirty="0"/>
                        <a:t>10</a:t>
                      </a:r>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pic>
        <p:nvPicPr>
          <p:cNvPr id="5126" name="Picture 6" descr="Seaweed flies – Ray Cannon's nature notes">
            <a:extLst>
              <a:ext uri="{FF2B5EF4-FFF2-40B4-BE49-F238E27FC236}">
                <a16:creationId xmlns:a16="http://schemas.microsoft.com/office/drawing/2014/main" id="{1EAB51AB-E0AD-B960-AD03-A498CA6C448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6869" y="2877508"/>
            <a:ext cx="3508950" cy="36833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83A1E4-F86F-B7CC-C5FE-807F4E2143CE}"/>
              </a:ext>
            </a:extLst>
          </p:cNvPr>
          <p:cNvSpPr txBox="1"/>
          <p:nvPr/>
        </p:nvSpPr>
        <p:spPr>
          <a:xfrm>
            <a:off x="186643" y="1400180"/>
            <a:ext cx="3683838" cy="1477328"/>
          </a:xfrm>
          <a:prstGeom prst="rect">
            <a:avLst/>
          </a:prstGeom>
          <a:noFill/>
        </p:spPr>
        <p:txBody>
          <a:bodyPr wrap="square" rtlCol="0">
            <a:spAutoFit/>
          </a:bodyPr>
          <a:lstStyle/>
          <a:p>
            <a:r>
              <a:rPr lang="en-US" dirty="0"/>
              <a:t>Beach wrack is the organic material washed up onto the beach by tides, wind and waves. It eventually breaks down and is recycled back into the system as a food source.  </a:t>
            </a:r>
          </a:p>
        </p:txBody>
      </p:sp>
    </p:spTree>
    <p:extLst>
      <p:ext uri="{BB962C8B-B14F-4D97-AF65-F5344CB8AC3E}">
        <p14:creationId xmlns:p14="http://schemas.microsoft.com/office/powerpoint/2010/main" val="382422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[temperature] and [depth of sand]?</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id="{8BDB8CA5-F99D-7D4C-F398-F57E0BA9BAF9}"/>
              </a:ext>
            </a:extLst>
          </p:cNvPr>
          <p:cNvGraphicFramePr>
            <a:graphicFrameLocks noGrp="1"/>
          </p:cNvGraphicFramePr>
          <p:nvPr>
            <p:extLst>
              <p:ext uri="{D42A27DB-BD31-4B8C-83A1-F6EECF244321}">
                <p14:modId xmlns:p14="http://schemas.microsoft.com/office/powerpoint/2010/main" val="297231855"/>
              </p:ext>
            </p:extLst>
          </p:nvPr>
        </p:nvGraphicFramePr>
        <p:xfrm>
          <a:off x="8843986" y="1395522"/>
          <a:ext cx="3031352" cy="5229737"/>
        </p:xfrm>
        <a:graphic>
          <a:graphicData uri="http://schemas.openxmlformats.org/drawingml/2006/table">
            <a:tbl>
              <a:tblPr firstRow="1" bandRow="1">
                <a:tableStyleId>{5940675A-B579-460E-94D1-54222C63F5DA}</a:tableStyleId>
              </a:tblPr>
              <a:tblGrid>
                <a:gridCol w="1404914">
                  <a:extLst>
                    <a:ext uri="{9D8B030D-6E8A-4147-A177-3AD203B41FA5}">
                      <a16:colId xmlns:a16="http://schemas.microsoft.com/office/drawing/2014/main" val="2458816458"/>
                    </a:ext>
                  </a:extLst>
                </a:gridCol>
                <a:gridCol w="1626438">
                  <a:extLst>
                    <a:ext uri="{9D8B030D-6E8A-4147-A177-3AD203B41FA5}">
                      <a16:colId xmlns:a16="http://schemas.microsoft.com/office/drawing/2014/main" val="139690859"/>
                    </a:ext>
                  </a:extLst>
                </a:gridCol>
              </a:tblGrid>
              <a:tr h="871097">
                <a:tc>
                  <a:txBody>
                    <a:bodyPr/>
                    <a:lstStyle/>
                    <a:p>
                      <a:pPr algn="ctr"/>
                      <a:r>
                        <a:rPr lang="en-US" b="1" dirty="0"/>
                        <a:t>Depth of sand (cm)</a:t>
                      </a:r>
                    </a:p>
                  </a:txBody>
                  <a:tcPr anchor="ctr">
                    <a:solidFill>
                      <a:schemeClr val="bg1">
                        <a:lumMod val="85000"/>
                      </a:schemeClr>
                    </a:solidFill>
                  </a:tcPr>
                </a:tc>
                <a:tc>
                  <a:txBody>
                    <a:bodyPr/>
                    <a:lstStyle/>
                    <a:p>
                      <a:pPr algn="ctr"/>
                      <a:r>
                        <a:rPr lang="en-US" b="1" dirty="0"/>
                        <a:t>Temperature (degrees C)</a:t>
                      </a:r>
                    </a:p>
                  </a:txBody>
                  <a:tcPr anchor="ctr">
                    <a:solidFill>
                      <a:schemeClr val="bg1">
                        <a:lumMod val="85000"/>
                      </a:schemeClr>
                    </a:solidFill>
                  </a:tcPr>
                </a:tc>
                <a:extLst>
                  <a:ext uri="{0D108BD9-81ED-4DB2-BD59-A6C34878D82A}">
                    <a16:rowId xmlns:a16="http://schemas.microsoft.com/office/drawing/2014/main" val="4134320066"/>
                  </a:ext>
                </a:extLst>
              </a:tr>
              <a:tr h="294857">
                <a:tc>
                  <a:txBody>
                    <a:bodyPr/>
                    <a:lstStyle/>
                    <a:p>
                      <a:pPr algn="ctr"/>
                      <a:r>
                        <a:rPr lang="en-US" sz="1400" dirty="0"/>
                        <a:t>0</a:t>
                      </a:r>
                    </a:p>
                  </a:txBody>
                  <a:tcPr/>
                </a:tc>
                <a:tc>
                  <a:txBody>
                    <a:bodyPr/>
                    <a:lstStyle/>
                    <a:p>
                      <a:endParaRPr lang="en-US" sz="1600" dirty="0"/>
                    </a:p>
                  </a:txBody>
                  <a:tcPr/>
                </a:tc>
                <a:extLst>
                  <a:ext uri="{0D108BD9-81ED-4DB2-BD59-A6C34878D82A}">
                    <a16:rowId xmlns:a16="http://schemas.microsoft.com/office/drawing/2014/main" val="3872382933"/>
                  </a:ext>
                </a:extLst>
              </a:tr>
              <a:tr h="294857">
                <a:tc>
                  <a:txBody>
                    <a:bodyPr/>
                    <a:lstStyle/>
                    <a:p>
                      <a:pPr algn="ctr"/>
                      <a:r>
                        <a:rPr lang="en-US" sz="1400" dirty="0"/>
                        <a:t>10</a:t>
                      </a:r>
                    </a:p>
                  </a:txBody>
                  <a:tcPr/>
                </a:tc>
                <a:tc>
                  <a:txBody>
                    <a:bodyPr/>
                    <a:lstStyle/>
                    <a:p>
                      <a:endParaRPr lang="en-US" sz="1600" dirty="0"/>
                    </a:p>
                  </a:txBody>
                  <a:tcPr/>
                </a:tc>
                <a:extLst>
                  <a:ext uri="{0D108BD9-81ED-4DB2-BD59-A6C34878D82A}">
                    <a16:rowId xmlns:a16="http://schemas.microsoft.com/office/drawing/2014/main" val="1715229718"/>
                  </a:ext>
                </a:extLst>
              </a:tr>
              <a:tr h="294857">
                <a:tc>
                  <a:txBody>
                    <a:bodyPr/>
                    <a:lstStyle/>
                    <a:p>
                      <a:pPr algn="ctr"/>
                      <a:r>
                        <a:rPr lang="en-US" sz="1400" dirty="0"/>
                        <a:t>20</a:t>
                      </a:r>
                    </a:p>
                  </a:txBody>
                  <a:tcPr/>
                </a:tc>
                <a:tc>
                  <a:txBody>
                    <a:bodyPr/>
                    <a:lstStyle/>
                    <a:p>
                      <a:endParaRPr lang="en-US" sz="1600"/>
                    </a:p>
                  </a:txBody>
                  <a:tcPr/>
                </a:tc>
                <a:extLst>
                  <a:ext uri="{0D108BD9-81ED-4DB2-BD59-A6C34878D82A}">
                    <a16:rowId xmlns:a16="http://schemas.microsoft.com/office/drawing/2014/main" val="3521632282"/>
                  </a:ext>
                </a:extLst>
              </a:tr>
              <a:tr h="294857">
                <a:tc>
                  <a:txBody>
                    <a:bodyPr/>
                    <a:lstStyle/>
                    <a:p>
                      <a:pPr algn="ctr"/>
                      <a:r>
                        <a:rPr lang="en-US" sz="1400" dirty="0"/>
                        <a:t>30</a:t>
                      </a:r>
                    </a:p>
                  </a:txBody>
                  <a:tcPr/>
                </a:tc>
                <a:tc>
                  <a:txBody>
                    <a:bodyPr/>
                    <a:lstStyle/>
                    <a:p>
                      <a:endParaRPr lang="en-US" sz="1600"/>
                    </a:p>
                  </a:txBody>
                  <a:tcPr/>
                </a:tc>
                <a:extLst>
                  <a:ext uri="{0D108BD9-81ED-4DB2-BD59-A6C34878D82A}">
                    <a16:rowId xmlns:a16="http://schemas.microsoft.com/office/drawing/2014/main" val="2679415586"/>
                  </a:ext>
                </a:extLst>
              </a:tr>
              <a:tr h="294857">
                <a:tc>
                  <a:txBody>
                    <a:bodyPr/>
                    <a:lstStyle/>
                    <a:p>
                      <a:pPr algn="ctr"/>
                      <a:r>
                        <a:rPr lang="en-US" sz="1400" dirty="0"/>
                        <a:t>40</a:t>
                      </a:r>
                    </a:p>
                  </a:txBody>
                  <a:tcPr/>
                </a:tc>
                <a:tc>
                  <a:txBody>
                    <a:bodyPr/>
                    <a:lstStyle/>
                    <a:p>
                      <a:endParaRPr lang="en-US" sz="1600" dirty="0"/>
                    </a:p>
                  </a:txBody>
                  <a:tcPr/>
                </a:tc>
                <a:extLst>
                  <a:ext uri="{0D108BD9-81ED-4DB2-BD59-A6C34878D82A}">
                    <a16:rowId xmlns:a16="http://schemas.microsoft.com/office/drawing/2014/main" val="2635605979"/>
                  </a:ext>
                </a:extLst>
              </a:tr>
              <a:tr h="294857">
                <a:tc>
                  <a:txBody>
                    <a:bodyPr/>
                    <a:lstStyle/>
                    <a:p>
                      <a:pPr algn="ctr"/>
                      <a:r>
                        <a:rPr lang="en-US" sz="1400" dirty="0"/>
                        <a:t>50</a:t>
                      </a:r>
                    </a:p>
                  </a:txBody>
                  <a:tcPr/>
                </a:tc>
                <a:tc>
                  <a:txBody>
                    <a:bodyPr/>
                    <a:lstStyle/>
                    <a:p>
                      <a:endParaRPr lang="en-US" sz="1600" dirty="0"/>
                    </a:p>
                  </a:txBody>
                  <a:tcPr/>
                </a:tc>
                <a:extLst>
                  <a:ext uri="{0D108BD9-81ED-4DB2-BD59-A6C34878D82A}">
                    <a16:rowId xmlns:a16="http://schemas.microsoft.com/office/drawing/2014/main" val="3249727314"/>
                  </a:ext>
                </a:extLst>
              </a:tr>
              <a:tr h="294857">
                <a:tc>
                  <a:txBody>
                    <a:bodyPr/>
                    <a:lstStyle/>
                    <a:p>
                      <a:pPr algn="ctr"/>
                      <a:r>
                        <a:rPr lang="en-US" sz="1400" dirty="0"/>
                        <a:t>60</a:t>
                      </a:r>
                    </a:p>
                  </a:txBody>
                  <a:tcPr/>
                </a:tc>
                <a:tc>
                  <a:txBody>
                    <a:bodyPr/>
                    <a:lstStyle/>
                    <a:p>
                      <a:endParaRPr lang="en-US" sz="1600" dirty="0"/>
                    </a:p>
                  </a:txBody>
                  <a:tcPr/>
                </a:tc>
                <a:extLst>
                  <a:ext uri="{0D108BD9-81ED-4DB2-BD59-A6C34878D82A}">
                    <a16:rowId xmlns:a16="http://schemas.microsoft.com/office/drawing/2014/main" val="2818219389"/>
                  </a:ext>
                </a:extLst>
              </a:tr>
              <a:tr h="294857">
                <a:tc>
                  <a:txBody>
                    <a:bodyPr/>
                    <a:lstStyle/>
                    <a:p>
                      <a:pPr algn="ctr"/>
                      <a:r>
                        <a:rPr lang="en-US" sz="1400" dirty="0"/>
                        <a:t>70</a:t>
                      </a:r>
                    </a:p>
                  </a:txBody>
                  <a:tcPr/>
                </a:tc>
                <a:tc>
                  <a:txBody>
                    <a:bodyPr/>
                    <a:lstStyle/>
                    <a:p>
                      <a:endParaRPr lang="en-US" sz="1600" dirty="0"/>
                    </a:p>
                  </a:txBody>
                  <a:tcPr/>
                </a:tc>
                <a:extLst>
                  <a:ext uri="{0D108BD9-81ED-4DB2-BD59-A6C34878D82A}">
                    <a16:rowId xmlns:a16="http://schemas.microsoft.com/office/drawing/2014/main" val="3713139490"/>
                  </a:ext>
                </a:extLst>
              </a:tr>
              <a:tr h="294857">
                <a:tc>
                  <a:txBody>
                    <a:bodyPr/>
                    <a:lstStyle/>
                    <a:p>
                      <a:pPr algn="ctr"/>
                      <a:r>
                        <a:rPr lang="en-US" sz="1400" dirty="0"/>
                        <a:t>80</a:t>
                      </a:r>
                    </a:p>
                  </a:txBody>
                  <a:tcPr/>
                </a:tc>
                <a:tc>
                  <a:txBody>
                    <a:bodyPr/>
                    <a:lstStyle/>
                    <a:p>
                      <a:endParaRPr lang="en-US" sz="1600" dirty="0"/>
                    </a:p>
                  </a:txBody>
                  <a:tcPr/>
                </a:tc>
                <a:extLst>
                  <a:ext uri="{0D108BD9-81ED-4DB2-BD59-A6C34878D82A}">
                    <a16:rowId xmlns:a16="http://schemas.microsoft.com/office/drawing/2014/main" val="3324767592"/>
                  </a:ext>
                </a:extLst>
              </a:tr>
              <a:tr h="294857">
                <a:tc>
                  <a:txBody>
                    <a:bodyPr/>
                    <a:lstStyle/>
                    <a:p>
                      <a:pPr algn="ctr"/>
                      <a:r>
                        <a:rPr lang="en-US" sz="1400" dirty="0"/>
                        <a:t>90</a:t>
                      </a:r>
                    </a:p>
                  </a:txBody>
                  <a:tcPr/>
                </a:tc>
                <a:tc>
                  <a:txBody>
                    <a:bodyPr/>
                    <a:lstStyle/>
                    <a:p>
                      <a:endParaRPr lang="en-US" sz="1600" dirty="0"/>
                    </a:p>
                  </a:txBody>
                  <a:tcPr/>
                </a:tc>
                <a:extLst>
                  <a:ext uri="{0D108BD9-81ED-4DB2-BD59-A6C34878D82A}">
                    <a16:rowId xmlns:a16="http://schemas.microsoft.com/office/drawing/2014/main" val="1767473035"/>
                  </a:ext>
                </a:extLst>
              </a:tr>
              <a:tr h="294857">
                <a:tc>
                  <a:txBody>
                    <a:bodyPr/>
                    <a:lstStyle/>
                    <a:p>
                      <a:pPr algn="ctr"/>
                      <a:r>
                        <a:rPr lang="en-US" sz="1400" dirty="0"/>
                        <a:t>100</a:t>
                      </a:r>
                    </a:p>
                  </a:txBody>
                  <a:tcPr/>
                </a:tc>
                <a:tc>
                  <a:txBody>
                    <a:bodyPr/>
                    <a:lstStyle/>
                    <a:p>
                      <a:endParaRPr lang="en-US" sz="1600" dirty="0"/>
                    </a:p>
                  </a:txBody>
                  <a:tcPr/>
                </a:tc>
                <a:extLst>
                  <a:ext uri="{0D108BD9-81ED-4DB2-BD59-A6C34878D82A}">
                    <a16:rowId xmlns:a16="http://schemas.microsoft.com/office/drawing/2014/main" val="3317586556"/>
                  </a:ext>
                </a:extLst>
              </a:tr>
              <a:tr h="294857">
                <a:tc>
                  <a:txBody>
                    <a:bodyPr/>
                    <a:lstStyle/>
                    <a:p>
                      <a:pPr algn="ctr"/>
                      <a:r>
                        <a:rPr lang="en-US" sz="1400" dirty="0"/>
                        <a:t>110</a:t>
                      </a:r>
                    </a:p>
                  </a:txBody>
                  <a:tcPr/>
                </a:tc>
                <a:tc>
                  <a:txBody>
                    <a:bodyPr/>
                    <a:lstStyle/>
                    <a:p>
                      <a:endParaRPr lang="en-US" sz="1600" dirty="0"/>
                    </a:p>
                  </a:txBody>
                  <a:tcPr/>
                </a:tc>
                <a:extLst>
                  <a:ext uri="{0D108BD9-81ED-4DB2-BD59-A6C34878D82A}">
                    <a16:rowId xmlns:a16="http://schemas.microsoft.com/office/drawing/2014/main" val="4193690488"/>
                  </a:ext>
                </a:extLst>
              </a:tr>
              <a:tr h="294857">
                <a:tc>
                  <a:txBody>
                    <a:bodyPr/>
                    <a:lstStyle/>
                    <a:p>
                      <a:pPr algn="ctr"/>
                      <a:r>
                        <a:rPr lang="en-US" sz="1400" dirty="0"/>
                        <a:t>120</a:t>
                      </a:r>
                    </a:p>
                  </a:txBody>
                  <a:tcPr/>
                </a:tc>
                <a:tc>
                  <a:txBody>
                    <a:bodyPr/>
                    <a:lstStyle/>
                    <a:p>
                      <a:endParaRPr lang="en-US" sz="1600" dirty="0"/>
                    </a:p>
                  </a:txBody>
                  <a:tcPr/>
                </a:tc>
                <a:extLst>
                  <a:ext uri="{0D108BD9-81ED-4DB2-BD59-A6C34878D82A}">
                    <a16:rowId xmlns:a16="http://schemas.microsoft.com/office/drawing/2014/main" val="3541893115"/>
                  </a:ext>
                </a:extLst>
              </a:tr>
            </a:tbl>
          </a:graphicData>
        </a:graphic>
      </p:graphicFrame>
      <p:pic>
        <p:nvPicPr>
          <p:cNvPr id="13314" name="Picture 2" descr="Life Disrupted - Climate Change and the Loggerhead Turtle">
            <a:extLst>
              <a:ext uri="{FF2B5EF4-FFF2-40B4-BE49-F238E27FC236}">
                <a16:creationId xmlns:a16="http://schemas.microsoft.com/office/drawing/2014/main" id="{16785847-0B07-D731-0A1C-CFE6DC068C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2710" y="1395521"/>
            <a:ext cx="3910590" cy="26357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Officials warn digging deep holes at the beach 'is deadly' after dune  collapse kills teen on the Out - YouTube">
            <a:extLst>
              <a:ext uri="{FF2B5EF4-FFF2-40B4-BE49-F238E27FC236}">
                <a16:creationId xmlns:a16="http://schemas.microsoft.com/office/drawing/2014/main" id="{4FE5F81D-C1BE-B6BA-7F08-0B8AA73141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679" y="1395521"/>
            <a:ext cx="3994973"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ea turtle nest | Aquarium Works">
            <a:extLst>
              <a:ext uri="{FF2B5EF4-FFF2-40B4-BE49-F238E27FC236}">
                <a16:creationId xmlns:a16="http://schemas.microsoft.com/office/drawing/2014/main" id="{9C68B804-883D-BE7E-4958-4B22798911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679" y="3699851"/>
            <a:ext cx="3994973" cy="299622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nfrared Temp Gun Thermometer, Non-Contact Digital Laser Infrared Thermometer  Temperature Gun, Adjustable Emissivity IR Thermometer Heat Temperature  Reader Gun (-58°F to 788°F) : Amazon.com.au">
            <a:extLst>
              <a:ext uri="{FF2B5EF4-FFF2-40B4-BE49-F238E27FC236}">
                <a16:creationId xmlns:a16="http://schemas.microsoft.com/office/drawing/2014/main" id="{60B6814C-90AE-AFE7-BA66-95307939E7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8380" y="4360755"/>
            <a:ext cx="2075436" cy="2075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322993-7267-DBF3-E1FC-48EC408A07BC}"/>
              </a:ext>
            </a:extLst>
          </p:cNvPr>
          <p:cNvSpPr txBox="1"/>
          <p:nvPr/>
        </p:nvSpPr>
        <p:spPr>
          <a:xfrm>
            <a:off x="7040686" y="4324308"/>
            <a:ext cx="1692957" cy="2031325"/>
          </a:xfrm>
          <a:prstGeom prst="rect">
            <a:avLst/>
          </a:prstGeom>
          <a:noFill/>
        </p:spPr>
        <p:txBody>
          <a:bodyPr wrap="square" rtlCol="0">
            <a:spAutoFit/>
          </a:bodyPr>
          <a:lstStyle/>
          <a:p>
            <a:pPr algn="ctr"/>
            <a:r>
              <a:rPr lang="en-US" dirty="0"/>
              <a:t>The temperature of the sand determines the gender of the turtle hatchlings.</a:t>
            </a:r>
          </a:p>
        </p:txBody>
      </p:sp>
    </p:spTree>
    <p:extLst>
      <p:ext uri="{BB962C8B-B14F-4D97-AF65-F5344CB8AC3E}">
        <p14:creationId xmlns:p14="http://schemas.microsoft.com/office/powerpoint/2010/main" val="97539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29312" y="441320"/>
            <a:ext cx="109226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tables and equipment ready?</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6" name="Picture 6" descr="Measuring tape icon Royalty Free Vector Image - VectorStock">
            <a:extLst>
              <a:ext uri="{FF2B5EF4-FFF2-40B4-BE49-F238E27FC236}">
                <a16:creationId xmlns:a16="http://schemas.microsoft.com/office/drawing/2014/main" id="{08BDD735-B7AD-620C-0C89-3F51C8D1412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629312" y="5417090"/>
            <a:ext cx="1389595" cy="10644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uler - Free education icons">
            <a:extLst>
              <a:ext uri="{FF2B5EF4-FFF2-40B4-BE49-F238E27FC236}">
                <a16:creationId xmlns:a16="http://schemas.microsoft.com/office/drawing/2014/main" id="{C9D281BE-2F85-EED5-40A0-8F46274345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36887">
            <a:off x="1605862" y="5261856"/>
            <a:ext cx="826091" cy="8260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B3BA7B-19F1-22AE-2481-F0F60ABE4BB5}"/>
              </a:ext>
            </a:extLst>
          </p:cNvPr>
          <p:cNvSpPr/>
          <p:nvPr/>
        </p:nvSpPr>
        <p:spPr>
          <a:xfrm>
            <a:off x="3512057" y="5674901"/>
            <a:ext cx="776614" cy="65986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37508E-A057-87CC-6F25-49A026647356}"/>
              </a:ext>
            </a:extLst>
          </p:cNvPr>
          <p:cNvSpPr txBox="1"/>
          <p:nvPr/>
        </p:nvSpPr>
        <p:spPr>
          <a:xfrm>
            <a:off x="3380534" y="5850946"/>
            <a:ext cx="1039660" cy="307777"/>
          </a:xfrm>
          <a:prstGeom prst="rect">
            <a:avLst/>
          </a:prstGeom>
          <a:noFill/>
        </p:spPr>
        <p:txBody>
          <a:bodyPr wrap="square" rtlCol="0">
            <a:spAutoFit/>
          </a:bodyPr>
          <a:lstStyle/>
          <a:p>
            <a:pPr algn="ctr"/>
            <a:r>
              <a:rPr lang="en-US" sz="1400" dirty="0"/>
              <a:t>quadrat</a:t>
            </a:r>
          </a:p>
        </p:txBody>
      </p:sp>
      <p:sp>
        <p:nvSpPr>
          <p:cNvPr id="5" name="Rectangle 4">
            <a:extLst>
              <a:ext uri="{FF2B5EF4-FFF2-40B4-BE49-F238E27FC236}">
                <a16:creationId xmlns:a16="http://schemas.microsoft.com/office/drawing/2014/main" id="{5F5F30A3-091A-CD54-F618-C5C3AF1E8A42}"/>
              </a:ext>
            </a:extLst>
          </p:cNvPr>
          <p:cNvSpPr/>
          <p:nvPr/>
        </p:nvSpPr>
        <p:spPr>
          <a:xfrm>
            <a:off x="5208956" y="5676192"/>
            <a:ext cx="776614" cy="65986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B9AE1E-9EE3-5C4C-12A8-395B9F51EA83}"/>
              </a:ext>
            </a:extLst>
          </p:cNvPr>
          <p:cNvSpPr txBox="1"/>
          <p:nvPr/>
        </p:nvSpPr>
        <p:spPr>
          <a:xfrm>
            <a:off x="5077433" y="5852237"/>
            <a:ext cx="1039660" cy="307777"/>
          </a:xfrm>
          <a:prstGeom prst="rect">
            <a:avLst/>
          </a:prstGeom>
          <a:noFill/>
        </p:spPr>
        <p:txBody>
          <a:bodyPr wrap="square" rtlCol="0">
            <a:spAutoFit/>
          </a:bodyPr>
          <a:lstStyle/>
          <a:p>
            <a:pPr algn="ctr"/>
            <a:r>
              <a:rPr lang="en-US" sz="1400" dirty="0"/>
              <a:t>quadrat</a:t>
            </a:r>
          </a:p>
        </p:txBody>
      </p:sp>
      <p:pic>
        <p:nvPicPr>
          <p:cNvPr id="1026" name="Picture 2" descr="34,400+ Shovel Icon Stock Illustrations, Royalty-Free Vector ...">
            <a:extLst>
              <a:ext uri="{FF2B5EF4-FFF2-40B4-BE49-F238E27FC236}">
                <a16:creationId xmlns:a16="http://schemas.microsoft.com/office/drawing/2014/main" id="{826DB60A-8DD6-4FF1-C11C-E55A0BB347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4272" y="5216725"/>
            <a:ext cx="1000629" cy="10006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nfrared Temp Gun Thermometer, Non-Contact Digital Laser Infrared Thermometer  Temperature Gun, Adjustable Emissivity IR Thermometer Heat Temperature  Reader Gun (-58°F to 788°F) : Amazon.com.au">
            <a:extLst>
              <a:ext uri="{FF2B5EF4-FFF2-40B4-BE49-F238E27FC236}">
                <a16:creationId xmlns:a16="http://schemas.microsoft.com/office/drawing/2014/main" id="{F4CE1713-1120-1510-63D1-00B67994F1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72210" y="5400323"/>
            <a:ext cx="1123049" cy="11230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FD3F81B-0EC9-DEE0-806A-8FA52906C23F}"/>
              </a:ext>
            </a:extLst>
          </p:cNvPr>
          <p:cNvSpPr/>
          <p:nvPr/>
        </p:nvSpPr>
        <p:spPr>
          <a:xfrm>
            <a:off x="7927379" y="5674901"/>
            <a:ext cx="776614" cy="65986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C7625CA-E835-DB55-A188-243039F5299C}"/>
              </a:ext>
            </a:extLst>
          </p:cNvPr>
          <p:cNvSpPr txBox="1"/>
          <p:nvPr/>
        </p:nvSpPr>
        <p:spPr>
          <a:xfrm>
            <a:off x="7795856" y="5850946"/>
            <a:ext cx="1039660" cy="307777"/>
          </a:xfrm>
          <a:prstGeom prst="rect">
            <a:avLst/>
          </a:prstGeom>
          <a:noFill/>
        </p:spPr>
        <p:txBody>
          <a:bodyPr wrap="square" rtlCol="0">
            <a:spAutoFit/>
          </a:bodyPr>
          <a:lstStyle/>
          <a:p>
            <a:pPr algn="ctr"/>
            <a:r>
              <a:rPr lang="en-US" sz="1400" dirty="0"/>
              <a:t>quadrat</a:t>
            </a:r>
          </a:p>
        </p:txBody>
      </p:sp>
      <p:pic>
        <p:nvPicPr>
          <p:cNvPr id="14" name="Picture 8" descr="Microscope Icon Images – Browse 204,600 Stock Photos, Vectors, and Video |  Adobe Stock">
            <a:extLst>
              <a:ext uri="{FF2B5EF4-FFF2-40B4-BE49-F238E27FC236}">
                <a16:creationId xmlns:a16="http://schemas.microsoft.com/office/drawing/2014/main" id="{4698EF9E-AA9E-BF86-4D4E-EB2CDD2AD29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14905" y="5776059"/>
            <a:ext cx="701017" cy="807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group of tables with text&#10;&#10;Description automatically generated">
            <a:extLst>
              <a:ext uri="{FF2B5EF4-FFF2-40B4-BE49-F238E27FC236}">
                <a16:creationId xmlns:a16="http://schemas.microsoft.com/office/drawing/2014/main" id="{8FA896E3-2438-6AFB-F0AB-89C1F146B70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6971" y="1314915"/>
            <a:ext cx="11807377" cy="3860162"/>
          </a:xfrm>
          <a:prstGeom prst="rect">
            <a:avLst/>
          </a:prstGeom>
        </p:spPr>
      </p:pic>
      <p:pic>
        <p:nvPicPr>
          <p:cNvPr id="8" name="Picture 2" descr="Ruler - Free education icons">
            <a:extLst>
              <a:ext uri="{FF2B5EF4-FFF2-40B4-BE49-F238E27FC236}">
                <a16:creationId xmlns:a16="http://schemas.microsoft.com/office/drawing/2014/main" id="{145EA580-874A-F9B8-0569-1D0D2A62E1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36887">
            <a:off x="10816767" y="6015323"/>
            <a:ext cx="826091" cy="82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06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29312" y="441320"/>
            <a:ext cx="109226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ptos" panose="02110004020202020204"/>
              </a:rPr>
              <a:t>Or, use a generic results table to duplicate for repeats</a:t>
            </a:r>
            <a:endPar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descr="A blank form with lines&#10;&#10;Description automatically generated with medium confidence">
            <a:extLst>
              <a:ext uri="{FF2B5EF4-FFF2-40B4-BE49-F238E27FC236}">
                <a16:creationId xmlns:a16="http://schemas.microsoft.com/office/drawing/2014/main" id="{DC46E8F9-C93F-4356-8A16-BC176550A0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812" y="1426002"/>
            <a:ext cx="3987740" cy="5168778"/>
          </a:xfrm>
          <a:prstGeom prst="rect">
            <a:avLst/>
          </a:prstGeom>
          <a:ln>
            <a:solidFill>
              <a:schemeClr val="tx1"/>
            </a:solidFill>
          </a:ln>
          <a:effectLst>
            <a:outerShdw blurRad="50800" dist="38100" dir="2700000" algn="tl" rotWithShape="0">
              <a:prstClr val="black">
                <a:alpha val="40000"/>
              </a:prstClr>
            </a:outerShdw>
          </a:effectLst>
        </p:spPr>
      </p:pic>
      <p:pic>
        <p:nvPicPr>
          <p:cNvPr id="22" name="Picture 21" descr="A blank form with lines&#10;&#10;Description automatically generated with medium confidence">
            <a:extLst>
              <a:ext uri="{FF2B5EF4-FFF2-40B4-BE49-F238E27FC236}">
                <a16:creationId xmlns:a16="http://schemas.microsoft.com/office/drawing/2014/main" id="{9CA39273-82E3-36A7-F26E-5C1649C91A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3750" y="1824450"/>
            <a:ext cx="1818613" cy="2357227"/>
          </a:xfrm>
          <a:prstGeom prst="rect">
            <a:avLst/>
          </a:prstGeom>
          <a:ln>
            <a:solidFill>
              <a:schemeClr val="tx1"/>
            </a:solidFill>
          </a:ln>
          <a:effectLst>
            <a:outerShdw blurRad="50800" dist="38100" dir="2700000" algn="tl" rotWithShape="0">
              <a:prstClr val="black">
                <a:alpha val="40000"/>
              </a:prstClr>
            </a:outerShdw>
          </a:effectLst>
        </p:spPr>
      </p:pic>
      <p:pic>
        <p:nvPicPr>
          <p:cNvPr id="24" name="Picture 23" descr="A blank form with lines&#10;&#10;Description automatically generated with medium confidence">
            <a:extLst>
              <a:ext uri="{FF2B5EF4-FFF2-40B4-BE49-F238E27FC236}">
                <a16:creationId xmlns:a16="http://schemas.microsoft.com/office/drawing/2014/main" id="{9F0C8383-4C35-552D-DD15-ED23E34673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5456" y="2250386"/>
            <a:ext cx="1818613" cy="2357227"/>
          </a:xfrm>
          <a:prstGeom prst="rect">
            <a:avLst/>
          </a:prstGeom>
          <a:ln>
            <a:solidFill>
              <a:schemeClr val="tx1"/>
            </a:solidFill>
          </a:ln>
          <a:effectLst>
            <a:outerShdw blurRad="50800" dist="38100" dir="2700000" algn="tl" rotWithShape="0">
              <a:prstClr val="black">
                <a:alpha val="40000"/>
              </a:prstClr>
            </a:outerShdw>
          </a:effectLst>
        </p:spPr>
      </p:pic>
      <p:pic>
        <p:nvPicPr>
          <p:cNvPr id="28" name="Picture 27" descr="A blank form with lines&#10;&#10;Description automatically generated with medium confidence">
            <a:extLst>
              <a:ext uri="{FF2B5EF4-FFF2-40B4-BE49-F238E27FC236}">
                <a16:creationId xmlns:a16="http://schemas.microsoft.com/office/drawing/2014/main" id="{B986F15F-2FBC-F227-EA54-C3B1E9E9EA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2154" y="3003063"/>
            <a:ext cx="1818613" cy="2357227"/>
          </a:xfrm>
          <a:prstGeom prst="rect">
            <a:avLst/>
          </a:prstGeom>
          <a:ln>
            <a:solidFill>
              <a:schemeClr val="tx1"/>
            </a:solidFill>
          </a:ln>
          <a:effectLst>
            <a:outerShdw blurRad="50800" dist="38100" dir="2700000" algn="tl" rotWithShape="0">
              <a:prstClr val="black">
                <a:alpha val="40000"/>
              </a:prstClr>
            </a:outerShdw>
          </a:effectLst>
        </p:spPr>
      </p:pic>
      <p:pic>
        <p:nvPicPr>
          <p:cNvPr id="29" name="Picture 28" descr="A blank form with lines&#10;&#10;Description automatically generated with medium confidence">
            <a:extLst>
              <a:ext uri="{FF2B5EF4-FFF2-40B4-BE49-F238E27FC236}">
                <a16:creationId xmlns:a16="http://schemas.microsoft.com/office/drawing/2014/main" id="{12CD3C67-0DFF-BFFA-8CF8-669D837E7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2875" y="3854130"/>
            <a:ext cx="1818613" cy="235722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429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Group 1 (ghost crab size)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3" name="Picture 2">
            <a:extLst>
              <a:ext uri="{FF2B5EF4-FFF2-40B4-BE49-F238E27FC236}">
                <a16:creationId xmlns:a16="http://schemas.microsoft.com/office/drawing/2014/main" id="{0EC60BCD-1FA4-F18E-2EA6-2582A7E65A04}"/>
              </a:ext>
            </a:extLst>
          </p:cNvPr>
          <p:cNvPicPr>
            <a:picLocks noChangeAspect="1"/>
          </p:cNvPicPr>
          <p:nvPr/>
        </p:nvPicPr>
        <p:blipFill>
          <a:blip r:embed="rId2"/>
          <a:stretch>
            <a:fillRect/>
          </a:stretch>
        </p:blipFill>
        <p:spPr>
          <a:xfrm>
            <a:off x="290513" y="1246452"/>
            <a:ext cx="3324225" cy="5307394"/>
          </a:xfrm>
          <a:prstGeom prst="rect">
            <a:avLst/>
          </a:prstGeom>
        </p:spPr>
      </p:pic>
      <p:pic>
        <p:nvPicPr>
          <p:cNvPr id="13" name="Picture 12">
            <a:extLst>
              <a:ext uri="{FF2B5EF4-FFF2-40B4-BE49-F238E27FC236}">
                <a16:creationId xmlns:a16="http://schemas.microsoft.com/office/drawing/2014/main" id="{EFE4C2C8-2ED1-F16F-7504-33B29ACD30BB}"/>
              </a:ext>
            </a:extLst>
          </p:cNvPr>
          <p:cNvPicPr>
            <a:picLocks noChangeAspect="1"/>
          </p:cNvPicPr>
          <p:nvPr/>
        </p:nvPicPr>
        <p:blipFill>
          <a:blip r:embed="rId3"/>
          <a:stretch>
            <a:fillRect/>
          </a:stretch>
        </p:blipFill>
        <p:spPr>
          <a:xfrm>
            <a:off x="3915932" y="3663993"/>
            <a:ext cx="5175092" cy="2889853"/>
          </a:xfrm>
          <a:prstGeom prst="rect">
            <a:avLst/>
          </a:prstGeom>
        </p:spPr>
      </p:pic>
      <p:sp>
        <p:nvSpPr>
          <p:cNvPr id="14" name="TextBox 13">
            <a:extLst>
              <a:ext uri="{FF2B5EF4-FFF2-40B4-BE49-F238E27FC236}">
                <a16:creationId xmlns:a16="http://schemas.microsoft.com/office/drawing/2014/main" id="{DFFED542-C686-214D-1808-D6434BDAE684}"/>
              </a:ext>
            </a:extLst>
          </p:cNvPr>
          <p:cNvSpPr txBox="1"/>
          <p:nvPr/>
        </p:nvSpPr>
        <p:spPr>
          <a:xfrm>
            <a:off x="6858111" y="4312662"/>
            <a:ext cx="2090516" cy="46166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2400" dirty="0"/>
              <a:t>R² = 0.1146</a:t>
            </a:r>
          </a:p>
        </p:txBody>
      </p:sp>
      <p:pic>
        <p:nvPicPr>
          <p:cNvPr id="16" name="Picture 15" descr="A group of people in the sand&#10;&#10;Description automatically generated">
            <a:extLst>
              <a:ext uri="{FF2B5EF4-FFF2-40B4-BE49-F238E27FC236}">
                <a16:creationId xmlns:a16="http://schemas.microsoft.com/office/drawing/2014/main" id="{3A129AFE-7C7C-061B-DB3E-264CBE0B95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22492" y="1297631"/>
            <a:ext cx="2611657" cy="2230799"/>
          </a:xfrm>
          <a:prstGeom prst="rect">
            <a:avLst/>
          </a:prstGeom>
        </p:spPr>
      </p:pic>
      <p:pic>
        <p:nvPicPr>
          <p:cNvPr id="18" name="Picture 17" descr="A group of people standing on a beach&#10;&#10;Description automatically generated">
            <a:extLst>
              <a:ext uri="{FF2B5EF4-FFF2-40B4-BE49-F238E27FC236}">
                <a16:creationId xmlns:a16="http://schemas.microsoft.com/office/drawing/2014/main" id="{7F3DBC54-41A4-B48E-519F-174FB3452A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42"/>
          <a:stretch/>
        </p:blipFill>
        <p:spPr>
          <a:xfrm>
            <a:off x="9308293" y="1292158"/>
            <a:ext cx="2593194" cy="2219669"/>
          </a:xfrm>
          <a:prstGeom prst="rect">
            <a:avLst/>
          </a:prstGeom>
        </p:spPr>
      </p:pic>
      <p:pic>
        <p:nvPicPr>
          <p:cNvPr id="20" name="Picture 19" descr="A pair of girls drawing a line&#10;&#10;Description automatically generated">
            <a:extLst>
              <a:ext uri="{FF2B5EF4-FFF2-40B4-BE49-F238E27FC236}">
                <a16:creationId xmlns:a16="http://schemas.microsoft.com/office/drawing/2014/main" id="{5FC04761-36FC-EC40-E840-4AF062F6A0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51418" y="1292158"/>
            <a:ext cx="2339606" cy="2219669"/>
          </a:xfrm>
          <a:prstGeom prst="rect">
            <a:avLst/>
          </a:prstGeom>
        </p:spPr>
      </p:pic>
      <p:sp>
        <p:nvSpPr>
          <p:cNvPr id="21" name="TextBox 20">
            <a:extLst>
              <a:ext uri="{FF2B5EF4-FFF2-40B4-BE49-F238E27FC236}">
                <a16:creationId xmlns:a16="http://schemas.microsoft.com/office/drawing/2014/main" id="{B9000BD4-FE82-366E-94FB-597B224AEABE}"/>
              </a:ext>
            </a:extLst>
          </p:cNvPr>
          <p:cNvSpPr txBox="1"/>
          <p:nvPr/>
        </p:nvSpPr>
        <p:spPr>
          <a:xfrm>
            <a:off x="9392219" y="3679277"/>
            <a:ext cx="2498588" cy="2893100"/>
          </a:xfrm>
          <a:prstGeom prst="rect">
            <a:avLst/>
          </a:prstGeom>
          <a:noFill/>
        </p:spPr>
        <p:txBody>
          <a:bodyPr wrap="square" rtlCol="0">
            <a:spAutoFit/>
          </a:bodyPr>
          <a:lstStyle/>
          <a:p>
            <a:pPr algn="ctr"/>
            <a:r>
              <a:rPr lang="en-US" sz="1400" dirty="0"/>
              <a:t>Feedback: whilst each transect was approx. 7m apart, we combined them to add more dots on the scatterplot graph. The crab holes were so small, it is difficult to know if they were even ghost crab holes at all? When presenting the data, the x-axis was formatted to start at 15m due to there being no holes any closer to the low tide zone. </a:t>
            </a:r>
          </a:p>
        </p:txBody>
      </p:sp>
    </p:spTree>
    <p:extLst>
      <p:ext uri="{BB962C8B-B14F-4D97-AF65-F5344CB8AC3E}">
        <p14:creationId xmlns:p14="http://schemas.microsoft.com/office/powerpoint/2010/main" val="78598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Group 2 (ghost crab abundance)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3" name="Picture 2">
            <a:extLst>
              <a:ext uri="{FF2B5EF4-FFF2-40B4-BE49-F238E27FC236}">
                <a16:creationId xmlns:a16="http://schemas.microsoft.com/office/drawing/2014/main" id="{145CAD33-4893-53FF-99E2-E2F32C6EFC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336"/>
          <a:stretch/>
        </p:blipFill>
        <p:spPr>
          <a:xfrm>
            <a:off x="346362" y="1412192"/>
            <a:ext cx="4497100" cy="3394424"/>
          </a:xfrm>
          <a:prstGeom prst="rect">
            <a:avLst/>
          </a:prstGeom>
        </p:spPr>
      </p:pic>
      <p:sp>
        <p:nvSpPr>
          <p:cNvPr id="4" name="TextBox 3">
            <a:extLst>
              <a:ext uri="{FF2B5EF4-FFF2-40B4-BE49-F238E27FC236}">
                <a16:creationId xmlns:a16="http://schemas.microsoft.com/office/drawing/2014/main" id="{7562BB96-78B7-05BE-7A1B-4DCE39A537BF}"/>
              </a:ext>
            </a:extLst>
          </p:cNvPr>
          <p:cNvSpPr txBox="1"/>
          <p:nvPr/>
        </p:nvSpPr>
        <p:spPr>
          <a:xfrm>
            <a:off x="253494" y="4868018"/>
            <a:ext cx="4682837" cy="1600438"/>
          </a:xfrm>
          <a:prstGeom prst="rect">
            <a:avLst/>
          </a:prstGeom>
          <a:noFill/>
        </p:spPr>
        <p:txBody>
          <a:bodyPr wrap="square" rtlCol="0">
            <a:spAutoFit/>
          </a:bodyPr>
          <a:lstStyle/>
          <a:p>
            <a:pPr algn="ctr"/>
            <a:r>
              <a:rPr lang="en-US" sz="1400" dirty="0"/>
              <a:t>There was enough time for 1.5 transects, with a lot of zero counts in the low and mid tide zone. Most of the crab holes were up under the trees and logs high up on the beach near the dunes. There is suspicion they were not ghost crab holes (very small in size) and instead holes from another organism. They were so small, sometimes it was difficult to tell if it was even a crab hole or not. </a:t>
            </a:r>
          </a:p>
        </p:txBody>
      </p:sp>
      <p:pic>
        <p:nvPicPr>
          <p:cNvPr id="6" name="Picture 5" descr="A group of men drawing in the sand&#10;&#10;Description automatically generated">
            <a:extLst>
              <a:ext uri="{FF2B5EF4-FFF2-40B4-BE49-F238E27FC236}">
                <a16:creationId xmlns:a16="http://schemas.microsoft.com/office/drawing/2014/main" id="{39BFF058-21A7-B180-4248-CD970DF84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2543" y="1412192"/>
            <a:ext cx="6741687" cy="5056264"/>
          </a:xfrm>
          <a:prstGeom prst="rect">
            <a:avLst/>
          </a:prstGeom>
        </p:spPr>
      </p:pic>
    </p:spTree>
    <p:extLst>
      <p:ext uri="{BB962C8B-B14F-4D97-AF65-F5344CB8AC3E}">
        <p14:creationId xmlns:p14="http://schemas.microsoft.com/office/powerpoint/2010/main" val="59190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TotalTime>
  <Words>939</Words>
  <Application>Microsoft Macintosh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AkayaTelivigala</vt:lpstr>
      <vt:lpstr>Aptos</vt:lpstr>
      <vt:lpstr>Aptos Display</vt:lpstr>
      <vt:lpstr>Aptos Narrow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57</cp:revision>
  <dcterms:created xsi:type="dcterms:W3CDTF">2024-03-15T03:16:52Z</dcterms:created>
  <dcterms:modified xsi:type="dcterms:W3CDTF">2024-03-28T19:14:55Z</dcterms:modified>
</cp:coreProperties>
</file>