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912" r:id="rId2"/>
    <p:sldId id="913" r:id="rId3"/>
  </p:sldIdLst>
  <p:sldSz cx="6858000" cy="9144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il Riches" initials="G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5" autoAdjust="0"/>
    <p:restoredTop sz="94575"/>
  </p:normalViewPr>
  <p:slideViewPr>
    <p:cSldViewPr>
      <p:cViewPr>
        <p:scale>
          <a:sx n="140" d="100"/>
          <a:sy n="140" d="100"/>
        </p:scale>
        <p:origin x="1712" y="-18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748" cy="496809"/>
          </a:xfrm>
          <a:prstGeom prst="rect">
            <a:avLst/>
          </a:prstGeom>
        </p:spPr>
        <p:txBody>
          <a:bodyPr vert="horz" lIns="90407" tIns="45204" rIns="90407" bIns="45204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404" y="0"/>
            <a:ext cx="2942748" cy="496809"/>
          </a:xfrm>
          <a:prstGeom prst="rect">
            <a:avLst/>
          </a:prstGeom>
        </p:spPr>
        <p:txBody>
          <a:bodyPr vert="horz" lIns="90407" tIns="45204" rIns="90407" bIns="45204" rtlCol="0"/>
          <a:lstStyle>
            <a:lvl1pPr algn="r">
              <a:defRPr sz="1200"/>
            </a:lvl1pPr>
          </a:lstStyle>
          <a:p>
            <a:fld id="{B311833B-65A7-4B04-9E13-7DEB37ED3333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98663" y="742950"/>
            <a:ext cx="279241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4" rIns="90407" bIns="45204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7298"/>
            <a:ext cx="5431790" cy="4468099"/>
          </a:xfrm>
          <a:prstGeom prst="rect">
            <a:avLst/>
          </a:prstGeom>
        </p:spPr>
        <p:txBody>
          <a:bodyPr vert="horz" lIns="90407" tIns="45204" rIns="90407" bIns="452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416"/>
            <a:ext cx="2942748" cy="496809"/>
          </a:xfrm>
          <a:prstGeom prst="rect">
            <a:avLst/>
          </a:prstGeom>
        </p:spPr>
        <p:txBody>
          <a:bodyPr vert="horz" lIns="90407" tIns="45204" rIns="90407" bIns="45204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404" y="9431416"/>
            <a:ext cx="2942748" cy="496809"/>
          </a:xfrm>
          <a:prstGeom prst="rect">
            <a:avLst/>
          </a:prstGeom>
        </p:spPr>
        <p:txBody>
          <a:bodyPr vert="horz" lIns="90407" tIns="45204" rIns="90407" bIns="45204" rtlCol="0" anchor="b"/>
          <a:lstStyle>
            <a:lvl1pPr algn="r">
              <a:defRPr sz="1200"/>
            </a:lvl1pPr>
          </a:lstStyle>
          <a:p>
            <a:fld id="{E17E4790-4B88-4B3E-89CD-9E8426F404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17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175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E4790-4B88-4B3E-89CD-9E8426F404CC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479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BBCE7-22BB-4C35-B64C-521946A1A25E}" type="datetimeFigureOut">
              <a:rPr lang="en-AU" smtClean="0"/>
              <a:pPr/>
              <a:t>26/4/2024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1533-C339-4AC9-9FBB-5D0E827ECBD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8EEF81-2867-46C8-9EA7-DE1F06E11171}"/>
              </a:ext>
            </a:extLst>
          </p:cNvPr>
          <p:cNvCxnSpPr>
            <a:cxnSpLocks/>
          </p:cNvCxnSpPr>
          <p:nvPr/>
        </p:nvCxnSpPr>
        <p:spPr>
          <a:xfrm flipH="1">
            <a:off x="564258" y="984989"/>
            <a:ext cx="59067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7">
            <a:extLst>
              <a:ext uri="{FF2B5EF4-FFF2-40B4-BE49-F238E27FC236}">
                <a16:creationId xmlns:a16="http://schemas.microsoft.com/office/drawing/2014/main" id="{A4BD9CD8-3130-4017-86B5-6922FC8167A7}"/>
              </a:ext>
            </a:extLst>
          </p:cNvPr>
          <p:cNvSpPr txBox="1"/>
          <p:nvPr/>
        </p:nvSpPr>
        <p:spPr>
          <a:xfrm>
            <a:off x="5517156" y="192422"/>
            <a:ext cx="11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 Narrow" pitchFamily="34" charset="0"/>
              </a:rPr>
              <a:t>Name/s:</a:t>
            </a:r>
          </a:p>
          <a:p>
            <a:endParaRPr lang="en-US" sz="1200" b="1" dirty="0">
              <a:latin typeface="Arial Narrow" pitchFamily="34" charset="0"/>
            </a:endParaRPr>
          </a:p>
          <a:p>
            <a:r>
              <a:rPr lang="en-US" sz="1200" b="1" dirty="0">
                <a:latin typeface="Arial Narrow" pitchFamily="34" charset="0"/>
              </a:rPr>
              <a:t>Date: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85DB7E-B411-4F1F-AC61-3E2825C63F41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>
                <a:latin typeface="Arial Narrow" panose="020B0606020202030204" pitchFamily="34" charset="0"/>
              </a:rPr>
              <a:t>M</a:t>
            </a:r>
            <a:r>
              <a:rPr lang="en-AU" sz="1200" b="1">
                <a:latin typeface="Arial Narrow" panose="020B0606020202030204" pitchFamily="34" charset="0"/>
              </a:rPr>
              <a:t>arine</a:t>
            </a:r>
            <a:r>
              <a:rPr lang="en-AU"/>
              <a:t> </a:t>
            </a:r>
          </a:p>
          <a:p>
            <a:r>
              <a:rPr lang="en-AU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E1C2A8-A26C-42AE-91C0-31D2BA8FCC83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>
                <a:latin typeface="Arial Narrow" panose="020B0606020202030204" pitchFamily="34" charset="0"/>
              </a:rPr>
              <a:t>marineeducation.com.au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8C05C9-B467-F957-37B7-83B2807BA89A}"/>
              </a:ext>
            </a:extLst>
          </p:cNvPr>
          <p:cNvCxnSpPr>
            <a:cxnSpLocks/>
          </p:cNvCxnSpPr>
          <p:nvPr/>
        </p:nvCxnSpPr>
        <p:spPr>
          <a:xfrm flipH="1">
            <a:off x="537036" y="8820473"/>
            <a:ext cx="59339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6">
            <a:extLst>
              <a:ext uri="{FF2B5EF4-FFF2-40B4-BE49-F238E27FC236}">
                <a16:creationId xmlns:a16="http://schemas.microsoft.com/office/drawing/2014/main" id="{9C1AFF4E-1BA1-5910-5950-1026E5D2F3C7}"/>
              </a:ext>
            </a:extLst>
          </p:cNvPr>
          <p:cNvSpPr txBox="1"/>
          <p:nvPr/>
        </p:nvSpPr>
        <p:spPr>
          <a:xfrm>
            <a:off x="491677" y="8820472"/>
            <a:ext cx="2272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2024 </a:t>
            </a:r>
            <a:r>
              <a:rPr lang="en-AU" sz="1100" b="1" dirty="0">
                <a:solidFill>
                  <a:schemeClr val="bg1"/>
                </a:solidFill>
                <a:highlight>
                  <a:srgbClr val="000000"/>
                </a:highlight>
                <a:latin typeface="Arial Narrow" pitchFamily="34" charset="0"/>
              </a:rPr>
              <a:t>CC BY-NC-SA</a:t>
            </a:r>
            <a:r>
              <a:rPr lang="en-AU" sz="1100" dirty="0">
                <a:latin typeface="Arial Narrow" pitchFamily="34" charset="0"/>
              </a:rPr>
              <a:t>                   </a:t>
            </a:r>
            <a:endParaRPr lang="en-AU" sz="1100" b="1" dirty="0">
              <a:latin typeface="Arial Narrow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33C5FD-1534-AC0D-2742-D75198EE2C06}"/>
              </a:ext>
            </a:extLst>
          </p:cNvPr>
          <p:cNvSpPr txBox="1"/>
          <p:nvPr/>
        </p:nvSpPr>
        <p:spPr>
          <a:xfrm>
            <a:off x="1356346" y="269640"/>
            <a:ext cx="419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Narrow" pitchFamily="34" charset="0"/>
              </a:rPr>
              <a:t>Data SHEET</a:t>
            </a:r>
            <a:endParaRPr lang="en-US" sz="1400" dirty="0">
              <a:latin typeface="Arial Narrow" pitchFamily="34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1F1056A-2AFA-1FE6-C695-B08A766A0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41093"/>
              </p:ext>
            </p:extLst>
          </p:nvPr>
        </p:nvGraphicFramePr>
        <p:xfrm>
          <a:off x="558326" y="1064452"/>
          <a:ext cx="5912661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532">
                  <a:extLst>
                    <a:ext uri="{9D8B030D-6E8A-4147-A177-3AD203B41FA5}">
                      <a16:colId xmlns:a16="http://schemas.microsoft.com/office/drawing/2014/main" val="3236111070"/>
                    </a:ext>
                  </a:extLst>
                </a:gridCol>
                <a:gridCol w="1878577">
                  <a:extLst>
                    <a:ext uri="{9D8B030D-6E8A-4147-A177-3AD203B41FA5}">
                      <a16:colId xmlns:a16="http://schemas.microsoft.com/office/drawing/2014/main" val="1832540119"/>
                    </a:ext>
                  </a:extLst>
                </a:gridCol>
                <a:gridCol w="1681685">
                  <a:extLst>
                    <a:ext uri="{9D8B030D-6E8A-4147-A177-3AD203B41FA5}">
                      <a16:colId xmlns:a16="http://schemas.microsoft.com/office/drawing/2014/main" val="297671357"/>
                    </a:ext>
                  </a:extLst>
                </a:gridCol>
                <a:gridCol w="1169867">
                  <a:extLst>
                    <a:ext uri="{9D8B030D-6E8A-4147-A177-3AD203B41FA5}">
                      <a16:colId xmlns:a16="http://schemas.microsoft.com/office/drawing/2014/main" val="3669031741"/>
                    </a:ext>
                  </a:extLst>
                </a:gridCol>
              </a:tblGrid>
              <a:tr h="132817">
                <a:tc row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Date: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Start Time:</a:t>
                      </a:r>
                    </a:p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End Time: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Location: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382783"/>
                  </a:ext>
                </a:extLst>
              </a:tr>
              <a:tr h="151790">
                <a:tc v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Forest Type: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86556"/>
                  </a:ext>
                </a:extLst>
              </a:tr>
              <a:tr h="208712"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Collectors:</a:t>
                      </a:r>
                    </a:p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Plot number: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449554"/>
                  </a:ext>
                </a:extLst>
              </a:tr>
              <a:tr h="132817"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GPS Start Coordinates: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Distance to shore: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776955"/>
                  </a:ext>
                </a:extLst>
              </a:tr>
              <a:tr h="132817"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GPS End Coordinates: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Plot length: 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Plot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360374"/>
                  </a:ext>
                </a:extLst>
              </a:tr>
              <a:tr h="132817"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Compass bearing from START: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70446"/>
                  </a:ext>
                </a:extLst>
              </a:tr>
              <a:tr h="132817"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Dead Tree Tally: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Live Canopy Tree Tally: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57891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270D720-8D5A-8FB1-B608-28A1097F6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76089"/>
              </p:ext>
            </p:extLst>
          </p:nvPr>
        </p:nvGraphicFramePr>
        <p:xfrm>
          <a:off x="558326" y="2810679"/>
          <a:ext cx="5912658" cy="588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394">
                  <a:extLst>
                    <a:ext uri="{9D8B030D-6E8A-4147-A177-3AD203B41FA5}">
                      <a16:colId xmlns:a16="http://schemas.microsoft.com/office/drawing/2014/main" val="3330408743"/>
                    </a:ext>
                  </a:extLst>
                </a:gridCol>
                <a:gridCol w="353568">
                  <a:extLst>
                    <a:ext uri="{9D8B030D-6E8A-4147-A177-3AD203B41FA5}">
                      <a16:colId xmlns:a16="http://schemas.microsoft.com/office/drawing/2014/main" val="592436560"/>
                    </a:ext>
                  </a:extLst>
                </a:gridCol>
                <a:gridCol w="285408">
                  <a:extLst>
                    <a:ext uri="{9D8B030D-6E8A-4147-A177-3AD203B41FA5}">
                      <a16:colId xmlns:a16="http://schemas.microsoft.com/office/drawing/2014/main" val="3722331560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205657787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682068486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1423738043"/>
                    </a:ext>
                  </a:extLst>
                </a:gridCol>
                <a:gridCol w="285408">
                  <a:extLst>
                    <a:ext uri="{9D8B030D-6E8A-4147-A177-3AD203B41FA5}">
                      <a16:colId xmlns:a16="http://schemas.microsoft.com/office/drawing/2014/main" val="3367279295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3277206024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1832250465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2697806378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391760319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2108657971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3779673316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4053308062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580192085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1600659087"/>
                    </a:ext>
                  </a:extLst>
                </a:gridCol>
                <a:gridCol w="356760">
                  <a:extLst>
                    <a:ext uri="{9D8B030D-6E8A-4147-A177-3AD203B41FA5}">
                      <a16:colId xmlns:a16="http://schemas.microsoft.com/office/drawing/2014/main" val="3666507733"/>
                    </a:ext>
                  </a:extLst>
                </a:gridCol>
              </a:tblGrid>
              <a:tr h="639593"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Stem Number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Tree Number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Multi-stem (</a:t>
                      </a:r>
                      <a:r>
                        <a:rPr lang="en-US" sz="800" b="0" i="0" dirty="0" err="1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a,b</a:t>
                      </a:r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?)</a:t>
                      </a:r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Distance </a:t>
                      </a:r>
                      <a:r>
                        <a:rPr lang="en-US" sz="800" b="0" i="1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Along</a:t>
                      </a:r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Tape (in m)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Distance </a:t>
                      </a:r>
                      <a:r>
                        <a:rPr lang="en-US" sz="800" b="0" i="1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From</a:t>
                      </a:r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Tape (in m)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Side of transect: Left (L) or Right (R)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Species  code</a:t>
                      </a:r>
                    </a:p>
                  </a:txBody>
                  <a:tcPr vert="vert27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Tree girth (cm)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Tree height (m)  to 0.1 decimal point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Lean:  (º)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Position: </a:t>
                      </a:r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Canopy (C) or Sub-canopy (SC) or Emergent (E)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Health score (0-5)</a:t>
                      </a:r>
                    </a:p>
                  </a:txBody>
                  <a:tcPr vert="vert270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Tree Damage Code</a:t>
                      </a: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3114766861"/>
                  </a:ext>
                </a:extLst>
              </a:tr>
              <a:tr h="17519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Diameter (cm)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to 0.1 decimal point</a:t>
                      </a:r>
                      <a:endParaRPr lang="en-US" sz="8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/>
                        <a:t>Circumference – calculate in class  </a:t>
                      </a:r>
                    </a:p>
                    <a:p>
                      <a:pPr algn="r"/>
                      <a:r>
                        <a:rPr lang="en-US" sz="800" dirty="0"/>
                        <a:t>(3.14 x D) to 0.1 decimal point</a:t>
                      </a:r>
                    </a:p>
                    <a:p>
                      <a:pPr algn="r"/>
                      <a:endParaRPr lang="en-US" sz="800" dirty="0"/>
                    </a:p>
                  </a:txBody>
                  <a:tcPr vert="vert27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Degrees to top of tree (protractor) 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Height of person (cm)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Distance from person to tree (cm)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Tree height (m) – calculate in class</a:t>
                      </a:r>
                    </a:p>
                  </a:txBody>
                  <a:tcPr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892085"/>
                  </a:ext>
                </a:extLst>
              </a:tr>
              <a:tr h="43660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47049"/>
                  </a:ext>
                </a:extLst>
              </a:tr>
              <a:tr h="43660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397728"/>
                  </a:ext>
                </a:extLst>
              </a:tr>
              <a:tr h="43660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60984"/>
                  </a:ext>
                </a:extLst>
              </a:tr>
              <a:tr h="43660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40736"/>
                  </a:ext>
                </a:extLst>
              </a:tr>
              <a:tr h="43660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795235"/>
                  </a:ext>
                </a:extLst>
              </a:tr>
              <a:tr h="43660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366801"/>
                  </a:ext>
                </a:extLst>
              </a:tr>
              <a:tr h="43660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705958"/>
                  </a:ext>
                </a:extLst>
              </a:tr>
              <a:tr h="436607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</a:t>
                      </a:r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75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99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FBCA1E4C-114A-F796-F955-D1E2197980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11" y="3742164"/>
            <a:ext cx="3803485" cy="196574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754998-334E-C08D-21A9-A16729C91EE0}"/>
              </a:ext>
            </a:extLst>
          </p:cNvPr>
          <p:cNvCxnSpPr>
            <a:cxnSpLocks/>
          </p:cNvCxnSpPr>
          <p:nvPr/>
        </p:nvCxnSpPr>
        <p:spPr>
          <a:xfrm flipH="1">
            <a:off x="564258" y="984989"/>
            <a:ext cx="59067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7">
            <a:extLst>
              <a:ext uri="{FF2B5EF4-FFF2-40B4-BE49-F238E27FC236}">
                <a16:creationId xmlns:a16="http://schemas.microsoft.com/office/drawing/2014/main" id="{DCF35B2F-E130-0627-486E-2D1A7175F3A1}"/>
              </a:ext>
            </a:extLst>
          </p:cNvPr>
          <p:cNvSpPr txBox="1"/>
          <p:nvPr/>
        </p:nvSpPr>
        <p:spPr>
          <a:xfrm>
            <a:off x="5517156" y="192422"/>
            <a:ext cx="117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 Narrow" pitchFamily="34" charset="0"/>
              </a:rPr>
              <a:t>Name/s:</a:t>
            </a:r>
          </a:p>
          <a:p>
            <a:endParaRPr lang="en-US" sz="1200" b="1" dirty="0">
              <a:latin typeface="Arial Narrow" pitchFamily="34" charset="0"/>
            </a:endParaRPr>
          </a:p>
          <a:p>
            <a:r>
              <a:rPr lang="en-US" sz="1200" b="1" dirty="0">
                <a:latin typeface="Arial Narrow" pitchFamily="34" charset="0"/>
              </a:rPr>
              <a:t>Date: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2E0570-025B-A25B-9B02-EFA8C5E81C76}"/>
              </a:ext>
            </a:extLst>
          </p:cNvPr>
          <p:cNvSpPr txBox="1"/>
          <p:nvPr/>
        </p:nvSpPr>
        <p:spPr>
          <a:xfrm>
            <a:off x="564258" y="214201"/>
            <a:ext cx="79208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b="1">
                <a:latin typeface="Arial Narrow" panose="020B0606020202030204" pitchFamily="34" charset="0"/>
              </a:rPr>
              <a:t>M</a:t>
            </a:r>
            <a:r>
              <a:rPr lang="en-AU" sz="1200" b="1">
                <a:latin typeface="Arial Narrow" panose="020B0606020202030204" pitchFamily="34" charset="0"/>
              </a:rPr>
              <a:t>arine</a:t>
            </a:r>
            <a:r>
              <a:rPr lang="en-AU"/>
              <a:t> </a:t>
            </a:r>
          </a:p>
          <a:p>
            <a:r>
              <a:rPr lang="en-AU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E</a:t>
            </a:r>
            <a:r>
              <a:rPr lang="en-AU" sz="120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ducation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DF69EC-37E6-2041-C14F-77D822A7B10D}"/>
              </a:ext>
            </a:extLst>
          </p:cNvPr>
          <p:cNvSpPr txBox="1"/>
          <p:nvPr/>
        </p:nvSpPr>
        <p:spPr>
          <a:xfrm rot="16200000">
            <a:off x="-56443" y="313427"/>
            <a:ext cx="11167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80">
                <a:latin typeface="Arial Narrow" panose="020B0606020202030204" pitchFamily="34" charset="0"/>
              </a:rPr>
              <a:t>marineeducation.com.au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B67CCB-F95C-2AFC-88EB-C292FF0D588E}"/>
              </a:ext>
            </a:extLst>
          </p:cNvPr>
          <p:cNvSpPr txBox="1"/>
          <p:nvPr/>
        </p:nvSpPr>
        <p:spPr>
          <a:xfrm>
            <a:off x="1356346" y="269640"/>
            <a:ext cx="419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 Narrow" pitchFamily="34" charset="0"/>
              </a:rPr>
              <a:t>Marvellous</a:t>
            </a:r>
            <a:r>
              <a:rPr lang="en-US" sz="2800" b="1" dirty="0">
                <a:latin typeface="Arial Narrow" pitchFamily="34" charset="0"/>
              </a:rPr>
              <a:t> Mangroves</a:t>
            </a:r>
            <a:endParaRPr lang="en-US" sz="1400" dirty="0">
              <a:latin typeface="Arial Narrow" pitchFamily="34" charset="0"/>
            </a:endParaRPr>
          </a:p>
        </p:txBody>
      </p:sp>
      <p:pic>
        <p:nvPicPr>
          <p:cNvPr id="33" name="Picture 32" descr="A tree health score chart&#10;&#10;Description automatically generated">
            <a:extLst>
              <a:ext uri="{FF2B5EF4-FFF2-40B4-BE49-F238E27FC236}">
                <a16:creationId xmlns:a16="http://schemas.microsoft.com/office/drawing/2014/main" id="{7AF24174-1CC9-220A-CB9B-88712D4C35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692" y="5772552"/>
            <a:ext cx="3679948" cy="1730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A drawing of a person measuring a tall pole&#10;&#10;Description automatically generated">
            <a:extLst>
              <a:ext uri="{FF2B5EF4-FFF2-40B4-BE49-F238E27FC236}">
                <a16:creationId xmlns:a16="http://schemas.microsoft.com/office/drawing/2014/main" id="{8C4FD403-A43A-A0F3-1EE0-17080DAC2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28" y="1150615"/>
            <a:ext cx="877343" cy="1301864"/>
          </a:xfrm>
          <a:prstGeom prst="rect">
            <a:avLst/>
          </a:prstGeom>
        </p:spPr>
      </p:pic>
      <p:pic>
        <p:nvPicPr>
          <p:cNvPr id="37" name="Picture 36" descr="A drawing of a person holding a stem tree&#10;&#10;Description automatically generated">
            <a:extLst>
              <a:ext uri="{FF2B5EF4-FFF2-40B4-BE49-F238E27FC236}">
                <a16:creationId xmlns:a16="http://schemas.microsoft.com/office/drawing/2014/main" id="{3A294409-5075-11A7-4059-5BA54B31E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61" y="2449340"/>
            <a:ext cx="1100943" cy="1238561"/>
          </a:xfrm>
          <a:prstGeom prst="rect">
            <a:avLst/>
          </a:prstGeom>
        </p:spPr>
      </p:pic>
      <p:pic>
        <p:nvPicPr>
          <p:cNvPr id="39" name="Picture 38" descr="A diagram of a plant&#10;&#10;Description automatically generated">
            <a:extLst>
              <a:ext uri="{FF2B5EF4-FFF2-40B4-BE49-F238E27FC236}">
                <a16:creationId xmlns:a16="http://schemas.microsoft.com/office/drawing/2014/main" id="{70ED4D15-26D1-F3F0-D3C0-7556F75C70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6" y="1041360"/>
            <a:ext cx="4719588" cy="2700804"/>
          </a:xfrm>
          <a:prstGeom prst="rect">
            <a:avLst/>
          </a:prstGeom>
        </p:spPr>
      </p:pic>
      <p:pic>
        <p:nvPicPr>
          <p:cNvPr id="40" name="Picture 39" descr="A diagram of a long plot&#10;&#10;Description automatically generated">
            <a:extLst>
              <a:ext uri="{FF2B5EF4-FFF2-40B4-BE49-F238E27FC236}">
                <a16:creationId xmlns:a16="http://schemas.microsoft.com/office/drawing/2014/main" id="{A62A49A6-16AB-CD8D-1031-DFEC413EAD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29" y="7652321"/>
            <a:ext cx="3688911" cy="8549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4838484-04F6-59B3-2E57-AE77C262FD50}"/>
              </a:ext>
            </a:extLst>
          </p:cNvPr>
          <p:cNvCxnSpPr>
            <a:cxnSpLocks/>
          </p:cNvCxnSpPr>
          <p:nvPr/>
        </p:nvCxnSpPr>
        <p:spPr>
          <a:xfrm flipH="1">
            <a:off x="537036" y="8820473"/>
            <a:ext cx="59339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6">
            <a:extLst>
              <a:ext uri="{FF2B5EF4-FFF2-40B4-BE49-F238E27FC236}">
                <a16:creationId xmlns:a16="http://schemas.microsoft.com/office/drawing/2014/main" id="{7EA53F5F-174B-7FA9-9EF4-818C00F0CA37}"/>
              </a:ext>
            </a:extLst>
          </p:cNvPr>
          <p:cNvSpPr txBox="1"/>
          <p:nvPr/>
        </p:nvSpPr>
        <p:spPr>
          <a:xfrm>
            <a:off x="491677" y="8820472"/>
            <a:ext cx="2272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latin typeface="Arial Narrow" pitchFamily="34" charset="0"/>
              </a:rPr>
              <a:t>© Marine Education 2024 </a:t>
            </a:r>
            <a:r>
              <a:rPr lang="en-AU" sz="1100" b="1" dirty="0">
                <a:solidFill>
                  <a:schemeClr val="bg1"/>
                </a:solidFill>
                <a:highlight>
                  <a:srgbClr val="000000"/>
                </a:highlight>
                <a:latin typeface="Arial Narrow" pitchFamily="34" charset="0"/>
              </a:rPr>
              <a:t>CC BY-NC-SA</a:t>
            </a:r>
            <a:r>
              <a:rPr lang="en-AU" sz="1100" dirty="0">
                <a:latin typeface="Arial Narrow" pitchFamily="34" charset="0"/>
              </a:rPr>
              <a:t>                   </a:t>
            </a:r>
            <a:endParaRPr lang="en-AU" sz="1100" b="1" dirty="0">
              <a:latin typeface="Arial Narrow" pitchFamily="34" charset="0"/>
            </a:endParaRPr>
          </a:p>
        </p:txBody>
      </p:sp>
      <p:pic>
        <p:nvPicPr>
          <p:cNvPr id="44" name="Picture 43" descr="A white square with a black and grey camera icon&#10;&#10;Description automatically generated">
            <a:extLst>
              <a:ext uri="{FF2B5EF4-FFF2-40B4-BE49-F238E27FC236}">
                <a16:creationId xmlns:a16="http://schemas.microsoft.com/office/drawing/2014/main" id="{49403212-27B3-E6B8-A56E-D3077A46A3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01" y="7294293"/>
            <a:ext cx="864166" cy="1253040"/>
          </a:xfrm>
          <a:prstGeom prst="rect">
            <a:avLst/>
          </a:prstGeom>
        </p:spPr>
      </p:pic>
      <p:pic>
        <p:nvPicPr>
          <p:cNvPr id="48" name="Picture 47" descr="A table with text on it&#10;&#10;Description automatically generated">
            <a:extLst>
              <a:ext uri="{FF2B5EF4-FFF2-40B4-BE49-F238E27FC236}">
                <a16:creationId xmlns:a16="http://schemas.microsoft.com/office/drawing/2014/main" id="{80E95B03-1E35-8071-3B38-8FFE014713A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1"/>
          <a:stretch/>
        </p:blipFill>
        <p:spPr>
          <a:xfrm>
            <a:off x="4452314" y="3819382"/>
            <a:ext cx="1739701" cy="1736139"/>
          </a:xfrm>
          <a:prstGeom prst="rect">
            <a:avLst/>
          </a:prstGeom>
        </p:spPr>
      </p:pic>
      <p:pic>
        <p:nvPicPr>
          <p:cNvPr id="50" name="Picture 4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EA0F118-A4B9-5C5B-85B3-000FD825F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14" y="7347949"/>
            <a:ext cx="1269986" cy="1210917"/>
          </a:xfrm>
          <a:prstGeom prst="rect">
            <a:avLst/>
          </a:prstGeom>
        </p:spPr>
      </p:pic>
      <p:pic>
        <p:nvPicPr>
          <p:cNvPr id="51" name="Picture 50" descr="A table with text on it&#10;&#10;Description automatically generated">
            <a:extLst>
              <a:ext uri="{FF2B5EF4-FFF2-40B4-BE49-F238E27FC236}">
                <a16:creationId xmlns:a16="http://schemas.microsoft.com/office/drawing/2014/main" id="{F2391B92-76E8-99C0-2402-C04E3D29964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1" r="2171" b="9145"/>
          <a:stretch/>
        </p:blipFill>
        <p:spPr>
          <a:xfrm>
            <a:off x="4452314" y="5590186"/>
            <a:ext cx="1739701" cy="15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56755</TotalTime>
  <Words>237</Words>
  <Application>Microsoft Macintosh PowerPoint</Application>
  <PresentationFormat>On-screen Show (4:3)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daniellem</dc:creator>
  <cp:lastModifiedBy>Gail Riches</cp:lastModifiedBy>
  <cp:revision>6997</cp:revision>
  <cp:lastPrinted>2024-04-26T01:59:05Z</cp:lastPrinted>
  <dcterms:created xsi:type="dcterms:W3CDTF">2011-04-13T05:15:36Z</dcterms:created>
  <dcterms:modified xsi:type="dcterms:W3CDTF">2024-04-26T11:21:22Z</dcterms:modified>
</cp:coreProperties>
</file>