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739" r:id="rId2"/>
    <p:sldId id="760" r:id="rId3"/>
    <p:sldId id="758" r:id="rId4"/>
    <p:sldId id="759" r:id="rId5"/>
    <p:sldId id="740" r:id="rId6"/>
    <p:sldId id="761" r:id="rId7"/>
    <p:sldId id="753" r:id="rId8"/>
    <p:sldId id="762" r:id="rId9"/>
    <p:sldId id="754" r:id="rId10"/>
    <p:sldId id="763" r:id="rId11"/>
    <p:sldId id="743" r:id="rId12"/>
    <p:sldId id="764" r:id="rId13"/>
    <p:sldId id="744" r:id="rId14"/>
    <p:sldId id="765" r:id="rId15"/>
    <p:sldId id="757" r:id="rId16"/>
    <p:sldId id="746" r:id="rId17"/>
    <p:sldId id="747" r:id="rId18"/>
    <p:sldId id="748" r:id="rId19"/>
    <p:sldId id="749" r:id="rId20"/>
    <p:sldId id="750" r:id="rId21"/>
    <p:sldId id="751" r:id="rId22"/>
  </p:sldIdLst>
  <p:sldSz cx="6858000" cy="9144000" type="screen4x3"/>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il Riches" initials="G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60" autoAdjust="0"/>
    <p:restoredTop sz="95253" autoAdjust="0"/>
  </p:normalViewPr>
  <p:slideViewPr>
    <p:cSldViewPr>
      <p:cViewPr varScale="1">
        <p:scale>
          <a:sx n="78" d="100"/>
          <a:sy n="78" d="100"/>
        </p:scale>
        <p:origin x="2456" y="22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5406" cy="501257"/>
          </a:xfrm>
          <a:prstGeom prst="rect">
            <a:avLst/>
          </a:prstGeom>
        </p:spPr>
        <p:txBody>
          <a:bodyPr vert="horz" lIns="91420" tIns="45710" rIns="91420" bIns="45710" rtlCol="0"/>
          <a:lstStyle>
            <a:lvl1pPr algn="l">
              <a:defRPr sz="1200"/>
            </a:lvl1pPr>
          </a:lstStyle>
          <a:p>
            <a:endParaRPr lang="en-AU" dirty="0"/>
          </a:p>
        </p:txBody>
      </p:sp>
      <p:sp>
        <p:nvSpPr>
          <p:cNvPr id="3" name="Date Placeholder 2"/>
          <p:cNvSpPr>
            <a:spLocks noGrp="1"/>
          </p:cNvSpPr>
          <p:nvPr>
            <p:ph type="dt" idx="1"/>
          </p:nvPr>
        </p:nvSpPr>
        <p:spPr>
          <a:xfrm>
            <a:off x="3901148" y="0"/>
            <a:ext cx="2985406" cy="501257"/>
          </a:xfrm>
          <a:prstGeom prst="rect">
            <a:avLst/>
          </a:prstGeom>
        </p:spPr>
        <p:txBody>
          <a:bodyPr vert="horz" lIns="91420" tIns="45710" rIns="91420" bIns="45710" rtlCol="0"/>
          <a:lstStyle>
            <a:lvl1pPr algn="r">
              <a:defRPr sz="1200"/>
            </a:lvl1pPr>
          </a:lstStyle>
          <a:p>
            <a:fld id="{B311833B-65A7-4B04-9E13-7DEB37ED3333}" type="datetimeFigureOut">
              <a:rPr lang="en-AU" smtClean="0"/>
              <a:pPr/>
              <a:t>26/11/22</a:t>
            </a:fld>
            <a:endParaRPr lang="en-AU" dirty="0"/>
          </a:p>
        </p:txBody>
      </p:sp>
      <p:sp>
        <p:nvSpPr>
          <p:cNvPr id="4" name="Slide Image Placeholder 3"/>
          <p:cNvSpPr>
            <a:spLocks noGrp="1" noRot="1" noChangeAspect="1"/>
          </p:cNvSpPr>
          <p:nvPr>
            <p:ph type="sldImg" idx="2"/>
          </p:nvPr>
        </p:nvSpPr>
        <p:spPr>
          <a:xfrm>
            <a:off x="2033588" y="749300"/>
            <a:ext cx="2820987" cy="3759200"/>
          </a:xfrm>
          <a:prstGeom prst="rect">
            <a:avLst/>
          </a:prstGeom>
          <a:noFill/>
          <a:ln w="12700">
            <a:solidFill>
              <a:prstClr val="black"/>
            </a:solidFill>
          </a:ln>
        </p:spPr>
        <p:txBody>
          <a:bodyPr vert="horz" lIns="91420" tIns="45710" rIns="91420" bIns="45710" rtlCol="0" anchor="ctr"/>
          <a:lstStyle/>
          <a:p>
            <a:endParaRPr lang="en-AU" dirty="0"/>
          </a:p>
        </p:txBody>
      </p:sp>
      <p:sp>
        <p:nvSpPr>
          <p:cNvPr id="5" name="Notes Placeholder 4"/>
          <p:cNvSpPr>
            <a:spLocks noGrp="1"/>
          </p:cNvSpPr>
          <p:nvPr>
            <p:ph type="body" sz="quarter" idx="3"/>
          </p:nvPr>
        </p:nvSpPr>
        <p:spPr>
          <a:xfrm>
            <a:off x="688817" y="4759532"/>
            <a:ext cx="5510530" cy="4508101"/>
          </a:xfrm>
          <a:prstGeom prst="rect">
            <a:avLst/>
          </a:prstGeom>
        </p:spPr>
        <p:txBody>
          <a:bodyPr vert="horz" lIns="91420" tIns="45710" rIns="91420" bIns="4571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9515854"/>
            <a:ext cx="2985406" cy="501257"/>
          </a:xfrm>
          <a:prstGeom prst="rect">
            <a:avLst/>
          </a:prstGeom>
        </p:spPr>
        <p:txBody>
          <a:bodyPr vert="horz" lIns="91420" tIns="45710" rIns="91420" bIns="4571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901148" y="9515854"/>
            <a:ext cx="2985406" cy="501257"/>
          </a:xfrm>
          <a:prstGeom prst="rect">
            <a:avLst/>
          </a:prstGeom>
        </p:spPr>
        <p:txBody>
          <a:bodyPr vert="horz" lIns="91420" tIns="45710" rIns="91420" bIns="45710" rtlCol="0" anchor="b"/>
          <a:lstStyle>
            <a:lvl1pPr algn="r">
              <a:defRPr sz="1200"/>
            </a:lvl1pPr>
          </a:lstStyle>
          <a:p>
            <a:fld id="{E17E4790-4B88-4B3E-89CD-9E8426F404CC}" type="slidenum">
              <a:rPr lang="en-AU" smtClean="0"/>
              <a:pPr/>
              <a:t>‹#›</a:t>
            </a:fld>
            <a:endParaRPr lang="en-AU" dirty="0"/>
          </a:p>
        </p:txBody>
      </p:sp>
    </p:spTree>
    <p:extLst>
      <p:ext uri="{BB962C8B-B14F-4D97-AF65-F5344CB8AC3E}">
        <p14:creationId xmlns:p14="http://schemas.microsoft.com/office/powerpoint/2010/main" val="2321764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17E4790-4B88-4B3E-89CD-9E8426F404CC}" type="slidenum">
              <a:rPr lang="en-AU" smtClean="0"/>
              <a:pPr/>
              <a:t>1</a:t>
            </a:fld>
            <a:endParaRPr lang="en-AU"/>
          </a:p>
        </p:txBody>
      </p:sp>
    </p:spTree>
    <p:extLst>
      <p:ext uri="{BB962C8B-B14F-4D97-AF65-F5344CB8AC3E}">
        <p14:creationId xmlns:p14="http://schemas.microsoft.com/office/powerpoint/2010/main" val="509427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17E4790-4B88-4B3E-89CD-9E8426F404CC}" type="slidenum">
              <a:rPr lang="en-AU" smtClean="0"/>
              <a:pPr/>
              <a:t>10</a:t>
            </a:fld>
            <a:endParaRPr lang="en-AU"/>
          </a:p>
        </p:txBody>
      </p:sp>
    </p:spTree>
    <p:extLst>
      <p:ext uri="{BB962C8B-B14F-4D97-AF65-F5344CB8AC3E}">
        <p14:creationId xmlns:p14="http://schemas.microsoft.com/office/powerpoint/2010/main" val="42507733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17E4790-4B88-4B3E-89CD-9E8426F404CC}" type="slidenum">
              <a:rPr lang="en-AU" smtClean="0"/>
              <a:pPr/>
              <a:t>11</a:t>
            </a:fld>
            <a:endParaRPr lang="en-AU"/>
          </a:p>
        </p:txBody>
      </p:sp>
    </p:spTree>
    <p:extLst>
      <p:ext uri="{BB962C8B-B14F-4D97-AF65-F5344CB8AC3E}">
        <p14:creationId xmlns:p14="http://schemas.microsoft.com/office/powerpoint/2010/main" val="16985101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17E4790-4B88-4B3E-89CD-9E8426F404CC}" type="slidenum">
              <a:rPr lang="en-AU" smtClean="0"/>
              <a:pPr/>
              <a:t>12</a:t>
            </a:fld>
            <a:endParaRPr lang="en-AU"/>
          </a:p>
        </p:txBody>
      </p:sp>
    </p:spTree>
    <p:extLst>
      <p:ext uri="{BB962C8B-B14F-4D97-AF65-F5344CB8AC3E}">
        <p14:creationId xmlns:p14="http://schemas.microsoft.com/office/powerpoint/2010/main" val="16854510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17E4790-4B88-4B3E-89CD-9E8426F404CC}" type="slidenum">
              <a:rPr lang="en-AU" smtClean="0"/>
              <a:pPr/>
              <a:t>13</a:t>
            </a:fld>
            <a:endParaRPr lang="en-AU"/>
          </a:p>
        </p:txBody>
      </p:sp>
    </p:spTree>
    <p:extLst>
      <p:ext uri="{BB962C8B-B14F-4D97-AF65-F5344CB8AC3E}">
        <p14:creationId xmlns:p14="http://schemas.microsoft.com/office/powerpoint/2010/main" val="2476738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17E4790-4B88-4B3E-89CD-9E8426F404CC}" type="slidenum">
              <a:rPr lang="en-AU" smtClean="0"/>
              <a:pPr/>
              <a:t>14</a:t>
            </a:fld>
            <a:endParaRPr lang="en-AU"/>
          </a:p>
        </p:txBody>
      </p:sp>
    </p:spTree>
    <p:extLst>
      <p:ext uri="{BB962C8B-B14F-4D97-AF65-F5344CB8AC3E}">
        <p14:creationId xmlns:p14="http://schemas.microsoft.com/office/powerpoint/2010/main" val="27116770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17E4790-4B88-4B3E-89CD-9E8426F404CC}" type="slidenum">
              <a:rPr lang="en-AU" smtClean="0"/>
              <a:pPr/>
              <a:t>15</a:t>
            </a:fld>
            <a:endParaRPr lang="en-AU"/>
          </a:p>
        </p:txBody>
      </p:sp>
    </p:spTree>
    <p:extLst>
      <p:ext uri="{BB962C8B-B14F-4D97-AF65-F5344CB8AC3E}">
        <p14:creationId xmlns:p14="http://schemas.microsoft.com/office/powerpoint/2010/main" val="30129059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17E4790-4B88-4B3E-89CD-9E8426F404CC}" type="slidenum">
              <a:rPr lang="en-AU" smtClean="0"/>
              <a:pPr/>
              <a:t>16</a:t>
            </a:fld>
            <a:endParaRPr lang="en-AU"/>
          </a:p>
        </p:txBody>
      </p:sp>
    </p:spTree>
    <p:extLst>
      <p:ext uri="{BB962C8B-B14F-4D97-AF65-F5344CB8AC3E}">
        <p14:creationId xmlns:p14="http://schemas.microsoft.com/office/powerpoint/2010/main" val="7343037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17E4790-4B88-4B3E-89CD-9E8426F404CC}" type="slidenum">
              <a:rPr lang="en-AU" smtClean="0"/>
              <a:pPr/>
              <a:t>17</a:t>
            </a:fld>
            <a:endParaRPr lang="en-AU"/>
          </a:p>
        </p:txBody>
      </p:sp>
    </p:spTree>
    <p:extLst>
      <p:ext uri="{BB962C8B-B14F-4D97-AF65-F5344CB8AC3E}">
        <p14:creationId xmlns:p14="http://schemas.microsoft.com/office/powerpoint/2010/main" val="17249981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17E4790-4B88-4B3E-89CD-9E8426F404CC}" type="slidenum">
              <a:rPr lang="en-AU" smtClean="0"/>
              <a:pPr/>
              <a:t>18</a:t>
            </a:fld>
            <a:endParaRPr lang="en-AU"/>
          </a:p>
        </p:txBody>
      </p:sp>
    </p:spTree>
    <p:extLst>
      <p:ext uri="{BB962C8B-B14F-4D97-AF65-F5344CB8AC3E}">
        <p14:creationId xmlns:p14="http://schemas.microsoft.com/office/powerpoint/2010/main" val="1276751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17E4790-4B88-4B3E-89CD-9E8426F404CC}" type="slidenum">
              <a:rPr lang="en-AU" smtClean="0"/>
              <a:pPr/>
              <a:t>19</a:t>
            </a:fld>
            <a:endParaRPr lang="en-AU"/>
          </a:p>
        </p:txBody>
      </p:sp>
    </p:spTree>
    <p:extLst>
      <p:ext uri="{BB962C8B-B14F-4D97-AF65-F5344CB8AC3E}">
        <p14:creationId xmlns:p14="http://schemas.microsoft.com/office/powerpoint/2010/main" val="407923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17E4790-4B88-4B3E-89CD-9E8426F404CC}" type="slidenum">
              <a:rPr lang="en-AU" smtClean="0"/>
              <a:pPr/>
              <a:t>2</a:t>
            </a:fld>
            <a:endParaRPr lang="en-AU"/>
          </a:p>
        </p:txBody>
      </p:sp>
    </p:spTree>
    <p:extLst>
      <p:ext uri="{BB962C8B-B14F-4D97-AF65-F5344CB8AC3E}">
        <p14:creationId xmlns:p14="http://schemas.microsoft.com/office/powerpoint/2010/main" val="17345291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17E4790-4B88-4B3E-89CD-9E8426F404CC}" type="slidenum">
              <a:rPr lang="en-AU" smtClean="0"/>
              <a:pPr/>
              <a:t>20</a:t>
            </a:fld>
            <a:endParaRPr lang="en-AU"/>
          </a:p>
        </p:txBody>
      </p:sp>
    </p:spTree>
    <p:extLst>
      <p:ext uri="{BB962C8B-B14F-4D97-AF65-F5344CB8AC3E}">
        <p14:creationId xmlns:p14="http://schemas.microsoft.com/office/powerpoint/2010/main" val="35978537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17E4790-4B88-4B3E-89CD-9E8426F404CC}" type="slidenum">
              <a:rPr lang="en-AU" smtClean="0"/>
              <a:pPr/>
              <a:t>21</a:t>
            </a:fld>
            <a:endParaRPr lang="en-AU"/>
          </a:p>
        </p:txBody>
      </p:sp>
    </p:spTree>
    <p:extLst>
      <p:ext uri="{BB962C8B-B14F-4D97-AF65-F5344CB8AC3E}">
        <p14:creationId xmlns:p14="http://schemas.microsoft.com/office/powerpoint/2010/main" val="1616966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17E4790-4B88-4B3E-89CD-9E8426F404CC}" type="slidenum">
              <a:rPr lang="en-AU" smtClean="0"/>
              <a:pPr/>
              <a:t>3</a:t>
            </a:fld>
            <a:endParaRPr lang="en-AU"/>
          </a:p>
        </p:txBody>
      </p:sp>
    </p:spTree>
    <p:extLst>
      <p:ext uri="{BB962C8B-B14F-4D97-AF65-F5344CB8AC3E}">
        <p14:creationId xmlns:p14="http://schemas.microsoft.com/office/powerpoint/2010/main" val="2896423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17E4790-4B88-4B3E-89CD-9E8426F404CC}" type="slidenum">
              <a:rPr lang="en-AU" smtClean="0"/>
              <a:pPr/>
              <a:t>4</a:t>
            </a:fld>
            <a:endParaRPr lang="en-AU"/>
          </a:p>
        </p:txBody>
      </p:sp>
    </p:spTree>
    <p:extLst>
      <p:ext uri="{BB962C8B-B14F-4D97-AF65-F5344CB8AC3E}">
        <p14:creationId xmlns:p14="http://schemas.microsoft.com/office/powerpoint/2010/main" val="2896423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17E4790-4B88-4B3E-89CD-9E8426F404CC}" type="slidenum">
              <a:rPr lang="en-AU" smtClean="0"/>
              <a:pPr/>
              <a:t>5</a:t>
            </a:fld>
            <a:endParaRPr lang="en-AU"/>
          </a:p>
        </p:txBody>
      </p:sp>
    </p:spTree>
    <p:extLst>
      <p:ext uri="{BB962C8B-B14F-4D97-AF65-F5344CB8AC3E}">
        <p14:creationId xmlns:p14="http://schemas.microsoft.com/office/powerpoint/2010/main" val="330803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17E4790-4B88-4B3E-89CD-9E8426F404CC}" type="slidenum">
              <a:rPr lang="en-AU" smtClean="0"/>
              <a:pPr/>
              <a:t>6</a:t>
            </a:fld>
            <a:endParaRPr lang="en-AU"/>
          </a:p>
        </p:txBody>
      </p:sp>
    </p:spTree>
    <p:extLst>
      <p:ext uri="{BB962C8B-B14F-4D97-AF65-F5344CB8AC3E}">
        <p14:creationId xmlns:p14="http://schemas.microsoft.com/office/powerpoint/2010/main" val="4145216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17E4790-4B88-4B3E-89CD-9E8426F404CC}" type="slidenum">
              <a:rPr lang="en-AU" smtClean="0"/>
              <a:pPr/>
              <a:t>7</a:t>
            </a:fld>
            <a:endParaRPr lang="en-AU"/>
          </a:p>
        </p:txBody>
      </p:sp>
    </p:spTree>
    <p:extLst>
      <p:ext uri="{BB962C8B-B14F-4D97-AF65-F5344CB8AC3E}">
        <p14:creationId xmlns:p14="http://schemas.microsoft.com/office/powerpoint/2010/main" val="2561227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17E4790-4B88-4B3E-89CD-9E8426F404CC}" type="slidenum">
              <a:rPr lang="en-AU" smtClean="0"/>
              <a:pPr/>
              <a:t>8</a:t>
            </a:fld>
            <a:endParaRPr lang="en-AU"/>
          </a:p>
        </p:txBody>
      </p:sp>
    </p:spTree>
    <p:extLst>
      <p:ext uri="{BB962C8B-B14F-4D97-AF65-F5344CB8AC3E}">
        <p14:creationId xmlns:p14="http://schemas.microsoft.com/office/powerpoint/2010/main" val="3490692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17E4790-4B88-4B3E-89CD-9E8426F404CC}" type="slidenum">
              <a:rPr lang="en-AU" smtClean="0"/>
              <a:pPr/>
              <a:t>9</a:t>
            </a:fld>
            <a:endParaRPr lang="en-AU"/>
          </a:p>
        </p:txBody>
      </p:sp>
    </p:spTree>
    <p:extLst>
      <p:ext uri="{BB962C8B-B14F-4D97-AF65-F5344CB8AC3E}">
        <p14:creationId xmlns:p14="http://schemas.microsoft.com/office/powerpoint/2010/main" val="489165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AU"/>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304B61AF-CB27-4375-A0EB-266BC50FC2F9}" type="datetime1">
              <a:rPr lang="en-AU" smtClean="0"/>
              <a:t>26/11/22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706F0708-8312-418B-A523-91371C0D90C8}" type="datetime1">
              <a:rPr lang="en-AU" smtClean="0"/>
              <a:t>26/11/22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515A5AC7-D596-4857-93BD-791C6A279E59}" type="datetime1">
              <a:rPr lang="en-AU" smtClean="0"/>
              <a:t>26/11/22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9B199C7-D126-40C2-AE15-3FF7B8435D8A}" type="datetime1">
              <a:rPr lang="en-AU" smtClean="0"/>
              <a:t>26/11/22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583284-769C-4EEB-A862-0E330419D649}" type="datetime1">
              <a:rPr lang="en-AU" smtClean="0"/>
              <a:t>26/11/22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6E6B577A-C6D5-4C06-8CBC-C52225474760}" type="datetime1">
              <a:rPr lang="en-AU" smtClean="0"/>
              <a:t>26/11/22</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7EA995E9-079A-4FC9-89BE-8B72CF31FA7A}" type="datetime1">
              <a:rPr lang="en-AU" smtClean="0"/>
              <a:t>26/11/22</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5D077DB1-4D60-4C8C-B689-EB4D577FCC54}" type="datetime1">
              <a:rPr lang="en-AU" smtClean="0"/>
              <a:t>26/11/22</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F24300-E19F-4B7C-AB89-E2014F2A7569}" type="datetime1">
              <a:rPr lang="en-AU" smtClean="0"/>
              <a:t>26/11/22</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2EBCC7-E5EA-41AB-BAF2-FFB33CF96AC8}" type="datetime1">
              <a:rPr lang="en-AU" smtClean="0"/>
              <a:t>26/11/22</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48F2BE-5400-4ED1-8DCC-B967E6FF6784}" type="datetime1">
              <a:rPr lang="en-AU" smtClean="0"/>
              <a:t>26/11/22</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00F11533-C339-4AC9-9FBB-5D0E827ECBD5}" type="slidenum">
              <a:rPr lang="en-AU" smtClean="0"/>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EFFB04B-D740-471E-A715-C1F8C236A086}" type="datetime1">
              <a:rPr lang="en-AU" smtClean="0"/>
              <a:t>26/11/22</a:t>
            </a:fld>
            <a:endParaRPr lang="en-AU"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0F11533-C339-4AC9-9FBB-5D0E827ECBD5}" type="slidenum">
              <a:rPr lang="en-AU" smtClean="0"/>
              <a:pPr/>
              <a:t>‹#›</a:t>
            </a:fld>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microsoft.com/office/2007/relationships/hdphoto" Target="../media/hdphoto3.wdp"/></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microsoft.com/office/2007/relationships/hdphoto" Target="../media/hdphoto3.wdp"/></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36"/>
          <p:cNvSpPr txBox="1"/>
          <p:nvPr/>
        </p:nvSpPr>
        <p:spPr>
          <a:xfrm>
            <a:off x="423625" y="8809682"/>
            <a:ext cx="1565215"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100" dirty="0">
                <a:latin typeface="Arial Narrow" pitchFamily="34" charset="0"/>
              </a:rPr>
              <a:t>© Marine Education 2022 	                                               </a:t>
            </a:r>
            <a:endParaRPr lang="en-AU" sz="1100" b="1" dirty="0">
              <a:latin typeface="Arial Narrow" pitchFamily="34" charset="0"/>
            </a:endParaRPr>
          </a:p>
        </p:txBody>
      </p:sp>
      <p:cxnSp>
        <p:nvCxnSpPr>
          <p:cNvPr id="127" name="Straight Connector 126"/>
          <p:cNvCxnSpPr/>
          <p:nvPr/>
        </p:nvCxnSpPr>
        <p:spPr>
          <a:xfrm flipH="1">
            <a:off x="469041" y="8808950"/>
            <a:ext cx="5863487" cy="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FD31CAF-76B1-4A0F-BFD0-A9C6B5FBD72B}"/>
              </a:ext>
            </a:extLst>
          </p:cNvPr>
          <p:cNvSpPr txBox="1"/>
          <p:nvPr/>
        </p:nvSpPr>
        <p:spPr>
          <a:xfrm>
            <a:off x="564258" y="214201"/>
            <a:ext cx="792088" cy="646331"/>
          </a:xfrm>
          <a:prstGeom prst="rect">
            <a:avLst/>
          </a:prstGeom>
          <a:solidFill>
            <a:schemeClr val="bg1">
              <a:lumMod val="85000"/>
            </a:schemeClr>
          </a:solidFill>
          <a:ln w="57150">
            <a:solidFill>
              <a:schemeClr val="tx1"/>
            </a:solidFill>
          </a:ln>
        </p:spPr>
        <p:txBody>
          <a:bodyPr wrap="square" rtlCol="0">
            <a:spAutoFit/>
          </a:bodyPr>
          <a:lstStyle/>
          <a:p>
            <a:r>
              <a:rPr lang="en-AU" b="1" dirty="0">
                <a:latin typeface="Arial Narrow" panose="020B0606020202030204" pitchFamily="34" charset="0"/>
              </a:rPr>
              <a:t>M</a:t>
            </a:r>
            <a:r>
              <a:rPr lang="en-AU" sz="1200" b="1" dirty="0">
                <a:latin typeface="Arial Narrow" panose="020B0606020202030204" pitchFamily="34" charset="0"/>
              </a:rPr>
              <a:t>arine</a:t>
            </a:r>
            <a:r>
              <a:rPr lang="en-AU" dirty="0"/>
              <a:t> </a:t>
            </a:r>
          </a:p>
          <a:p>
            <a:r>
              <a:rPr lang="en-AU" dirty="0">
                <a:ln>
                  <a:solidFill>
                    <a:schemeClr val="tx1"/>
                  </a:solidFill>
                </a:ln>
                <a:latin typeface="Arial Narrow" panose="020B0606020202030204" pitchFamily="34" charset="0"/>
              </a:rPr>
              <a:t>E</a:t>
            </a:r>
            <a:r>
              <a:rPr lang="en-AU" sz="1200" dirty="0">
                <a:ln>
                  <a:solidFill>
                    <a:schemeClr val="tx1"/>
                  </a:solidFill>
                </a:ln>
                <a:latin typeface="Arial Narrow" panose="020B0606020202030204" pitchFamily="34" charset="0"/>
              </a:rPr>
              <a:t>ducation</a:t>
            </a:r>
          </a:p>
        </p:txBody>
      </p:sp>
      <p:cxnSp>
        <p:nvCxnSpPr>
          <p:cNvPr id="46" name="Straight Connector 45">
            <a:extLst>
              <a:ext uri="{FF2B5EF4-FFF2-40B4-BE49-F238E27FC236}">
                <a16:creationId xmlns:a16="http://schemas.microsoft.com/office/drawing/2014/main" id="{86ADC2CB-2259-430E-A4E9-F01BFE6DE9EE}"/>
              </a:ext>
            </a:extLst>
          </p:cNvPr>
          <p:cNvCxnSpPr/>
          <p:nvPr/>
        </p:nvCxnSpPr>
        <p:spPr>
          <a:xfrm flipH="1">
            <a:off x="465754" y="973010"/>
            <a:ext cx="58634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3995BC98-5C05-45C6-9C90-3A57C8C0F498}"/>
              </a:ext>
            </a:extLst>
          </p:cNvPr>
          <p:cNvSpPr txBox="1"/>
          <p:nvPr/>
        </p:nvSpPr>
        <p:spPr>
          <a:xfrm rot="16200000">
            <a:off x="-56443" y="313427"/>
            <a:ext cx="1116764" cy="184666"/>
          </a:xfrm>
          <a:prstGeom prst="rect">
            <a:avLst/>
          </a:prstGeom>
          <a:noFill/>
        </p:spPr>
        <p:txBody>
          <a:bodyPr wrap="square" rtlCol="0">
            <a:spAutoFit/>
          </a:bodyPr>
          <a:lstStyle/>
          <a:p>
            <a:r>
              <a:rPr lang="en-AU" sz="580" dirty="0">
                <a:latin typeface="Arial Narrow" panose="020B0606020202030204" pitchFamily="34" charset="0"/>
              </a:rPr>
              <a:t>marineeducation.com.au</a:t>
            </a:r>
          </a:p>
        </p:txBody>
      </p:sp>
      <p:sp>
        <p:nvSpPr>
          <p:cNvPr id="24" name="TextBox 23">
            <a:extLst>
              <a:ext uri="{FF2B5EF4-FFF2-40B4-BE49-F238E27FC236}">
                <a16:creationId xmlns:a16="http://schemas.microsoft.com/office/drawing/2014/main" id="{DD4C66FD-3620-45DA-A70B-04F02C406E9D}"/>
              </a:ext>
            </a:extLst>
          </p:cNvPr>
          <p:cNvSpPr txBox="1"/>
          <p:nvPr/>
        </p:nvSpPr>
        <p:spPr>
          <a:xfrm>
            <a:off x="811709" y="279013"/>
            <a:ext cx="5171572" cy="523220"/>
          </a:xfrm>
          <a:prstGeom prst="rect">
            <a:avLst/>
          </a:prstGeom>
          <a:noFill/>
        </p:spPr>
        <p:txBody>
          <a:bodyPr wrap="square" rtlCol="0">
            <a:spAutoFit/>
          </a:bodyPr>
          <a:lstStyle/>
          <a:p>
            <a:pPr algn="ctr"/>
            <a:r>
              <a:rPr lang="en-AU" sz="2800" b="1" dirty="0">
                <a:latin typeface="Arial Narrow" panose="020B0606020202030204" pitchFamily="34" charset="0"/>
              </a:rPr>
              <a:t>Rationale (IA3)</a:t>
            </a:r>
            <a:endParaRPr lang="en-AU" sz="1600" b="1" dirty="0">
              <a:latin typeface="Arial Narrow" panose="020B0606020202030204" pitchFamily="34" charset="0"/>
            </a:endParaRPr>
          </a:p>
        </p:txBody>
      </p:sp>
      <p:sp>
        <p:nvSpPr>
          <p:cNvPr id="2" name="Isosceles Triangle 1">
            <a:extLst>
              <a:ext uri="{FF2B5EF4-FFF2-40B4-BE49-F238E27FC236}">
                <a16:creationId xmlns:a16="http://schemas.microsoft.com/office/drawing/2014/main" id="{0869F986-04FF-463E-8514-3B9D7BAA0C84}"/>
              </a:ext>
            </a:extLst>
          </p:cNvPr>
          <p:cNvSpPr/>
          <p:nvPr/>
        </p:nvSpPr>
        <p:spPr>
          <a:xfrm rot="10800000">
            <a:off x="564258" y="1812521"/>
            <a:ext cx="1568598" cy="2041310"/>
          </a:xfrm>
          <a:prstGeom prst="triangle">
            <a:avLst>
              <a:gd name="adj" fmla="val 48830"/>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4" name="TextBox 33">
            <a:extLst>
              <a:ext uri="{FF2B5EF4-FFF2-40B4-BE49-F238E27FC236}">
                <a16:creationId xmlns:a16="http://schemas.microsoft.com/office/drawing/2014/main" id="{CD966CAD-B310-4A3F-8A0D-3433750E8903}"/>
              </a:ext>
            </a:extLst>
          </p:cNvPr>
          <p:cNvSpPr txBox="1"/>
          <p:nvPr/>
        </p:nvSpPr>
        <p:spPr>
          <a:xfrm>
            <a:off x="100555" y="1473967"/>
            <a:ext cx="2408417" cy="338554"/>
          </a:xfrm>
          <a:prstGeom prst="rect">
            <a:avLst/>
          </a:prstGeom>
          <a:noFill/>
        </p:spPr>
        <p:txBody>
          <a:bodyPr wrap="square" rtlCol="0">
            <a:spAutoFit/>
          </a:bodyPr>
          <a:lstStyle/>
          <a:p>
            <a:pPr algn="ctr"/>
            <a:r>
              <a:rPr lang="en-US" sz="1600" b="1" dirty="0">
                <a:latin typeface="Arial Narrow" panose="020B0606020202030204" pitchFamily="34" charset="0"/>
              </a:rPr>
              <a:t>Claim (broad)</a:t>
            </a:r>
          </a:p>
        </p:txBody>
      </p:sp>
      <p:sp>
        <p:nvSpPr>
          <p:cNvPr id="36" name="TextBox 35">
            <a:extLst>
              <a:ext uri="{FF2B5EF4-FFF2-40B4-BE49-F238E27FC236}">
                <a16:creationId xmlns:a16="http://schemas.microsoft.com/office/drawing/2014/main" id="{15D90163-63AE-4888-A310-58CACAD340C2}"/>
              </a:ext>
            </a:extLst>
          </p:cNvPr>
          <p:cNvSpPr txBox="1"/>
          <p:nvPr/>
        </p:nvSpPr>
        <p:spPr>
          <a:xfrm>
            <a:off x="740083" y="3806588"/>
            <a:ext cx="1248757" cy="338554"/>
          </a:xfrm>
          <a:prstGeom prst="rect">
            <a:avLst/>
          </a:prstGeom>
          <a:noFill/>
        </p:spPr>
        <p:txBody>
          <a:bodyPr wrap="square" rtlCol="0">
            <a:spAutoFit/>
          </a:bodyPr>
          <a:lstStyle/>
          <a:p>
            <a:pPr algn="ctr"/>
            <a:r>
              <a:rPr lang="en-US" sz="1600" b="1" dirty="0">
                <a:latin typeface="Arial Narrow" panose="020B0606020202030204" pitchFamily="34" charset="0"/>
              </a:rPr>
              <a:t>RQ (specific)</a:t>
            </a:r>
          </a:p>
        </p:txBody>
      </p:sp>
      <p:graphicFrame>
        <p:nvGraphicFramePr>
          <p:cNvPr id="12" name="Table 12">
            <a:extLst>
              <a:ext uri="{FF2B5EF4-FFF2-40B4-BE49-F238E27FC236}">
                <a16:creationId xmlns:a16="http://schemas.microsoft.com/office/drawing/2014/main" id="{6A067CCC-37E9-4DEE-A9B2-0B5BDCC2C533}"/>
              </a:ext>
            </a:extLst>
          </p:cNvPr>
          <p:cNvGraphicFramePr>
            <a:graphicFrameLocks noGrp="1"/>
          </p:cNvGraphicFramePr>
          <p:nvPr/>
        </p:nvGraphicFramePr>
        <p:xfrm>
          <a:off x="2361189" y="1474996"/>
          <a:ext cx="3949956" cy="2834640"/>
        </p:xfrm>
        <a:graphic>
          <a:graphicData uri="http://schemas.openxmlformats.org/drawingml/2006/table">
            <a:tbl>
              <a:tblPr firstRow="1" bandRow="1">
                <a:tableStyleId>{5940675A-B579-460E-94D1-54222C63F5DA}</a:tableStyleId>
              </a:tblPr>
              <a:tblGrid>
                <a:gridCol w="2579979">
                  <a:extLst>
                    <a:ext uri="{9D8B030D-6E8A-4147-A177-3AD203B41FA5}">
                      <a16:colId xmlns:a16="http://schemas.microsoft.com/office/drawing/2014/main" val="4119709212"/>
                    </a:ext>
                  </a:extLst>
                </a:gridCol>
                <a:gridCol w="1369977">
                  <a:extLst>
                    <a:ext uri="{9D8B030D-6E8A-4147-A177-3AD203B41FA5}">
                      <a16:colId xmlns:a16="http://schemas.microsoft.com/office/drawing/2014/main" val="643899372"/>
                    </a:ext>
                  </a:extLst>
                </a:gridCol>
              </a:tblGrid>
              <a:tr h="215922">
                <a:tc gridSpan="2">
                  <a:txBody>
                    <a:bodyPr/>
                    <a:lstStyle/>
                    <a:p>
                      <a:r>
                        <a:rPr lang="en-AU" sz="1200" b="1" dirty="0">
                          <a:solidFill>
                            <a:schemeClr val="bg1"/>
                          </a:solidFill>
                          <a:latin typeface="Arial Narrow" panose="020B0606020202030204" pitchFamily="34" charset="0"/>
                        </a:rPr>
                        <a:t>RATIONALE marking criteria</a:t>
                      </a:r>
                    </a:p>
                  </a:txBody>
                  <a:tcPr>
                    <a:solidFill>
                      <a:schemeClr val="tx1"/>
                    </a:solidFill>
                  </a:tcPr>
                </a:tc>
                <a:tc hMerge="1">
                  <a:txBody>
                    <a:bodyPr/>
                    <a:lstStyle/>
                    <a:p>
                      <a:endParaRPr lang="en-AU" sz="1200" dirty="0"/>
                    </a:p>
                  </a:txBody>
                  <a:tcPr/>
                </a:tc>
                <a:extLst>
                  <a:ext uri="{0D108BD9-81ED-4DB2-BD59-A6C34878D82A}">
                    <a16:rowId xmlns:a16="http://schemas.microsoft.com/office/drawing/2014/main" val="3639776331"/>
                  </a:ext>
                </a:extLst>
              </a:tr>
              <a:tr h="215922">
                <a:tc>
                  <a:txBody>
                    <a:bodyPr/>
                    <a:lstStyle/>
                    <a:p>
                      <a:r>
                        <a:rPr lang="en-AU" sz="1200" b="1" dirty="0">
                          <a:latin typeface="Arial Narrow" panose="020B0606020202030204" pitchFamily="34" charset="0"/>
                        </a:rPr>
                        <a:t>Considered (5-6) </a:t>
                      </a:r>
                    </a:p>
                  </a:txBody>
                  <a:tcPr>
                    <a:solidFill>
                      <a:schemeClr val="bg1">
                        <a:lumMod val="85000"/>
                      </a:schemeClr>
                    </a:solidFill>
                  </a:tcPr>
                </a:tc>
                <a:tc>
                  <a:txBody>
                    <a:bodyPr/>
                    <a:lstStyle/>
                    <a:p>
                      <a:r>
                        <a:rPr lang="en-AU" sz="1200" b="1" dirty="0">
                          <a:latin typeface="Arial Narrow" panose="020B0606020202030204" pitchFamily="34" charset="0"/>
                        </a:rPr>
                        <a:t>Reasonable (3-4)</a:t>
                      </a:r>
                    </a:p>
                  </a:txBody>
                  <a:tcPr>
                    <a:solidFill>
                      <a:schemeClr val="bg1">
                        <a:lumMod val="85000"/>
                      </a:schemeClr>
                    </a:solidFill>
                  </a:tcPr>
                </a:tc>
                <a:extLst>
                  <a:ext uri="{0D108BD9-81ED-4DB2-BD59-A6C34878D82A}">
                    <a16:rowId xmlns:a16="http://schemas.microsoft.com/office/drawing/2014/main" val="2843820462"/>
                  </a:ext>
                </a:extLst>
              </a:tr>
              <a:tr h="700547">
                <a:tc>
                  <a:txBody>
                    <a:bodyPr/>
                    <a:lstStyle/>
                    <a:p>
                      <a:r>
                        <a:rPr lang="en-US" sz="1200" dirty="0">
                          <a:latin typeface="Arial Narrow" panose="020B0606020202030204" pitchFamily="34" charset="0"/>
                        </a:rPr>
                        <a:t>A rationale that shows evidence of careful and deliberate thought and </a:t>
                      </a:r>
                      <a:r>
                        <a:rPr lang="en-US" sz="1200" u="sng" dirty="0">
                          <a:latin typeface="Arial Narrow" panose="020B0606020202030204" pitchFamily="34" charset="0"/>
                        </a:rPr>
                        <a:t>the progression of information from a very BROAD claim to a very SPECIFIC Research Question. </a:t>
                      </a:r>
                    </a:p>
                    <a:p>
                      <a:r>
                        <a:rPr lang="en-US" sz="1200" dirty="0">
                          <a:latin typeface="Arial Narrow" panose="020B0606020202030204" pitchFamily="34" charset="0"/>
                        </a:rPr>
                        <a:t>The sequence of ideas involved in the development of the RQ from the claim is easily seen.  </a:t>
                      </a:r>
                    </a:p>
                    <a:p>
                      <a:r>
                        <a:rPr lang="en-US" sz="1200" dirty="0">
                          <a:latin typeface="Arial Narrow" panose="020B0606020202030204" pitchFamily="34" charset="0"/>
                        </a:rPr>
                        <a:t>Background information about the claim and about the dependent and independent variables in the RQ are there to support the development of the RQ from the claim (otherwise it should not be there). </a:t>
                      </a:r>
                      <a:endParaRPr lang="en-AU" sz="1200" dirty="0">
                        <a:latin typeface="Arial Narrow" panose="020B0606020202030204" pitchFamily="34" charset="0"/>
                      </a:endParaRPr>
                    </a:p>
                  </a:txBody>
                  <a:tcPr/>
                </a:tc>
                <a:tc>
                  <a:txBody>
                    <a:bodyPr/>
                    <a:lstStyle/>
                    <a:p>
                      <a:r>
                        <a:rPr lang="en-US" sz="1200" dirty="0">
                          <a:latin typeface="Arial Narrow" panose="020B0606020202030204" pitchFamily="34" charset="0"/>
                        </a:rPr>
                        <a:t>The information shows the merit in investigating the claim. Information shows a LINK from the claim to the RQ. The science supports this, so it is appropriate. </a:t>
                      </a:r>
                    </a:p>
                    <a:p>
                      <a:r>
                        <a:rPr lang="en-US" sz="1200" dirty="0">
                          <a:latin typeface="Arial Narrow" panose="020B0606020202030204" pitchFamily="34" charset="0"/>
                        </a:rPr>
                        <a:t>The RQ is connected to the syllabus subject matter.</a:t>
                      </a:r>
                      <a:endParaRPr lang="en-AU" sz="1200" dirty="0">
                        <a:latin typeface="Arial Narrow" panose="020B0606020202030204" pitchFamily="34" charset="0"/>
                      </a:endParaRPr>
                    </a:p>
                  </a:txBody>
                  <a:tcPr/>
                </a:tc>
                <a:extLst>
                  <a:ext uri="{0D108BD9-81ED-4DB2-BD59-A6C34878D82A}">
                    <a16:rowId xmlns:a16="http://schemas.microsoft.com/office/drawing/2014/main" val="3920059997"/>
                  </a:ext>
                </a:extLst>
              </a:tr>
            </a:tbl>
          </a:graphicData>
        </a:graphic>
      </p:graphicFrame>
      <p:sp>
        <p:nvSpPr>
          <p:cNvPr id="40" name="Rectangle 39">
            <a:extLst>
              <a:ext uri="{FF2B5EF4-FFF2-40B4-BE49-F238E27FC236}">
                <a16:creationId xmlns:a16="http://schemas.microsoft.com/office/drawing/2014/main" id="{94629199-472E-4063-9096-04F64569314F}"/>
              </a:ext>
            </a:extLst>
          </p:cNvPr>
          <p:cNvSpPr/>
          <p:nvPr/>
        </p:nvSpPr>
        <p:spPr>
          <a:xfrm>
            <a:off x="483846" y="1035857"/>
            <a:ext cx="5827299" cy="320583"/>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Arial Narrow" panose="020B0606020202030204" pitchFamily="34" charset="0"/>
              </a:rPr>
              <a:t> Rationale: a set of reasons, or logical basis for a course of action or decision</a:t>
            </a:r>
          </a:p>
        </p:txBody>
      </p:sp>
      <p:sp>
        <p:nvSpPr>
          <p:cNvPr id="45" name="Rectangle 44">
            <a:extLst>
              <a:ext uri="{FF2B5EF4-FFF2-40B4-BE49-F238E27FC236}">
                <a16:creationId xmlns:a16="http://schemas.microsoft.com/office/drawing/2014/main" id="{4AFE1D10-C08D-48E9-864E-B40D85623CA9}"/>
              </a:ext>
            </a:extLst>
          </p:cNvPr>
          <p:cNvSpPr/>
          <p:nvPr/>
        </p:nvSpPr>
        <p:spPr>
          <a:xfrm>
            <a:off x="501939" y="4472925"/>
            <a:ext cx="5827299" cy="3383982"/>
          </a:xfrm>
          <a:prstGeom prst="rect">
            <a:avLst/>
          </a:prstGeom>
          <a:solidFill>
            <a:schemeClr val="bg1">
              <a:lumMod val="9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dirty="0">
                <a:solidFill>
                  <a:schemeClr val="tx1"/>
                </a:solidFill>
                <a:latin typeface="Arial Narrow" panose="020B0606020202030204" pitchFamily="34" charset="0"/>
              </a:rPr>
              <a:t>Student Example (5-6) </a:t>
            </a:r>
          </a:p>
          <a:p>
            <a:pPr algn="just"/>
            <a:r>
              <a:rPr lang="en-US" sz="1000" dirty="0">
                <a:solidFill>
                  <a:schemeClr val="tx1"/>
                </a:solidFill>
                <a:latin typeface="Arial Narrow" panose="020B0606020202030204" pitchFamily="34" charset="0"/>
              </a:rPr>
              <a:t>Climate change is the greatest threat to our environment in modern times. Driven by the increased CO</a:t>
            </a:r>
            <a:r>
              <a:rPr lang="en-US" sz="700" dirty="0">
                <a:solidFill>
                  <a:schemeClr val="tx1"/>
                </a:solidFill>
                <a:latin typeface="Arial Narrow" panose="020B0606020202030204" pitchFamily="34" charset="0"/>
              </a:rPr>
              <a:t>2</a:t>
            </a:r>
            <a:r>
              <a:rPr lang="en-US" sz="1000" dirty="0">
                <a:solidFill>
                  <a:schemeClr val="tx1"/>
                </a:solidFill>
                <a:latin typeface="Arial Narrow" panose="020B0606020202030204" pitchFamily="34" charset="0"/>
              </a:rPr>
              <a:t> over the past century, climate change is the gradual warming of the atmosphere due to the abundance of greenhouse gases such as CO</a:t>
            </a:r>
            <a:r>
              <a:rPr lang="en-US" sz="800" dirty="0">
                <a:solidFill>
                  <a:schemeClr val="tx1"/>
                </a:solidFill>
                <a:latin typeface="Arial Narrow" panose="020B0606020202030204" pitchFamily="34" charset="0"/>
              </a:rPr>
              <a:t>2</a:t>
            </a:r>
            <a:r>
              <a:rPr lang="en-US" sz="1000" dirty="0">
                <a:solidFill>
                  <a:schemeClr val="tx1"/>
                </a:solidFill>
                <a:latin typeface="Arial Narrow" panose="020B0606020202030204" pitchFamily="34" charset="0"/>
              </a:rPr>
              <a:t>, H</a:t>
            </a:r>
            <a:r>
              <a:rPr lang="en-US" sz="800" dirty="0">
                <a:solidFill>
                  <a:schemeClr val="tx1"/>
                </a:solidFill>
                <a:latin typeface="Arial Narrow" panose="020B0606020202030204" pitchFamily="34" charset="0"/>
              </a:rPr>
              <a:t>2</a:t>
            </a:r>
            <a:r>
              <a:rPr lang="en-US" sz="1000" dirty="0">
                <a:solidFill>
                  <a:schemeClr val="tx1"/>
                </a:solidFill>
                <a:latin typeface="Arial Narrow" panose="020B0606020202030204" pitchFamily="34" charset="0"/>
              </a:rPr>
              <a:t>O, N</a:t>
            </a:r>
            <a:r>
              <a:rPr lang="en-US" sz="800" dirty="0">
                <a:solidFill>
                  <a:schemeClr val="tx1"/>
                </a:solidFill>
                <a:latin typeface="Arial Narrow" panose="020B0606020202030204" pitchFamily="34" charset="0"/>
              </a:rPr>
              <a:t>2</a:t>
            </a:r>
            <a:r>
              <a:rPr lang="en-US" sz="1000" dirty="0">
                <a:solidFill>
                  <a:schemeClr val="tx1"/>
                </a:solidFill>
                <a:latin typeface="Arial Narrow" panose="020B0606020202030204" pitchFamily="34" charset="0"/>
              </a:rPr>
              <a:t>O and CH</a:t>
            </a:r>
            <a:r>
              <a:rPr lang="en-US" sz="800" dirty="0">
                <a:solidFill>
                  <a:schemeClr val="tx1"/>
                </a:solidFill>
                <a:latin typeface="Arial Narrow" panose="020B0606020202030204" pitchFamily="34" charset="0"/>
              </a:rPr>
              <a:t>4</a:t>
            </a:r>
            <a:r>
              <a:rPr lang="en-US" sz="1000" dirty="0">
                <a:solidFill>
                  <a:schemeClr val="tx1"/>
                </a:solidFill>
                <a:latin typeface="Arial Narrow" panose="020B0606020202030204" pitchFamily="34" charset="0"/>
              </a:rPr>
              <a:t>; molecules which prevent the heat radiating from earth from escaping the atmosphere (NASA, 2021). Much of this excess heat (&gt;90%) is absorbed into the ocean’s surface due to its high specific heat capacity (SHC) (Cooper, 2019), with over 326±2×1021J of energy introduced into the ocean since the collection of data began in 1956 (NASA, 2021). Subsequently, this increase in SST (sea surface temperature) has disrupted ocean thermodynamics globally, inhibiting the potential for vertical mixing and driving the increase in stratification globally, see Figure 1 (Snider, 2020). This mixing is crucial for the distribution of nutrients through oceanic layers, particularly the mixed layer which resides from the surface downwards to the top of the pycnocline (N.A., 2009). It fosters the growth of a diverse group of essential microscopic producers known as phytoplankton (NASA, 2021). These micro-organisms, responsible for producing between 50-85% of the global oxygen supply annually, </a:t>
            </a:r>
            <a:r>
              <a:rPr lang="en-US" sz="1000" dirty="0" err="1">
                <a:solidFill>
                  <a:schemeClr val="tx1"/>
                </a:solidFill>
                <a:latin typeface="Arial Narrow" panose="020B0606020202030204" pitchFamily="34" charset="0"/>
              </a:rPr>
              <a:t>photosynthesise</a:t>
            </a:r>
            <a:r>
              <a:rPr lang="en-US" sz="1000" dirty="0">
                <a:solidFill>
                  <a:schemeClr val="tx1"/>
                </a:solidFill>
                <a:latin typeface="Arial Narrow" panose="020B0606020202030204" pitchFamily="34" charset="0"/>
              </a:rPr>
              <a:t> to provide much of the energy required to fuel the complex aquatic food web and thus, maintain fish populations globally (Earth Sky, 2015). Subsequently, to address the broad claim </a:t>
            </a:r>
            <a:r>
              <a:rPr lang="en-US" sz="1000" b="1" dirty="0">
                <a:solidFill>
                  <a:schemeClr val="tx1"/>
                </a:solidFill>
                <a:latin typeface="Arial Narrow" panose="020B0606020202030204" pitchFamily="34" charset="0"/>
              </a:rPr>
              <a:t>“Climate change is altering ocean thermal regimes which will have a profound effect on fish populations</a:t>
            </a:r>
            <a:r>
              <a:rPr lang="en-US" sz="1000" dirty="0">
                <a:solidFill>
                  <a:schemeClr val="tx1"/>
                </a:solidFill>
                <a:latin typeface="Arial Narrow" panose="020B0606020202030204" pitchFamily="34" charset="0"/>
              </a:rPr>
              <a:t>”, phytoplankton populations will form the focus of this investigation as a direct indicator for overall fish populations. With global warming only projected to increase SST and thus, drive stratification levels further, this investigation will focus on the significance of an increasing SST on stratification in surface layers and its respective effect on global primary production (phytoplankton abundance). Therefore, the research question is as follows: </a:t>
            </a:r>
          </a:p>
          <a:p>
            <a:pPr algn="just"/>
            <a:r>
              <a:rPr lang="en-US" sz="1000" b="1" dirty="0">
                <a:solidFill>
                  <a:schemeClr val="tx1"/>
                </a:solidFill>
                <a:latin typeface="Arial Narrow" panose="020B0606020202030204" pitchFamily="34" charset="0"/>
              </a:rPr>
              <a:t>RQ:  How does the increase in ocean stratification, resulting from an increase in SST affect primary production in the mixed layer, as a result of the reduction in the exchange of cold, nutrient rich water vital for the growth of phytoplankton? </a:t>
            </a:r>
          </a:p>
          <a:p>
            <a:pPr algn="ctr"/>
            <a:endParaRPr lang="en-US" sz="1200" b="1" dirty="0">
              <a:solidFill>
                <a:schemeClr val="tx1"/>
              </a:solidFill>
              <a:latin typeface="Arial Narrow" panose="020B0606020202030204" pitchFamily="34" charset="0"/>
            </a:endParaRPr>
          </a:p>
        </p:txBody>
      </p:sp>
      <p:sp>
        <p:nvSpPr>
          <p:cNvPr id="47" name="Arrow: Down 46">
            <a:extLst>
              <a:ext uri="{FF2B5EF4-FFF2-40B4-BE49-F238E27FC236}">
                <a16:creationId xmlns:a16="http://schemas.microsoft.com/office/drawing/2014/main" id="{FEAB411C-F766-4D5E-8DB9-3486FA4F635E}"/>
              </a:ext>
            </a:extLst>
          </p:cNvPr>
          <p:cNvSpPr/>
          <p:nvPr/>
        </p:nvSpPr>
        <p:spPr>
          <a:xfrm>
            <a:off x="1215977" y="1930048"/>
            <a:ext cx="296968" cy="1514813"/>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2" name="TextBox 21">
            <a:extLst>
              <a:ext uri="{FF2B5EF4-FFF2-40B4-BE49-F238E27FC236}">
                <a16:creationId xmlns:a16="http://schemas.microsoft.com/office/drawing/2014/main" id="{5D41F09A-0FF4-47BA-994E-A03ECD94AAAF}"/>
              </a:ext>
            </a:extLst>
          </p:cNvPr>
          <p:cNvSpPr txBox="1"/>
          <p:nvPr/>
        </p:nvSpPr>
        <p:spPr>
          <a:xfrm rot="3943124">
            <a:off x="270705" y="2834839"/>
            <a:ext cx="1267874" cy="276999"/>
          </a:xfrm>
          <a:prstGeom prst="rect">
            <a:avLst/>
          </a:prstGeom>
          <a:noFill/>
        </p:spPr>
        <p:txBody>
          <a:bodyPr wrap="square" rtlCol="0">
            <a:spAutoFit/>
          </a:bodyPr>
          <a:lstStyle/>
          <a:p>
            <a:r>
              <a:rPr lang="en-AU" sz="1200" dirty="0">
                <a:latin typeface="Arial Narrow" panose="020B0606020202030204" pitchFamily="34" charset="0"/>
              </a:rPr>
              <a:t>Rationale</a:t>
            </a:r>
          </a:p>
        </p:txBody>
      </p:sp>
      <p:sp>
        <p:nvSpPr>
          <p:cNvPr id="48" name="Rectangle 47">
            <a:extLst>
              <a:ext uri="{FF2B5EF4-FFF2-40B4-BE49-F238E27FC236}">
                <a16:creationId xmlns:a16="http://schemas.microsoft.com/office/drawing/2014/main" id="{6CA9DA44-CCD3-4716-9E92-BFB4ADEA7220}"/>
              </a:ext>
            </a:extLst>
          </p:cNvPr>
          <p:cNvSpPr/>
          <p:nvPr/>
        </p:nvSpPr>
        <p:spPr>
          <a:xfrm>
            <a:off x="496785" y="7947851"/>
            <a:ext cx="5827299" cy="773795"/>
          </a:xfrm>
          <a:prstGeom prst="rect">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dirty="0">
                <a:solidFill>
                  <a:schemeClr val="bg1"/>
                </a:solidFill>
                <a:latin typeface="Arial Narrow" panose="020B0606020202030204" pitchFamily="34" charset="0"/>
              </a:rPr>
              <a:t>Question: What is a Rationale? Answer by filling in the BLANKS  </a:t>
            </a:r>
            <a:r>
              <a:rPr lang="en-US" sz="1200" b="1" dirty="0">
                <a:solidFill>
                  <a:schemeClr val="bg1">
                    <a:lumMod val="85000"/>
                  </a:schemeClr>
                </a:solidFill>
                <a:latin typeface="Arial Narrow" panose="020B0606020202030204" pitchFamily="34" charset="0"/>
              </a:rPr>
              <a:t>(</a:t>
            </a:r>
            <a:r>
              <a:rPr lang="en-US" sz="1200" b="1" i="1" dirty="0">
                <a:solidFill>
                  <a:schemeClr val="bg1">
                    <a:lumMod val="85000"/>
                  </a:schemeClr>
                </a:solidFill>
                <a:latin typeface="Arial Narrow" panose="020B0606020202030204" pitchFamily="34" charset="0"/>
              </a:rPr>
              <a:t>hint: </a:t>
            </a:r>
            <a:r>
              <a:rPr lang="en-US" sz="1200" b="1" dirty="0">
                <a:solidFill>
                  <a:schemeClr val="bg1">
                    <a:lumMod val="85000"/>
                  </a:schemeClr>
                </a:solidFill>
                <a:latin typeface="Arial Narrow" panose="020B0606020202030204" pitchFamily="34" charset="0"/>
              </a:rPr>
              <a:t>see underlined)</a:t>
            </a:r>
          </a:p>
          <a:p>
            <a:endParaRPr lang="en-US" sz="1200" b="1" dirty="0">
              <a:solidFill>
                <a:schemeClr val="bg1"/>
              </a:solidFill>
              <a:latin typeface="Arial Narrow" panose="020B0606020202030204" pitchFamily="34" charset="0"/>
            </a:endParaRPr>
          </a:p>
          <a:p>
            <a:r>
              <a:rPr lang="en-US" sz="1200" b="1" dirty="0">
                <a:solidFill>
                  <a:schemeClr val="bg1"/>
                </a:solidFill>
                <a:latin typeface="Arial Narrow" panose="020B0606020202030204" pitchFamily="34" charset="0"/>
              </a:rPr>
              <a:t>The progression of information from                                                 to…. </a:t>
            </a:r>
          </a:p>
        </p:txBody>
      </p:sp>
      <p:sp>
        <p:nvSpPr>
          <p:cNvPr id="28" name="Rectangle 27">
            <a:extLst>
              <a:ext uri="{FF2B5EF4-FFF2-40B4-BE49-F238E27FC236}">
                <a16:creationId xmlns:a16="http://schemas.microsoft.com/office/drawing/2014/main" id="{7A11874F-5D13-4EBE-9C9B-B973834AAA63}"/>
              </a:ext>
            </a:extLst>
          </p:cNvPr>
          <p:cNvSpPr/>
          <p:nvPr/>
        </p:nvSpPr>
        <p:spPr>
          <a:xfrm>
            <a:off x="2881615" y="8222763"/>
            <a:ext cx="1498477" cy="4113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9" name="Rectangle 48">
            <a:extLst>
              <a:ext uri="{FF2B5EF4-FFF2-40B4-BE49-F238E27FC236}">
                <a16:creationId xmlns:a16="http://schemas.microsoft.com/office/drawing/2014/main" id="{58F44FED-CA09-4973-960A-0AFAE7319645}"/>
              </a:ext>
            </a:extLst>
          </p:cNvPr>
          <p:cNvSpPr/>
          <p:nvPr/>
        </p:nvSpPr>
        <p:spPr>
          <a:xfrm>
            <a:off x="4766887" y="8221527"/>
            <a:ext cx="1439085" cy="4113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3" name="TextBox 17">
            <a:extLst>
              <a:ext uri="{FF2B5EF4-FFF2-40B4-BE49-F238E27FC236}">
                <a16:creationId xmlns:a16="http://schemas.microsoft.com/office/drawing/2014/main" id="{4B274518-D6F2-8296-D2D5-F8FA3AD4F678}"/>
              </a:ext>
            </a:extLst>
          </p:cNvPr>
          <p:cNvSpPr txBox="1"/>
          <p:nvPr/>
        </p:nvSpPr>
        <p:spPr>
          <a:xfrm>
            <a:off x="5486430" y="181253"/>
            <a:ext cx="1170856"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latin typeface="Arial Narrow" pitchFamily="34" charset="0"/>
              </a:rPr>
              <a:t>Name:</a:t>
            </a:r>
          </a:p>
          <a:p>
            <a:endParaRPr lang="en-US" sz="1200" b="1" dirty="0">
              <a:latin typeface="Arial Narrow" pitchFamily="34" charset="0"/>
            </a:endParaRPr>
          </a:p>
          <a:p>
            <a:r>
              <a:rPr lang="en-US" sz="1200" b="1" dirty="0">
                <a:latin typeface="Arial Narrow" pitchFamily="34" charset="0"/>
              </a:rPr>
              <a:t>Date: </a:t>
            </a:r>
          </a:p>
        </p:txBody>
      </p:sp>
    </p:spTree>
    <p:extLst>
      <p:ext uri="{BB962C8B-B14F-4D97-AF65-F5344CB8AC3E}">
        <p14:creationId xmlns:p14="http://schemas.microsoft.com/office/powerpoint/2010/main" val="3419707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36"/>
          <p:cNvSpPr txBox="1"/>
          <p:nvPr/>
        </p:nvSpPr>
        <p:spPr>
          <a:xfrm>
            <a:off x="423625" y="8809682"/>
            <a:ext cx="1565215"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100" dirty="0">
                <a:latin typeface="Arial Narrow" pitchFamily="34" charset="0"/>
              </a:rPr>
              <a:t>© Marine Education 2022 	                                               </a:t>
            </a:r>
            <a:endParaRPr lang="en-AU" sz="1100" b="1" dirty="0">
              <a:latin typeface="Arial Narrow" pitchFamily="34" charset="0"/>
            </a:endParaRPr>
          </a:p>
        </p:txBody>
      </p:sp>
      <p:cxnSp>
        <p:nvCxnSpPr>
          <p:cNvPr id="127" name="Straight Connector 126"/>
          <p:cNvCxnSpPr/>
          <p:nvPr/>
        </p:nvCxnSpPr>
        <p:spPr>
          <a:xfrm flipH="1">
            <a:off x="469041" y="8808950"/>
            <a:ext cx="5863487" cy="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FD31CAF-76B1-4A0F-BFD0-A9C6B5FBD72B}"/>
              </a:ext>
            </a:extLst>
          </p:cNvPr>
          <p:cNvSpPr txBox="1"/>
          <p:nvPr/>
        </p:nvSpPr>
        <p:spPr>
          <a:xfrm>
            <a:off x="564258" y="214201"/>
            <a:ext cx="792088" cy="646331"/>
          </a:xfrm>
          <a:prstGeom prst="rect">
            <a:avLst/>
          </a:prstGeom>
          <a:solidFill>
            <a:schemeClr val="bg1">
              <a:lumMod val="85000"/>
            </a:schemeClr>
          </a:solidFill>
          <a:ln w="57150">
            <a:solidFill>
              <a:schemeClr val="tx1"/>
            </a:solidFill>
          </a:ln>
        </p:spPr>
        <p:txBody>
          <a:bodyPr wrap="square" rtlCol="0">
            <a:spAutoFit/>
          </a:bodyPr>
          <a:lstStyle/>
          <a:p>
            <a:r>
              <a:rPr lang="en-AU" b="1" dirty="0">
                <a:latin typeface="Arial Narrow" panose="020B0606020202030204" pitchFamily="34" charset="0"/>
              </a:rPr>
              <a:t>M</a:t>
            </a:r>
            <a:r>
              <a:rPr lang="en-AU" sz="1200" b="1" dirty="0">
                <a:latin typeface="Arial Narrow" panose="020B0606020202030204" pitchFamily="34" charset="0"/>
              </a:rPr>
              <a:t>arine</a:t>
            </a:r>
            <a:r>
              <a:rPr lang="en-AU" dirty="0"/>
              <a:t> </a:t>
            </a:r>
          </a:p>
          <a:p>
            <a:r>
              <a:rPr lang="en-AU" dirty="0">
                <a:ln>
                  <a:solidFill>
                    <a:schemeClr val="tx1"/>
                  </a:solidFill>
                </a:ln>
                <a:latin typeface="Arial Narrow" panose="020B0606020202030204" pitchFamily="34" charset="0"/>
              </a:rPr>
              <a:t>E</a:t>
            </a:r>
            <a:r>
              <a:rPr lang="en-AU" sz="1200" dirty="0">
                <a:ln>
                  <a:solidFill>
                    <a:schemeClr val="tx1"/>
                  </a:solidFill>
                </a:ln>
                <a:latin typeface="Arial Narrow" panose="020B0606020202030204" pitchFamily="34" charset="0"/>
              </a:rPr>
              <a:t>ducation</a:t>
            </a:r>
          </a:p>
        </p:txBody>
      </p:sp>
      <p:cxnSp>
        <p:nvCxnSpPr>
          <p:cNvPr id="46" name="Straight Connector 45">
            <a:extLst>
              <a:ext uri="{FF2B5EF4-FFF2-40B4-BE49-F238E27FC236}">
                <a16:creationId xmlns:a16="http://schemas.microsoft.com/office/drawing/2014/main" id="{86ADC2CB-2259-430E-A4E9-F01BFE6DE9EE}"/>
              </a:ext>
            </a:extLst>
          </p:cNvPr>
          <p:cNvCxnSpPr/>
          <p:nvPr/>
        </p:nvCxnSpPr>
        <p:spPr>
          <a:xfrm flipH="1">
            <a:off x="465754" y="973010"/>
            <a:ext cx="58634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3995BC98-5C05-45C6-9C90-3A57C8C0F498}"/>
              </a:ext>
            </a:extLst>
          </p:cNvPr>
          <p:cNvSpPr txBox="1"/>
          <p:nvPr/>
        </p:nvSpPr>
        <p:spPr>
          <a:xfrm rot="16200000">
            <a:off x="-56443" y="313427"/>
            <a:ext cx="1116764" cy="184666"/>
          </a:xfrm>
          <a:prstGeom prst="rect">
            <a:avLst/>
          </a:prstGeom>
          <a:noFill/>
        </p:spPr>
        <p:txBody>
          <a:bodyPr wrap="square" rtlCol="0">
            <a:spAutoFit/>
          </a:bodyPr>
          <a:lstStyle/>
          <a:p>
            <a:r>
              <a:rPr lang="en-AU" sz="580" dirty="0">
                <a:latin typeface="Arial Narrow" panose="020B0606020202030204" pitchFamily="34" charset="0"/>
              </a:rPr>
              <a:t>marineeducation.com.au</a:t>
            </a:r>
          </a:p>
        </p:txBody>
      </p:sp>
      <p:sp>
        <p:nvSpPr>
          <p:cNvPr id="24" name="TextBox 23">
            <a:extLst>
              <a:ext uri="{FF2B5EF4-FFF2-40B4-BE49-F238E27FC236}">
                <a16:creationId xmlns:a16="http://schemas.microsoft.com/office/drawing/2014/main" id="{DD4C66FD-3620-45DA-A70B-04F02C406E9D}"/>
              </a:ext>
            </a:extLst>
          </p:cNvPr>
          <p:cNvSpPr txBox="1"/>
          <p:nvPr/>
        </p:nvSpPr>
        <p:spPr>
          <a:xfrm>
            <a:off x="843214" y="27364"/>
            <a:ext cx="5171572" cy="954107"/>
          </a:xfrm>
          <a:prstGeom prst="rect">
            <a:avLst/>
          </a:prstGeom>
          <a:noFill/>
        </p:spPr>
        <p:txBody>
          <a:bodyPr wrap="square" rtlCol="0">
            <a:spAutoFit/>
          </a:bodyPr>
          <a:lstStyle/>
          <a:p>
            <a:pPr algn="ctr"/>
            <a:r>
              <a:rPr lang="en-AU" sz="2800" b="1" dirty="0">
                <a:latin typeface="Arial Narrow" panose="020B0606020202030204" pitchFamily="34" charset="0"/>
              </a:rPr>
              <a:t>Identification of Trends, </a:t>
            </a:r>
          </a:p>
          <a:p>
            <a:pPr algn="ctr"/>
            <a:r>
              <a:rPr lang="en-AU" sz="2800" b="1" dirty="0">
                <a:latin typeface="Arial Narrow" panose="020B0606020202030204" pitchFamily="34" charset="0"/>
              </a:rPr>
              <a:t>Patterns and Relationships</a:t>
            </a:r>
            <a:endParaRPr lang="en-AU" sz="1600" b="1" dirty="0">
              <a:latin typeface="Arial Narrow" panose="020B0606020202030204" pitchFamily="34" charset="0"/>
            </a:endParaRPr>
          </a:p>
        </p:txBody>
      </p:sp>
      <p:sp>
        <p:nvSpPr>
          <p:cNvPr id="27" name="TextBox 17">
            <a:extLst>
              <a:ext uri="{FF2B5EF4-FFF2-40B4-BE49-F238E27FC236}">
                <a16:creationId xmlns:a16="http://schemas.microsoft.com/office/drawing/2014/main" id="{8C9EE8DC-6706-0440-4393-89C0E223FFC4}"/>
              </a:ext>
            </a:extLst>
          </p:cNvPr>
          <p:cNvSpPr txBox="1"/>
          <p:nvPr/>
        </p:nvSpPr>
        <p:spPr>
          <a:xfrm>
            <a:off x="5486430" y="181253"/>
            <a:ext cx="1170856"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latin typeface="Arial Narrow" pitchFamily="34" charset="0"/>
              </a:rPr>
              <a:t>Name:</a:t>
            </a:r>
          </a:p>
          <a:p>
            <a:endParaRPr lang="en-US" sz="1200" b="1" dirty="0">
              <a:latin typeface="Arial Narrow" pitchFamily="34" charset="0"/>
            </a:endParaRPr>
          </a:p>
          <a:p>
            <a:r>
              <a:rPr lang="en-US" sz="1200" b="1" dirty="0">
                <a:latin typeface="Arial Narrow" pitchFamily="34" charset="0"/>
              </a:rPr>
              <a:t>Date: </a:t>
            </a:r>
          </a:p>
        </p:txBody>
      </p:sp>
      <p:sp>
        <p:nvSpPr>
          <p:cNvPr id="10" name="Rectangle 9">
            <a:extLst>
              <a:ext uri="{FF2B5EF4-FFF2-40B4-BE49-F238E27FC236}">
                <a16:creationId xmlns:a16="http://schemas.microsoft.com/office/drawing/2014/main" id="{8079AC54-7F56-2C99-FECD-B080BF420C4D}"/>
              </a:ext>
            </a:extLst>
          </p:cNvPr>
          <p:cNvSpPr/>
          <p:nvPr/>
        </p:nvSpPr>
        <p:spPr>
          <a:xfrm>
            <a:off x="483846" y="1035857"/>
            <a:ext cx="5827299" cy="737355"/>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latin typeface="Arial Narrow" panose="020B0606020202030204" pitchFamily="34" charset="0"/>
              </a:rPr>
              <a:t>Trend: general direction in which something is changing (e.g.) temperature warming over time</a:t>
            </a:r>
          </a:p>
          <a:p>
            <a:r>
              <a:rPr lang="en-US" sz="1200" b="1" dirty="0">
                <a:solidFill>
                  <a:schemeClr val="tx1"/>
                </a:solidFill>
                <a:latin typeface="Arial Narrow" panose="020B0606020202030204" pitchFamily="34" charset="0"/>
              </a:rPr>
              <a:t>Pattern: a series of data that repeats in a recognizable way (e.g.) boom and bust life cycles</a:t>
            </a:r>
          </a:p>
          <a:p>
            <a:r>
              <a:rPr lang="en-US" sz="1200" b="1" dirty="0">
                <a:solidFill>
                  <a:schemeClr val="tx1"/>
                </a:solidFill>
                <a:latin typeface="Arial Narrow" panose="020B0606020202030204" pitchFamily="34" charset="0"/>
              </a:rPr>
              <a:t>Relationship: a correlation between two variables (e.g.) proximity of dots to a line of best fit</a:t>
            </a:r>
          </a:p>
        </p:txBody>
      </p:sp>
      <p:graphicFrame>
        <p:nvGraphicFramePr>
          <p:cNvPr id="11" name="Table 12">
            <a:extLst>
              <a:ext uri="{FF2B5EF4-FFF2-40B4-BE49-F238E27FC236}">
                <a16:creationId xmlns:a16="http://schemas.microsoft.com/office/drawing/2014/main" id="{F99FA18F-1C9A-67D2-DDB4-DDBD30F369F1}"/>
              </a:ext>
            </a:extLst>
          </p:cNvPr>
          <p:cNvGraphicFramePr>
            <a:graphicFrameLocks noGrp="1"/>
          </p:cNvGraphicFramePr>
          <p:nvPr/>
        </p:nvGraphicFramePr>
        <p:xfrm>
          <a:off x="482021" y="1835696"/>
          <a:ext cx="5827299" cy="1920240"/>
        </p:xfrm>
        <a:graphic>
          <a:graphicData uri="http://schemas.openxmlformats.org/drawingml/2006/table">
            <a:tbl>
              <a:tblPr firstRow="1" bandRow="1">
                <a:tableStyleId>{5940675A-B579-460E-94D1-54222C63F5DA}</a:tableStyleId>
              </a:tblPr>
              <a:tblGrid>
                <a:gridCol w="4475414">
                  <a:extLst>
                    <a:ext uri="{9D8B030D-6E8A-4147-A177-3AD203B41FA5}">
                      <a16:colId xmlns:a16="http://schemas.microsoft.com/office/drawing/2014/main" val="4119709212"/>
                    </a:ext>
                  </a:extLst>
                </a:gridCol>
                <a:gridCol w="1351885">
                  <a:extLst>
                    <a:ext uri="{9D8B030D-6E8A-4147-A177-3AD203B41FA5}">
                      <a16:colId xmlns:a16="http://schemas.microsoft.com/office/drawing/2014/main" val="643899372"/>
                    </a:ext>
                  </a:extLst>
                </a:gridCol>
              </a:tblGrid>
              <a:tr h="245801">
                <a:tc gridSpan="2">
                  <a:txBody>
                    <a:bodyPr/>
                    <a:lstStyle/>
                    <a:p>
                      <a:r>
                        <a:rPr lang="en-AU" sz="1200" b="1" dirty="0">
                          <a:solidFill>
                            <a:schemeClr val="bg1"/>
                          </a:solidFill>
                          <a:latin typeface="Arial Narrow" panose="020B0606020202030204" pitchFamily="34" charset="0"/>
                        </a:rPr>
                        <a:t>IDENTIFICATION OF TRENDS, PATTERNS AND RELATIONSHIPS marking criteria</a:t>
                      </a:r>
                    </a:p>
                  </a:txBody>
                  <a:tcPr>
                    <a:solidFill>
                      <a:schemeClr val="tx1"/>
                    </a:solidFill>
                  </a:tcPr>
                </a:tc>
                <a:tc hMerge="1">
                  <a:txBody>
                    <a:bodyPr/>
                    <a:lstStyle/>
                    <a:p>
                      <a:endParaRPr lang="en-AU" sz="1200" dirty="0"/>
                    </a:p>
                  </a:txBody>
                  <a:tcPr/>
                </a:tc>
                <a:extLst>
                  <a:ext uri="{0D108BD9-81ED-4DB2-BD59-A6C34878D82A}">
                    <a16:rowId xmlns:a16="http://schemas.microsoft.com/office/drawing/2014/main" val="3639776331"/>
                  </a:ext>
                </a:extLst>
              </a:tr>
              <a:tr h="245801">
                <a:tc>
                  <a:txBody>
                    <a:bodyPr/>
                    <a:lstStyle/>
                    <a:p>
                      <a:r>
                        <a:rPr lang="en-AU" sz="1200" b="1" dirty="0">
                          <a:latin typeface="Arial Narrow" panose="020B0606020202030204" pitchFamily="34" charset="0"/>
                        </a:rPr>
                        <a:t>Thorough and Relevant (5-6) </a:t>
                      </a:r>
                    </a:p>
                  </a:txBody>
                  <a:tcPr>
                    <a:solidFill>
                      <a:schemeClr val="bg1">
                        <a:lumMod val="85000"/>
                      </a:schemeClr>
                    </a:solidFill>
                  </a:tcPr>
                </a:tc>
                <a:tc>
                  <a:txBody>
                    <a:bodyPr/>
                    <a:lstStyle/>
                    <a:p>
                      <a:r>
                        <a:rPr lang="en-AU" sz="1200" b="1" dirty="0">
                          <a:latin typeface="Arial Narrow" panose="020B0606020202030204" pitchFamily="34" charset="0"/>
                        </a:rPr>
                        <a:t>Obvious (3-4)</a:t>
                      </a:r>
                    </a:p>
                  </a:txBody>
                  <a:tcPr>
                    <a:solidFill>
                      <a:schemeClr val="bg1">
                        <a:lumMod val="85000"/>
                      </a:schemeClr>
                    </a:solidFill>
                  </a:tcPr>
                </a:tc>
                <a:extLst>
                  <a:ext uri="{0D108BD9-81ED-4DB2-BD59-A6C34878D82A}">
                    <a16:rowId xmlns:a16="http://schemas.microsoft.com/office/drawing/2014/main" val="2843820462"/>
                  </a:ext>
                </a:extLst>
              </a:tr>
              <a:tr h="1113146">
                <a:tc>
                  <a:txBody>
                    <a:bodyPr/>
                    <a:lstStyle/>
                    <a:p>
                      <a:pPr marL="171450" indent="-171450">
                        <a:buFont typeface="Arial" panose="020B0604020202020204" pitchFamily="34" charset="0"/>
                        <a:buChar char="•"/>
                      </a:pPr>
                      <a:r>
                        <a:rPr lang="en-US" sz="1200" b="1" dirty="0">
                          <a:latin typeface="Arial Narrow" panose="020B0606020202030204" pitchFamily="34" charset="0"/>
                        </a:rPr>
                        <a:t>Thorough: </a:t>
                      </a:r>
                      <a:r>
                        <a:rPr lang="en-US" sz="1200" dirty="0">
                          <a:latin typeface="Arial Narrow" panose="020B0606020202030204" pitchFamily="34" charset="0"/>
                        </a:rPr>
                        <a:t>Complete with attention to detail; including all that is required. </a:t>
                      </a:r>
                    </a:p>
                    <a:p>
                      <a:pPr marL="171450" indent="-171450">
                        <a:buFont typeface="Arial" panose="020B0604020202020204" pitchFamily="34" charset="0"/>
                        <a:buChar char="•"/>
                      </a:pPr>
                      <a:r>
                        <a:rPr lang="en-US" sz="1200" dirty="0">
                          <a:latin typeface="Arial Narrow" panose="020B0606020202030204" pitchFamily="34" charset="0"/>
                        </a:rPr>
                        <a:t>Explicitly refers to specific data in the evidence to support response. </a:t>
                      </a:r>
                    </a:p>
                    <a:p>
                      <a:pPr marL="171450" indent="-171450">
                        <a:buFont typeface="Arial" panose="020B0604020202020204" pitchFamily="34" charset="0"/>
                        <a:buChar char="•"/>
                      </a:pPr>
                      <a:r>
                        <a:rPr lang="en-US" sz="1200" dirty="0">
                          <a:latin typeface="Arial Narrow" panose="020B0606020202030204" pitchFamily="34" charset="0"/>
                        </a:rPr>
                        <a:t>To be thorough, further processing of the data is expected (in addition to identifying key trend/pattern/relationships) such as calculating % change, rate, identifying outliers/exceptions and comparing/contrasting datasets. </a:t>
                      </a:r>
                    </a:p>
                    <a:p>
                      <a:pPr marL="171450" indent="-171450">
                        <a:buFont typeface="Arial" panose="020B0604020202020204" pitchFamily="34" charset="0"/>
                        <a:buChar char="•"/>
                      </a:pPr>
                      <a:r>
                        <a:rPr lang="en-US" sz="1200" dirty="0">
                          <a:latin typeface="Arial Narrow" panose="020B0606020202030204" pitchFamily="34" charset="0"/>
                        </a:rPr>
                        <a:t>Any statistical information must be commented on.</a:t>
                      </a:r>
                    </a:p>
                    <a:p>
                      <a:pPr marL="171450" indent="-171450">
                        <a:buFont typeface="Arial" panose="020B0604020202020204" pitchFamily="34" charset="0"/>
                        <a:buChar char="•"/>
                      </a:pPr>
                      <a:r>
                        <a:rPr lang="en-US" sz="1200" b="1" dirty="0">
                          <a:latin typeface="Arial Narrow" panose="020B0606020202030204" pitchFamily="34" charset="0"/>
                        </a:rPr>
                        <a:t>Relevant: </a:t>
                      </a:r>
                      <a:r>
                        <a:rPr lang="en-US" sz="1200" dirty="0">
                          <a:latin typeface="Arial Narrow" panose="020B0606020202030204" pitchFamily="34" charset="0"/>
                        </a:rPr>
                        <a:t>directly relates to the RQ in arguing plausible points.</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Clearly evident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Easily </a:t>
                      </a:r>
                      <a:r>
                        <a:rPr lang="en-US" sz="1200" dirty="0" err="1">
                          <a:latin typeface="Arial Narrow" panose="020B0606020202030204" pitchFamily="34" charset="0"/>
                        </a:rPr>
                        <a:t>recognised</a:t>
                      </a:r>
                      <a:r>
                        <a:rPr lang="en-US" sz="1200" dirty="0">
                          <a:latin typeface="Arial Narrow" panose="020B0606020202030204" pitchFamily="34" charset="0"/>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Identifies the most evident points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Re-stating what is on the Fig./Table</a:t>
                      </a:r>
                    </a:p>
                  </a:txBody>
                  <a:tcPr/>
                </a:tc>
                <a:extLst>
                  <a:ext uri="{0D108BD9-81ED-4DB2-BD59-A6C34878D82A}">
                    <a16:rowId xmlns:a16="http://schemas.microsoft.com/office/drawing/2014/main" val="3920059997"/>
                  </a:ext>
                </a:extLst>
              </a:tr>
            </a:tbl>
          </a:graphicData>
        </a:graphic>
      </p:graphicFrame>
      <p:sp>
        <p:nvSpPr>
          <p:cNvPr id="13" name="TextBox 12">
            <a:extLst>
              <a:ext uri="{FF2B5EF4-FFF2-40B4-BE49-F238E27FC236}">
                <a16:creationId xmlns:a16="http://schemas.microsoft.com/office/drawing/2014/main" id="{31506273-FC59-4788-A454-54ADD651921A}"/>
              </a:ext>
            </a:extLst>
          </p:cNvPr>
          <p:cNvSpPr txBox="1"/>
          <p:nvPr/>
        </p:nvSpPr>
        <p:spPr>
          <a:xfrm>
            <a:off x="1184092" y="4437775"/>
            <a:ext cx="5119398" cy="3416320"/>
          </a:xfrm>
          <a:prstGeom prst="rect">
            <a:avLst/>
          </a:prstGeom>
          <a:noFill/>
        </p:spPr>
        <p:txBody>
          <a:bodyPr wrap="square">
            <a:spAutoFit/>
          </a:bodyPr>
          <a:lstStyle/>
          <a:p>
            <a:r>
              <a:rPr lang="en-AU" sz="1200" dirty="0">
                <a:latin typeface="Arial Narrow" panose="020B0606020202030204" pitchFamily="34" charset="0"/>
              </a:rPr>
              <a:t>"It can be seen in figure 3, that there was a significant increase in estimated dugong populations of Moreton Bay from 2005-2011”.</a:t>
            </a:r>
          </a:p>
          <a:p>
            <a:endParaRPr lang="en-AU" sz="1200" dirty="0">
              <a:latin typeface="Arial Narrow" panose="020B0606020202030204" pitchFamily="34" charset="0"/>
            </a:endParaRPr>
          </a:p>
          <a:p>
            <a:r>
              <a:rPr lang="en-US" sz="1200" dirty="0">
                <a:latin typeface="Arial Narrow" panose="020B0606020202030204" pitchFamily="34" charset="0"/>
              </a:rPr>
              <a:t>"Figure 1 demonstrates the significant rise in Global Plastic manufacturing from 1950-2015. Throughout these 65 years, there has been a clear rise in plastic manufacturing. Especially in the years following 1960. In 2014, 311 million metric </a:t>
            </a:r>
            <a:r>
              <a:rPr lang="en-US" sz="1200" dirty="0" err="1">
                <a:latin typeface="Arial Narrow" panose="020B0606020202030204" pitchFamily="34" charset="0"/>
              </a:rPr>
              <a:t>tonnes</a:t>
            </a:r>
            <a:r>
              <a:rPr lang="en-US" sz="1200" dirty="0">
                <a:latin typeface="Arial Narrow" panose="020B0606020202030204" pitchFamily="34" charset="0"/>
              </a:rPr>
              <a:t> of plastic were produced globally, with between 4.8 and 12.7 million </a:t>
            </a:r>
            <a:r>
              <a:rPr lang="en-US" sz="1200" dirty="0" err="1">
                <a:latin typeface="Arial Narrow" panose="020B0606020202030204" pitchFamily="34" charset="0"/>
              </a:rPr>
              <a:t>tonnes</a:t>
            </a:r>
            <a:r>
              <a:rPr lang="en-US" sz="1200" dirty="0">
                <a:latin typeface="Arial Narrow" panose="020B0606020202030204" pitchFamily="34" charset="0"/>
              </a:rPr>
              <a:t> of that is estimated to have ended up in the ocean (</a:t>
            </a:r>
            <a:r>
              <a:rPr lang="en-US" sz="1200" dirty="0" err="1">
                <a:latin typeface="Arial Narrow" panose="020B0606020202030204" pitchFamily="34" charset="0"/>
              </a:rPr>
              <a:t>Orayeva</a:t>
            </a:r>
            <a:r>
              <a:rPr lang="en-US" sz="1200" dirty="0">
                <a:latin typeface="Arial Narrow" panose="020B0606020202030204" pitchFamily="34" charset="0"/>
              </a:rPr>
              <a:t>, 2020).” </a:t>
            </a:r>
          </a:p>
          <a:p>
            <a:endParaRPr lang="en-US" sz="1200" dirty="0">
              <a:latin typeface="Arial Narrow" panose="020B0606020202030204" pitchFamily="34" charset="0"/>
            </a:endParaRPr>
          </a:p>
          <a:p>
            <a:r>
              <a:rPr lang="en-US" sz="1200" dirty="0">
                <a:latin typeface="Arial Narrow" panose="020B0606020202030204" pitchFamily="34" charset="0"/>
              </a:rPr>
              <a:t>“By 1990, the annual commercial catch dropped by 79.59% since its peak in 1967." </a:t>
            </a:r>
            <a:r>
              <a:rPr lang="en-US" sz="1200" i="1" dirty="0">
                <a:latin typeface="Arial Narrow" panose="020B0606020202030204" pitchFamily="34" charset="0"/>
              </a:rPr>
              <a:t>Note: </a:t>
            </a:r>
            <a:r>
              <a:rPr lang="en-US" sz="1200" dirty="0">
                <a:latin typeface="Arial Narrow" panose="020B0606020202030204" pitchFamily="34" charset="0"/>
              </a:rPr>
              <a:t>this percentage was calculated by the student and did not feature on the graph. </a:t>
            </a:r>
          </a:p>
          <a:p>
            <a:endParaRPr lang="en-US" sz="1200" dirty="0">
              <a:latin typeface="Arial Narrow" panose="020B0606020202030204" pitchFamily="34" charset="0"/>
            </a:endParaRPr>
          </a:p>
          <a:p>
            <a:r>
              <a:rPr lang="en-US" sz="1200" dirty="0">
                <a:latin typeface="Arial Narrow" panose="020B0606020202030204" pitchFamily="34" charset="0"/>
              </a:rPr>
              <a:t>“Figure 2 supports Figure 1, establishing the positive relationship between temperature and food consumption in coral trout”.</a:t>
            </a:r>
          </a:p>
          <a:p>
            <a:endParaRPr lang="en-US" sz="1200" dirty="0">
              <a:latin typeface="Arial Narrow" panose="020B0606020202030204" pitchFamily="34" charset="0"/>
            </a:endParaRPr>
          </a:p>
          <a:p>
            <a:r>
              <a:rPr lang="en-US" sz="1200" dirty="0">
                <a:latin typeface="Arial Narrow" panose="020B0606020202030204" pitchFamily="34" charset="0"/>
              </a:rPr>
              <a:t>“Calcification rates of </a:t>
            </a:r>
            <a:r>
              <a:rPr lang="en-US" sz="1200" i="1" dirty="0">
                <a:latin typeface="Arial Narrow" panose="020B0606020202030204" pitchFamily="34" charset="0"/>
              </a:rPr>
              <a:t>Acropora </a:t>
            </a:r>
            <a:r>
              <a:rPr lang="en-US" sz="1200" i="1" dirty="0" err="1">
                <a:latin typeface="Arial Narrow" panose="020B0606020202030204" pitchFamily="34" charset="0"/>
              </a:rPr>
              <a:t>millepora</a:t>
            </a:r>
            <a:r>
              <a:rPr lang="en-US" sz="1200" i="1" dirty="0">
                <a:latin typeface="Arial Narrow" panose="020B0606020202030204" pitchFamily="34" charset="0"/>
              </a:rPr>
              <a:t> </a:t>
            </a:r>
            <a:r>
              <a:rPr lang="en-US" sz="1200" dirty="0">
                <a:latin typeface="Arial Narrow" panose="020B0606020202030204" pitchFamily="34" charset="0"/>
              </a:rPr>
              <a:t>had a 51% decrease from 382uatm to 741uatm and a steady decline. </a:t>
            </a:r>
            <a:r>
              <a:rPr lang="en-US" sz="1200" i="1" dirty="0">
                <a:latin typeface="Arial Narrow" panose="020B0606020202030204" pitchFamily="34" charset="0"/>
              </a:rPr>
              <a:t>Acropora</a:t>
            </a:r>
            <a:r>
              <a:rPr lang="en-US" sz="1200" dirty="0">
                <a:latin typeface="Arial Narrow" panose="020B0606020202030204" pitchFamily="34" charset="0"/>
              </a:rPr>
              <a:t> was statistically significant in both Figure 1 (p=0.01) and Figure 2 (p=0.001).”</a:t>
            </a:r>
          </a:p>
        </p:txBody>
      </p:sp>
      <p:sp>
        <p:nvSpPr>
          <p:cNvPr id="14" name="Rectangle 13">
            <a:extLst>
              <a:ext uri="{FF2B5EF4-FFF2-40B4-BE49-F238E27FC236}">
                <a16:creationId xmlns:a16="http://schemas.microsoft.com/office/drawing/2014/main" id="{F04FE7D3-829C-F9D1-3E5B-7EFB5CDC43CC}"/>
              </a:ext>
            </a:extLst>
          </p:cNvPr>
          <p:cNvSpPr/>
          <p:nvPr/>
        </p:nvSpPr>
        <p:spPr>
          <a:xfrm>
            <a:off x="476672" y="3824801"/>
            <a:ext cx="5827299" cy="531121"/>
          </a:xfrm>
          <a:prstGeom prst="rect">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200" b="1" dirty="0">
                <a:solidFill>
                  <a:schemeClr val="bg1"/>
                </a:solidFill>
                <a:latin typeface="Arial Narrow" panose="020B0606020202030204" pitchFamily="34" charset="0"/>
              </a:rPr>
              <a:t>Activity: In the boxes below, indicate if the identification of the trend, pattern or relationship is obvious (3-4)  or thorough and relevant (5-6).</a:t>
            </a:r>
          </a:p>
        </p:txBody>
      </p:sp>
      <p:sp>
        <p:nvSpPr>
          <p:cNvPr id="15" name="Rectangle 14">
            <a:extLst>
              <a:ext uri="{FF2B5EF4-FFF2-40B4-BE49-F238E27FC236}">
                <a16:creationId xmlns:a16="http://schemas.microsoft.com/office/drawing/2014/main" id="{EDC3E29B-271C-D3DD-6998-C595C35AF7B3}"/>
              </a:ext>
            </a:extLst>
          </p:cNvPr>
          <p:cNvSpPr/>
          <p:nvPr/>
        </p:nvSpPr>
        <p:spPr>
          <a:xfrm>
            <a:off x="501939" y="4497760"/>
            <a:ext cx="602479" cy="4123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a:extLst>
              <a:ext uri="{FF2B5EF4-FFF2-40B4-BE49-F238E27FC236}">
                <a16:creationId xmlns:a16="http://schemas.microsoft.com/office/drawing/2014/main" id="{3EF7B493-F3E5-37B4-49D7-45DB8B42BA47}"/>
              </a:ext>
            </a:extLst>
          </p:cNvPr>
          <p:cNvSpPr/>
          <p:nvPr/>
        </p:nvSpPr>
        <p:spPr>
          <a:xfrm>
            <a:off x="501939" y="5239807"/>
            <a:ext cx="602479" cy="4123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16">
            <a:extLst>
              <a:ext uri="{FF2B5EF4-FFF2-40B4-BE49-F238E27FC236}">
                <a16:creationId xmlns:a16="http://schemas.microsoft.com/office/drawing/2014/main" id="{212973D1-7723-58FA-3441-FEED05614B4F}"/>
              </a:ext>
            </a:extLst>
          </p:cNvPr>
          <p:cNvSpPr/>
          <p:nvPr/>
        </p:nvSpPr>
        <p:spPr>
          <a:xfrm>
            <a:off x="501023" y="6101053"/>
            <a:ext cx="602479" cy="4123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Rectangle 17">
            <a:extLst>
              <a:ext uri="{FF2B5EF4-FFF2-40B4-BE49-F238E27FC236}">
                <a16:creationId xmlns:a16="http://schemas.microsoft.com/office/drawing/2014/main" id="{44992CD7-276C-ED5D-BD07-0BF7DCD09579}"/>
              </a:ext>
            </a:extLst>
          </p:cNvPr>
          <p:cNvSpPr/>
          <p:nvPr/>
        </p:nvSpPr>
        <p:spPr>
          <a:xfrm>
            <a:off x="501022" y="6666389"/>
            <a:ext cx="602479" cy="4123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Rectangle 18">
            <a:extLst>
              <a:ext uri="{FF2B5EF4-FFF2-40B4-BE49-F238E27FC236}">
                <a16:creationId xmlns:a16="http://schemas.microsoft.com/office/drawing/2014/main" id="{85E71901-2965-CFDD-126E-1C1193E0C25F}"/>
              </a:ext>
            </a:extLst>
          </p:cNvPr>
          <p:cNvSpPr/>
          <p:nvPr/>
        </p:nvSpPr>
        <p:spPr>
          <a:xfrm>
            <a:off x="501022" y="7308304"/>
            <a:ext cx="602479" cy="4123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Rectangle 19">
            <a:extLst>
              <a:ext uri="{FF2B5EF4-FFF2-40B4-BE49-F238E27FC236}">
                <a16:creationId xmlns:a16="http://schemas.microsoft.com/office/drawing/2014/main" id="{DBD1D966-8F0D-5E6F-0377-BED99CDDCF7E}"/>
              </a:ext>
            </a:extLst>
          </p:cNvPr>
          <p:cNvSpPr/>
          <p:nvPr/>
        </p:nvSpPr>
        <p:spPr>
          <a:xfrm>
            <a:off x="501022" y="7948263"/>
            <a:ext cx="5827299" cy="354869"/>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80" b="1" dirty="0">
                <a:solidFill>
                  <a:schemeClr val="tx1"/>
                </a:solidFill>
                <a:latin typeface="Arial Narrow" panose="020B0606020202030204" pitchFamily="34" charset="0"/>
              </a:rPr>
              <a:t>Q. Is identifying what is already on a table or graph (incl. amounts) enough for a 5-6? Ans. </a:t>
            </a:r>
            <a:endParaRPr lang="en-US" sz="2000" b="1" dirty="0">
              <a:solidFill>
                <a:schemeClr val="tx1"/>
              </a:solidFill>
              <a:latin typeface="Arial Narrow" panose="020B0606020202030204" pitchFamily="34" charset="0"/>
            </a:endParaRPr>
          </a:p>
        </p:txBody>
      </p:sp>
      <p:sp>
        <p:nvSpPr>
          <p:cNvPr id="21" name="Rectangle 20">
            <a:extLst>
              <a:ext uri="{FF2B5EF4-FFF2-40B4-BE49-F238E27FC236}">
                <a16:creationId xmlns:a16="http://schemas.microsoft.com/office/drawing/2014/main" id="{EC3BD845-A7C8-8A9A-C3F0-40C40D3929F6}"/>
              </a:ext>
            </a:extLst>
          </p:cNvPr>
          <p:cNvSpPr/>
          <p:nvPr/>
        </p:nvSpPr>
        <p:spPr>
          <a:xfrm>
            <a:off x="5877272" y="7998071"/>
            <a:ext cx="423685" cy="2670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2" name="Rectangle 21">
            <a:extLst>
              <a:ext uri="{FF2B5EF4-FFF2-40B4-BE49-F238E27FC236}">
                <a16:creationId xmlns:a16="http://schemas.microsoft.com/office/drawing/2014/main" id="{96F035A4-D37A-B5FE-C6B7-6BEB15992CF3}"/>
              </a:ext>
            </a:extLst>
          </p:cNvPr>
          <p:cNvSpPr/>
          <p:nvPr/>
        </p:nvSpPr>
        <p:spPr>
          <a:xfrm>
            <a:off x="501022" y="8393595"/>
            <a:ext cx="5827299" cy="354869"/>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80" b="1" dirty="0">
                <a:solidFill>
                  <a:schemeClr val="tx1"/>
                </a:solidFill>
                <a:latin typeface="Arial Narrow" panose="020B0606020202030204" pitchFamily="34" charset="0"/>
              </a:rPr>
              <a:t>Q. Is describing an obvious trend, pattern or relationship enough analysis for a 5-6? Ans. </a:t>
            </a:r>
            <a:endParaRPr lang="en-US" sz="2000" b="1" dirty="0">
              <a:solidFill>
                <a:schemeClr val="tx1"/>
              </a:solidFill>
              <a:latin typeface="Arial Narrow" panose="020B0606020202030204" pitchFamily="34" charset="0"/>
            </a:endParaRPr>
          </a:p>
        </p:txBody>
      </p:sp>
      <p:sp>
        <p:nvSpPr>
          <p:cNvPr id="30" name="Rectangle 29">
            <a:extLst>
              <a:ext uri="{FF2B5EF4-FFF2-40B4-BE49-F238E27FC236}">
                <a16:creationId xmlns:a16="http://schemas.microsoft.com/office/drawing/2014/main" id="{71F678F9-785D-D5B1-1950-1E2E27B00678}"/>
              </a:ext>
            </a:extLst>
          </p:cNvPr>
          <p:cNvSpPr/>
          <p:nvPr/>
        </p:nvSpPr>
        <p:spPr>
          <a:xfrm>
            <a:off x="5877271" y="8429225"/>
            <a:ext cx="423685" cy="2670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3" name="TextBox 22">
            <a:extLst>
              <a:ext uri="{FF2B5EF4-FFF2-40B4-BE49-F238E27FC236}">
                <a16:creationId xmlns:a16="http://schemas.microsoft.com/office/drawing/2014/main" id="{8438B863-4EFE-3B7F-AF8C-1FE04A0682EF}"/>
              </a:ext>
            </a:extLst>
          </p:cNvPr>
          <p:cNvSpPr txBox="1"/>
          <p:nvPr/>
        </p:nvSpPr>
        <p:spPr>
          <a:xfrm>
            <a:off x="560079" y="6183127"/>
            <a:ext cx="756901" cy="338554"/>
          </a:xfrm>
          <a:prstGeom prst="rect">
            <a:avLst/>
          </a:prstGeom>
          <a:noFill/>
        </p:spPr>
        <p:txBody>
          <a:bodyPr wrap="square" rtlCol="0">
            <a:spAutoFit/>
          </a:bodyPr>
          <a:lstStyle/>
          <a:p>
            <a:r>
              <a:rPr lang="en-AU" sz="1600" dirty="0">
                <a:solidFill>
                  <a:schemeClr val="tx1">
                    <a:lumMod val="65000"/>
                    <a:lumOff val="35000"/>
                  </a:schemeClr>
                </a:solidFill>
                <a:latin typeface="Comic Sans MS" panose="030F0702030302020204" pitchFamily="66" charset="0"/>
              </a:rPr>
              <a:t>5-6</a:t>
            </a:r>
          </a:p>
        </p:txBody>
      </p:sp>
      <p:sp>
        <p:nvSpPr>
          <p:cNvPr id="25" name="TextBox 24">
            <a:extLst>
              <a:ext uri="{FF2B5EF4-FFF2-40B4-BE49-F238E27FC236}">
                <a16:creationId xmlns:a16="http://schemas.microsoft.com/office/drawing/2014/main" id="{C0743EDC-9FDE-67C3-FC0A-F4CB9F035DAC}"/>
              </a:ext>
            </a:extLst>
          </p:cNvPr>
          <p:cNvSpPr txBox="1"/>
          <p:nvPr/>
        </p:nvSpPr>
        <p:spPr>
          <a:xfrm>
            <a:off x="581851" y="6704247"/>
            <a:ext cx="756901" cy="338554"/>
          </a:xfrm>
          <a:prstGeom prst="rect">
            <a:avLst/>
          </a:prstGeom>
          <a:noFill/>
        </p:spPr>
        <p:txBody>
          <a:bodyPr wrap="square" rtlCol="0">
            <a:spAutoFit/>
          </a:bodyPr>
          <a:lstStyle/>
          <a:p>
            <a:r>
              <a:rPr lang="en-AU" sz="1600" dirty="0">
                <a:solidFill>
                  <a:schemeClr val="tx1">
                    <a:lumMod val="65000"/>
                    <a:lumOff val="35000"/>
                  </a:schemeClr>
                </a:solidFill>
                <a:latin typeface="Comic Sans MS" panose="030F0702030302020204" pitchFamily="66" charset="0"/>
              </a:rPr>
              <a:t>5-6</a:t>
            </a:r>
          </a:p>
        </p:txBody>
      </p:sp>
      <p:sp>
        <p:nvSpPr>
          <p:cNvPr id="26" name="TextBox 25">
            <a:extLst>
              <a:ext uri="{FF2B5EF4-FFF2-40B4-BE49-F238E27FC236}">
                <a16:creationId xmlns:a16="http://schemas.microsoft.com/office/drawing/2014/main" id="{8C2065D7-C761-271A-8F37-83336C2B170A}"/>
              </a:ext>
            </a:extLst>
          </p:cNvPr>
          <p:cNvSpPr txBox="1"/>
          <p:nvPr/>
        </p:nvSpPr>
        <p:spPr>
          <a:xfrm>
            <a:off x="564258" y="7359194"/>
            <a:ext cx="756901" cy="338554"/>
          </a:xfrm>
          <a:prstGeom prst="rect">
            <a:avLst/>
          </a:prstGeom>
          <a:noFill/>
        </p:spPr>
        <p:txBody>
          <a:bodyPr wrap="square" rtlCol="0">
            <a:spAutoFit/>
          </a:bodyPr>
          <a:lstStyle/>
          <a:p>
            <a:r>
              <a:rPr lang="en-AU" sz="1600" dirty="0">
                <a:solidFill>
                  <a:schemeClr val="tx1">
                    <a:lumMod val="65000"/>
                    <a:lumOff val="35000"/>
                  </a:schemeClr>
                </a:solidFill>
                <a:latin typeface="Comic Sans MS" panose="030F0702030302020204" pitchFamily="66" charset="0"/>
              </a:rPr>
              <a:t>5-6</a:t>
            </a:r>
          </a:p>
        </p:txBody>
      </p:sp>
      <p:sp>
        <p:nvSpPr>
          <p:cNvPr id="28" name="TextBox 27">
            <a:extLst>
              <a:ext uri="{FF2B5EF4-FFF2-40B4-BE49-F238E27FC236}">
                <a16:creationId xmlns:a16="http://schemas.microsoft.com/office/drawing/2014/main" id="{0A5DA3BC-77D5-3ABC-1523-B444D8CA162A}"/>
              </a:ext>
            </a:extLst>
          </p:cNvPr>
          <p:cNvSpPr txBox="1"/>
          <p:nvPr/>
        </p:nvSpPr>
        <p:spPr>
          <a:xfrm>
            <a:off x="564258" y="5282921"/>
            <a:ext cx="756901" cy="338554"/>
          </a:xfrm>
          <a:prstGeom prst="rect">
            <a:avLst/>
          </a:prstGeom>
          <a:noFill/>
        </p:spPr>
        <p:txBody>
          <a:bodyPr wrap="square" rtlCol="0">
            <a:spAutoFit/>
          </a:bodyPr>
          <a:lstStyle/>
          <a:p>
            <a:r>
              <a:rPr lang="en-AU" sz="1600" dirty="0">
                <a:solidFill>
                  <a:schemeClr val="tx1">
                    <a:lumMod val="65000"/>
                    <a:lumOff val="35000"/>
                  </a:schemeClr>
                </a:solidFill>
                <a:latin typeface="Comic Sans MS" panose="030F0702030302020204" pitchFamily="66" charset="0"/>
              </a:rPr>
              <a:t>3-4</a:t>
            </a:r>
          </a:p>
        </p:txBody>
      </p:sp>
      <p:sp>
        <p:nvSpPr>
          <p:cNvPr id="31" name="TextBox 30">
            <a:extLst>
              <a:ext uri="{FF2B5EF4-FFF2-40B4-BE49-F238E27FC236}">
                <a16:creationId xmlns:a16="http://schemas.microsoft.com/office/drawing/2014/main" id="{570FCBCC-0C4B-C98C-1DB6-40FB20B68D5C}"/>
              </a:ext>
            </a:extLst>
          </p:cNvPr>
          <p:cNvSpPr txBox="1"/>
          <p:nvPr/>
        </p:nvSpPr>
        <p:spPr>
          <a:xfrm>
            <a:off x="524365" y="4562623"/>
            <a:ext cx="756901" cy="338554"/>
          </a:xfrm>
          <a:prstGeom prst="rect">
            <a:avLst/>
          </a:prstGeom>
          <a:noFill/>
        </p:spPr>
        <p:txBody>
          <a:bodyPr wrap="square" rtlCol="0">
            <a:spAutoFit/>
          </a:bodyPr>
          <a:lstStyle/>
          <a:p>
            <a:r>
              <a:rPr lang="en-AU" sz="1600" dirty="0">
                <a:solidFill>
                  <a:schemeClr val="tx1">
                    <a:lumMod val="65000"/>
                    <a:lumOff val="35000"/>
                  </a:schemeClr>
                </a:solidFill>
                <a:latin typeface="Comic Sans MS" panose="030F0702030302020204" pitchFamily="66" charset="0"/>
              </a:rPr>
              <a:t>3-4</a:t>
            </a:r>
          </a:p>
        </p:txBody>
      </p:sp>
      <p:sp>
        <p:nvSpPr>
          <p:cNvPr id="32" name="TextBox 31">
            <a:extLst>
              <a:ext uri="{FF2B5EF4-FFF2-40B4-BE49-F238E27FC236}">
                <a16:creationId xmlns:a16="http://schemas.microsoft.com/office/drawing/2014/main" id="{0CA0E06A-A717-6D13-216D-B9868D3211F7}"/>
              </a:ext>
            </a:extLst>
          </p:cNvPr>
          <p:cNvSpPr txBox="1"/>
          <p:nvPr/>
        </p:nvSpPr>
        <p:spPr>
          <a:xfrm>
            <a:off x="5847920" y="7962418"/>
            <a:ext cx="756901" cy="338554"/>
          </a:xfrm>
          <a:prstGeom prst="rect">
            <a:avLst/>
          </a:prstGeom>
          <a:noFill/>
        </p:spPr>
        <p:txBody>
          <a:bodyPr wrap="square" rtlCol="0">
            <a:spAutoFit/>
          </a:bodyPr>
          <a:lstStyle/>
          <a:p>
            <a:r>
              <a:rPr lang="en-AU" sz="1600" dirty="0">
                <a:solidFill>
                  <a:schemeClr val="tx1">
                    <a:lumMod val="65000"/>
                    <a:lumOff val="35000"/>
                  </a:schemeClr>
                </a:solidFill>
                <a:latin typeface="Comic Sans MS" panose="030F0702030302020204" pitchFamily="66" charset="0"/>
              </a:rPr>
              <a:t>No</a:t>
            </a:r>
          </a:p>
        </p:txBody>
      </p:sp>
      <p:sp>
        <p:nvSpPr>
          <p:cNvPr id="33" name="TextBox 32">
            <a:extLst>
              <a:ext uri="{FF2B5EF4-FFF2-40B4-BE49-F238E27FC236}">
                <a16:creationId xmlns:a16="http://schemas.microsoft.com/office/drawing/2014/main" id="{AB78B3E0-A6D3-D90D-F487-0A76A5763CC6}"/>
              </a:ext>
            </a:extLst>
          </p:cNvPr>
          <p:cNvSpPr txBox="1"/>
          <p:nvPr/>
        </p:nvSpPr>
        <p:spPr>
          <a:xfrm>
            <a:off x="5877271" y="8410429"/>
            <a:ext cx="756901" cy="338554"/>
          </a:xfrm>
          <a:prstGeom prst="rect">
            <a:avLst/>
          </a:prstGeom>
          <a:noFill/>
        </p:spPr>
        <p:txBody>
          <a:bodyPr wrap="square" rtlCol="0">
            <a:spAutoFit/>
          </a:bodyPr>
          <a:lstStyle/>
          <a:p>
            <a:r>
              <a:rPr lang="en-AU" sz="1600" dirty="0">
                <a:solidFill>
                  <a:schemeClr val="tx1">
                    <a:lumMod val="65000"/>
                    <a:lumOff val="35000"/>
                  </a:schemeClr>
                </a:solidFill>
                <a:latin typeface="Comic Sans MS" panose="030F0702030302020204" pitchFamily="66" charset="0"/>
              </a:rPr>
              <a:t>No</a:t>
            </a:r>
          </a:p>
        </p:txBody>
      </p:sp>
      <p:sp>
        <p:nvSpPr>
          <p:cNvPr id="2" name="TextBox 36">
            <a:extLst>
              <a:ext uri="{FF2B5EF4-FFF2-40B4-BE49-F238E27FC236}">
                <a16:creationId xmlns:a16="http://schemas.microsoft.com/office/drawing/2014/main" id="{D8E0E5BF-3D1F-C58D-A97C-AB78F8E4A8E2}"/>
              </a:ext>
            </a:extLst>
          </p:cNvPr>
          <p:cNvSpPr txBox="1"/>
          <p:nvPr/>
        </p:nvSpPr>
        <p:spPr>
          <a:xfrm>
            <a:off x="2492896" y="8794273"/>
            <a:ext cx="2161315"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AU" sz="1100" b="1" dirty="0">
                <a:latin typeface="Arial Narrow" pitchFamily="34" charset="0"/>
              </a:rPr>
              <a:t>ANSWERS</a:t>
            </a:r>
          </a:p>
        </p:txBody>
      </p:sp>
    </p:spTree>
    <p:extLst>
      <p:ext uri="{BB962C8B-B14F-4D97-AF65-F5344CB8AC3E}">
        <p14:creationId xmlns:p14="http://schemas.microsoft.com/office/powerpoint/2010/main" val="2320855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36"/>
          <p:cNvSpPr txBox="1"/>
          <p:nvPr/>
        </p:nvSpPr>
        <p:spPr>
          <a:xfrm>
            <a:off x="423625" y="8809682"/>
            <a:ext cx="1565215"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100" dirty="0">
                <a:latin typeface="Arial Narrow" pitchFamily="34" charset="0"/>
              </a:rPr>
              <a:t>© Marine Education 2022 	                                               </a:t>
            </a:r>
            <a:endParaRPr lang="en-AU" sz="1100" b="1" dirty="0">
              <a:latin typeface="Arial Narrow" pitchFamily="34" charset="0"/>
            </a:endParaRPr>
          </a:p>
        </p:txBody>
      </p:sp>
      <p:cxnSp>
        <p:nvCxnSpPr>
          <p:cNvPr id="127" name="Straight Connector 126"/>
          <p:cNvCxnSpPr/>
          <p:nvPr/>
        </p:nvCxnSpPr>
        <p:spPr>
          <a:xfrm flipH="1">
            <a:off x="469041" y="8808950"/>
            <a:ext cx="5863487" cy="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FD31CAF-76B1-4A0F-BFD0-A9C6B5FBD72B}"/>
              </a:ext>
            </a:extLst>
          </p:cNvPr>
          <p:cNvSpPr txBox="1"/>
          <p:nvPr/>
        </p:nvSpPr>
        <p:spPr>
          <a:xfrm>
            <a:off x="564258" y="214201"/>
            <a:ext cx="792088" cy="646331"/>
          </a:xfrm>
          <a:prstGeom prst="rect">
            <a:avLst/>
          </a:prstGeom>
          <a:solidFill>
            <a:schemeClr val="bg1">
              <a:lumMod val="85000"/>
            </a:schemeClr>
          </a:solidFill>
          <a:ln w="57150">
            <a:solidFill>
              <a:schemeClr val="tx1"/>
            </a:solidFill>
          </a:ln>
        </p:spPr>
        <p:txBody>
          <a:bodyPr wrap="square" rtlCol="0">
            <a:spAutoFit/>
          </a:bodyPr>
          <a:lstStyle/>
          <a:p>
            <a:r>
              <a:rPr lang="en-AU" b="1" dirty="0">
                <a:latin typeface="Arial Narrow" panose="020B0606020202030204" pitchFamily="34" charset="0"/>
              </a:rPr>
              <a:t>M</a:t>
            </a:r>
            <a:r>
              <a:rPr lang="en-AU" sz="1200" b="1" dirty="0">
                <a:latin typeface="Arial Narrow" panose="020B0606020202030204" pitchFamily="34" charset="0"/>
              </a:rPr>
              <a:t>arine</a:t>
            </a:r>
            <a:r>
              <a:rPr lang="en-AU" dirty="0"/>
              <a:t> </a:t>
            </a:r>
          </a:p>
          <a:p>
            <a:r>
              <a:rPr lang="en-AU" dirty="0">
                <a:ln>
                  <a:solidFill>
                    <a:schemeClr val="tx1"/>
                  </a:solidFill>
                </a:ln>
                <a:latin typeface="Arial Narrow" panose="020B0606020202030204" pitchFamily="34" charset="0"/>
              </a:rPr>
              <a:t>E</a:t>
            </a:r>
            <a:r>
              <a:rPr lang="en-AU" sz="1200" dirty="0">
                <a:ln>
                  <a:solidFill>
                    <a:schemeClr val="tx1"/>
                  </a:solidFill>
                </a:ln>
                <a:latin typeface="Arial Narrow" panose="020B0606020202030204" pitchFamily="34" charset="0"/>
              </a:rPr>
              <a:t>ducation</a:t>
            </a:r>
          </a:p>
        </p:txBody>
      </p:sp>
      <p:cxnSp>
        <p:nvCxnSpPr>
          <p:cNvPr id="46" name="Straight Connector 45">
            <a:extLst>
              <a:ext uri="{FF2B5EF4-FFF2-40B4-BE49-F238E27FC236}">
                <a16:creationId xmlns:a16="http://schemas.microsoft.com/office/drawing/2014/main" id="{86ADC2CB-2259-430E-A4E9-F01BFE6DE9EE}"/>
              </a:ext>
            </a:extLst>
          </p:cNvPr>
          <p:cNvCxnSpPr/>
          <p:nvPr/>
        </p:nvCxnSpPr>
        <p:spPr>
          <a:xfrm flipH="1">
            <a:off x="465754" y="973010"/>
            <a:ext cx="58634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3995BC98-5C05-45C6-9C90-3A57C8C0F498}"/>
              </a:ext>
            </a:extLst>
          </p:cNvPr>
          <p:cNvSpPr txBox="1"/>
          <p:nvPr/>
        </p:nvSpPr>
        <p:spPr>
          <a:xfrm rot="16200000">
            <a:off x="-56443" y="313427"/>
            <a:ext cx="1116764" cy="184666"/>
          </a:xfrm>
          <a:prstGeom prst="rect">
            <a:avLst/>
          </a:prstGeom>
          <a:noFill/>
        </p:spPr>
        <p:txBody>
          <a:bodyPr wrap="square" rtlCol="0">
            <a:spAutoFit/>
          </a:bodyPr>
          <a:lstStyle/>
          <a:p>
            <a:r>
              <a:rPr lang="en-AU" sz="580" dirty="0">
                <a:latin typeface="Arial Narrow" panose="020B0606020202030204" pitchFamily="34" charset="0"/>
              </a:rPr>
              <a:t>marineeducation.com.au</a:t>
            </a:r>
          </a:p>
        </p:txBody>
      </p:sp>
      <p:sp>
        <p:nvSpPr>
          <p:cNvPr id="24" name="TextBox 23">
            <a:extLst>
              <a:ext uri="{FF2B5EF4-FFF2-40B4-BE49-F238E27FC236}">
                <a16:creationId xmlns:a16="http://schemas.microsoft.com/office/drawing/2014/main" id="{DD4C66FD-3620-45DA-A70B-04F02C406E9D}"/>
              </a:ext>
            </a:extLst>
          </p:cNvPr>
          <p:cNvSpPr txBox="1"/>
          <p:nvPr/>
        </p:nvSpPr>
        <p:spPr>
          <a:xfrm>
            <a:off x="811710" y="36504"/>
            <a:ext cx="5171572" cy="954107"/>
          </a:xfrm>
          <a:prstGeom prst="rect">
            <a:avLst/>
          </a:prstGeom>
          <a:noFill/>
        </p:spPr>
        <p:txBody>
          <a:bodyPr wrap="square" rtlCol="0">
            <a:spAutoFit/>
          </a:bodyPr>
          <a:lstStyle/>
          <a:p>
            <a:pPr algn="ctr"/>
            <a:r>
              <a:rPr lang="en-AU" sz="2800" b="1" dirty="0">
                <a:latin typeface="Arial Narrow" panose="020B0606020202030204" pitchFamily="34" charset="0"/>
              </a:rPr>
              <a:t>Identification of </a:t>
            </a:r>
          </a:p>
          <a:p>
            <a:pPr algn="ctr"/>
            <a:r>
              <a:rPr lang="en-AU" sz="2800" b="1" dirty="0">
                <a:latin typeface="Arial Narrow" panose="020B0606020202030204" pitchFamily="34" charset="0"/>
              </a:rPr>
              <a:t>Limitations of Evidence</a:t>
            </a:r>
            <a:endParaRPr lang="en-AU" sz="1600" b="1" dirty="0">
              <a:latin typeface="Arial Narrow" panose="020B0606020202030204" pitchFamily="34" charset="0"/>
            </a:endParaRPr>
          </a:p>
        </p:txBody>
      </p:sp>
      <p:sp>
        <p:nvSpPr>
          <p:cNvPr id="27" name="TextBox 17">
            <a:extLst>
              <a:ext uri="{FF2B5EF4-FFF2-40B4-BE49-F238E27FC236}">
                <a16:creationId xmlns:a16="http://schemas.microsoft.com/office/drawing/2014/main" id="{8C9EE8DC-6706-0440-4393-89C0E223FFC4}"/>
              </a:ext>
            </a:extLst>
          </p:cNvPr>
          <p:cNvSpPr txBox="1"/>
          <p:nvPr/>
        </p:nvSpPr>
        <p:spPr>
          <a:xfrm>
            <a:off x="5486430" y="181253"/>
            <a:ext cx="1170856"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latin typeface="Arial Narrow" pitchFamily="34" charset="0"/>
              </a:rPr>
              <a:t>Name:</a:t>
            </a:r>
          </a:p>
          <a:p>
            <a:endParaRPr lang="en-US" sz="1200" b="1" dirty="0">
              <a:latin typeface="Arial Narrow" pitchFamily="34" charset="0"/>
            </a:endParaRPr>
          </a:p>
          <a:p>
            <a:r>
              <a:rPr lang="en-US" sz="1200" b="1" dirty="0">
                <a:latin typeface="Arial Narrow" pitchFamily="34" charset="0"/>
              </a:rPr>
              <a:t>Date: </a:t>
            </a:r>
          </a:p>
        </p:txBody>
      </p:sp>
      <p:sp>
        <p:nvSpPr>
          <p:cNvPr id="11" name="Rectangle 10">
            <a:extLst>
              <a:ext uri="{FF2B5EF4-FFF2-40B4-BE49-F238E27FC236}">
                <a16:creationId xmlns:a16="http://schemas.microsoft.com/office/drawing/2014/main" id="{BA84954E-3929-AAF7-9180-70E843B2FF3A}"/>
              </a:ext>
            </a:extLst>
          </p:cNvPr>
          <p:cNvSpPr/>
          <p:nvPr/>
        </p:nvSpPr>
        <p:spPr>
          <a:xfrm>
            <a:off x="482021" y="1026321"/>
            <a:ext cx="5827299" cy="338432"/>
          </a:xfrm>
          <a:prstGeom prst="rect">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err="1">
                <a:solidFill>
                  <a:schemeClr val="bg1"/>
                </a:solidFill>
                <a:latin typeface="Arial Narrow" panose="020B0606020202030204" pitchFamily="34" charset="0"/>
              </a:rPr>
              <a:t>Analyse</a:t>
            </a:r>
            <a:r>
              <a:rPr lang="en-US" sz="1600" b="1" dirty="0">
                <a:solidFill>
                  <a:schemeClr val="bg1"/>
                </a:solidFill>
                <a:latin typeface="Arial Narrow" panose="020B0606020202030204" pitchFamily="34" charset="0"/>
              </a:rPr>
              <a:t> THE evidence (not the lack OF evidence)</a:t>
            </a:r>
          </a:p>
        </p:txBody>
      </p:sp>
      <p:graphicFrame>
        <p:nvGraphicFramePr>
          <p:cNvPr id="12" name="Table 12">
            <a:extLst>
              <a:ext uri="{FF2B5EF4-FFF2-40B4-BE49-F238E27FC236}">
                <a16:creationId xmlns:a16="http://schemas.microsoft.com/office/drawing/2014/main" id="{91140473-B8FC-3C2B-EF3C-07ED10656D4A}"/>
              </a:ext>
            </a:extLst>
          </p:cNvPr>
          <p:cNvGraphicFramePr>
            <a:graphicFrameLocks noGrp="1"/>
          </p:cNvGraphicFramePr>
          <p:nvPr/>
        </p:nvGraphicFramePr>
        <p:xfrm>
          <a:off x="482021" y="1907704"/>
          <a:ext cx="5827299" cy="3162467"/>
        </p:xfrm>
        <a:graphic>
          <a:graphicData uri="http://schemas.openxmlformats.org/drawingml/2006/table">
            <a:tbl>
              <a:tblPr firstRow="1" bandRow="1">
                <a:tableStyleId>{5940675A-B579-460E-94D1-54222C63F5DA}</a:tableStyleId>
              </a:tblPr>
              <a:tblGrid>
                <a:gridCol w="4027099">
                  <a:extLst>
                    <a:ext uri="{9D8B030D-6E8A-4147-A177-3AD203B41FA5}">
                      <a16:colId xmlns:a16="http://schemas.microsoft.com/office/drawing/2014/main" val="4119709212"/>
                    </a:ext>
                  </a:extLst>
                </a:gridCol>
                <a:gridCol w="1800200">
                  <a:extLst>
                    <a:ext uri="{9D8B030D-6E8A-4147-A177-3AD203B41FA5}">
                      <a16:colId xmlns:a16="http://schemas.microsoft.com/office/drawing/2014/main" val="643899372"/>
                    </a:ext>
                  </a:extLst>
                </a:gridCol>
              </a:tblGrid>
              <a:tr h="241550">
                <a:tc gridSpan="2">
                  <a:txBody>
                    <a:bodyPr/>
                    <a:lstStyle/>
                    <a:p>
                      <a:r>
                        <a:rPr lang="en-AU" sz="1200" b="1" dirty="0">
                          <a:solidFill>
                            <a:schemeClr val="bg1"/>
                          </a:solidFill>
                          <a:latin typeface="Arial Narrow" panose="020B0606020202030204" pitchFamily="34" charset="0"/>
                        </a:rPr>
                        <a:t>IDENTIFICATION OF LIMITATIONS OF EVIDENCE marking criteria</a:t>
                      </a:r>
                    </a:p>
                  </a:txBody>
                  <a:tcPr>
                    <a:solidFill>
                      <a:schemeClr val="tx1"/>
                    </a:solidFill>
                  </a:tcPr>
                </a:tc>
                <a:tc hMerge="1">
                  <a:txBody>
                    <a:bodyPr/>
                    <a:lstStyle/>
                    <a:p>
                      <a:endParaRPr lang="en-AU" sz="1200" dirty="0"/>
                    </a:p>
                  </a:txBody>
                  <a:tcPr/>
                </a:tc>
                <a:extLst>
                  <a:ext uri="{0D108BD9-81ED-4DB2-BD59-A6C34878D82A}">
                    <a16:rowId xmlns:a16="http://schemas.microsoft.com/office/drawing/2014/main" val="3639776331"/>
                  </a:ext>
                </a:extLst>
              </a:tr>
              <a:tr h="241550">
                <a:tc>
                  <a:txBody>
                    <a:bodyPr/>
                    <a:lstStyle/>
                    <a:p>
                      <a:pPr algn="ctr"/>
                      <a:r>
                        <a:rPr lang="en-AU" sz="1200" b="1" dirty="0">
                          <a:latin typeface="Arial Narrow" panose="020B0606020202030204" pitchFamily="34" charset="0"/>
                        </a:rPr>
                        <a:t>Thorough and Appropriate (5-6) </a:t>
                      </a:r>
                    </a:p>
                  </a:txBody>
                  <a:tcPr anchor="ctr">
                    <a:solidFill>
                      <a:schemeClr val="bg1">
                        <a:lumMod val="85000"/>
                      </a:schemeClr>
                    </a:solidFill>
                  </a:tcPr>
                </a:tc>
                <a:tc>
                  <a:txBody>
                    <a:bodyPr/>
                    <a:lstStyle/>
                    <a:p>
                      <a:pPr algn="ctr"/>
                      <a:r>
                        <a:rPr lang="en-AU" sz="1200" b="1" dirty="0">
                          <a:latin typeface="Arial Narrow" panose="020B0606020202030204" pitchFamily="34" charset="0"/>
                        </a:rPr>
                        <a:t>Basic (3-4)</a:t>
                      </a:r>
                    </a:p>
                  </a:txBody>
                  <a:tcPr anchor="ctr">
                    <a:solidFill>
                      <a:schemeClr val="bg1">
                        <a:lumMod val="85000"/>
                      </a:schemeClr>
                    </a:solidFill>
                  </a:tcPr>
                </a:tc>
                <a:extLst>
                  <a:ext uri="{0D108BD9-81ED-4DB2-BD59-A6C34878D82A}">
                    <a16:rowId xmlns:a16="http://schemas.microsoft.com/office/drawing/2014/main" val="2843820462"/>
                  </a:ext>
                </a:extLst>
              </a:tr>
              <a:tr h="2012920">
                <a:tc>
                  <a:txBody>
                    <a:bodyPr/>
                    <a:lstStyle/>
                    <a:p>
                      <a:pPr marL="171450" indent="-171450">
                        <a:buFont typeface="Arial" panose="020B0604020202020204" pitchFamily="34" charset="0"/>
                        <a:buChar char="•"/>
                      </a:pPr>
                      <a:r>
                        <a:rPr lang="en-US" sz="1200" dirty="0">
                          <a:latin typeface="Arial Narrow" panose="020B0606020202030204" pitchFamily="34" charset="0"/>
                        </a:rPr>
                        <a:t>Thorough: COMPLETE with attention to detail; including all that is required.</a:t>
                      </a:r>
                    </a:p>
                    <a:p>
                      <a:pPr marL="171450" indent="-171450">
                        <a:buFont typeface="Arial" panose="020B0604020202020204" pitchFamily="34" charset="0"/>
                        <a:buChar char="•"/>
                      </a:pPr>
                      <a:r>
                        <a:rPr lang="en-US" sz="1200" dirty="0">
                          <a:latin typeface="Arial Narrow" panose="020B0606020202030204" pitchFamily="34" charset="0"/>
                        </a:rPr>
                        <a:t>NOT superficial nor partial. </a:t>
                      </a:r>
                    </a:p>
                    <a:p>
                      <a:pPr marL="171450" indent="-171450">
                        <a:buFont typeface="Arial" panose="020B0604020202020204" pitchFamily="34" charset="0"/>
                        <a:buChar char="•"/>
                      </a:pPr>
                      <a:r>
                        <a:rPr lang="en-US" sz="1200" dirty="0">
                          <a:latin typeface="Arial Narrow" panose="020B0606020202030204" pitchFamily="34" charset="0"/>
                        </a:rPr>
                        <a:t>Appropriate: suitable; acceptable. </a:t>
                      </a:r>
                    </a:p>
                    <a:p>
                      <a:pPr marL="171450" indent="-171450">
                        <a:buFont typeface="Arial" panose="020B0604020202020204" pitchFamily="34" charset="0"/>
                        <a:buChar char="•"/>
                      </a:pPr>
                      <a:r>
                        <a:rPr lang="en-US" sz="1200" dirty="0">
                          <a:latin typeface="Arial Narrow" panose="020B0606020202030204" pitchFamily="34" charset="0"/>
                        </a:rPr>
                        <a:t>The limitations are suitable for determining the reliability of the evidence in responding to the RQ.</a:t>
                      </a:r>
                    </a:p>
                    <a:p>
                      <a:pPr marL="171450" indent="-171450">
                        <a:buFont typeface="Arial" panose="020B0604020202020204" pitchFamily="34" charset="0"/>
                        <a:buChar char="•"/>
                      </a:pPr>
                      <a:r>
                        <a:rPr lang="en-US" sz="1200" dirty="0">
                          <a:latin typeface="Arial Narrow" panose="020B0606020202030204" pitchFamily="34" charset="0"/>
                        </a:rPr>
                        <a:t>The response identifies limitations of evidence that affect how well the evidence can be used to develop a response to the RQ. </a:t>
                      </a:r>
                    </a:p>
                    <a:p>
                      <a:pPr marL="171450" indent="-171450">
                        <a:buFont typeface="Arial" panose="020B0604020202020204" pitchFamily="34" charset="0"/>
                        <a:buChar char="•"/>
                      </a:pPr>
                      <a:r>
                        <a:rPr lang="en-US" sz="1200" dirty="0">
                          <a:latin typeface="Arial Narrow" panose="020B0606020202030204" pitchFamily="34" charset="0"/>
                        </a:rPr>
                        <a:t>Consideration is given to the completeness or the coverage of the data in relation to the RQ and not just sample size. </a:t>
                      </a:r>
                    </a:p>
                    <a:p>
                      <a:pPr marL="171450" indent="-171450">
                        <a:buFont typeface="Arial" panose="020B0604020202020204" pitchFamily="34" charset="0"/>
                        <a:buChar char="•"/>
                      </a:pPr>
                      <a:r>
                        <a:rPr lang="en-US" sz="1200" dirty="0">
                          <a:latin typeface="Arial Narrow" panose="020B0606020202030204" pitchFamily="34" charset="0"/>
                        </a:rPr>
                        <a:t>Identifies the main weak points or disadvantages that makes the data less effective in answering the RQ.</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Fundamental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The response gives fundamental limitations of the evidence. However, this is not thorough, as the response only shows partial identification of limitations of the evidence.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Limitations too generic - applicable to all studies (e.g. small sample size).</a:t>
                      </a:r>
                    </a:p>
                  </a:txBody>
                  <a:tcPr/>
                </a:tc>
                <a:extLst>
                  <a:ext uri="{0D108BD9-81ED-4DB2-BD59-A6C34878D82A}">
                    <a16:rowId xmlns:a16="http://schemas.microsoft.com/office/drawing/2014/main" val="3920059997"/>
                  </a:ext>
                </a:extLst>
              </a:tr>
              <a:tr h="327827">
                <a:tc gridSpan="2">
                  <a:txBody>
                    <a:bodyPr/>
                    <a:lstStyle/>
                    <a:p>
                      <a:pPr marL="0" indent="0">
                        <a:buFont typeface="Arial" panose="020B0604020202020204" pitchFamily="34" charset="0"/>
                        <a:buNone/>
                      </a:pPr>
                      <a:r>
                        <a:rPr lang="en-US" sz="1200" b="1" dirty="0">
                          <a:latin typeface="Arial Narrow" panose="020B0606020202030204" pitchFamily="34" charset="0"/>
                        </a:rPr>
                        <a:t>Incorrect or insufficient (1-2): not correct OR not enough</a:t>
                      </a:r>
                    </a:p>
                  </a:txBody>
                  <a:tcPr>
                    <a:solidFill>
                      <a:schemeClr val="bg1">
                        <a:lumMod val="85000"/>
                      </a:schemeClr>
                    </a:solidFill>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Arial Narrow" panose="020B0606020202030204" pitchFamily="34" charset="0"/>
                      </a:endParaRPr>
                    </a:p>
                  </a:txBody>
                  <a:tcPr/>
                </a:tc>
                <a:extLst>
                  <a:ext uri="{0D108BD9-81ED-4DB2-BD59-A6C34878D82A}">
                    <a16:rowId xmlns:a16="http://schemas.microsoft.com/office/drawing/2014/main" val="1121147703"/>
                  </a:ext>
                </a:extLst>
              </a:tr>
            </a:tbl>
          </a:graphicData>
        </a:graphic>
      </p:graphicFrame>
      <p:sp>
        <p:nvSpPr>
          <p:cNvPr id="13" name="Rectangle 12">
            <a:extLst>
              <a:ext uri="{FF2B5EF4-FFF2-40B4-BE49-F238E27FC236}">
                <a16:creationId xmlns:a16="http://schemas.microsoft.com/office/drawing/2014/main" id="{CA576CC5-F108-A704-648E-A5EA8083F20A}"/>
              </a:ext>
            </a:extLst>
          </p:cNvPr>
          <p:cNvSpPr/>
          <p:nvPr/>
        </p:nvSpPr>
        <p:spPr>
          <a:xfrm>
            <a:off x="482021" y="1437574"/>
            <a:ext cx="5827299" cy="382846"/>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Arial Narrow" panose="020B0606020202030204" pitchFamily="34" charset="0"/>
              </a:rPr>
              <a:t> Limitations: parts to investigations that make the results likely to be LESS accurate </a:t>
            </a:r>
          </a:p>
        </p:txBody>
      </p:sp>
      <p:sp>
        <p:nvSpPr>
          <p:cNvPr id="15" name="TextBox 14">
            <a:extLst>
              <a:ext uri="{FF2B5EF4-FFF2-40B4-BE49-F238E27FC236}">
                <a16:creationId xmlns:a16="http://schemas.microsoft.com/office/drawing/2014/main" id="{DB474560-4F1B-79A5-497F-C40B76C9842B}"/>
              </a:ext>
            </a:extLst>
          </p:cNvPr>
          <p:cNvSpPr txBox="1"/>
          <p:nvPr/>
        </p:nvSpPr>
        <p:spPr>
          <a:xfrm>
            <a:off x="424252" y="5124239"/>
            <a:ext cx="6043731" cy="830997"/>
          </a:xfrm>
          <a:prstGeom prst="rect">
            <a:avLst/>
          </a:prstGeom>
          <a:noFill/>
        </p:spPr>
        <p:txBody>
          <a:bodyPr wrap="square">
            <a:spAutoFit/>
          </a:bodyPr>
          <a:lstStyle/>
          <a:p>
            <a:r>
              <a:rPr lang="en-US" sz="1200" b="1" dirty="0">
                <a:latin typeface="Arial Narrow" panose="020B0606020202030204" pitchFamily="34" charset="0"/>
              </a:rPr>
              <a:t>Student example 1 of incorrect or insufficient response (1-2): </a:t>
            </a:r>
            <a:r>
              <a:rPr lang="en-US" sz="1200" dirty="0">
                <a:latin typeface="Arial Narrow" panose="020B0606020202030204" pitchFamily="34" charset="0"/>
              </a:rPr>
              <a:t>“Some of the data collected is out of date and may not be the same as what is currently happening. Figure 1 shows the average coral loss in each region of the reef, the data used in that figure was collected in 2016 and may be different to the reef now in 2021”.</a:t>
            </a:r>
          </a:p>
        </p:txBody>
      </p:sp>
      <p:sp>
        <p:nvSpPr>
          <p:cNvPr id="14" name="TextBox 13">
            <a:extLst>
              <a:ext uri="{FF2B5EF4-FFF2-40B4-BE49-F238E27FC236}">
                <a16:creationId xmlns:a16="http://schemas.microsoft.com/office/drawing/2014/main" id="{D18E1EF0-3FE2-BCC7-001A-F9E01B024815}"/>
              </a:ext>
            </a:extLst>
          </p:cNvPr>
          <p:cNvSpPr txBox="1"/>
          <p:nvPr/>
        </p:nvSpPr>
        <p:spPr>
          <a:xfrm>
            <a:off x="423625" y="5940641"/>
            <a:ext cx="6115740" cy="461665"/>
          </a:xfrm>
          <a:prstGeom prst="rect">
            <a:avLst/>
          </a:prstGeom>
          <a:noFill/>
        </p:spPr>
        <p:txBody>
          <a:bodyPr wrap="square">
            <a:spAutoFit/>
          </a:bodyPr>
          <a:lstStyle/>
          <a:p>
            <a:r>
              <a:rPr lang="en-US" sz="1200" b="1" dirty="0">
                <a:latin typeface="Arial Narrow" panose="020B0606020202030204" pitchFamily="34" charset="0"/>
              </a:rPr>
              <a:t>Student example 2 of a basic response (3-4): </a:t>
            </a:r>
            <a:r>
              <a:rPr lang="en-US" sz="1200" dirty="0">
                <a:latin typeface="Arial Narrow" panose="020B0606020202030204" pitchFamily="34" charset="0"/>
              </a:rPr>
              <a:t>“In the first dataset, the study only lasted 4 months, despite the fact that abalone require 2 years to grow from spat to a full adult.” </a:t>
            </a:r>
          </a:p>
        </p:txBody>
      </p:sp>
      <p:sp>
        <p:nvSpPr>
          <p:cNvPr id="16" name="TextBox 15">
            <a:extLst>
              <a:ext uri="{FF2B5EF4-FFF2-40B4-BE49-F238E27FC236}">
                <a16:creationId xmlns:a16="http://schemas.microsoft.com/office/drawing/2014/main" id="{D0A62AA5-BD3E-67AE-F408-DB41169EE845}"/>
              </a:ext>
            </a:extLst>
          </p:cNvPr>
          <p:cNvSpPr txBox="1"/>
          <p:nvPr/>
        </p:nvSpPr>
        <p:spPr>
          <a:xfrm>
            <a:off x="423625" y="6418389"/>
            <a:ext cx="6115740" cy="1015663"/>
          </a:xfrm>
          <a:prstGeom prst="rect">
            <a:avLst/>
          </a:prstGeom>
          <a:noFill/>
        </p:spPr>
        <p:txBody>
          <a:bodyPr wrap="square">
            <a:spAutoFit/>
          </a:bodyPr>
          <a:lstStyle/>
          <a:p>
            <a:r>
              <a:rPr lang="en-US" sz="1200" b="1" dirty="0">
                <a:latin typeface="Arial Narrow" panose="020B0606020202030204" pitchFamily="34" charset="0"/>
              </a:rPr>
              <a:t>Student example 3 of a thorough and appropriate response (5-6): </a:t>
            </a:r>
            <a:r>
              <a:rPr lang="en-US" sz="1200" dirty="0">
                <a:latin typeface="Arial Narrow" panose="020B0606020202030204" pitchFamily="34" charset="0"/>
              </a:rPr>
              <a:t>“Data does not include size variations/length/age of the swordfish…reports do not specify where they got their fish from….only one report says whether the samples were fresh, frozen or on ice before the methyl mercury content was sampled for….. what part of the swordfish the methyl mercury concentration was sampled from was unclear…the reports and data don’t have the same measures of central tendency…”</a:t>
            </a:r>
          </a:p>
        </p:txBody>
      </p:sp>
      <p:sp>
        <p:nvSpPr>
          <p:cNvPr id="19" name="Rectangle 18">
            <a:extLst>
              <a:ext uri="{FF2B5EF4-FFF2-40B4-BE49-F238E27FC236}">
                <a16:creationId xmlns:a16="http://schemas.microsoft.com/office/drawing/2014/main" id="{B7695F0B-7CD2-821B-EA8A-25E0FC46463D}"/>
              </a:ext>
            </a:extLst>
          </p:cNvPr>
          <p:cNvSpPr/>
          <p:nvPr/>
        </p:nvSpPr>
        <p:spPr>
          <a:xfrm>
            <a:off x="467936" y="7444912"/>
            <a:ext cx="5861302" cy="1287269"/>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80" b="1" dirty="0">
                <a:solidFill>
                  <a:schemeClr val="tx1"/>
                </a:solidFill>
                <a:latin typeface="Arial Narrow" panose="020B0606020202030204" pitchFamily="34" charset="0"/>
              </a:rPr>
              <a:t>Q. Why did student example 2 only get a score of (3-4)? Ans.</a:t>
            </a:r>
            <a:endParaRPr lang="en-US" sz="2000" b="1" dirty="0">
              <a:solidFill>
                <a:schemeClr val="tx1"/>
              </a:solidFill>
              <a:latin typeface="Arial Narrow" panose="020B0606020202030204" pitchFamily="34" charset="0"/>
            </a:endParaRPr>
          </a:p>
        </p:txBody>
      </p:sp>
      <p:sp>
        <p:nvSpPr>
          <p:cNvPr id="20" name="Rectangle 19">
            <a:extLst>
              <a:ext uri="{FF2B5EF4-FFF2-40B4-BE49-F238E27FC236}">
                <a16:creationId xmlns:a16="http://schemas.microsoft.com/office/drawing/2014/main" id="{A674073A-B694-2C49-EA1F-6DA3AC05E947}"/>
              </a:ext>
            </a:extLst>
          </p:cNvPr>
          <p:cNvSpPr/>
          <p:nvPr/>
        </p:nvSpPr>
        <p:spPr>
          <a:xfrm>
            <a:off x="528762" y="7718485"/>
            <a:ext cx="5724616" cy="936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extLst>
      <p:ext uri="{BB962C8B-B14F-4D97-AF65-F5344CB8AC3E}">
        <p14:creationId xmlns:p14="http://schemas.microsoft.com/office/powerpoint/2010/main" val="1781868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36"/>
          <p:cNvSpPr txBox="1"/>
          <p:nvPr/>
        </p:nvSpPr>
        <p:spPr>
          <a:xfrm>
            <a:off x="423625" y="8809682"/>
            <a:ext cx="1565215"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100" dirty="0">
                <a:latin typeface="Arial Narrow" pitchFamily="34" charset="0"/>
              </a:rPr>
              <a:t>© Marine Education 2022 	                                               </a:t>
            </a:r>
            <a:endParaRPr lang="en-AU" sz="1100" b="1" dirty="0">
              <a:latin typeface="Arial Narrow" pitchFamily="34" charset="0"/>
            </a:endParaRPr>
          </a:p>
        </p:txBody>
      </p:sp>
      <p:cxnSp>
        <p:nvCxnSpPr>
          <p:cNvPr id="127" name="Straight Connector 126"/>
          <p:cNvCxnSpPr/>
          <p:nvPr/>
        </p:nvCxnSpPr>
        <p:spPr>
          <a:xfrm flipH="1">
            <a:off x="469041" y="8808950"/>
            <a:ext cx="5863487" cy="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FD31CAF-76B1-4A0F-BFD0-A9C6B5FBD72B}"/>
              </a:ext>
            </a:extLst>
          </p:cNvPr>
          <p:cNvSpPr txBox="1"/>
          <p:nvPr/>
        </p:nvSpPr>
        <p:spPr>
          <a:xfrm>
            <a:off x="564258" y="214201"/>
            <a:ext cx="792088" cy="646331"/>
          </a:xfrm>
          <a:prstGeom prst="rect">
            <a:avLst/>
          </a:prstGeom>
          <a:solidFill>
            <a:schemeClr val="bg1">
              <a:lumMod val="85000"/>
            </a:schemeClr>
          </a:solidFill>
          <a:ln w="57150">
            <a:solidFill>
              <a:schemeClr val="tx1"/>
            </a:solidFill>
          </a:ln>
        </p:spPr>
        <p:txBody>
          <a:bodyPr wrap="square" rtlCol="0">
            <a:spAutoFit/>
          </a:bodyPr>
          <a:lstStyle/>
          <a:p>
            <a:r>
              <a:rPr lang="en-AU" b="1" dirty="0">
                <a:latin typeface="Arial Narrow" panose="020B0606020202030204" pitchFamily="34" charset="0"/>
              </a:rPr>
              <a:t>M</a:t>
            </a:r>
            <a:r>
              <a:rPr lang="en-AU" sz="1200" b="1" dirty="0">
                <a:latin typeface="Arial Narrow" panose="020B0606020202030204" pitchFamily="34" charset="0"/>
              </a:rPr>
              <a:t>arine</a:t>
            </a:r>
            <a:r>
              <a:rPr lang="en-AU" dirty="0"/>
              <a:t> </a:t>
            </a:r>
          </a:p>
          <a:p>
            <a:r>
              <a:rPr lang="en-AU" dirty="0">
                <a:ln>
                  <a:solidFill>
                    <a:schemeClr val="tx1"/>
                  </a:solidFill>
                </a:ln>
                <a:latin typeface="Arial Narrow" panose="020B0606020202030204" pitchFamily="34" charset="0"/>
              </a:rPr>
              <a:t>E</a:t>
            </a:r>
            <a:r>
              <a:rPr lang="en-AU" sz="1200" dirty="0">
                <a:ln>
                  <a:solidFill>
                    <a:schemeClr val="tx1"/>
                  </a:solidFill>
                </a:ln>
                <a:latin typeface="Arial Narrow" panose="020B0606020202030204" pitchFamily="34" charset="0"/>
              </a:rPr>
              <a:t>ducation</a:t>
            </a:r>
          </a:p>
        </p:txBody>
      </p:sp>
      <p:cxnSp>
        <p:nvCxnSpPr>
          <p:cNvPr id="46" name="Straight Connector 45">
            <a:extLst>
              <a:ext uri="{FF2B5EF4-FFF2-40B4-BE49-F238E27FC236}">
                <a16:creationId xmlns:a16="http://schemas.microsoft.com/office/drawing/2014/main" id="{86ADC2CB-2259-430E-A4E9-F01BFE6DE9EE}"/>
              </a:ext>
            </a:extLst>
          </p:cNvPr>
          <p:cNvCxnSpPr/>
          <p:nvPr/>
        </p:nvCxnSpPr>
        <p:spPr>
          <a:xfrm flipH="1">
            <a:off x="465754" y="973010"/>
            <a:ext cx="58634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3995BC98-5C05-45C6-9C90-3A57C8C0F498}"/>
              </a:ext>
            </a:extLst>
          </p:cNvPr>
          <p:cNvSpPr txBox="1"/>
          <p:nvPr/>
        </p:nvSpPr>
        <p:spPr>
          <a:xfrm rot="16200000">
            <a:off x="-56443" y="313427"/>
            <a:ext cx="1116764" cy="184666"/>
          </a:xfrm>
          <a:prstGeom prst="rect">
            <a:avLst/>
          </a:prstGeom>
          <a:noFill/>
        </p:spPr>
        <p:txBody>
          <a:bodyPr wrap="square" rtlCol="0">
            <a:spAutoFit/>
          </a:bodyPr>
          <a:lstStyle/>
          <a:p>
            <a:r>
              <a:rPr lang="en-AU" sz="580" dirty="0">
                <a:latin typeface="Arial Narrow" panose="020B0606020202030204" pitchFamily="34" charset="0"/>
              </a:rPr>
              <a:t>marineeducation.com.au</a:t>
            </a:r>
          </a:p>
        </p:txBody>
      </p:sp>
      <p:sp>
        <p:nvSpPr>
          <p:cNvPr id="24" name="TextBox 23">
            <a:extLst>
              <a:ext uri="{FF2B5EF4-FFF2-40B4-BE49-F238E27FC236}">
                <a16:creationId xmlns:a16="http://schemas.microsoft.com/office/drawing/2014/main" id="{DD4C66FD-3620-45DA-A70B-04F02C406E9D}"/>
              </a:ext>
            </a:extLst>
          </p:cNvPr>
          <p:cNvSpPr txBox="1"/>
          <p:nvPr/>
        </p:nvSpPr>
        <p:spPr>
          <a:xfrm>
            <a:off x="811710" y="36504"/>
            <a:ext cx="5171572" cy="954107"/>
          </a:xfrm>
          <a:prstGeom prst="rect">
            <a:avLst/>
          </a:prstGeom>
          <a:noFill/>
        </p:spPr>
        <p:txBody>
          <a:bodyPr wrap="square" rtlCol="0">
            <a:spAutoFit/>
          </a:bodyPr>
          <a:lstStyle/>
          <a:p>
            <a:pPr algn="ctr"/>
            <a:r>
              <a:rPr lang="en-AU" sz="2800" b="1" dirty="0">
                <a:latin typeface="Arial Narrow" panose="020B0606020202030204" pitchFamily="34" charset="0"/>
              </a:rPr>
              <a:t>Identification of </a:t>
            </a:r>
          </a:p>
          <a:p>
            <a:pPr algn="ctr"/>
            <a:r>
              <a:rPr lang="en-AU" sz="2800" b="1" dirty="0">
                <a:latin typeface="Arial Narrow" panose="020B0606020202030204" pitchFamily="34" charset="0"/>
              </a:rPr>
              <a:t>Limitations of Evidence</a:t>
            </a:r>
            <a:endParaRPr lang="en-AU" sz="1600" b="1" dirty="0">
              <a:latin typeface="Arial Narrow" panose="020B0606020202030204" pitchFamily="34" charset="0"/>
            </a:endParaRPr>
          </a:p>
        </p:txBody>
      </p:sp>
      <p:sp>
        <p:nvSpPr>
          <p:cNvPr id="27" name="TextBox 17">
            <a:extLst>
              <a:ext uri="{FF2B5EF4-FFF2-40B4-BE49-F238E27FC236}">
                <a16:creationId xmlns:a16="http://schemas.microsoft.com/office/drawing/2014/main" id="{8C9EE8DC-6706-0440-4393-89C0E223FFC4}"/>
              </a:ext>
            </a:extLst>
          </p:cNvPr>
          <p:cNvSpPr txBox="1"/>
          <p:nvPr/>
        </p:nvSpPr>
        <p:spPr>
          <a:xfrm>
            <a:off x="5486430" y="181253"/>
            <a:ext cx="1170856"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latin typeface="Arial Narrow" pitchFamily="34" charset="0"/>
              </a:rPr>
              <a:t>Name:</a:t>
            </a:r>
          </a:p>
          <a:p>
            <a:endParaRPr lang="en-US" sz="1200" b="1" dirty="0">
              <a:latin typeface="Arial Narrow" pitchFamily="34" charset="0"/>
            </a:endParaRPr>
          </a:p>
          <a:p>
            <a:r>
              <a:rPr lang="en-US" sz="1200" b="1" dirty="0">
                <a:latin typeface="Arial Narrow" pitchFamily="34" charset="0"/>
              </a:rPr>
              <a:t>Date: </a:t>
            </a:r>
          </a:p>
        </p:txBody>
      </p:sp>
      <p:sp>
        <p:nvSpPr>
          <p:cNvPr id="11" name="Rectangle 10">
            <a:extLst>
              <a:ext uri="{FF2B5EF4-FFF2-40B4-BE49-F238E27FC236}">
                <a16:creationId xmlns:a16="http://schemas.microsoft.com/office/drawing/2014/main" id="{BA84954E-3929-AAF7-9180-70E843B2FF3A}"/>
              </a:ext>
            </a:extLst>
          </p:cNvPr>
          <p:cNvSpPr/>
          <p:nvPr/>
        </p:nvSpPr>
        <p:spPr>
          <a:xfrm>
            <a:off x="482021" y="1026321"/>
            <a:ext cx="5827299" cy="338432"/>
          </a:xfrm>
          <a:prstGeom prst="rect">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err="1">
                <a:solidFill>
                  <a:schemeClr val="bg1"/>
                </a:solidFill>
                <a:latin typeface="Arial Narrow" panose="020B0606020202030204" pitchFamily="34" charset="0"/>
              </a:rPr>
              <a:t>Analyse</a:t>
            </a:r>
            <a:r>
              <a:rPr lang="en-US" sz="1600" b="1" dirty="0">
                <a:solidFill>
                  <a:schemeClr val="bg1"/>
                </a:solidFill>
                <a:latin typeface="Arial Narrow" panose="020B0606020202030204" pitchFamily="34" charset="0"/>
              </a:rPr>
              <a:t> THE evidence (not the lack OF evidence)</a:t>
            </a:r>
          </a:p>
        </p:txBody>
      </p:sp>
      <p:graphicFrame>
        <p:nvGraphicFramePr>
          <p:cNvPr id="12" name="Table 12">
            <a:extLst>
              <a:ext uri="{FF2B5EF4-FFF2-40B4-BE49-F238E27FC236}">
                <a16:creationId xmlns:a16="http://schemas.microsoft.com/office/drawing/2014/main" id="{91140473-B8FC-3C2B-EF3C-07ED10656D4A}"/>
              </a:ext>
            </a:extLst>
          </p:cNvPr>
          <p:cNvGraphicFramePr>
            <a:graphicFrameLocks noGrp="1"/>
          </p:cNvGraphicFramePr>
          <p:nvPr/>
        </p:nvGraphicFramePr>
        <p:xfrm>
          <a:off x="482021" y="1907704"/>
          <a:ext cx="5827299" cy="3162467"/>
        </p:xfrm>
        <a:graphic>
          <a:graphicData uri="http://schemas.openxmlformats.org/drawingml/2006/table">
            <a:tbl>
              <a:tblPr firstRow="1" bandRow="1">
                <a:tableStyleId>{5940675A-B579-460E-94D1-54222C63F5DA}</a:tableStyleId>
              </a:tblPr>
              <a:tblGrid>
                <a:gridCol w="4027099">
                  <a:extLst>
                    <a:ext uri="{9D8B030D-6E8A-4147-A177-3AD203B41FA5}">
                      <a16:colId xmlns:a16="http://schemas.microsoft.com/office/drawing/2014/main" val="4119709212"/>
                    </a:ext>
                  </a:extLst>
                </a:gridCol>
                <a:gridCol w="1800200">
                  <a:extLst>
                    <a:ext uri="{9D8B030D-6E8A-4147-A177-3AD203B41FA5}">
                      <a16:colId xmlns:a16="http://schemas.microsoft.com/office/drawing/2014/main" val="643899372"/>
                    </a:ext>
                  </a:extLst>
                </a:gridCol>
              </a:tblGrid>
              <a:tr h="241550">
                <a:tc gridSpan="2">
                  <a:txBody>
                    <a:bodyPr/>
                    <a:lstStyle/>
                    <a:p>
                      <a:r>
                        <a:rPr lang="en-AU" sz="1200" b="1" dirty="0">
                          <a:solidFill>
                            <a:schemeClr val="bg1"/>
                          </a:solidFill>
                          <a:latin typeface="Arial Narrow" panose="020B0606020202030204" pitchFamily="34" charset="0"/>
                        </a:rPr>
                        <a:t>IDENTIFICATION OF LIMITATIONS OF EVIDENCE marking criteria</a:t>
                      </a:r>
                    </a:p>
                  </a:txBody>
                  <a:tcPr>
                    <a:solidFill>
                      <a:schemeClr val="tx1"/>
                    </a:solidFill>
                  </a:tcPr>
                </a:tc>
                <a:tc hMerge="1">
                  <a:txBody>
                    <a:bodyPr/>
                    <a:lstStyle/>
                    <a:p>
                      <a:endParaRPr lang="en-AU" sz="1200" dirty="0"/>
                    </a:p>
                  </a:txBody>
                  <a:tcPr/>
                </a:tc>
                <a:extLst>
                  <a:ext uri="{0D108BD9-81ED-4DB2-BD59-A6C34878D82A}">
                    <a16:rowId xmlns:a16="http://schemas.microsoft.com/office/drawing/2014/main" val="3639776331"/>
                  </a:ext>
                </a:extLst>
              </a:tr>
              <a:tr h="241550">
                <a:tc>
                  <a:txBody>
                    <a:bodyPr/>
                    <a:lstStyle/>
                    <a:p>
                      <a:pPr algn="ctr"/>
                      <a:r>
                        <a:rPr lang="en-AU" sz="1200" b="1" dirty="0">
                          <a:latin typeface="Arial Narrow" panose="020B0606020202030204" pitchFamily="34" charset="0"/>
                        </a:rPr>
                        <a:t>Thorough and Appropriate (5-6) </a:t>
                      </a:r>
                    </a:p>
                  </a:txBody>
                  <a:tcPr anchor="ctr">
                    <a:solidFill>
                      <a:schemeClr val="bg1">
                        <a:lumMod val="85000"/>
                      </a:schemeClr>
                    </a:solidFill>
                  </a:tcPr>
                </a:tc>
                <a:tc>
                  <a:txBody>
                    <a:bodyPr/>
                    <a:lstStyle/>
                    <a:p>
                      <a:pPr algn="ctr"/>
                      <a:r>
                        <a:rPr lang="en-AU" sz="1200" b="1" dirty="0">
                          <a:latin typeface="Arial Narrow" panose="020B0606020202030204" pitchFamily="34" charset="0"/>
                        </a:rPr>
                        <a:t>Basic (3-4)</a:t>
                      </a:r>
                    </a:p>
                  </a:txBody>
                  <a:tcPr anchor="ctr">
                    <a:solidFill>
                      <a:schemeClr val="bg1">
                        <a:lumMod val="85000"/>
                      </a:schemeClr>
                    </a:solidFill>
                  </a:tcPr>
                </a:tc>
                <a:extLst>
                  <a:ext uri="{0D108BD9-81ED-4DB2-BD59-A6C34878D82A}">
                    <a16:rowId xmlns:a16="http://schemas.microsoft.com/office/drawing/2014/main" val="2843820462"/>
                  </a:ext>
                </a:extLst>
              </a:tr>
              <a:tr h="2012920">
                <a:tc>
                  <a:txBody>
                    <a:bodyPr/>
                    <a:lstStyle/>
                    <a:p>
                      <a:pPr marL="171450" indent="-171450">
                        <a:buFont typeface="Arial" panose="020B0604020202020204" pitchFamily="34" charset="0"/>
                        <a:buChar char="•"/>
                      </a:pPr>
                      <a:r>
                        <a:rPr lang="en-US" sz="1200" dirty="0">
                          <a:latin typeface="Arial Narrow" panose="020B0606020202030204" pitchFamily="34" charset="0"/>
                        </a:rPr>
                        <a:t>Thorough: COMPLETE with attention to detail; including all that is required.</a:t>
                      </a:r>
                    </a:p>
                    <a:p>
                      <a:pPr marL="171450" indent="-171450">
                        <a:buFont typeface="Arial" panose="020B0604020202020204" pitchFamily="34" charset="0"/>
                        <a:buChar char="•"/>
                      </a:pPr>
                      <a:r>
                        <a:rPr lang="en-US" sz="1200" dirty="0">
                          <a:latin typeface="Arial Narrow" panose="020B0606020202030204" pitchFamily="34" charset="0"/>
                        </a:rPr>
                        <a:t>NOT superficial nor partial. </a:t>
                      </a:r>
                    </a:p>
                    <a:p>
                      <a:pPr marL="171450" indent="-171450">
                        <a:buFont typeface="Arial" panose="020B0604020202020204" pitchFamily="34" charset="0"/>
                        <a:buChar char="•"/>
                      </a:pPr>
                      <a:r>
                        <a:rPr lang="en-US" sz="1200" dirty="0">
                          <a:latin typeface="Arial Narrow" panose="020B0606020202030204" pitchFamily="34" charset="0"/>
                        </a:rPr>
                        <a:t>Appropriate: suitable; acceptable. </a:t>
                      </a:r>
                    </a:p>
                    <a:p>
                      <a:pPr marL="171450" indent="-171450">
                        <a:buFont typeface="Arial" panose="020B0604020202020204" pitchFamily="34" charset="0"/>
                        <a:buChar char="•"/>
                      </a:pPr>
                      <a:r>
                        <a:rPr lang="en-US" sz="1200" dirty="0">
                          <a:latin typeface="Arial Narrow" panose="020B0606020202030204" pitchFamily="34" charset="0"/>
                        </a:rPr>
                        <a:t>The limitations are suitable for determining the reliability of the evidence in responding to the RQ.</a:t>
                      </a:r>
                    </a:p>
                    <a:p>
                      <a:pPr marL="171450" indent="-171450">
                        <a:buFont typeface="Arial" panose="020B0604020202020204" pitchFamily="34" charset="0"/>
                        <a:buChar char="•"/>
                      </a:pPr>
                      <a:r>
                        <a:rPr lang="en-US" sz="1200" dirty="0">
                          <a:latin typeface="Arial Narrow" panose="020B0606020202030204" pitchFamily="34" charset="0"/>
                        </a:rPr>
                        <a:t>The response identifies limitations of evidence that affect how well the evidence can be used to develop a response to the RQ. </a:t>
                      </a:r>
                    </a:p>
                    <a:p>
                      <a:pPr marL="171450" indent="-171450">
                        <a:buFont typeface="Arial" panose="020B0604020202020204" pitchFamily="34" charset="0"/>
                        <a:buChar char="•"/>
                      </a:pPr>
                      <a:r>
                        <a:rPr lang="en-US" sz="1200" dirty="0">
                          <a:latin typeface="Arial Narrow" panose="020B0606020202030204" pitchFamily="34" charset="0"/>
                        </a:rPr>
                        <a:t>Consideration is given to the completeness or the coverage of the data in relation to the RQ and not just sample size. </a:t>
                      </a:r>
                    </a:p>
                    <a:p>
                      <a:pPr marL="171450" indent="-171450">
                        <a:buFont typeface="Arial" panose="020B0604020202020204" pitchFamily="34" charset="0"/>
                        <a:buChar char="•"/>
                      </a:pPr>
                      <a:r>
                        <a:rPr lang="en-US" sz="1200" dirty="0">
                          <a:latin typeface="Arial Narrow" panose="020B0606020202030204" pitchFamily="34" charset="0"/>
                        </a:rPr>
                        <a:t>Identifies the main weak points or disadvantages that makes the data less effective in answering the RQ.</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Fundamental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The response gives fundamental limitations of the evidence. However, this is not thorough, as the response only shows partial identification of limitations of the evidence.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Limitations too generic - applicable to all studies (e.g. small sample size).</a:t>
                      </a:r>
                    </a:p>
                  </a:txBody>
                  <a:tcPr/>
                </a:tc>
                <a:extLst>
                  <a:ext uri="{0D108BD9-81ED-4DB2-BD59-A6C34878D82A}">
                    <a16:rowId xmlns:a16="http://schemas.microsoft.com/office/drawing/2014/main" val="3920059997"/>
                  </a:ext>
                </a:extLst>
              </a:tr>
              <a:tr h="327827">
                <a:tc gridSpan="2">
                  <a:txBody>
                    <a:bodyPr/>
                    <a:lstStyle/>
                    <a:p>
                      <a:pPr marL="0" indent="0">
                        <a:buFont typeface="Arial" panose="020B0604020202020204" pitchFamily="34" charset="0"/>
                        <a:buNone/>
                      </a:pPr>
                      <a:r>
                        <a:rPr lang="en-US" sz="1200" b="1" dirty="0">
                          <a:latin typeface="Arial Narrow" panose="020B0606020202030204" pitchFamily="34" charset="0"/>
                        </a:rPr>
                        <a:t>Incorrect or insufficient (1-2): not correct OR not enough</a:t>
                      </a:r>
                    </a:p>
                  </a:txBody>
                  <a:tcPr>
                    <a:solidFill>
                      <a:schemeClr val="bg1">
                        <a:lumMod val="85000"/>
                      </a:schemeClr>
                    </a:solidFill>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Arial Narrow" panose="020B0606020202030204" pitchFamily="34" charset="0"/>
                      </a:endParaRPr>
                    </a:p>
                  </a:txBody>
                  <a:tcPr/>
                </a:tc>
                <a:extLst>
                  <a:ext uri="{0D108BD9-81ED-4DB2-BD59-A6C34878D82A}">
                    <a16:rowId xmlns:a16="http://schemas.microsoft.com/office/drawing/2014/main" val="1121147703"/>
                  </a:ext>
                </a:extLst>
              </a:tr>
            </a:tbl>
          </a:graphicData>
        </a:graphic>
      </p:graphicFrame>
      <p:sp>
        <p:nvSpPr>
          <p:cNvPr id="13" name="Rectangle 12">
            <a:extLst>
              <a:ext uri="{FF2B5EF4-FFF2-40B4-BE49-F238E27FC236}">
                <a16:creationId xmlns:a16="http://schemas.microsoft.com/office/drawing/2014/main" id="{CA576CC5-F108-A704-648E-A5EA8083F20A}"/>
              </a:ext>
            </a:extLst>
          </p:cNvPr>
          <p:cNvSpPr/>
          <p:nvPr/>
        </p:nvSpPr>
        <p:spPr>
          <a:xfrm>
            <a:off x="482021" y="1437574"/>
            <a:ext cx="5827299" cy="382846"/>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Arial Narrow" panose="020B0606020202030204" pitchFamily="34" charset="0"/>
              </a:rPr>
              <a:t> Limitations: parts to investigations that make the results likely to be LESS accurate </a:t>
            </a:r>
          </a:p>
        </p:txBody>
      </p:sp>
      <p:sp>
        <p:nvSpPr>
          <p:cNvPr id="15" name="TextBox 14">
            <a:extLst>
              <a:ext uri="{FF2B5EF4-FFF2-40B4-BE49-F238E27FC236}">
                <a16:creationId xmlns:a16="http://schemas.microsoft.com/office/drawing/2014/main" id="{DB474560-4F1B-79A5-497F-C40B76C9842B}"/>
              </a:ext>
            </a:extLst>
          </p:cNvPr>
          <p:cNvSpPr txBox="1"/>
          <p:nvPr/>
        </p:nvSpPr>
        <p:spPr>
          <a:xfrm>
            <a:off x="424252" y="5124239"/>
            <a:ext cx="6043731" cy="830997"/>
          </a:xfrm>
          <a:prstGeom prst="rect">
            <a:avLst/>
          </a:prstGeom>
          <a:noFill/>
        </p:spPr>
        <p:txBody>
          <a:bodyPr wrap="square">
            <a:spAutoFit/>
          </a:bodyPr>
          <a:lstStyle/>
          <a:p>
            <a:r>
              <a:rPr lang="en-US" sz="1200" b="1" dirty="0">
                <a:latin typeface="Arial Narrow" panose="020B0606020202030204" pitchFamily="34" charset="0"/>
              </a:rPr>
              <a:t>Student example 1 of incorrect or insufficient response (1-2): </a:t>
            </a:r>
            <a:r>
              <a:rPr lang="en-US" sz="1200" dirty="0">
                <a:latin typeface="Arial Narrow" panose="020B0606020202030204" pitchFamily="34" charset="0"/>
              </a:rPr>
              <a:t>“Some of the data collected is out of date and may not be the same as what is currently happening. Figure 1 shows the average coral loss in each region of the reef, the data used in that figure was collected in 2016 and may be different to the reef now in 2021”.</a:t>
            </a:r>
          </a:p>
        </p:txBody>
      </p:sp>
      <p:sp>
        <p:nvSpPr>
          <p:cNvPr id="14" name="TextBox 13">
            <a:extLst>
              <a:ext uri="{FF2B5EF4-FFF2-40B4-BE49-F238E27FC236}">
                <a16:creationId xmlns:a16="http://schemas.microsoft.com/office/drawing/2014/main" id="{D18E1EF0-3FE2-BCC7-001A-F9E01B024815}"/>
              </a:ext>
            </a:extLst>
          </p:cNvPr>
          <p:cNvSpPr txBox="1"/>
          <p:nvPr/>
        </p:nvSpPr>
        <p:spPr>
          <a:xfrm>
            <a:off x="423625" y="5940641"/>
            <a:ext cx="6115740" cy="461665"/>
          </a:xfrm>
          <a:prstGeom prst="rect">
            <a:avLst/>
          </a:prstGeom>
          <a:noFill/>
        </p:spPr>
        <p:txBody>
          <a:bodyPr wrap="square">
            <a:spAutoFit/>
          </a:bodyPr>
          <a:lstStyle/>
          <a:p>
            <a:r>
              <a:rPr lang="en-US" sz="1200" b="1" dirty="0">
                <a:latin typeface="Arial Narrow" panose="020B0606020202030204" pitchFamily="34" charset="0"/>
              </a:rPr>
              <a:t>Student example 2 of a basic response (3-4): </a:t>
            </a:r>
            <a:r>
              <a:rPr lang="en-US" sz="1200" dirty="0">
                <a:latin typeface="Arial Narrow" panose="020B0606020202030204" pitchFamily="34" charset="0"/>
              </a:rPr>
              <a:t>“In the first dataset, the study only lasted 4 months, despite the fact that abalone require 2 years to grow from spat to a full adult.” </a:t>
            </a:r>
          </a:p>
        </p:txBody>
      </p:sp>
      <p:sp>
        <p:nvSpPr>
          <p:cNvPr id="16" name="TextBox 15">
            <a:extLst>
              <a:ext uri="{FF2B5EF4-FFF2-40B4-BE49-F238E27FC236}">
                <a16:creationId xmlns:a16="http://schemas.microsoft.com/office/drawing/2014/main" id="{D0A62AA5-BD3E-67AE-F408-DB41169EE845}"/>
              </a:ext>
            </a:extLst>
          </p:cNvPr>
          <p:cNvSpPr txBox="1"/>
          <p:nvPr/>
        </p:nvSpPr>
        <p:spPr>
          <a:xfrm>
            <a:off x="423625" y="6418389"/>
            <a:ext cx="6115740" cy="1015663"/>
          </a:xfrm>
          <a:prstGeom prst="rect">
            <a:avLst/>
          </a:prstGeom>
          <a:noFill/>
        </p:spPr>
        <p:txBody>
          <a:bodyPr wrap="square">
            <a:spAutoFit/>
          </a:bodyPr>
          <a:lstStyle/>
          <a:p>
            <a:r>
              <a:rPr lang="en-US" sz="1200" b="1" dirty="0">
                <a:latin typeface="Arial Narrow" panose="020B0606020202030204" pitchFamily="34" charset="0"/>
              </a:rPr>
              <a:t>Student example 3 of a thorough and appropriate response (5-6): </a:t>
            </a:r>
            <a:r>
              <a:rPr lang="en-US" sz="1200" dirty="0">
                <a:latin typeface="Arial Narrow" panose="020B0606020202030204" pitchFamily="34" charset="0"/>
              </a:rPr>
              <a:t>“Data does not include size variations/length/age of the swordfish…reports do not specify where they got their fish from….only one report says whether the samples were fresh, frozen or on ice before the methyl mercury content was sampled for….. what part of the swordfish the methyl mercury concentration was sampled from was unclear…the reports and data don’t have the same measures of central tendency…”</a:t>
            </a:r>
          </a:p>
        </p:txBody>
      </p:sp>
      <p:sp>
        <p:nvSpPr>
          <p:cNvPr id="19" name="Rectangle 18">
            <a:extLst>
              <a:ext uri="{FF2B5EF4-FFF2-40B4-BE49-F238E27FC236}">
                <a16:creationId xmlns:a16="http://schemas.microsoft.com/office/drawing/2014/main" id="{B7695F0B-7CD2-821B-EA8A-25E0FC46463D}"/>
              </a:ext>
            </a:extLst>
          </p:cNvPr>
          <p:cNvSpPr/>
          <p:nvPr/>
        </p:nvSpPr>
        <p:spPr>
          <a:xfrm>
            <a:off x="467936" y="7444912"/>
            <a:ext cx="5861302" cy="1287269"/>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80" b="1" dirty="0">
                <a:solidFill>
                  <a:schemeClr val="tx1"/>
                </a:solidFill>
                <a:latin typeface="Arial Narrow" panose="020B0606020202030204" pitchFamily="34" charset="0"/>
              </a:rPr>
              <a:t>Q. Why did student example 2 only get a score of (3-4)? Ans.</a:t>
            </a:r>
            <a:endParaRPr lang="en-US" sz="2000" b="1" dirty="0">
              <a:solidFill>
                <a:schemeClr val="tx1"/>
              </a:solidFill>
              <a:latin typeface="Arial Narrow" panose="020B0606020202030204" pitchFamily="34" charset="0"/>
            </a:endParaRPr>
          </a:p>
        </p:txBody>
      </p:sp>
      <p:sp>
        <p:nvSpPr>
          <p:cNvPr id="20" name="Rectangle 19">
            <a:extLst>
              <a:ext uri="{FF2B5EF4-FFF2-40B4-BE49-F238E27FC236}">
                <a16:creationId xmlns:a16="http://schemas.microsoft.com/office/drawing/2014/main" id="{A674073A-B694-2C49-EA1F-6DA3AC05E947}"/>
              </a:ext>
            </a:extLst>
          </p:cNvPr>
          <p:cNvSpPr/>
          <p:nvPr/>
        </p:nvSpPr>
        <p:spPr>
          <a:xfrm>
            <a:off x="528762" y="7718485"/>
            <a:ext cx="5724616" cy="936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TextBox 1">
            <a:extLst>
              <a:ext uri="{FF2B5EF4-FFF2-40B4-BE49-F238E27FC236}">
                <a16:creationId xmlns:a16="http://schemas.microsoft.com/office/drawing/2014/main" id="{1961040F-CB5E-DA05-F64B-B0E7495778D1}"/>
              </a:ext>
            </a:extLst>
          </p:cNvPr>
          <p:cNvSpPr txBox="1"/>
          <p:nvPr/>
        </p:nvSpPr>
        <p:spPr>
          <a:xfrm>
            <a:off x="594273" y="7777204"/>
            <a:ext cx="5669454" cy="646331"/>
          </a:xfrm>
          <a:prstGeom prst="rect">
            <a:avLst/>
          </a:prstGeom>
          <a:noFill/>
        </p:spPr>
        <p:txBody>
          <a:bodyPr wrap="square" rtlCol="0">
            <a:spAutoFit/>
          </a:bodyPr>
          <a:lstStyle/>
          <a:p>
            <a:r>
              <a:rPr lang="en-AU" sz="1200" dirty="0">
                <a:solidFill>
                  <a:schemeClr val="tx1">
                    <a:lumMod val="65000"/>
                    <a:lumOff val="35000"/>
                  </a:schemeClr>
                </a:solidFill>
                <a:latin typeface="Comic Sans MS" panose="030F0702030302020204" pitchFamily="66" charset="0"/>
              </a:rPr>
              <a:t>The response only shows partial identification of limitations of the evidence.</a:t>
            </a:r>
          </a:p>
          <a:p>
            <a:endParaRPr lang="en-AU" sz="1200" dirty="0">
              <a:solidFill>
                <a:schemeClr val="tx1">
                  <a:lumMod val="65000"/>
                  <a:lumOff val="35000"/>
                </a:schemeClr>
              </a:solidFill>
              <a:latin typeface="Comic Sans MS" panose="030F0702030302020204" pitchFamily="66" charset="0"/>
            </a:endParaRPr>
          </a:p>
          <a:p>
            <a:r>
              <a:rPr lang="en-AU" sz="1200" dirty="0">
                <a:solidFill>
                  <a:schemeClr val="tx1">
                    <a:lumMod val="65000"/>
                    <a:lumOff val="35000"/>
                  </a:schemeClr>
                </a:solidFill>
                <a:latin typeface="Comic Sans MS" panose="030F0702030302020204" pitchFamily="66" charset="0"/>
              </a:rPr>
              <a:t>Identification of more limitations were needed for it to be thorough (5-6).  </a:t>
            </a:r>
          </a:p>
        </p:txBody>
      </p:sp>
      <p:sp>
        <p:nvSpPr>
          <p:cNvPr id="3" name="TextBox 36">
            <a:extLst>
              <a:ext uri="{FF2B5EF4-FFF2-40B4-BE49-F238E27FC236}">
                <a16:creationId xmlns:a16="http://schemas.microsoft.com/office/drawing/2014/main" id="{526C83F8-7146-3D62-7E07-E644E2732B6A}"/>
              </a:ext>
            </a:extLst>
          </p:cNvPr>
          <p:cNvSpPr txBox="1"/>
          <p:nvPr/>
        </p:nvSpPr>
        <p:spPr>
          <a:xfrm>
            <a:off x="2492896" y="8794273"/>
            <a:ext cx="2161315"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AU" sz="1100" b="1" dirty="0">
                <a:latin typeface="Arial Narrow" pitchFamily="34" charset="0"/>
              </a:rPr>
              <a:t>ANSWERS</a:t>
            </a:r>
          </a:p>
        </p:txBody>
      </p:sp>
    </p:spTree>
    <p:extLst>
      <p:ext uri="{BB962C8B-B14F-4D97-AF65-F5344CB8AC3E}">
        <p14:creationId xmlns:p14="http://schemas.microsoft.com/office/powerpoint/2010/main" val="591965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36"/>
          <p:cNvSpPr txBox="1"/>
          <p:nvPr/>
        </p:nvSpPr>
        <p:spPr>
          <a:xfrm>
            <a:off x="423625" y="8809682"/>
            <a:ext cx="1565215"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100" dirty="0">
                <a:latin typeface="Arial Narrow" pitchFamily="34" charset="0"/>
              </a:rPr>
              <a:t>© Marine Education 2022 	                                               </a:t>
            </a:r>
            <a:endParaRPr lang="en-AU" sz="1100" b="1" dirty="0">
              <a:latin typeface="Arial Narrow" pitchFamily="34" charset="0"/>
            </a:endParaRPr>
          </a:p>
        </p:txBody>
      </p:sp>
      <p:cxnSp>
        <p:nvCxnSpPr>
          <p:cNvPr id="127" name="Straight Connector 126"/>
          <p:cNvCxnSpPr/>
          <p:nvPr/>
        </p:nvCxnSpPr>
        <p:spPr>
          <a:xfrm flipH="1">
            <a:off x="469041" y="8808950"/>
            <a:ext cx="5863487" cy="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FD31CAF-76B1-4A0F-BFD0-A9C6B5FBD72B}"/>
              </a:ext>
            </a:extLst>
          </p:cNvPr>
          <p:cNvSpPr txBox="1"/>
          <p:nvPr/>
        </p:nvSpPr>
        <p:spPr>
          <a:xfrm>
            <a:off x="564258" y="214201"/>
            <a:ext cx="792088" cy="646331"/>
          </a:xfrm>
          <a:prstGeom prst="rect">
            <a:avLst/>
          </a:prstGeom>
          <a:solidFill>
            <a:schemeClr val="bg1">
              <a:lumMod val="85000"/>
            </a:schemeClr>
          </a:solidFill>
          <a:ln w="57150">
            <a:solidFill>
              <a:schemeClr val="tx1"/>
            </a:solidFill>
          </a:ln>
        </p:spPr>
        <p:txBody>
          <a:bodyPr wrap="square" rtlCol="0">
            <a:spAutoFit/>
          </a:bodyPr>
          <a:lstStyle/>
          <a:p>
            <a:r>
              <a:rPr lang="en-AU" b="1" dirty="0">
                <a:latin typeface="Arial Narrow" panose="020B0606020202030204" pitchFamily="34" charset="0"/>
              </a:rPr>
              <a:t>M</a:t>
            </a:r>
            <a:r>
              <a:rPr lang="en-AU" sz="1200" b="1" dirty="0">
                <a:latin typeface="Arial Narrow" panose="020B0606020202030204" pitchFamily="34" charset="0"/>
              </a:rPr>
              <a:t>arine</a:t>
            </a:r>
            <a:r>
              <a:rPr lang="en-AU" dirty="0"/>
              <a:t> </a:t>
            </a:r>
          </a:p>
          <a:p>
            <a:r>
              <a:rPr lang="en-AU" dirty="0">
                <a:ln>
                  <a:solidFill>
                    <a:schemeClr val="tx1"/>
                  </a:solidFill>
                </a:ln>
                <a:latin typeface="Arial Narrow" panose="020B0606020202030204" pitchFamily="34" charset="0"/>
              </a:rPr>
              <a:t>E</a:t>
            </a:r>
            <a:r>
              <a:rPr lang="en-AU" sz="1200" dirty="0">
                <a:ln>
                  <a:solidFill>
                    <a:schemeClr val="tx1"/>
                  </a:solidFill>
                </a:ln>
                <a:latin typeface="Arial Narrow" panose="020B0606020202030204" pitchFamily="34" charset="0"/>
              </a:rPr>
              <a:t>ducation</a:t>
            </a:r>
          </a:p>
        </p:txBody>
      </p:sp>
      <p:cxnSp>
        <p:nvCxnSpPr>
          <p:cNvPr id="46" name="Straight Connector 45">
            <a:extLst>
              <a:ext uri="{FF2B5EF4-FFF2-40B4-BE49-F238E27FC236}">
                <a16:creationId xmlns:a16="http://schemas.microsoft.com/office/drawing/2014/main" id="{86ADC2CB-2259-430E-A4E9-F01BFE6DE9EE}"/>
              </a:ext>
            </a:extLst>
          </p:cNvPr>
          <p:cNvCxnSpPr/>
          <p:nvPr/>
        </p:nvCxnSpPr>
        <p:spPr>
          <a:xfrm flipH="1">
            <a:off x="465754" y="973010"/>
            <a:ext cx="58634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3995BC98-5C05-45C6-9C90-3A57C8C0F498}"/>
              </a:ext>
            </a:extLst>
          </p:cNvPr>
          <p:cNvSpPr txBox="1"/>
          <p:nvPr/>
        </p:nvSpPr>
        <p:spPr>
          <a:xfrm rot="16200000">
            <a:off x="-56443" y="313427"/>
            <a:ext cx="1116764" cy="184666"/>
          </a:xfrm>
          <a:prstGeom prst="rect">
            <a:avLst/>
          </a:prstGeom>
          <a:noFill/>
        </p:spPr>
        <p:txBody>
          <a:bodyPr wrap="square" rtlCol="0">
            <a:spAutoFit/>
          </a:bodyPr>
          <a:lstStyle/>
          <a:p>
            <a:r>
              <a:rPr lang="en-AU" sz="580" dirty="0">
                <a:latin typeface="Arial Narrow" panose="020B0606020202030204" pitchFamily="34" charset="0"/>
              </a:rPr>
              <a:t>marineeducation.com.au</a:t>
            </a:r>
          </a:p>
        </p:txBody>
      </p:sp>
      <p:sp>
        <p:nvSpPr>
          <p:cNvPr id="24" name="TextBox 23">
            <a:extLst>
              <a:ext uri="{FF2B5EF4-FFF2-40B4-BE49-F238E27FC236}">
                <a16:creationId xmlns:a16="http://schemas.microsoft.com/office/drawing/2014/main" id="{DD4C66FD-3620-45DA-A70B-04F02C406E9D}"/>
              </a:ext>
            </a:extLst>
          </p:cNvPr>
          <p:cNvSpPr txBox="1"/>
          <p:nvPr/>
        </p:nvSpPr>
        <p:spPr>
          <a:xfrm>
            <a:off x="811710" y="242808"/>
            <a:ext cx="5171572" cy="523220"/>
          </a:xfrm>
          <a:prstGeom prst="rect">
            <a:avLst/>
          </a:prstGeom>
          <a:noFill/>
        </p:spPr>
        <p:txBody>
          <a:bodyPr wrap="square" rtlCol="0">
            <a:spAutoFit/>
          </a:bodyPr>
          <a:lstStyle/>
          <a:p>
            <a:pPr algn="ctr"/>
            <a:r>
              <a:rPr lang="en-AU" sz="2800" b="1" dirty="0">
                <a:latin typeface="Arial Narrow" panose="020B0606020202030204" pitchFamily="34" charset="0"/>
              </a:rPr>
              <a:t>Scientific Arguments</a:t>
            </a:r>
            <a:endParaRPr lang="en-AU" sz="1600" b="1" dirty="0">
              <a:latin typeface="Arial Narrow" panose="020B0606020202030204" pitchFamily="34" charset="0"/>
            </a:endParaRPr>
          </a:p>
        </p:txBody>
      </p:sp>
      <p:sp>
        <p:nvSpPr>
          <p:cNvPr id="27" name="TextBox 17">
            <a:extLst>
              <a:ext uri="{FF2B5EF4-FFF2-40B4-BE49-F238E27FC236}">
                <a16:creationId xmlns:a16="http://schemas.microsoft.com/office/drawing/2014/main" id="{8C9EE8DC-6706-0440-4393-89C0E223FFC4}"/>
              </a:ext>
            </a:extLst>
          </p:cNvPr>
          <p:cNvSpPr txBox="1"/>
          <p:nvPr/>
        </p:nvSpPr>
        <p:spPr>
          <a:xfrm>
            <a:off x="5486430" y="181253"/>
            <a:ext cx="1170856"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latin typeface="Arial Narrow" pitchFamily="34" charset="0"/>
              </a:rPr>
              <a:t>Name:</a:t>
            </a:r>
          </a:p>
          <a:p>
            <a:endParaRPr lang="en-US" sz="1200" b="1" dirty="0">
              <a:latin typeface="Arial Narrow" pitchFamily="34" charset="0"/>
            </a:endParaRPr>
          </a:p>
          <a:p>
            <a:r>
              <a:rPr lang="en-US" sz="1200" b="1" dirty="0">
                <a:latin typeface="Arial Narrow" pitchFamily="34" charset="0"/>
              </a:rPr>
              <a:t>Date: </a:t>
            </a:r>
          </a:p>
        </p:txBody>
      </p:sp>
      <p:sp>
        <p:nvSpPr>
          <p:cNvPr id="10" name="Rectangle 9">
            <a:extLst>
              <a:ext uri="{FF2B5EF4-FFF2-40B4-BE49-F238E27FC236}">
                <a16:creationId xmlns:a16="http://schemas.microsoft.com/office/drawing/2014/main" id="{F5876250-38CA-4BEE-B503-15F92105CC95}"/>
              </a:ext>
            </a:extLst>
          </p:cNvPr>
          <p:cNvSpPr/>
          <p:nvPr/>
        </p:nvSpPr>
        <p:spPr>
          <a:xfrm>
            <a:off x="483846" y="1035858"/>
            <a:ext cx="5827299" cy="552924"/>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Arial Narrow" panose="020B0606020202030204" pitchFamily="34" charset="0"/>
              </a:rPr>
              <a:t> Scientific Arguments: using science to argue what you’re saying is true and correct</a:t>
            </a:r>
          </a:p>
        </p:txBody>
      </p:sp>
      <p:graphicFrame>
        <p:nvGraphicFramePr>
          <p:cNvPr id="11" name="Table 12">
            <a:extLst>
              <a:ext uri="{FF2B5EF4-FFF2-40B4-BE49-F238E27FC236}">
                <a16:creationId xmlns:a16="http://schemas.microsoft.com/office/drawing/2014/main" id="{627D58A3-DC45-7528-9928-35B1FD67EF3C}"/>
              </a:ext>
            </a:extLst>
          </p:cNvPr>
          <p:cNvGraphicFramePr>
            <a:graphicFrameLocks noGrp="1"/>
          </p:cNvGraphicFramePr>
          <p:nvPr/>
        </p:nvGraphicFramePr>
        <p:xfrm>
          <a:off x="483845" y="1691680"/>
          <a:ext cx="5827299" cy="2377440"/>
        </p:xfrm>
        <a:graphic>
          <a:graphicData uri="http://schemas.openxmlformats.org/drawingml/2006/table">
            <a:tbl>
              <a:tblPr firstRow="1" bandRow="1">
                <a:tableStyleId>{5940675A-B579-460E-94D1-54222C63F5DA}</a:tableStyleId>
              </a:tblPr>
              <a:tblGrid>
                <a:gridCol w="4529331">
                  <a:extLst>
                    <a:ext uri="{9D8B030D-6E8A-4147-A177-3AD203B41FA5}">
                      <a16:colId xmlns:a16="http://schemas.microsoft.com/office/drawing/2014/main" val="4119709212"/>
                    </a:ext>
                  </a:extLst>
                </a:gridCol>
                <a:gridCol w="1297968">
                  <a:extLst>
                    <a:ext uri="{9D8B030D-6E8A-4147-A177-3AD203B41FA5}">
                      <a16:colId xmlns:a16="http://schemas.microsoft.com/office/drawing/2014/main" val="643899372"/>
                    </a:ext>
                  </a:extLst>
                </a:gridCol>
              </a:tblGrid>
              <a:tr h="177747">
                <a:tc gridSpan="2">
                  <a:txBody>
                    <a:bodyPr/>
                    <a:lstStyle/>
                    <a:p>
                      <a:r>
                        <a:rPr lang="en-AU" sz="1200" b="1" dirty="0">
                          <a:solidFill>
                            <a:schemeClr val="bg1"/>
                          </a:solidFill>
                          <a:latin typeface="Arial Narrow" panose="020B0606020202030204" pitchFamily="34" charset="0"/>
                        </a:rPr>
                        <a:t>SCIENTIFIC ARGUMENTS marking criteria</a:t>
                      </a:r>
                    </a:p>
                  </a:txBody>
                  <a:tcPr>
                    <a:solidFill>
                      <a:schemeClr val="tx1"/>
                    </a:solidFill>
                  </a:tcPr>
                </a:tc>
                <a:tc hMerge="1">
                  <a:txBody>
                    <a:bodyPr/>
                    <a:lstStyle/>
                    <a:p>
                      <a:endParaRPr lang="en-AU" sz="1200" dirty="0"/>
                    </a:p>
                  </a:txBody>
                  <a:tcPr/>
                </a:tc>
                <a:extLst>
                  <a:ext uri="{0D108BD9-81ED-4DB2-BD59-A6C34878D82A}">
                    <a16:rowId xmlns:a16="http://schemas.microsoft.com/office/drawing/2014/main" val="3639776331"/>
                  </a:ext>
                </a:extLst>
              </a:tr>
              <a:tr h="177747">
                <a:tc>
                  <a:txBody>
                    <a:bodyPr/>
                    <a:lstStyle/>
                    <a:p>
                      <a:pPr algn="ctr"/>
                      <a:r>
                        <a:rPr lang="en-AU" sz="1200" b="1" dirty="0">
                          <a:latin typeface="Arial Narrow" panose="020B0606020202030204" pitchFamily="34" charset="0"/>
                        </a:rPr>
                        <a:t>Justified (5-6) </a:t>
                      </a:r>
                    </a:p>
                  </a:txBody>
                  <a:tcPr anchor="ctr">
                    <a:solidFill>
                      <a:schemeClr val="bg1">
                        <a:lumMod val="85000"/>
                      </a:schemeClr>
                    </a:solidFill>
                  </a:tcPr>
                </a:tc>
                <a:tc>
                  <a:txBody>
                    <a:bodyPr/>
                    <a:lstStyle/>
                    <a:p>
                      <a:pPr algn="ctr"/>
                      <a:r>
                        <a:rPr lang="en-AU" sz="1200" b="1" dirty="0">
                          <a:latin typeface="Arial Narrow" panose="020B0606020202030204" pitchFamily="34" charset="0"/>
                        </a:rPr>
                        <a:t>Reasonable (3-4)</a:t>
                      </a:r>
                    </a:p>
                  </a:txBody>
                  <a:tcPr anchor="ctr">
                    <a:solidFill>
                      <a:schemeClr val="bg1">
                        <a:lumMod val="85000"/>
                      </a:schemeClr>
                    </a:solidFill>
                  </a:tcPr>
                </a:tc>
                <a:extLst>
                  <a:ext uri="{0D108BD9-81ED-4DB2-BD59-A6C34878D82A}">
                    <a16:rowId xmlns:a16="http://schemas.microsoft.com/office/drawing/2014/main" val="2843820462"/>
                  </a:ext>
                </a:extLst>
              </a:tr>
              <a:tr h="1179552">
                <a:tc>
                  <a:txBody>
                    <a:bodyPr/>
                    <a:lstStyle/>
                    <a:p>
                      <a:pPr marL="171450" indent="-171450">
                        <a:buFont typeface="Arial" panose="020B0604020202020204" pitchFamily="34" charset="0"/>
                        <a:buChar char="•"/>
                      </a:pPr>
                      <a:r>
                        <a:rPr lang="en-US" sz="1200" dirty="0">
                          <a:latin typeface="Arial Narrow" panose="020B0606020202030204" pitchFamily="34" charset="0"/>
                        </a:rPr>
                        <a:t>Justified: sound reasons or evidence is provided.</a:t>
                      </a:r>
                    </a:p>
                    <a:p>
                      <a:pPr marL="171450" indent="-171450">
                        <a:buFont typeface="Arial" panose="020B0604020202020204" pitchFamily="34" charset="0"/>
                        <a:buChar char="•"/>
                      </a:pPr>
                      <a:r>
                        <a:rPr lang="en-US" sz="1200" dirty="0">
                          <a:latin typeface="Arial Narrow" panose="020B0606020202030204" pitchFamily="34" charset="0"/>
                        </a:rPr>
                        <a:t>Arguments are supported with references; reasoning is evidence based.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Appropriate use of data and evidence to support a scientific argument. </a:t>
                      </a:r>
                    </a:p>
                    <a:p>
                      <a:pPr marL="171450" indent="-171450">
                        <a:buFont typeface="Arial" panose="020B0604020202020204" pitchFamily="34" charset="0"/>
                        <a:buChar char="•"/>
                      </a:pPr>
                      <a:r>
                        <a:rPr lang="en-US" sz="1200" dirty="0">
                          <a:latin typeface="Arial Narrow" panose="020B0606020202030204" pitchFamily="34" charset="0"/>
                        </a:rPr>
                        <a:t>Because you understand the topic very well (which you should for a 5-6), firstly, you </a:t>
                      </a:r>
                      <a:r>
                        <a:rPr lang="en-US" sz="1200" i="1" dirty="0">
                          <a:latin typeface="Arial Narrow" panose="020B0606020202030204" pitchFamily="34" charset="0"/>
                        </a:rPr>
                        <a:t>have </a:t>
                      </a:r>
                      <a:r>
                        <a:rPr lang="en-US" sz="1200" i="0" dirty="0">
                          <a:latin typeface="Arial Narrow" panose="020B0606020202030204" pitchFamily="34" charset="0"/>
                        </a:rPr>
                        <a:t>arguments </a:t>
                      </a:r>
                      <a:r>
                        <a:rPr lang="en-US" sz="1200" dirty="0">
                          <a:latin typeface="Arial Narrow" panose="020B0606020202030204" pitchFamily="34" charset="0"/>
                        </a:rPr>
                        <a:t>to begin with and, secondly, you demonstrate the ability to select the appropriate scientific evidence to support them.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Links to theory/statistics/citations used effectively to support a conclusion.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Interpretations of evidence are supported with scientific reason or evidence</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Based on good sense; having sound judgement.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Interpretations are logical with some scientific basis.</a:t>
                      </a:r>
                    </a:p>
                  </a:txBody>
                  <a:tcPr/>
                </a:tc>
                <a:extLst>
                  <a:ext uri="{0D108BD9-81ED-4DB2-BD59-A6C34878D82A}">
                    <a16:rowId xmlns:a16="http://schemas.microsoft.com/office/drawing/2014/main" val="3920059997"/>
                  </a:ext>
                </a:extLst>
              </a:tr>
              <a:tr h="212417">
                <a:tc gridSpan="2">
                  <a:txBody>
                    <a:bodyPr/>
                    <a:lstStyle/>
                    <a:p>
                      <a:pPr marL="0" indent="0">
                        <a:buFont typeface="Arial" panose="020B0604020202020204" pitchFamily="34" charset="0"/>
                        <a:buNone/>
                      </a:pPr>
                      <a:r>
                        <a:rPr lang="en-US" sz="1200" b="1" dirty="0">
                          <a:latin typeface="Arial Narrow" panose="020B0606020202030204" pitchFamily="34" charset="0"/>
                        </a:rPr>
                        <a:t>Inappropriate or irrelevant (1-2): </a:t>
                      </a:r>
                      <a:r>
                        <a:rPr lang="en-US" sz="1200" b="0" dirty="0">
                          <a:latin typeface="Arial Narrow" panose="020B0606020202030204" pitchFamily="34" charset="0"/>
                        </a:rPr>
                        <a:t>using citations that are not appropriate or relevant to the argument</a:t>
                      </a:r>
                    </a:p>
                  </a:txBody>
                  <a:tcPr>
                    <a:solidFill>
                      <a:schemeClr val="bg1">
                        <a:lumMod val="85000"/>
                      </a:schemeClr>
                    </a:solidFill>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Arial Narrow" panose="020B0606020202030204" pitchFamily="34" charset="0"/>
                      </a:endParaRPr>
                    </a:p>
                  </a:txBody>
                  <a:tcPr/>
                </a:tc>
                <a:extLst>
                  <a:ext uri="{0D108BD9-81ED-4DB2-BD59-A6C34878D82A}">
                    <a16:rowId xmlns:a16="http://schemas.microsoft.com/office/drawing/2014/main" val="1121147703"/>
                  </a:ext>
                </a:extLst>
              </a:tr>
            </a:tbl>
          </a:graphicData>
        </a:graphic>
      </p:graphicFrame>
      <p:sp>
        <p:nvSpPr>
          <p:cNvPr id="12" name="Rectangle 11">
            <a:extLst>
              <a:ext uri="{FF2B5EF4-FFF2-40B4-BE49-F238E27FC236}">
                <a16:creationId xmlns:a16="http://schemas.microsoft.com/office/drawing/2014/main" id="{A1700DBA-6CFB-423C-4656-E66172ED6276}"/>
              </a:ext>
            </a:extLst>
          </p:cNvPr>
          <p:cNvSpPr/>
          <p:nvPr/>
        </p:nvSpPr>
        <p:spPr>
          <a:xfrm>
            <a:off x="483844" y="4144432"/>
            <a:ext cx="5827299" cy="524279"/>
          </a:xfrm>
          <a:prstGeom prst="rect">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latin typeface="Arial Narrow" panose="020B0606020202030204" pitchFamily="34" charset="0"/>
              </a:rPr>
              <a:t>Do </a:t>
            </a:r>
            <a:r>
              <a:rPr lang="en-US" sz="1600" b="1" u="sng" dirty="0">
                <a:solidFill>
                  <a:schemeClr val="bg1"/>
                </a:solidFill>
                <a:latin typeface="Arial Narrow" panose="020B0606020202030204" pitchFamily="34" charset="0"/>
              </a:rPr>
              <a:t>NOT</a:t>
            </a:r>
            <a:r>
              <a:rPr lang="en-US" sz="1600" b="1" dirty="0">
                <a:solidFill>
                  <a:schemeClr val="bg1"/>
                </a:solidFill>
                <a:latin typeface="Arial Narrow" panose="020B0606020202030204" pitchFamily="34" charset="0"/>
              </a:rPr>
              <a:t> use the words </a:t>
            </a:r>
            <a:r>
              <a:rPr lang="en-US" sz="1600" b="1" i="1" dirty="0">
                <a:solidFill>
                  <a:schemeClr val="bg1"/>
                </a:solidFill>
                <a:latin typeface="Arial Narrow" panose="020B0606020202030204" pitchFamily="34" charset="0"/>
              </a:rPr>
              <a:t>PROVE </a:t>
            </a:r>
            <a:r>
              <a:rPr lang="en-US" sz="1600" b="1" dirty="0">
                <a:solidFill>
                  <a:schemeClr val="bg1"/>
                </a:solidFill>
                <a:latin typeface="Arial Narrow" panose="020B0606020202030204" pitchFamily="34" charset="0"/>
              </a:rPr>
              <a:t>or </a:t>
            </a:r>
            <a:r>
              <a:rPr lang="en-US" sz="1600" b="1" i="1" dirty="0">
                <a:solidFill>
                  <a:schemeClr val="bg1"/>
                </a:solidFill>
                <a:latin typeface="Arial Narrow" panose="020B0606020202030204" pitchFamily="34" charset="0"/>
              </a:rPr>
              <a:t>FACT </a:t>
            </a:r>
            <a:r>
              <a:rPr lang="en-US" sz="1600" b="1" dirty="0">
                <a:solidFill>
                  <a:schemeClr val="bg1"/>
                </a:solidFill>
                <a:latin typeface="Arial Narrow" panose="020B0606020202030204" pitchFamily="34" charset="0"/>
              </a:rPr>
              <a:t>in science !!! </a:t>
            </a:r>
          </a:p>
        </p:txBody>
      </p:sp>
      <p:sp>
        <p:nvSpPr>
          <p:cNvPr id="14" name="TextBox 13">
            <a:extLst>
              <a:ext uri="{FF2B5EF4-FFF2-40B4-BE49-F238E27FC236}">
                <a16:creationId xmlns:a16="http://schemas.microsoft.com/office/drawing/2014/main" id="{F563EBAC-A931-2B6B-A419-636A2FA8BCE5}"/>
              </a:ext>
            </a:extLst>
          </p:cNvPr>
          <p:cNvSpPr txBox="1"/>
          <p:nvPr/>
        </p:nvSpPr>
        <p:spPr>
          <a:xfrm>
            <a:off x="3486165" y="6587539"/>
            <a:ext cx="2715970" cy="1754326"/>
          </a:xfrm>
          <a:prstGeom prst="rect">
            <a:avLst/>
          </a:prstGeom>
          <a:noFill/>
        </p:spPr>
        <p:txBody>
          <a:bodyPr wrap="square">
            <a:spAutoFit/>
          </a:bodyPr>
          <a:lstStyle/>
          <a:p>
            <a:r>
              <a:rPr lang="en-AU" sz="1200" dirty="0"/>
              <a:t>“</a:t>
            </a:r>
            <a:r>
              <a:rPr lang="en-AU" sz="1200" i="1" dirty="0"/>
              <a:t>There was a significant increase in the estimated dugong population in Moreton Bay from 2005-2011 (Figure 3). This may be the result of many different influences.  However, after the introduction of the go-slow zones in 2008, it can be assumed that the go-slow zones were the leading cause of dugong's population increasing</a:t>
            </a:r>
            <a:r>
              <a:rPr lang="en-AU" sz="1200" dirty="0"/>
              <a:t>."</a:t>
            </a:r>
          </a:p>
        </p:txBody>
      </p:sp>
      <p:sp>
        <p:nvSpPr>
          <p:cNvPr id="4" name="Rectangle 3">
            <a:extLst>
              <a:ext uri="{FF2B5EF4-FFF2-40B4-BE49-F238E27FC236}">
                <a16:creationId xmlns:a16="http://schemas.microsoft.com/office/drawing/2014/main" id="{63616049-AE6F-E00A-03BB-69A254C4732D}"/>
              </a:ext>
            </a:extLst>
          </p:cNvPr>
          <p:cNvSpPr/>
          <p:nvPr/>
        </p:nvSpPr>
        <p:spPr>
          <a:xfrm>
            <a:off x="483844" y="4757538"/>
            <a:ext cx="5827299" cy="1381650"/>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80" b="1" dirty="0">
                <a:solidFill>
                  <a:schemeClr val="tx1"/>
                </a:solidFill>
                <a:latin typeface="Arial Narrow" panose="020B0606020202030204" pitchFamily="34" charset="0"/>
              </a:rPr>
              <a:t>Below is an extract from the analysis section of a past student paper. </a:t>
            </a:r>
          </a:p>
          <a:p>
            <a:r>
              <a:rPr lang="en-US" sz="1180" b="1" dirty="0">
                <a:solidFill>
                  <a:schemeClr val="tx1"/>
                </a:solidFill>
                <a:latin typeface="Arial Narrow" panose="020B0606020202030204" pitchFamily="34" charset="0"/>
              </a:rPr>
              <a:t>Q. What is their scientific argument what evidence does the student provide to support it?   </a:t>
            </a:r>
            <a:endParaRPr lang="en-US" sz="1200" b="1" dirty="0">
              <a:solidFill>
                <a:schemeClr val="tx1"/>
              </a:solidFill>
              <a:latin typeface="Arial Narrow" panose="020B0606020202030204" pitchFamily="34" charset="0"/>
            </a:endParaRPr>
          </a:p>
        </p:txBody>
      </p:sp>
      <p:sp>
        <p:nvSpPr>
          <p:cNvPr id="6" name="TextBox 5">
            <a:extLst>
              <a:ext uri="{FF2B5EF4-FFF2-40B4-BE49-F238E27FC236}">
                <a16:creationId xmlns:a16="http://schemas.microsoft.com/office/drawing/2014/main" id="{100720E9-9656-496E-F459-73455C3C035E}"/>
              </a:ext>
            </a:extLst>
          </p:cNvPr>
          <p:cNvSpPr txBox="1"/>
          <p:nvPr/>
        </p:nvSpPr>
        <p:spPr>
          <a:xfrm>
            <a:off x="409605" y="6167881"/>
            <a:ext cx="5900698" cy="338554"/>
          </a:xfrm>
          <a:prstGeom prst="rect">
            <a:avLst/>
          </a:prstGeom>
          <a:noFill/>
        </p:spPr>
        <p:txBody>
          <a:bodyPr wrap="square">
            <a:spAutoFit/>
          </a:bodyPr>
          <a:lstStyle/>
          <a:p>
            <a:r>
              <a:rPr lang="en-AU" sz="800" dirty="0"/>
              <a:t>CLAIM: Marine Protected Areas (MPA's) are effective at preserving marine ecosystems</a:t>
            </a:r>
          </a:p>
          <a:p>
            <a:r>
              <a:rPr lang="en-AU" sz="800" dirty="0"/>
              <a:t>RQ: How does the go-slow areas of The Moreton Bay Marine Park influence the population of Dugong dugon in Moreton Bay? </a:t>
            </a:r>
          </a:p>
        </p:txBody>
      </p:sp>
      <p:sp>
        <p:nvSpPr>
          <p:cNvPr id="8" name="TextBox 7">
            <a:extLst>
              <a:ext uri="{FF2B5EF4-FFF2-40B4-BE49-F238E27FC236}">
                <a16:creationId xmlns:a16="http://schemas.microsoft.com/office/drawing/2014/main" id="{F09DD383-5CEB-76F1-BD1B-001070D0AFB8}"/>
              </a:ext>
            </a:extLst>
          </p:cNvPr>
          <p:cNvSpPr txBox="1"/>
          <p:nvPr/>
        </p:nvSpPr>
        <p:spPr>
          <a:xfrm>
            <a:off x="409605" y="8471498"/>
            <a:ext cx="5979354" cy="338554"/>
          </a:xfrm>
          <a:prstGeom prst="rect">
            <a:avLst/>
          </a:prstGeom>
          <a:noFill/>
        </p:spPr>
        <p:txBody>
          <a:bodyPr wrap="square" rtlCol="0">
            <a:spAutoFit/>
          </a:bodyPr>
          <a:lstStyle/>
          <a:p>
            <a:r>
              <a:rPr lang="en-US" sz="800" dirty="0"/>
              <a:t>Reference: </a:t>
            </a:r>
            <a:r>
              <a:rPr lang="en-US" sz="800" dirty="0" err="1"/>
              <a:t>Sobtzick</a:t>
            </a:r>
            <a:r>
              <a:rPr lang="en-US" sz="800" dirty="0"/>
              <a:t>, Susan &amp; </a:t>
            </a:r>
            <a:r>
              <a:rPr lang="en-US" sz="800" dirty="0" err="1"/>
              <a:t>Cleguer</a:t>
            </a:r>
            <a:r>
              <a:rPr lang="en-US" sz="800" dirty="0"/>
              <a:t>, Christophe &amp; </a:t>
            </a:r>
            <a:r>
              <a:rPr lang="en-US" sz="800" dirty="0" err="1"/>
              <a:t>Hagihara</a:t>
            </a:r>
            <a:r>
              <a:rPr lang="en-US" sz="800" dirty="0"/>
              <a:t>, </a:t>
            </a:r>
            <a:r>
              <a:rPr lang="en-US" sz="800" dirty="0" err="1"/>
              <a:t>Rie</a:t>
            </a:r>
            <a:r>
              <a:rPr lang="en-US" sz="800" dirty="0"/>
              <a:t> &amp; Marsh, Helene. (2017). Distribution and abundance of dugong and large marine turtles in Moreton Bay, Hervey Bay and the southern Great Barrier Reef. </a:t>
            </a:r>
            <a:endParaRPr lang="en-AU" sz="800" dirty="0"/>
          </a:p>
        </p:txBody>
      </p:sp>
      <p:sp>
        <p:nvSpPr>
          <p:cNvPr id="9" name="Rectangle 8">
            <a:extLst>
              <a:ext uri="{FF2B5EF4-FFF2-40B4-BE49-F238E27FC236}">
                <a16:creationId xmlns:a16="http://schemas.microsoft.com/office/drawing/2014/main" id="{3F2A7B36-6C1F-5B06-0E12-9F98B2C69F3D}"/>
              </a:ext>
            </a:extLst>
          </p:cNvPr>
          <p:cNvSpPr/>
          <p:nvPr/>
        </p:nvSpPr>
        <p:spPr>
          <a:xfrm>
            <a:off x="564258" y="5168407"/>
            <a:ext cx="5694713" cy="883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a:extLst>
              <a:ext uri="{FF2B5EF4-FFF2-40B4-BE49-F238E27FC236}">
                <a16:creationId xmlns:a16="http://schemas.microsoft.com/office/drawing/2014/main" id="{22F68CB2-3271-FD80-B635-E5A11B17BC50}"/>
              </a:ext>
            </a:extLst>
          </p:cNvPr>
          <p:cNvSpPr/>
          <p:nvPr/>
        </p:nvSpPr>
        <p:spPr>
          <a:xfrm>
            <a:off x="501939" y="6517962"/>
            <a:ext cx="2927061" cy="199316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7" name="Picture 16">
            <a:extLst>
              <a:ext uri="{FF2B5EF4-FFF2-40B4-BE49-F238E27FC236}">
                <a16:creationId xmlns:a16="http://schemas.microsoft.com/office/drawing/2014/main" id="{A4B8E771-599E-B27B-A71A-C5CC25F5E367}"/>
              </a:ext>
            </a:extLst>
          </p:cNvPr>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Effect>
                      <a14:saturation sat="0"/>
                    </a14:imgEffect>
                  </a14:imgLayer>
                </a14:imgProps>
              </a:ext>
            </a:extLst>
          </a:blip>
          <a:stretch>
            <a:fillRect/>
          </a:stretch>
        </p:blipFill>
        <p:spPr>
          <a:xfrm>
            <a:off x="630855" y="6606788"/>
            <a:ext cx="2715969" cy="1602002"/>
          </a:xfrm>
          <a:prstGeom prst="rect">
            <a:avLst/>
          </a:prstGeom>
        </p:spPr>
      </p:pic>
      <p:sp>
        <p:nvSpPr>
          <p:cNvPr id="19" name="TextBox 18">
            <a:extLst>
              <a:ext uri="{FF2B5EF4-FFF2-40B4-BE49-F238E27FC236}">
                <a16:creationId xmlns:a16="http://schemas.microsoft.com/office/drawing/2014/main" id="{5D0F69C9-451B-74C0-32AC-F69D8D18A39E}"/>
              </a:ext>
            </a:extLst>
          </p:cNvPr>
          <p:cNvSpPr txBox="1"/>
          <p:nvPr/>
        </p:nvSpPr>
        <p:spPr>
          <a:xfrm>
            <a:off x="549054" y="8172588"/>
            <a:ext cx="2737285" cy="338554"/>
          </a:xfrm>
          <a:prstGeom prst="rect">
            <a:avLst/>
          </a:prstGeom>
          <a:noFill/>
        </p:spPr>
        <p:txBody>
          <a:bodyPr wrap="square">
            <a:spAutoFit/>
          </a:bodyPr>
          <a:lstStyle/>
          <a:p>
            <a:r>
              <a:rPr lang="en-AU" sz="800" b="1" dirty="0"/>
              <a:t>Figure 3: Total Dugong population estimate in Moreton Bay for 2005, 2011 and 2016 (</a:t>
            </a:r>
            <a:r>
              <a:rPr lang="en-AU" sz="800" b="1" dirty="0" err="1"/>
              <a:t>Sobtzick</a:t>
            </a:r>
            <a:r>
              <a:rPr lang="en-AU" sz="800" b="1" dirty="0"/>
              <a:t> </a:t>
            </a:r>
            <a:r>
              <a:rPr lang="en-AU" sz="800" b="1" i="1" dirty="0"/>
              <a:t>et al., </a:t>
            </a:r>
            <a:r>
              <a:rPr lang="en-AU" sz="800" b="1" dirty="0"/>
              <a:t>2017).</a:t>
            </a:r>
          </a:p>
        </p:txBody>
      </p:sp>
    </p:spTree>
    <p:extLst>
      <p:ext uri="{BB962C8B-B14F-4D97-AF65-F5344CB8AC3E}">
        <p14:creationId xmlns:p14="http://schemas.microsoft.com/office/powerpoint/2010/main" val="98061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36"/>
          <p:cNvSpPr txBox="1"/>
          <p:nvPr/>
        </p:nvSpPr>
        <p:spPr>
          <a:xfrm>
            <a:off x="423625" y="8809682"/>
            <a:ext cx="1565215"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100" dirty="0">
                <a:latin typeface="Arial Narrow" pitchFamily="34" charset="0"/>
              </a:rPr>
              <a:t>© Marine Education 2022 	                                               </a:t>
            </a:r>
            <a:endParaRPr lang="en-AU" sz="1100" b="1" dirty="0">
              <a:latin typeface="Arial Narrow" pitchFamily="34" charset="0"/>
            </a:endParaRPr>
          </a:p>
        </p:txBody>
      </p:sp>
      <p:cxnSp>
        <p:nvCxnSpPr>
          <p:cNvPr id="127" name="Straight Connector 126"/>
          <p:cNvCxnSpPr/>
          <p:nvPr/>
        </p:nvCxnSpPr>
        <p:spPr>
          <a:xfrm flipH="1">
            <a:off x="469041" y="8808950"/>
            <a:ext cx="5863487" cy="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FD31CAF-76B1-4A0F-BFD0-A9C6B5FBD72B}"/>
              </a:ext>
            </a:extLst>
          </p:cNvPr>
          <p:cNvSpPr txBox="1"/>
          <p:nvPr/>
        </p:nvSpPr>
        <p:spPr>
          <a:xfrm>
            <a:off x="564258" y="214201"/>
            <a:ext cx="792088" cy="646331"/>
          </a:xfrm>
          <a:prstGeom prst="rect">
            <a:avLst/>
          </a:prstGeom>
          <a:solidFill>
            <a:schemeClr val="bg1">
              <a:lumMod val="85000"/>
            </a:schemeClr>
          </a:solidFill>
          <a:ln w="57150">
            <a:solidFill>
              <a:schemeClr val="tx1"/>
            </a:solidFill>
          </a:ln>
        </p:spPr>
        <p:txBody>
          <a:bodyPr wrap="square" rtlCol="0">
            <a:spAutoFit/>
          </a:bodyPr>
          <a:lstStyle/>
          <a:p>
            <a:r>
              <a:rPr lang="en-AU" b="1" dirty="0">
                <a:latin typeface="Arial Narrow" panose="020B0606020202030204" pitchFamily="34" charset="0"/>
              </a:rPr>
              <a:t>M</a:t>
            </a:r>
            <a:r>
              <a:rPr lang="en-AU" sz="1200" b="1" dirty="0">
                <a:latin typeface="Arial Narrow" panose="020B0606020202030204" pitchFamily="34" charset="0"/>
              </a:rPr>
              <a:t>arine</a:t>
            </a:r>
            <a:r>
              <a:rPr lang="en-AU" dirty="0"/>
              <a:t> </a:t>
            </a:r>
          </a:p>
          <a:p>
            <a:r>
              <a:rPr lang="en-AU" dirty="0">
                <a:ln>
                  <a:solidFill>
                    <a:schemeClr val="tx1"/>
                  </a:solidFill>
                </a:ln>
                <a:latin typeface="Arial Narrow" panose="020B0606020202030204" pitchFamily="34" charset="0"/>
              </a:rPr>
              <a:t>E</a:t>
            </a:r>
            <a:r>
              <a:rPr lang="en-AU" sz="1200" dirty="0">
                <a:ln>
                  <a:solidFill>
                    <a:schemeClr val="tx1"/>
                  </a:solidFill>
                </a:ln>
                <a:latin typeface="Arial Narrow" panose="020B0606020202030204" pitchFamily="34" charset="0"/>
              </a:rPr>
              <a:t>ducation</a:t>
            </a:r>
          </a:p>
        </p:txBody>
      </p:sp>
      <p:cxnSp>
        <p:nvCxnSpPr>
          <p:cNvPr id="46" name="Straight Connector 45">
            <a:extLst>
              <a:ext uri="{FF2B5EF4-FFF2-40B4-BE49-F238E27FC236}">
                <a16:creationId xmlns:a16="http://schemas.microsoft.com/office/drawing/2014/main" id="{86ADC2CB-2259-430E-A4E9-F01BFE6DE9EE}"/>
              </a:ext>
            </a:extLst>
          </p:cNvPr>
          <p:cNvCxnSpPr/>
          <p:nvPr/>
        </p:nvCxnSpPr>
        <p:spPr>
          <a:xfrm flipH="1">
            <a:off x="465754" y="973010"/>
            <a:ext cx="58634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3995BC98-5C05-45C6-9C90-3A57C8C0F498}"/>
              </a:ext>
            </a:extLst>
          </p:cNvPr>
          <p:cNvSpPr txBox="1"/>
          <p:nvPr/>
        </p:nvSpPr>
        <p:spPr>
          <a:xfrm rot="16200000">
            <a:off x="-56443" y="313427"/>
            <a:ext cx="1116764" cy="184666"/>
          </a:xfrm>
          <a:prstGeom prst="rect">
            <a:avLst/>
          </a:prstGeom>
          <a:noFill/>
        </p:spPr>
        <p:txBody>
          <a:bodyPr wrap="square" rtlCol="0">
            <a:spAutoFit/>
          </a:bodyPr>
          <a:lstStyle/>
          <a:p>
            <a:r>
              <a:rPr lang="en-AU" sz="580" dirty="0">
                <a:latin typeface="Arial Narrow" panose="020B0606020202030204" pitchFamily="34" charset="0"/>
              </a:rPr>
              <a:t>marineeducation.com.au</a:t>
            </a:r>
          </a:p>
        </p:txBody>
      </p:sp>
      <p:sp>
        <p:nvSpPr>
          <p:cNvPr id="24" name="TextBox 23">
            <a:extLst>
              <a:ext uri="{FF2B5EF4-FFF2-40B4-BE49-F238E27FC236}">
                <a16:creationId xmlns:a16="http://schemas.microsoft.com/office/drawing/2014/main" id="{DD4C66FD-3620-45DA-A70B-04F02C406E9D}"/>
              </a:ext>
            </a:extLst>
          </p:cNvPr>
          <p:cNvSpPr txBox="1"/>
          <p:nvPr/>
        </p:nvSpPr>
        <p:spPr>
          <a:xfrm>
            <a:off x="811710" y="242808"/>
            <a:ext cx="5171572" cy="523220"/>
          </a:xfrm>
          <a:prstGeom prst="rect">
            <a:avLst/>
          </a:prstGeom>
          <a:noFill/>
        </p:spPr>
        <p:txBody>
          <a:bodyPr wrap="square" rtlCol="0">
            <a:spAutoFit/>
          </a:bodyPr>
          <a:lstStyle/>
          <a:p>
            <a:pPr algn="ctr"/>
            <a:r>
              <a:rPr lang="en-AU" sz="2800" b="1" dirty="0">
                <a:latin typeface="Arial Narrow" panose="020B0606020202030204" pitchFamily="34" charset="0"/>
              </a:rPr>
              <a:t>Scientific Arguments</a:t>
            </a:r>
            <a:endParaRPr lang="en-AU" sz="1600" b="1" dirty="0">
              <a:latin typeface="Arial Narrow" panose="020B0606020202030204" pitchFamily="34" charset="0"/>
            </a:endParaRPr>
          </a:p>
        </p:txBody>
      </p:sp>
      <p:sp>
        <p:nvSpPr>
          <p:cNvPr id="27" name="TextBox 17">
            <a:extLst>
              <a:ext uri="{FF2B5EF4-FFF2-40B4-BE49-F238E27FC236}">
                <a16:creationId xmlns:a16="http://schemas.microsoft.com/office/drawing/2014/main" id="{8C9EE8DC-6706-0440-4393-89C0E223FFC4}"/>
              </a:ext>
            </a:extLst>
          </p:cNvPr>
          <p:cNvSpPr txBox="1"/>
          <p:nvPr/>
        </p:nvSpPr>
        <p:spPr>
          <a:xfrm>
            <a:off x="5486430" y="181253"/>
            <a:ext cx="1170856"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latin typeface="Arial Narrow" pitchFamily="34" charset="0"/>
              </a:rPr>
              <a:t>Name:</a:t>
            </a:r>
          </a:p>
          <a:p>
            <a:endParaRPr lang="en-US" sz="1200" b="1" dirty="0">
              <a:latin typeface="Arial Narrow" pitchFamily="34" charset="0"/>
            </a:endParaRPr>
          </a:p>
          <a:p>
            <a:r>
              <a:rPr lang="en-US" sz="1200" b="1" dirty="0">
                <a:latin typeface="Arial Narrow" pitchFamily="34" charset="0"/>
              </a:rPr>
              <a:t>Date: </a:t>
            </a:r>
          </a:p>
        </p:txBody>
      </p:sp>
      <p:sp>
        <p:nvSpPr>
          <p:cNvPr id="10" name="Rectangle 9">
            <a:extLst>
              <a:ext uri="{FF2B5EF4-FFF2-40B4-BE49-F238E27FC236}">
                <a16:creationId xmlns:a16="http://schemas.microsoft.com/office/drawing/2014/main" id="{F5876250-38CA-4BEE-B503-15F92105CC95}"/>
              </a:ext>
            </a:extLst>
          </p:cNvPr>
          <p:cNvSpPr/>
          <p:nvPr/>
        </p:nvSpPr>
        <p:spPr>
          <a:xfrm>
            <a:off x="483846" y="1035858"/>
            <a:ext cx="5827299" cy="552924"/>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Arial Narrow" panose="020B0606020202030204" pitchFamily="34" charset="0"/>
              </a:rPr>
              <a:t> Scientific Arguments: using science to argue what you’re saying is true and correct</a:t>
            </a:r>
          </a:p>
        </p:txBody>
      </p:sp>
      <p:graphicFrame>
        <p:nvGraphicFramePr>
          <p:cNvPr id="11" name="Table 12">
            <a:extLst>
              <a:ext uri="{FF2B5EF4-FFF2-40B4-BE49-F238E27FC236}">
                <a16:creationId xmlns:a16="http://schemas.microsoft.com/office/drawing/2014/main" id="{627D58A3-DC45-7528-9928-35B1FD67EF3C}"/>
              </a:ext>
            </a:extLst>
          </p:cNvPr>
          <p:cNvGraphicFramePr>
            <a:graphicFrameLocks noGrp="1"/>
          </p:cNvGraphicFramePr>
          <p:nvPr/>
        </p:nvGraphicFramePr>
        <p:xfrm>
          <a:off x="483845" y="1691680"/>
          <a:ext cx="5827299" cy="2377440"/>
        </p:xfrm>
        <a:graphic>
          <a:graphicData uri="http://schemas.openxmlformats.org/drawingml/2006/table">
            <a:tbl>
              <a:tblPr firstRow="1" bandRow="1">
                <a:tableStyleId>{5940675A-B579-460E-94D1-54222C63F5DA}</a:tableStyleId>
              </a:tblPr>
              <a:tblGrid>
                <a:gridCol w="4529331">
                  <a:extLst>
                    <a:ext uri="{9D8B030D-6E8A-4147-A177-3AD203B41FA5}">
                      <a16:colId xmlns:a16="http://schemas.microsoft.com/office/drawing/2014/main" val="4119709212"/>
                    </a:ext>
                  </a:extLst>
                </a:gridCol>
                <a:gridCol w="1297968">
                  <a:extLst>
                    <a:ext uri="{9D8B030D-6E8A-4147-A177-3AD203B41FA5}">
                      <a16:colId xmlns:a16="http://schemas.microsoft.com/office/drawing/2014/main" val="643899372"/>
                    </a:ext>
                  </a:extLst>
                </a:gridCol>
              </a:tblGrid>
              <a:tr h="177747">
                <a:tc gridSpan="2">
                  <a:txBody>
                    <a:bodyPr/>
                    <a:lstStyle/>
                    <a:p>
                      <a:r>
                        <a:rPr lang="en-AU" sz="1200" b="1" dirty="0">
                          <a:solidFill>
                            <a:schemeClr val="bg1"/>
                          </a:solidFill>
                          <a:latin typeface="Arial Narrow" panose="020B0606020202030204" pitchFamily="34" charset="0"/>
                        </a:rPr>
                        <a:t>SCIENTIFIC ARGUMENTS marking criteria</a:t>
                      </a:r>
                    </a:p>
                  </a:txBody>
                  <a:tcPr>
                    <a:solidFill>
                      <a:schemeClr val="tx1"/>
                    </a:solidFill>
                  </a:tcPr>
                </a:tc>
                <a:tc hMerge="1">
                  <a:txBody>
                    <a:bodyPr/>
                    <a:lstStyle/>
                    <a:p>
                      <a:endParaRPr lang="en-AU" sz="1200" dirty="0"/>
                    </a:p>
                  </a:txBody>
                  <a:tcPr/>
                </a:tc>
                <a:extLst>
                  <a:ext uri="{0D108BD9-81ED-4DB2-BD59-A6C34878D82A}">
                    <a16:rowId xmlns:a16="http://schemas.microsoft.com/office/drawing/2014/main" val="3639776331"/>
                  </a:ext>
                </a:extLst>
              </a:tr>
              <a:tr h="177747">
                <a:tc>
                  <a:txBody>
                    <a:bodyPr/>
                    <a:lstStyle/>
                    <a:p>
                      <a:pPr algn="ctr"/>
                      <a:r>
                        <a:rPr lang="en-AU" sz="1200" b="1" dirty="0">
                          <a:latin typeface="Arial Narrow" panose="020B0606020202030204" pitchFamily="34" charset="0"/>
                        </a:rPr>
                        <a:t>Justified (5-6) </a:t>
                      </a:r>
                    </a:p>
                  </a:txBody>
                  <a:tcPr anchor="ctr">
                    <a:solidFill>
                      <a:schemeClr val="bg1">
                        <a:lumMod val="85000"/>
                      </a:schemeClr>
                    </a:solidFill>
                  </a:tcPr>
                </a:tc>
                <a:tc>
                  <a:txBody>
                    <a:bodyPr/>
                    <a:lstStyle/>
                    <a:p>
                      <a:pPr algn="ctr"/>
                      <a:r>
                        <a:rPr lang="en-AU" sz="1200" b="1" dirty="0">
                          <a:latin typeface="Arial Narrow" panose="020B0606020202030204" pitchFamily="34" charset="0"/>
                        </a:rPr>
                        <a:t>Reasonable (3-4)</a:t>
                      </a:r>
                    </a:p>
                  </a:txBody>
                  <a:tcPr anchor="ctr">
                    <a:solidFill>
                      <a:schemeClr val="bg1">
                        <a:lumMod val="85000"/>
                      </a:schemeClr>
                    </a:solidFill>
                  </a:tcPr>
                </a:tc>
                <a:extLst>
                  <a:ext uri="{0D108BD9-81ED-4DB2-BD59-A6C34878D82A}">
                    <a16:rowId xmlns:a16="http://schemas.microsoft.com/office/drawing/2014/main" val="2843820462"/>
                  </a:ext>
                </a:extLst>
              </a:tr>
              <a:tr h="1179552">
                <a:tc>
                  <a:txBody>
                    <a:bodyPr/>
                    <a:lstStyle/>
                    <a:p>
                      <a:pPr marL="171450" indent="-171450">
                        <a:buFont typeface="Arial" panose="020B0604020202020204" pitchFamily="34" charset="0"/>
                        <a:buChar char="•"/>
                      </a:pPr>
                      <a:r>
                        <a:rPr lang="en-US" sz="1200" dirty="0">
                          <a:latin typeface="Arial Narrow" panose="020B0606020202030204" pitchFamily="34" charset="0"/>
                        </a:rPr>
                        <a:t>Justified: sound reasons or evidence is provided.</a:t>
                      </a:r>
                    </a:p>
                    <a:p>
                      <a:pPr marL="171450" indent="-171450">
                        <a:buFont typeface="Arial" panose="020B0604020202020204" pitchFamily="34" charset="0"/>
                        <a:buChar char="•"/>
                      </a:pPr>
                      <a:r>
                        <a:rPr lang="en-US" sz="1200" dirty="0">
                          <a:latin typeface="Arial Narrow" panose="020B0606020202030204" pitchFamily="34" charset="0"/>
                        </a:rPr>
                        <a:t>Arguments are supported with references; reasoning is evidence based.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Appropriate use of data and evidence to support a scientific argument. </a:t>
                      </a:r>
                    </a:p>
                    <a:p>
                      <a:pPr marL="171450" indent="-171450">
                        <a:buFont typeface="Arial" panose="020B0604020202020204" pitchFamily="34" charset="0"/>
                        <a:buChar char="•"/>
                      </a:pPr>
                      <a:r>
                        <a:rPr lang="en-US" sz="1200" dirty="0">
                          <a:latin typeface="Arial Narrow" panose="020B0606020202030204" pitchFamily="34" charset="0"/>
                        </a:rPr>
                        <a:t>Because you understand the topic very well (which you should for a 5-6), firstly, you </a:t>
                      </a:r>
                      <a:r>
                        <a:rPr lang="en-US" sz="1200" i="1" dirty="0">
                          <a:latin typeface="Arial Narrow" panose="020B0606020202030204" pitchFamily="34" charset="0"/>
                        </a:rPr>
                        <a:t>have </a:t>
                      </a:r>
                      <a:r>
                        <a:rPr lang="en-US" sz="1200" i="0" dirty="0">
                          <a:latin typeface="Arial Narrow" panose="020B0606020202030204" pitchFamily="34" charset="0"/>
                        </a:rPr>
                        <a:t>arguments </a:t>
                      </a:r>
                      <a:r>
                        <a:rPr lang="en-US" sz="1200" dirty="0">
                          <a:latin typeface="Arial Narrow" panose="020B0606020202030204" pitchFamily="34" charset="0"/>
                        </a:rPr>
                        <a:t>to begin with and, secondly, you demonstrate the ability to select the appropriate scientific evidence to support them.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Links to theory/statistics/citations used effectively to support a conclusion.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Interpretations of evidence are supported with scientific reason or evidence</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Based on good sense; having sound judgement.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Interpretations are logical with some scientific basis.</a:t>
                      </a:r>
                    </a:p>
                  </a:txBody>
                  <a:tcPr/>
                </a:tc>
                <a:extLst>
                  <a:ext uri="{0D108BD9-81ED-4DB2-BD59-A6C34878D82A}">
                    <a16:rowId xmlns:a16="http://schemas.microsoft.com/office/drawing/2014/main" val="3920059997"/>
                  </a:ext>
                </a:extLst>
              </a:tr>
              <a:tr h="212417">
                <a:tc gridSpan="2">
                  <a:txBody>
                    <a:bodyPr/>
                    <a:lstStyle/>
                    <a:p>
                      <a:pPr marL="0" indent="0">
                        <a:buFont typeface="Arial" panose="020B0604020202020204" pitchFamily="34" charset="0"/>
                        <a:buNone/>
                      </a:pPr>
                      <a:r>
                        <a:rPr lang="en-US" sz="1200" b="1" dirty="0">
                          <a:latin typeface="Arial Narrow" panose="020B0606020202030204" pitchFamily="34" charset="0"/>
                        </a:rPr>
                        <a:t>Inappropriate or irrelevant (1-2): </a:t>
                      </a:r>
                      <a:r>
                        <a:rPr lang="en-US" sz="1200" b="0" dirty="0">
                          <a:latin typeface="Arial Narrow" panose="020B0606020202030204" pitchFamily="34" charset="0"/>
                        </a:rPr>
                        <a:t>using citations that are not appropriate or relevant to the argument</a:t>
                      </a:r>
                    </a:p>
                  </a:txBody>
                  <a:tcPr>
                    <a:solidFill>
                      <a:schemeClr val="bg1">
                        <a:lumMod val="85000"/>
                      </a:schemeClr>
                    </a:solidFill>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Arial Narrow" panose="020B0606020202030204" pitchFamily="34" charset="0"/>
                      </a:endParaRPr>
                    </a:p>
                  </a:txBody>
                  <a:tcPr/>
                </a:tc>
                <a:extLst>
                  <a:ext uri="{0D108BD9-81ED-4DB2-BD59-A6C34878D82A}">
                    <a16:rowId xmlns:a16="http://schemas.microsoft.com/office/drawing/2014/main" val="1121147703"/>
                  </a:ext>
                </a:extLst>
              </a:tr>
            </a:tbl>
          </a:graphicData>
        </a:graphic>
      </p:graphicFrame>
      <p:sp>
        <p:nvSpPr>
          <p:cNvPr id="12" name="Rectangle 11">
            <a:extLst>
              <a:ext uri="{FF2B5EF4-FFF2-40B4-BE49-F238E27FC236}">
                <a16:creationId xmlns:a16="http://schemas.microsoft.com/office/drawing/2014/main" id="{A1700DBA-6CFB-423C-4656-E66172ED6276}"/>
              </a:ext>
            </a:extLst>
          </p:cNvPr>
          <p:cNvSpPr/>
          <p:nvPr/>
        </p:nvSpPr>
        <p:spPr>
          <a:xfrm>
            <a:off x="483844" y="4144432"/>
            <a:ext cx="5827299" cy="524279"/>
          </a:xfrm>
          <a:prstGeom prst="rect">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latin typeface="Arial Narrow" panose="020B0606020202030204" pitchFamily="34" charset="0"/>
              </a:rPr>
              <a:t>Do </a:t>
            </a:r>
            <a:r>
              <a:rPr lang="en-US" sz="1600" b="1" u="sng" dirty="0">
                <a:solidFill>
                  <a:schemeClr val="bg1"/>
                </a:solidFill>
                <a:latin typeface="Arial Narrow" panose="020B0606020202030204" pitchFamily="34" charset="0"/>
              </a:rPr>
              <a:t>NOT</a:t>
            </a:r>
            <a:r>
              <a:rPr lang="en-US" sz="1600" b="1" dirty="0">
                <a:solidFill>
                  <a:schemeClr val="bg1"/>
                </a:solidFill>
                <a:latin typeface="Arial Narrow" panose="020B0606020202030204" pitchFamily="34" charset="0"/>
              </a:rPr>
              <a:t> use the words </a:t>
            </a:r>
            <a:r>
              <a:rPr lang="en-US" sz="1600" b="1" i="1" dirty="0">
                <a:solidFill>
                  <a:schemeClr val="bg1"/>
                </a:solidFill>
                <a:latin typeface="Arial Narrow" panose="020B0606020202030204" pitchFamily="34" charset="0"/>
              </a:rPr>
              <a:t>PROVE </a:t>
            </a:r>
            <a:r>
              <a:rPr lang="en-US" sz="1600" b="1" dirty="0">
                <a:solidFill>
                  <a:schemeClr val="bg1"/>
                </a:solidFill>
                <a:latin typeface="Arial Narrow" panose="020B0606020202030204" pitchFamily="34" charset="0"/>
              </a:rPr>
              <a:t>or </a:t>
            </a:r>
            <a:r>
              <a:rPr lang="en-US" sz="1600" b="1" i="1" dirty="0">
                <a:solidFill>
                  <a:schemeClr val="bg1"/>
                </a:solidFill>
                <a:latin typeface="Arial Narrow" panose="020B0606020202030204" pitchFamily="34" charset="0"/>
              </a:rPr>
              <a:t>FACT </a:t>
            </a:r>
            <a:r>
              <a:rPr lang="en-US" sz="1600" b="1" dirty="0">
                <a:solidFill>
                  <a:schemeClr val="bg1"/>
                </a:solidFill>
                <a:latin typeface="Arial Narrow" panose="020B0606020202030204" pitchFamily="34" charset="0"/>
              </a:rPr>
              <a:t>in science !!! </a:t>
            </a:r>
          </a:p>
        </p:txBody>
      </p:sp>
      <p:sp>
        <p:nvSpPr>
          <p:cNvPr id="14" name="TextBox 13">
            <a:extLst>
              <a:ext uri="{FF2B5EF4-FFF2-40B4-BE49-F238E27FC236}">
                <a16:creationId xmlns:a16="http://schemas.microsoft.com/office/drawing/2014/main" id="{F563EBAC-A931-2B6B-A419-636A2FA8BCE5}"/>
              </a:ext>
            </a:extLst>
          </p:cNvPr>
          <p:cNvSpPr txBox="1"/>
          <p:nvPr/>
        </p:nvSpPr>
        <p:spPr>
          <a:xfrm>
            <a:off x="3486165" y="6587539"/>
            <a:ext cx="2715970" cy="1754326"/>
          </a:xfrm>
          <a:prstGeom prst="rect">
            <a:avLst/>
          </a:prstGeom>
          <a:noFill/>
        </p:spPr>
        <p:txBody>
          <a:bodyPr wrap="square">
            <a:spAutoFit/>
          </a:bodyPr>
          <a:lstStyle/>
          <a:p>
            <a:r>
              <a:rPr lang="en-AU" sz="1200" dirty="0"/>
              <a:t>“</a:t>
            </a:r>
            <a:r>
              <a:rPr lang="en-AU" sz="1200" i="1" dirty="0"/>
              <a:t>There was a significant increase in the estimated dugong population in Moreton Bay from 2005-2011 (Figure 3). This may be the result of many different influences.  However, after the introduction of the go-slow zones in 2008, it can be assumed that the go-slow zones were the leading cause of dugong's population increasing</a:t>
            </a:r>
            <a:r>
              <a:rPr lang="en-AU" sz="1200" dirty="0"/>
              <a:t>."</a:t>
            </a:r>
          </a:p>
        </p:txBody>
      </p:sp>
      <p:sp>
        <p:nvSpPr>
          <p:cNvPr id="4" name="Rectangle 3">
            <a:extLst>
              <a:ext uri="{FF2B5EF4-FFF2-40B4-BE49-F238E27FC236}">
                <a16:creationId xmlns:a16="http://schemas.microsoft.com/office/drawing/2014/main" id="{63616049-AE6F-E00A-03BB-69A254C4732D}"/>
              </a:ext>
            </a:extLst>
          </p:cNvPr>
          <p:cNvSpPr/>
          <p:nvPr/>
        </p:nvSpPr>
        <p:spPr>
          <a:xfrm>
            <a:off x="483844" y="4757538"/>
            <a:ext cx="5827299" cy="1381650"/>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80" b="1" dirty="0">
                <a:solidFill>
                  <a:schemeClr val="tx1"/>
                </a:solidFill>
                <a:latin typeface="Arial Narrow" panose="020B0606020202030204" pitchFamily="34" charset="0"/>
              </a:rPr>
              <a:t>Below is an extract from the analysis section of a past student paper. </a:t>
            </a:r>
          </a:p>
          <a:p>
            <a:r>
              <a:rPr lang="en-US" sz="1180" b="1" dirty="0">
                <a:solidFill>
                  <a:schemeClr val="tx1"/>
                </a:solidFill>
                <a:latin typeface="Arial Narrow" panose="020B0606020202030204" pitchFamily="34" charset="0"/>
              </a:rPr>
              <a:t>Q. What is their scientific argument what evidence does the student provide to support it?   </a:t>
            </a:r>
            <a:endParaRPr lang="en-US" sz="1200" b="1" dirty="0">
              <a:solidFill>
                <a:schemeClr val="tx1"/>
              </a:solidFill>
              <a:latin typeface="Arial Narrow" panose="020B0606020202030204" pitchFamily="34" charset="0"/>
            </a:endParaRPr>
          </a:p>
        </p:txBody>
      </p:sp>
      <p:sp>
        <p:nvSpPr>
          <p:cNvPr id="6" name="TextBox 5">
            <a:extLst>
              <a:ext uri="{FF2B5EF4-FFF2-40B4-BE49-F238E27FC236}">
                <a16:creationId xmlns:a16="http://schemas.microsoft.com/office/drawing/2014/main" id="{100720E9-9656-496E-F459-73455C3C035E}"/>
              </a:ext>
            </a:extLst>
          </p:cNvPr>
          <p:cNvSpPr txBox="1"/>
          <p:nvPr/>
        </p:nvSpPr>
        <p:spPr>
          <a:xfrm>
            <a:off x="409605" y="6167881"/>
            <a:ext cx="5900698" cy="338554"/>
          </a:xfrm>
          <a:prstGeom prst="rect">
            <a:avLst/>
          </a:prstGeom>
          <a:noFill/>
        </p:spPr>
        <p:txBody>
          <a:bodyPr wrap="square">
            <a:spAutoFit/>
          </a:bodyPr>
          <a:lstStyle/>
          <a:p>
            <a:r>
              <a:rPr lang="en-AU" sz="800" dirty="0"/>
              <a:t>CLAIM: Marine Protected Areas (MPA's) are effective at preserving marine ecosystems</a:t>
            </a:r>
          </a:p>
          <a:p>
            <a:r>
              <a:rPr lang="en-AU" sz="800" dirty="0"/>
              <a:t>RQ: How does the go-slow areas of The Moreton Bay Marine Park influence the population of Dugong dugon in Moreton Bay? </a:t>
            </a:r>
          </a:p>
        </p:txBody>
      </p:sp>
      <p:sp>
        <p:nvSpPr>
          <p:cNvPr id="8" name="TextBox 7">
            <a:extLst>
              <a:ext uri="{FF2B5EF4-FFF2-40B4-BE49-F238E27FC236}">
                <a16:creationId xmlns:a16="http://schemas.microsoft.com/office/drawing/2014/main" id="{F09DD383-5CEB-76F1-BD1B-001070D0AFB8}"/>
              </a:ext>
            </a:extLst>
          </p:cNvPr>
          <p:cNvSpPr txBox="1"/>
          <p:nvPr/>
        </p:nvSpPr>
        <p:spPr>
          <a:xfrm>
            <a:off x="409605" y="8471498"/>
            <a:ext cx="5979354" cy="338554"/>
          </a:xfrm>
          <a:prstGeom prst="rect">
            <a:avLst/>
          </a:prstGeom>
          <a:noFill/>
        </p:spPr>
        <p:txBody>
          <a:bodyPr wrap="square" rtlCol="0">
            <a:spAutoFit/>
          </a:bodyPr>
          <a:lstStyle/>
          <a:p>
            <a:r>
              <a:rPr lang="en-US" sz="800" dirty="0"/>
              <a:t>Reference: </a:t>
            </a:r>
            <a:r>
              <a:rPr lang="en-US" sz="800" dirty="0" err="1"/>
              <a:t>Sobtzick</a:t>
            </a:r>
            <a:r>
              <a:rPr lang="en-US" sz="800" dirty="0"/>
              <a:t>, Susan &amp; </a:t>
            </a:r>
            <a:r>
              <a:rPr lang="en-US" sz="800" dirty="0" err="1"/>
              <a:t>Cleguer</a:t>
            </a:r>
            <a:r>
              <a:rPr lang="en-US" sz="800" dirty="0"/>
              <a:t>, Christophe &amp; </a:t>
            </a:r>
            <a:r>
              <a:rPr lang="en-US" sz="800" dirty="0" err="1"/>
              <a:t>Hagihara</a:t>
            </a:r>
            <a:r>
              <a:rPr lang="en-US" sz="800" dirty="0"/>
              <a:t>, </a:t>
            </a:r>
            <a:r>
              <a:rPr lang="en-US" sz="800" dirty="0" err="1"/>
              <a:t>Rie</a:t>
            </a:r>
            <a:r>
              <a:rPr lang="en-US" sz="800" dirty="0"/>
              <a:t> &amp; Marsh, Helene. (2017). Distribution and abundance of dugong and large marine turtles in Moreton Bay, Hervey Bay and the southern Great Barrier Reef. </a:t>
            </a:r>
            <a:endParaRPr lang="en-AU" sz="800" dirty="0"/>
          </a:p>
        </p:txBody>
      </p:sp>
      <p:sp>
        <p:nvSpPr>
          <p:cNvPr id="9" name="Rectangle 8">
            <a:extLst>
              <a:ext uri="{FF2B5EF4-FFF2-40B4-BE49-F238E27FC236}">
                <a16:creationId xmlns:a16="http://schemas.microsoft.com/office/drawing/2014/main" id="{3F2A7B36-6C1F-5B06-0E12-9F98B2C69F3D}"/>
              </a:ext>
            </a:extLst>
          </p:cNvPr>
          <p:cNvSpPr/>
          <p:nvPr/>
        </p:nvSpPr>
        <p:spPr>
          <a:xfrm>
            <a:off x="564258" y="5168407"/>
            <a:ext cx="5694713" cy="883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a:extLst>
              <a:ext uri="{FF2B5EF4-FFF2-40B4-BE49-F238E27FC236}">
                <a16:creationId xmlns:a16="http://schemas.microsoft.com/office/drawing/2014/main" id="{22F68CB2-3271-FD80-B635-E5A11B17BC50}"/>
              </a:ext>
            </a:extLst>
          </p:cNvPr>
          <p:cNvSpPr/>
          <p:nvPr/>
        </p:nvSpPr>
        <p:spPr>
          <a:xfrm>
            <a:off x="501939" y="6517962"/>
            <a:ext cx="2927061" cy="199316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7" name="Picture 16">
            <a:extLst>
              <a:ext uri="{FF2B5EF4-FFF2-40B4-BE49-F238E27FC236}">
                <a16:creationId xmlns:a16="http://schemas.microsoft.com/office/drawing/2014/main" id="{A4B8E771-599E-B27B-A71A-C5CC25F5E367}"/>
              </a:ext>
            </a:extLst>
          </p:cNvPr>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Effect>
                      <a14:saturation sat="0"/>
                    </a14:imgEffect>
                  </a14:imgLayer>
                </a14:imgProps>
              </a:ext>
            </a:extLst>
          </a:blip>
          <a:stretch>
            <a:fillRect/>
          </a:stretch>
        </p:blipFill>
        <p:spPr>
          <a:xfrm>
            <a:off x="630855" y="6606788"/>
            <a:ext cx="2715969" cy="1602002"/>
          </a:xfrm>
          <a:prstGeom prst="rect">
            <a:avLst/>
          </a:prstGeom>
        </p:spPr>
      </p:pic>
      <p:sp>
        <p:nvSpPr>
          <p:cNvPr id="19" name="TextBox 18">
            <a:extLst>
              <a:ext uri="{FF2B5EF4-FFF2-40B4-BE49-F238E27FC236}">
                <a16:creationId xmlns:a16="http://schemas.microsoft.com/office/drawing/2014/main" id="{5D0F69C9-451B-74C0-32AC-F69D8D18A39E}"/>
              </a:ext>
            </a:extLst>
          </p:cNvPr>
          <p:cNvSpPr txBox="1"/>
          <p:nvPr/>
        </p:nvSpPr>
        <p:spPr>
          <a:xfrm>
            <a:off x="549054" y="8172588"/>
            <a:ext cx="2737285" cy="338554"/>
          </a:xfrm>
          <a:prstGeom prst="rect">
            <a:avLst/>
          </a:prstGeom>
          <a:noFill/>
        </p:spPr>
        <p:txBody>
          <a:bodyPr wrap="square">
            <a:spAutoFit/>
          </a:bodyPr>
          <a:lstStyle/>
          <a:p>
            <a:r>
              <a:rPr lang="en-AU" sz="800" b="1" dirty="0"/>
              <a:t>Figure 3: Total Dugong population estimate in Moreton Bay for 2005, 2011 and 2016 (</a:t>
            </a:r>
            <a:r>
              <a:rPr lang="en-AU" sz="800" b="1" dirty="0" err="1"/>
              <a:t>Sobtzick</a:t>
            </a:r>
            <a:r>
              <a:rPr lang="en-AU" sz="800" b="1" dirty="0"/>
              <a:t> </a:t>
            </a:r>
            <a:r>
              <a:rPr lang="en-AU" sz="800" b="1" i="1" dirty="0"/>
              <a:t>et al., </a:t>
            </a:r>
            <a:r>
              <a:rPr lang="en-AU" sz="800" b="1" dirty="0"/>
              <a:t>2017).</a:t>
            </a:r>
          </a:p>
        </p:txBody>
      </p:sp>
      <p:sp>
        <p:nvSpPr>
          <p:cNvPr id="2" name="TextBox 1">
            <a:extLst>
              <a:ext uri="{FF2B5EF4-FFF2-40B4-BE49-F238E27FC236}">
                <a16:creationId xmlns:a16="http://schemas.microsoft.com/office/drawing/2014/main" id="{6C49279F-E89E-69C5-9EC9-029ED99146DB}"/>
              </a:ext>
            </a:extLst>
          </p:cNvPr>
          <p:cNvSpPr txBox="1"/>
          <p:nvPr/>
        </p:nvSpPr>
        <p:spPr>
          <a:xfrm>
            <a:off x="594273" y="5196348"/>
            <a:ext cx="5827299" cy="1200329"/>
          </a:xfrm>
          <a:prstGeom prst="rect">
            <a:avLst/>
          </a:prstGeom>
          <a:noFill/>
        </p:spPr>
        <p:txBody>
          <a:bodyPr wrap="square" rtlCol="0">
            <a:spAutoFit/>
          </a:bodyPr>
          <a:lstStyle/>
          <a:p>
            <a:r>
              <a:rPr lang="en-AU" sz="1200" dirty="0">
                <a:solidFill>
                  <a:schemeClr val="tx1">
                    <a:lumMod val="65000"/>
                    <a:lumOff val="35000"/>
                  </a:schemeClr>
                </a:solidFill>
                <a:latin typeface="Comic Sans MS" panose="030F0702030302020204" pitchFamily="66" charset="0"/>
              </a:rPr>
              <a:t>Scientific argument: Introduction of go-slow zones in 2008 is the leading cause of dugong population increasing.</a:t>
            </a:r>
          </a:p>
          <a:p>
            <a:endParaRPr lang="en-AU" sz="1200" dirty="0">
              <a:solidFill>
                <a:schemeClr val="tx1">
                  <a:lumMod val="65000"/>
                  <a:lumOff val="35000"/>
                </a:schemeClr>
              </a:solidFill>
              <a:latin typeface="Comic Sans MS" panose="030F0702030302020204" pitchFamily="66" charset="0"/>
            </a:endParaRPr>
          </a:p>
          <a:p>
            <a:r>
              <a:rPr lang="en-AU" sz="1200" dirty="0">
                <a:solidFill>
                  <a:schemeClr val="tx1">
                    <a:lumMod val="65000"/>
                    <a:lumOff val="35000"/>
                  </a:schemeClr>
                </a:solidFill>
                <a:latin typeface="Comic Sans MS" panose="030F0702030302020204" pitchFamily="66" charset="0"/>
              </a:rPr>
              <a:t>Evidence: Figure 3 and the significant increase in population from 2005-2011. </a:t>
            </a:r>
          </a:p>
          <a:p>
            <a:endParaRPr lang="en-AU" sz="1200" dirty="0">
              <a:solidFill>
                <a:schemeClr val="tx1">
                  <a:lumMod val="65000"/>
                  <a:lumOff val="35000"/>
                </a:schemeClr>
              </a:solidFill>
              <a:latin typeface="Comic Sans MS" panose="030F0702030302020204" pitchFamily="66" charset="0"/>
            </a:endParaRPr>
          </a:p>
          <a:p>
            <a:endParaRPr lang="en-AU" sz="1200" dirty="0">
              <a:solidFill>
                <a:schemeClr val="tx1">
                  <a:lumMod val="65000"/>
                  <a:lumOff val="35000"/>
                </a:schemeClr>
              </a:solidFill>
              <a:latin typeface="Comic Sans MS" panose="030F0702030302020204" pitchFamily="66" charset="0"/>
            </a:endParaRPr>
          </a:p>
        </p:txBody>
      </p:sp>
      <p:sp>
        <p:nvSpPr>
          <p:cNvPr id="3" name="TextBox 36">
            <a:extLst>
              <a:ext uri="{FF2B5EF4-FFF2-40B4-BE49-F238E27FC236}">
                <a16:creationId xmlns:a16="http://schemas.microsoft.com/office/drawing/2014/main" id="{FC043775-8032-610A-3EBB-3AF93B0330CE}"/>
              </a:ext>
            </a:extLst>
          </p:cNvPr>
          <p:cNvSpPr txBox="1"/>
          <p:nvPr/>
        </p:nvSpPr>
        <p:spPr>
          <a:xfrm>
            <a:off x="2492896" y="8794273"/>
            <a:ext cx="2161315"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AU" sz="1100" b="1" dirty="0">
                <a:latin typeface="Arial Narrow" pitchFamily="34" charset="0"/>
              </a:rPr>
              <a:t>ANSWERS</a:t>
            </a:r>
          </a:p>
        </p:txBody>
      </p:sp>
    </p:spTree>
    <p:extLst>
      <p:ext uri="{BB962C8B-B14F-4D97-AF65-F5344CB8AC3E}">
        <p14:creationId xmlns:p14="http://schemas.microsoft.com/office/powerpoint/2010/main" val="1771177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36"/>
          <p:cNvSpPr txBox="1"/>
          <p:nvPr/>
        </p:nvSpPr>
        <p:spPr>
          <a:xfrm>
            <a:off x="423625" y="8809682"/>
            <a:ext cx="1565215"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100" dirty="0">
                <a:latin typeface="Arial Narrow" pitchFamily="34" charset="0"/>
              </a:rPr>
              <a:t>© Marine Education 2022 	                                               </a:t>
            </a:r>
            <a:endParaRPr lang="en-AU" sz="1100" b="1" dirty="0">
              <a:latin typeface="Arial Narrow" pitchFamily="34" charset="0"/>
            </a:endParaRPr>
          </a:p>
        </p:txBody>
      </p:sp>
      <p:cxnSp>
        <p:nvCxnSpPr>
          <p:cNvPr id="127" name="Straight Connector 126"/>
          <p:cNvCxnSpPr/>
          <p:nvPr/>
        </p:nvCxnSpPr>
        <p:spPr>
          <a:xfrm flipH="1">
            <a:off x="469041" y="8808950"/>
            <a:ext cx="5863487" cy="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FD31CAF-76B1-4A0F-BFD0-A9C6B5FBD72B}"/>
              </a:ext>
            </a:extLst>
          </p:cNvPr>
          <p:cNvSpPr txBox="1"/>
          <p:nvPr/>
        </p:nvSpPr>
        <p:spPr>
          <a:xfrm>
            <a:off x="564258" y="214201"/>
            <a:ext cx="792088" cy="646331"/>
          </a:xfrm>
          <a:prstGeom prst="rect">
            <a:avLst/>
          </a:prstGeom>
          <a:solidFill>
            <a:schemeClr val="bg1">
              <a:lumMod val="85000"/>
            </a:schemeClr>
          </a:solidFill>
          <a:ln w="57150">
            <a:solidFill>
              <a:schemeClr val="tx1"/>
            </a:solidFill>
          </a:ln>
        </p:spPr>
        <p:txBody>
          <a:bodyPr wrap="square" rtlCol="0">
            <a:spAutoFit/>
          </a:bodyPr>
          <a:lstStyle/>
          <a:p>
            <a:r>
              <a:rPr lang="en-AU" b="1" dirty="0">
                <a:latin typeface="Arial Narrow" panose="020B0606020202030204" pitchFamily="34" charset="0"/>
              </a:rPr>
              <a:t>M</a:t>
            </a:r>
            <a:r>
              <a:rPr lang="en-AU" sz="1200" b="1" dirty="0">
                <a:latin typeface="Arial Narrow" panose="020B0606020202030204" pitchFamily="34" charset="0"/>
              </a:rPr>
              <a:t>arine</a:t>
            </a:r>
            <a:r>
              <a:rPr lang="en-AU" dirty="0"/>
              <a:t> </a:t>
            </a:r>
          </a:p>
          <a:p>
            <a:r>
              <a:rPr lang="en-AU" dirty="0">
                <a:ln>
                  <a:solidFill>
                    <a:schemeClr val="tx1"/>
                  </a:solidFill>
                </a:ln>
                <a:latin typeface="Arial Narrow" panose="020B0606020202030204" pitchFamily="34" charset="0"/>
              </a:rPr>
              <a:t>E</a:t>
            </a:r>
            <a:r>
              <a:rPr lang="en-AU" sz="1200" dirty="0">
                <a:ln>
                  <a:solidFill>
                    <a:schemeClr val="tx1"/>
                  </a:solidFill>
                </a:ln>
                <a:latin typeface="Arial Narrow" panose="020B0606020202030204" pitchFamily="34" charset="0"/>
              </a:rPr>
              <a:t>ducation</a:t>
            </a:r>
          </a:p>
        </p:txBody>
      </p:sp>
      <p:cxnSp>
        <p:nvCxnSpPr>
          <p:cNvPr id="46" name="Straight Connector 45">
            <a:extLst>
              <a:ext uri="{FF2B5EF4-FFF2-40B4-BE49-F238E27FC236}">
                <a16:creationId xmlns:a16="http://schemas.microsoft.com/office/drawing/2014/main" id="{86ADC2CB-2259-430E-A4E9-F01BFE6DE9EE}"/>
              </a:ext>
            </a:extLst>
          </p:cNvPr>
          <p:cNvCxnSpPr/>
          <p:nvPr/>
        </p:nvCxnSpPr>
        <p:spPr>
          <a:xfrm flipH="1">
            <a:off x="465754" y="973010"/>
            <a:ext cx="58634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3995BC98-5C05-45C6-9C90-3A57C8C0F498}"/>
              </a:ext>
            </a:extLst>
          </p:cNvPr>
          <p:cNvSpPr txBox="1"/>
          <p:nvPr/>
        </p:nvSpPr>
        <p:spPr>
          <a:xfrm rot="16200000">
            <a:off x="-56443" y="313427"/>
            <a:ext cx="1116764" cy="184666"/>
          </a:xfrm>
          <a:prstGeom prst="rect">
            <a:avLst/>
          </a:prstGeom>
          <a:noFill/>
        </p:spPr>
        <p:txBody>
          <a:bodyPr wrap="square" rtlCol="0">
            <a:spAutoFit/>
          </a:bodyPr>
          <a:lstStyle/>
          <a:p>
            <a:r>
              <a:rPr lang="en-AU" sz="580" dirty="0">
                <a:latin typeface="Arial Narrow" panose="020B0606020202030204" pitchFamily="34" charset="0"/>
              </a:rPr>
              <a:t>marineeducation.com.au</a:t>
            </a:r>
          </a:p>
        </p:txBody>
      </p:sp>
      <p:sp>
        <p:nvSpPr>
          <p:cNvPr id="24" name="TextBox 23">
            <a:extLst>
              <a:ext uri="{FF2B5EF4-FFF2-40B4-BE49-F238E27FC236}">
                <a16:creationId xmlns:a16="http://schemas.microsoft.com/office/drawing/2014/main" id="{DD4C66FD-3620-45DA-A70B-04F02C406E9D}"/>
              </a:ext>
            </a:extLst>
          </p:cNvPr>
          <p:cNvSpPr txBox="1"/>
          <p:nvPr/>
        </p:nvSpPr>
        <p:spPr>
          <a:xfrm>
            <a:off x="824418" y="60312"/>
            <a:ext cx="5171572" cy="954107"/>
          </a:xfrm>
          <a:prstGeom prst="rect">
            <a:avLst/>
          </a:prstGeom>
          <a:noFill/>
        </p:spPr>
        <p:txBody>
          <a:bodyPr wrap="square" rtlCol="0">
            <a:spAutoFit/>
          </a:bodyPr>
          <a:lstStyle/>
          <a:p>
            <a:pPr algn="ctr"/>
            <a:r>
              <a:rPr lang="en-AU" sz="2800" b="1" dirty="0">
                <a:latin typeface="Arial Narrow" panose="020B0606020202030204" pitchFamily="34" charset="0"/>
              </a:rPr>
              <a:t>Conclusions linked to </a:t>
            </a:r>
          </a:p>
          <a:p>
            <a:pPr algn="ctr"/>
            <a:r>
              <a:rPr lang="en-AU" sz="2800" b="1" dirty="0">
                <a:latin typeface="Arial Narrow" panose="020B0606020202030204" pitchFamily="34" charset="0"/>
              </a:rPr>
              <a:t>the Research Question</a:t>
            </a:r>
            <a:endParaRPr lang="en-AU" sz="1600" b="1" dirty="0">
              <a:latin typeface="Arial Narrow" panose="020B0606020202030204" pitchFamily="34" charset="0"/>
            </a:endParaRPr>
          </a:p>
        </p:txBody>
      </p:sp>
      <p:sp>
        <p:nvSpPr>
          <p:cNvPr id="27" name="TextBox 17">
            <a:extLst>
              <a:ext uri="{FF2B5EF4-FFF2-40B4-BE49-F238E27FC236}">
                <a16:creationId xmlns:a16="http://schemas.microsoft.com/office/drawing/2014/main" id="{8C9EE8DC-6706-0440-4393-89C0E223FFC4}"/>
              </a:ext>
            </a:extLst>
          </p:cNvPr>
          <p:cNvSpPr txBox="1"/>
          <p:nvPr/>
        </p:nvSpPr>
        <p:spPr>
          <a:xfrm>
            <a:off x="5486430" y="181253"/>
            <a:ext cx="1170856"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latin typeface="Arial Narrow" pitchFamily="34" charset="0"/>
              </a:rPr>
              <a:t>Name:</a:t>
            </a:r>
          </a:p>
          <a:p>
            <a:endParaRPr lang="en-US" sz="1200" b="1" dirty="0">
              <a:latin typeface="Arial Narrow" pitchFamily="34" charset="0"/>
            </a:endParaRPr>
          </a:p>
          <a:p>
            <a:r>
              <a:rPr lang="en-US" sz="1200" b="1" dirty="0">
                <a:latin typeface="Arial Narrow" pitchFamily="34" charset="0"/>
              </a:rPr>
              <a:t>Date: </a:t>
            </a:r>
          </a:p>
        </p:txBody>
      </p:sp>
      <p:sp>
        <p:nvSpPr>
          <p:cNvPr id="10" name="Rectangle 9">
            <a:extLst>
              <a:ext uri="{FF2B5EF4-FFF2-40B4-BE49-F238E27FC236}">
                <a16:creationId xmlns:a16="http://schemas.microsoft.com/office/drawing/2014/main" id="{F7070574-55F2-852C-6656-A29AE75ED273}"/>
              </a:ext>
            </a:extLst>
          </p:cNvPr>
          <p:cNvSpPr/>
          <p:nvPr/>
        </p:nvSpPr>
        <p:spPr>
          <a:xfrm>
            <a:off x="483845" y="1039265"/>
            <a:ext cx="5827299" cy="360940"/>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Arial Narrow" panose="020B0606020202030204" pitchFamily="34" charset="0"/>
              </a:rPr>
              <a:t>Conclusion: the most important outcome/s of your work</a:t>
            </a:r>
          </a:p>
        </p:txBody>
      </p:sp>
      <p:graphicFrame>
        <p:nvGraphicFramePr>
          <p:cNvPr id="5" name="Table 12">
            <a:extLst>
              <a:ext uri="{FF2B5EF4-FFF2-40B4-BE49-F238E27FC236}">
                <a16:creationId xmlns:a16="http://schemas.microsoft.com/office/drawing/2014/main" id="{A52BE960-E380-2A7D-3E02-9552C75FF88E}"/>
              </a:ext>
            </a:extLst>
          </p:cNvPr>
          <p:cNvGraphicFramePr>
            <a:graphicFrameLocks noGrp="1"/>
          </p:cNvGraphicFramePr>
          <p:nvPr/>
        </p:nvGraphicFramePr>
        <p:xfrm>
          <a:off x="483845" y="1475656"/>
          <a:ext cx="5827299" cy="946386"/>
        </p:xfrm>
        <a:graphic>
          <a:graphicData uri="http://schemas.openxmlformats.org/drawingml/2006/table">
            <a:tbl>
              <a:tblPr firstRow="1" bandRow="1">
                <a:tableStyleId>{5940675A-B579-460E-94D1-54222C63F5DA}</a:tableStyleId>
              </a:tblPr>
              <a:tblGrid>
                <a:gridCol w="3233187">
                  <a:extLst>
                    <a:ext uri="{9D8B030D-6E8A-4147-A177-3AD203B41FA5}">
                      <a16:colId xmlns:a16="http://schemas.microsoft.com/office/drawing/2014/main" val="4119709212"/>
                    </a:ext>
                  </a:extLst>
                </a:gridCol>
                <a:gridCol w="2594112">
                  <a:extLst>
                    <a:ext uri="{9D8B030D-6E8A-4147-A177-3AD203B41FA5}">
                      <a16:colId xmlns:a16="http://schemas.microsoft.com/office/drawing/2014/main" val="643899372"/>
                    </a:ext>
                  </a:extLst>
                </a:gridCol>
              </a:tblGrid>
              <a:tr h="235129">
                <a:tc gridSpan="2">
                  <a:txBody>
                    <a:bodyPr/>
                    <a:lstStyle/>
                    <a:p>
                      <a:r>
                        <a:rPr lang="en-AU" sz="1200" b="1" dirty="0">
                          <a:solidFill>
                            <a:schemeClr val="bg1"/>
                          </a:solidFill>
                          <a:latin typeface="Arial Narrow" panose="020B0606020202030204" pitchFamily="34" charset="0"/>
                        </a:rPr>
                        <a:t>CONCLUSION marking criteria</a:t>
                      </a:r>
                    </a:p>
                  </a:txBody>
                  <a:tcPr>
                    <a:solidFill>
                      <a:schemeClr val="tx1"/>
                    </a:solidFill>
                  </a:tcPr>
                </a:tc>
                <a:tc hMerge="1">
                  <a:txBody>
                    <a:bodyPr/>
                    <a:lstStyle/>
                    <a:p>
                      <a:endParaRPr lang="en-AU" sz="1200" dirty="0"/>
                    </a:p>
                  </a:txBody>
                  <a:tcPr/>
                </a:tc>
                <a:extLst>
                  <a:ext uri="{0D108BD9-81ED-4DB2-BD59-A6C34878D82A}">
                    <a16:rowId xmlns:a16="http://schemas.microsoft.com/office/drawing/2014/main" val="3639776331"/>
                  </a:ext>
                </a:extLst>
              </a:tr>
              <a:tr h="235129">
                <a:tc>
                  <a:txBody>
                    <a:bodyPr/>
                    <a:lstStyle/>
                    <a:p>
                      <a:r>
                        <a:rPr lang="en-AU" sz="1200" b="1" dirty="0">
                          <a:latin typeface="Arial Narrow" panose="020B0606020202030204" pitchFamily="34" charset="0"/>
                        </a:rPr>
                        <a:t>Justified (5-6) </a:t>
                      </a:r>
                    </a:p>
                  </a:txBody>
                  <a:tcPr>
                    <a:solidFill>
                      <a:schemeClr val="bg1">
                        <a:lumMod val="85000"/>
                      </a:schemeClr>
                    </a:solidFill>
                  </a:tcPr>
                </a:tc>
                <a:tc>
                  <a:txBody>
                    <a:bodyPr/>
                    <a:lstStyle/>
                    <a:p>
                      <a:r>
                        <a:rPr lang="en-AU" sz="1200" b="1" dirty="0">
                          <a:latin typeface="Arial Narrow" panose="020B0606020202030204" pitchFamily="34" charset="0"/>
                        </a:rPr>
                        <a:t>Reasonable (3-4)</a:t>
                      </a:r>
                    </a:p>
                  </a:txBody>
                  <a:tcPr>
                    <a:solidFill>
                      <a:schemeClr val="bg1">
                        <a:lumMod val="85000"/>
                      </a:schemeClr>
                    </a:solidFill>
                  </a:tcPr>
                </a:tc>
                <a:extLst>
                  <a:ext uri="{0D108BD9-81ED-4DB2-BD59-A6C34878D82A}">
                    <a16:rowId xmlns:a16="http://schemas.microsoft.com/office/drawing/2014/main" val="2843820462"/>
                  </a:ext>
                </a:extLst>
              </a:tr>
              <a:tr h="397746">
                <a:tc>
                  <a:txBody>
                    <a:bodyPr/>
                    <a:lstStyle/>
                    <a:p>
                      <a:pPr marL="171450" indent="-171450">
                        <a:buFont typeface="Arial" panose="020B0604020202020204" pitchFamily="34" charset="0"/>
                        <a:buChar char="•"/>
                      </a:pPr>
                      <a:r>
                        <a:rPr lang="en-US" sz="1200" b="0" dirty="0">
                          <a:latin typeface="Arial Narrow" panose="020B0606020202030204" pitchFamily="34" charset="0"/>
                        </a:rPr>
                        <a:t>Conclusions refer to the data and in-text citations.</a:t>
                      </a:r>
                    </a:p>
                  </a:txBody>
                  <a:tcPr/>
                </a:tc>
                <a:tc>
                  <a:txBody>
                    <a:bodyPr/>
                    <a:lstStyle/>
                    <a:p>
                      <a:pPr marL="171450" indent="-171450">
                        <a:buFont typeface="Arial" panose="020B0604020202020204" pitchFamily="34" charset="0"/>
                        <a:buChar char="•"/>
                      </a:pPr>
                      <a:r>
                        <a:rPr lang="en-US" sz="1200" dirty="0">
                          <a:latin typeface="Arial Narrow" panose="020B0606020202030204" pitchFamily="34" charset="0"/>
                        </a:rPr>
                        <a:t>Conclusions refer to SOME evidence.</a:t>
                      </a:r>
                      <a:endParaRPr lang="en-AU" sz="1200" dirty="0">
                        <a:latin typeface="Arial Narrow" panose="020B0606020202030204" pitchFamily="34" charset="0"/>
                      </a:endParaRPr>
                    </a:p>
                  </a:txBody>
                  <a:tcPr/>
                </a:tc>
                <a:extLst>
                  <a:ext uri="{0D108BD9-81ED-4DB2-BD59-A6C34878D82A}">
                    <a16:rowId xmlns:a16="http://schemas.microsoft.com/office/drawing/2014/main" val="3920059997"/>
                  </a:ext>
                </a:extLst>
              </a:tr>
            </a:tbl>
          </a:graphicData>
        </a:graphic>
      </p:graphicFrame>
      <p:sp>
        <p:nvSpPr>
          <p:cNvPr id="12" name="Isosceles Triangle 11">
            <a:extLst>
              <a:ext uri="{FF2B5EF4-FFF2-40B4-BE49-F238E27FC236}">
                <a16:creationId xmlns:a16="http://schemas.microsoft.com/office/drawing/2014/main" id="{4F666BCC-0914-6166-8DDF-9F3F250EF5FE}"/>
              </a:ext>
            </a:extLst>
          </p:cNvPr>
          <p:cNvSpPr/>
          <p:nvPr/>
        </p:nvSpPr>
        <p:spPr>
          <a:xfrm>
            <a:off x="905538" y="2628735"/>
            <a:ext cx="1587358" cy="2186407"/>
          </a:xfrm>
          <a:prstGeom prst="triangle">
            <a:avLst>
              <a:gd name="adj" fmla="val 48152"/>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TextBox 12">
            <a:extLst>
              <a:ext uri="{FF2B5EF4-FFF2-40B4-BE49-F238E27FC236}">
                <a16:creationId xmlns:a16="http://schemas.microsoft.com/office/drawing/2014/main" id="{BED138BB-4C3D-920A-152D-11BC4128DDDC}"/>
              </a:ext>
            </a:extLst>
          </p:cNvPr>
          <p:cNvSpPr txBox="1"/>
          <p:nvPr/>
        </p:nvSpPr>
        <p:spPr>
          <a:xfrm>
            <a:off x="951402" y="3047894"/>
            <a:ext cx="1465081" cy="338554"/>
          </a:xfrm>
          <a:prstGeom prst="rect">
            <a:avLst/>
          </a:prstGeom>
          <a:noFill/>
        </p:spPr>
        <p:txBody>
          <a:bodyPr wrap="square" rtlCol="0">
            <a:spAutoFit/>
          </a:bodyPr>
          <a:lstStyle/>
          <a:p>
            <a:pPr algn="ctr"/>
            <a:r>
              <a:rPr lang="en-US" sz="1600" b="1" dirty="0">
                <a:latin typeface="Arial Narrow" panose="020B0606020202030204" pitchFamily="34" charset="0"/>
              </a:rPr>
              <a:t>RQ</a:t>
            </a:r>
          </a:p>
        </p:txBody>
      </p:sp>
      <p:sp>
        <p:nvSpPr>
          <p:cNvPr id="14" name="TextBox 13">
            <a:extLst>
              <a:ext uri="{FF2B5EF4-FFF2-40B4-BE49-F238E27FC236}">
                <a16:creationId xmlns:a16="http://schemas.microsoft.com/office/drawing/2014/main" id="{5600BDD6-127E-F282-E49E-C02D39C84E82}"/>
              </a:ext>
            </a:extLst>
          </p:cNvPr>
          <p:cNvSpPr txBox="1"/>
          <p:nvPr/>
        </p:nvSpPr>
        <p:spPr>
          <a:xfrm>
            <a:off x="910198" y="4319544"/>
            <a:ext cx="1568598" cy="338554"/>
          </a:xfrm>
          <a:prstGeom prst="rect">
            <a:avLst/>
          </a:prstGeom>
          <a:noFill/>
        </p:spPr>
        <p:txBody>
          <a:bodyPr wrap="square" rtlCol="0">
            <a:spAutoFit/>
          </a:bodyPr>
          <a:lstStyle/>
          <a:p>
            <a:pPr algn="ctr"/>
            <a:r>
              <a:rPr lang="en-US" sz="1600" b="1" dirty="0">
                <a:latin typeface="Arial Narrow" panose="020B0606020202030204" pitchFamily="34" charset="0"/>
              </a:rPr>
              <a:t>Claim (evaluate) </a:t>
            </a:r>
          </a:p>
        </p:txBody>
      </p:sp>
      <p:sp>
        <p:nvSpPr>
          <p:cNvPr id="15" name="Arrow: Down 14">
            <a:extLst>
              <a:ext uri="{FF2B5EF4-FFF2-40B4-BE49-F238E27FC236}">
                <a16:creationId xmlns:a16="http://schemas.microsoft.com/office/drawing/2014/main" id="{076EE128-4883-312D-6BB3-EE30B49B7A4E}"/>
              </a:ext>
            </a:extLst>
          </p:cNvPr>
          <p:cNvSpPr/>
          <p:nvPr/>
        </p:nvSpPr>
        <p:spPr>
          <a:xfrm>
            <a:off x="1506756" y="3477144"/>
            <a:ext cx="375481" cy="781914"/>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extBox 15">
            <a:extLst>
              <a:ext uri="{FF2B5EF4-FFF2-40B4-BE49-F238E27FC236}">
                <a16:creationId xmlns:a16="http://schemas.microsoft.com/office/drawing/2014/main" id="{FB424CD5-4C3F-9377-326F-696BBC3E3659}"/>
              </a:ext>
            </a:extLst>
          </p:cNvPr>
          <p:cNvSpPr txBox="1"/>
          <p:nvPr/>
        </p:nvSpPr>
        <p:spPr>
          <a:xfrm rot="17400572">
            <a:off x="11617" y="3357989"/>
            <a:ext cx="2030700" cy="461665"/>
          </a:xfrm>
          <a:prstGeom prst="rect">
            <a:avLst/>
          </a:prstGeom>
          <a:noFill/>
        </p:spPr>
        <p:txBody>
          <a:bodyPr wrap="square" rtlCol="0">
            <a:spAutoFit/>
          </a:bodyPr>
          <a:lstStyle/>
          <a:p>
            <a:pPr algn="ctr"/>
            <a:r>
              <a:rPr lang="en-AU" sz="1200" dirty="0">
                <a:latin typeface="Arial Narrow" panose="020B0606020202030204" pitchFamily="34" charset="0"/>
              </a:rPr>
              <a:t>Conclusions linked to the RQ</a:t>
            </a:r>
          </a:p>
          <a:p>
            <a:pPr algn="ctr"/>
            <a:r>
              <a:rPr lang="en-AU" sz="1200" dirty="0">
                <a:latin typeface="Arial Narrow" panose="020B0606020202030204" pitchFamily="34" charset="0"/>
              </a:rPr>
              <a:t>(i.e. stated in PEEL paragraphs) </a:t>
            </a:r>
          </a:p>
        </p:txBody>
      </p:sp>
      <p:sp>
        <p:nvSpPr>
          <p:cNvPr id="94" name="TextBox 93">
            <a:extLst>
              <a:ext uri="{FF2B5EF4-FFF2-40B4-BE49-F238E27FC236}">
                <a16:creationId xmlns:a16="http://schemas.microsoft.com/office/drawing/2014/main" id="{9F838F88-44D9-66F7-FE30-5E281C550C27}"/>
              </a:ext>
            </a:extLst>
          </p:cNvPr>
          <p:cNvSpPr txBox="1"/>
          <p:nvPr/>
        </p:nvSpPr>
        <p:spPr>
          <a:xfrm>
            <a:off x="1218204" y="4565686"/>
            <a:ext cx="2016224" cy="276999"/>
          </a:xfrm>
          <a:prstGeom prst="rect">
            <a:avLst/>
          </a:prstGeom>
          <a:noFill/>
        </p:spPr>
        <p:txBody>
          <a:bodyPr wrap="square" rtlCol="0">
            <a:spAutoFit/>
          </a:bodyPr>
          <a:lstStyle/>
          <a:p>
            <a:r>
              <a:rPr lang="en-AU" sz="1200" dirty="0">
                <a:latin typeface="Arial Narrow" panose="020B0606020202030204" pitchFamily="34" charset="0"/>
              </a:rPr>
              <a:t>In conclusion,…..</a:t>
            </a:r>
          </a:p>
        </p:txBody>
      </p:sp>
      <p:sp>
        <p:nvSpPr>
          <p:cNvPr id="6" name="TextBox 5">
            <a:extLst>
              <a:ext uri="{FF2B5EF4-FFF2-40B4-BE49-F238E27FC236}">
                <a16:creationId xmlns:a16="http://schemas.microsoft.com/office/drawing/2014/main" id="{DEE4B5EF-516C-8B91-6541-7C8DC29BF69F}"/>
              </a:ext>
            </a:extLst>
          </p:cNvPr>
          <p:cNvSpPr txBox="1"/>
          <p:nvPr/>
        </p:nvSpPr>
        <p:spPr>
          <a:xfrm>
            <a:off x="2636912" y="2506375"/>
            <a:ext cx="3680773" cy="2492990"/>
          </a:xfrm>
          <a:prstGeom prst="rect">
            <a:avLst/>
          </a:prstGeom>
          <a:noFill/>
        </p:spPr>
        <p:txBody>
          <a:bodyPr wrap="square" rtlCol="0">
            <a:spAutoFit/>
          </a:bodyPr>
          <a:lstStyle/>
          <a:p>
            <a:r>
              <a:rPr lang="en-AU" sz="1200" dirty="0">
                <a:latin typeface="Arial Narrow" panose="020B0606020202030204" pitchFamily="34" charset="0"/>
              </a:rPr>
              <a:t>Your interpretation of the evidence (in order to answer the RQ) – the data you’ve presented in graphs, table, figures, etc., as well as scientific research cited throughout your paper - are what you use as </a:t>
            </a:r>
            <a:r>
              <a:rPr lang="en-AU" sz="1200" b="1" dirty="0">
                <a:latin typeface="Arial Narrow" panose="020B0606020202030204" pitchFamily="34" charset="0"/>
              </a:rPr>
              <a:t>evidence</a:t>
            </a:r>
            <a:r>
              <a:rPr lang="en-AU" sz="1200" dirty="0">
                <a:latin typeface="Arial Narrow" panose="020B0606020202030204" pitchFamily="34" charset="0"/>
              </a:rPr>
              <a:t> to develop (and then justify) your conclusions with. Your conclusions will be based on your answer to the RQ and your evaluation of the claim - e.g. was the claim supported or not (was it true/false) and why? When first stating your conclusions in the body of your paper, use PEEL paragraphs. The ‘P’ Point sentence will be a conclusion and the ‘E’s will be your evidence for that conclusion (the L is a sentence that ‘Links’ to the next paragraph). At the end of your paper, in the </a:t>
            </a:r>
            <a:r>
              <a:rPr lang="en-AU" sz="1200" i="1" dirty="0">
                <a:latin typeface="Arial Narrow" panose="020B0606020202030204" pitchFamily="34" charset="0"/>
              </a:rPr>
              <a:t>Conclusion section</a:t>
            </a:r>
            <a:r>
              <a:rPr lang="en-AU" sz="1200" dirty="0">
                <a:latin typeface="Arial Narrow" panose="020B0606020202030204" pitchFamily="34" charset="0"/>
              </a:rPr>
              <a:t>, repeat the point sentences, so the most important outcomes of your work are easy to find. </a:t>
            </a:r>
            <a:endParaRPr lang="en-US" sz="1200" dirty="0">
              <a:latin typeface="Arial Narrow" panose="020B0606020202030204" pitchFamily="34" charset="0"/>
            </a:endParaRPr>
          </a:p>
        </p:txBody>
      </p:sp>
      <p:sp>
        <p:nvSpPr>
          <p:cNvPr id="7" name="Rectangle 6">
            <a:extLst>
              <a:ext uri="{FF2B5EF4-FFF2-40B4-BE49-F238E27FC236}">
                <a16:creationId xmlns:a16="http://schemas.microsoft.com/office/drawing/2014/main" id="{C13D1470-05A4-D4C1-5622-AB3E4509DF4E}"/>
              </a:ext>
            </a:extLst>
          </p:cNvPr>
          <p:cNvSpPr/>
          <p:nvPr/>
        </p:nvSpPr>
        <p:spPr>
          <a:xfrm>
            <a:off x="490387" y="5129469"/>
            <a:ext cx="5827299" cy="964127"/>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600" b="1" i="1" dirty="0">
              <a:solidFill>
                <a:schemeClr val="tx1"/>
              </a:solidFill>
              <a:latin typeface="Arial Narrow" panose="020B0606020202030204" pitchFamily="34" charset="0"/>
            </a:endParaRPr>
          </a:p>
          <a:p>
            <a:r>
              <a:rPr lang="en-US" sz="1200" b="1" i="1" dirty="0">
                <a:solidFill>
                  <a:schemeClr val="tx1"/>
                </a:solidFill>
                <a:latin typeface="Arial Narrow" panose="020B0606020202030204" pitchFamily="34" charset="0"/>
              </a:rPr>
              <a:t>In conclusion, the claim</a:t>
            </a:r>
          </a:p>
          <a:p>
            <a:endParaRPr lang="en-US" sz="1180" b="1" dirty="0">
              <a:solidFill>
                <a:schemeClr val="tx1"/>
              </a:solidFill>
              <a:latin typeface="Arial Narrow" panose="020B0606020202030204" pitchFamily="34" charset="0"/>
            </a:endParaRPr>
          </a:p>
          <a:p>
            <a:r>
              <a:rPr lang="en-US" sz="1180" b="1" dirty="0">
                <a:solidFill>
                  <a:schemeClr val="tx1"/>
                </a:solidFill>
                <a:latin typeface="Arial Narrow" panose="020B0606020202030204" pitchFamily="34" charset="0"/>
              </a:rPr>
              <a:t>				</a:t>
            </a:r>
            <a:r>
              <a:rPr lang="en-US" sz="1200" b="1" i="1" dirty="0">
                <a:solidFill>
                  <a:schemeClr val="tx1"/>
                </a:solidFill>
                <a:latin typeface="Arial Narrow" panose="020B0606020202030204" pitchFamily="34" charset="0"/>
              </a:rPr>
              <a:t>was supported / not supported.</a:t>
            </a:r>
          </a:p>
          <a:p>
            <a:endParaRPr lang="en-US" sz="1200" b="1" i="1" dirty="0">
              <a:solidFill>
                <a:schemeClr val="tx1"/>
              </a:solidFill>
              <a:latin typeface="Arial Narrow" panose="020B0606020202030204" pitchFamily="34" charset="0"/>
            </a:endParaRPr>
          </a:p>
          <a:p>
            <a:endParaRPr lang="en-US" sz="1200" b="1" i="1" dirty="0">
              <a:solidFill>
                <a:schemeClr val="tx1"/>
              </a:solidFill>
              <a:latin typeface="Arial Narrow" panose="020B0606020202030204" pitchFamily="34" charset="0"/>
            </a:endParaRPr>
          </a:p>
          <a:p>
            <a:r>
              <a:rPr lang="en-US" sz="1200" b="1" i="1" dirty="0">
                <a:solidFill>
                  <a:schemeClr val="tx1"/>
                </a:solidFill>
                <a:latin typeface="Arial Narrow" panose="020B0606020202030204" pitchFamily="34" charset="0"/>
              </a:rPr>
              <a:t> </a:t>
            </a:r>
          </a:p>
          <a:p>
            <a:endParaRPr lang="en-US" sz="1200" b="1" dirty="0">
              <a:solidFill>
                <a:schemeClr val="tx1"/>
              </a:solidFill>
              <a:latin typeface="Arial Narrow" panose="020B0606020202030204" pitchFamily="34" charset="0"/>
            </a:endParaRPr>
          </a:p>
        </p:txBody>
      </p:sp>
      <p:sp>
        <p:nvSpPr>
          <p:cNvPr id="8" name="Rectangle 7">
            <a:extLst>
              <a:ext uri="{FF2B5EF4-FFF2-40B4-BE49-F238E27FC236}">
                <a16:creationId xmlns:a16="http://schemas.microsoft.com/office/drawing/2014/main" id="{F985CABF-AD9E-3EE1-C020-EBBCA1B95E13}"/>
              </a:ext>
            </a:extLst>
          </p:cNvPr>
          <p:cNvSpPr/>
          <p:nvPr/>
        </p:nvSpPr>
        <p:spPr>
          <a:xfrm>
            <a:off x="2119779" y="5175984"/>
            <a:ext cx="4142914" cy="3665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FC607B46-2E66-6C97-B98E-ABA4A061D049}"/>
              </a:ext>
            </a:extLst>
          </p:cNvPr>
          <p:cNvSpPr/>
          <p:nvPr/>
        </p:nvSpPr>
        <p:spPr>
          <a:xfrm>
            <a:off x="558217" y="5589807"/>
            <a:ext cx="3625950" cy="3877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TextBox 10">
            <a:extLst>
              <a:ext uri="{FF2B5EF4-FFF2-40B4-BE49-F238E27FC236}">
                <a16:creationId xmlns:a16="http://schemas.microsoft.com/office/drawing/2014/main" id="{5D5CFAFA-51E7-8C8C-4A95-116A6216DE20}"/>
              </a:ext>
            </a:extLst>
          </p:cNvPr>
          <p:cNvSpPr txBox="1"/>
          <p:nvPr/>
        </p:nvSpPr>
        <p:spPr>
          <a:xfrm>
            <a:off x="2087690" y="5139437"/>
            <a:ext cx="2016224" cy="215444"/>
          </a:xfrm>
          <a:prstGeom prst="rect">
            <a:avLst/>
          </a:prstGeom>
          <a:noFill/>
        </p:spPr>
        <p:txBody>
          <a:bodyPr wrap="square" rtlCol="0">
            <a:spAutoFit/>
          </a:bodyPr>
          <a:lstStyle/>
          <a:p>
            <a:r>
              <a:rPr lang="en-AU" sz="800" dirty="0">
                <a:latin typeface="Comic Sans MS" panose="030F0702030302020204" pitchFamily="66" charset="0"/>
              </a:rPr>
              <a:t>write your claim here…</a:t>
            </a:r>
          </a:p>
        </p:txBody>
      </p:sp>
      <p:sp>
        <p:nvSpPr>
          <p:cNvPr id="18" name="TextBox 17">
            <a:extLst>
              <a:ext uri="{FF2B5EF4-FFF2-40B4-BE49-F238E27FC236}">
                <a16:creationId xmlns:a16="http://schemas.microsoft.com/office/drawing/2014/main" id="{3DC307FC-2D70-3E75-3F4B-9A27BDCFC40A}"/>
              </a:ext>
            </a:extLst>
          </p:cNvPr>
          <p:cNvSpPr txBox="1"/>
          <p:nvPr/>
        </p:nvSpPr>
        <p:spPr>
          <a:xfrm>
            <a:off x="4831654" y="5878152"/>
            <a:ext cx="838544" cy="215444"/>
          </a:xfrm>
          <a:prstGeom prst="rect">
            <a:avLst/>
          </a:prstGeom>
          <a:noFill/>
        </p:spPr>
        <p:txBody>
          <a:bodyPr wrap="square" rtlCol="0">
            <a:spAutoFit/>
          </a:bodyPr>
          <a:lstStyle/>
          <a:p>
            <a:r>
              <a:rPr lang="en-AU" sz="800" dirty="0">
                <a:latin typeface="Comic Sans MS" panose="030F0702030302020204" pitchFamily="66" charset="0"/>
              </a:rPr>
              <a:t>Pick one</a:t>
            </a:r>
          </a:p>
        </p:txBody>
      </p:sp>
      <p:sp>
        <p:nvSpPr>
          <p:cNvPr id="25" name="Rectangle 24">
            <a:extLst>
              <a:ext uri="{FF2B5EF4-FFF2-40B4-BE49-F238E27FC236}">
                <a16:creationId xmlns:a16="http://schemas.microsoft.com/office/drawing/2014/main" id="{20D7032B-4487-E79E-4F03-D1A27A9CCA75}"/>
              </a:ext>
            </a:extLst>
          </p:cNvPr>
          <p:cNvSpPr/>
          <p:nvPr/>
        </p:nvSpPr>
        <p:spPr>
          <a:xfrm>
            <a:off x="490387" y="6137581"/>
            <a:ext cx="5827299" cy="651202"/>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800" b="1" dirty="0">
              <a:solidFill>
                <a:schemeClr val="tx1"/>
              </a:solidFill>
              <a:latin typeface="Arial Narrow" panose="020B0606020202030204" pitchFamily="34" charset="0"/>
            </a:endParaRPr>
          </a:p>
          <a:p>
            <a:r>
              <a:rPr lang="en-US" sz="1180" b="1" i="1" dirty="0">
                <a:solidFill>
                  <a:schemeClr val="tx1"/>
                </a:solidFill>
                <a:latin typeface="Arial Narrow" panose="020B0606020202030204" pitchFamily="34" charset="0"/>
              </a:rPr>
              <a:t>It was found that….</a:t>
            </a:r>
          </a:p>
          <a:p>
            <a:r>
              <a:rPr lang="en-US" sz="1180" b="1" dirty="0">
                <a:solidFill>
                  <a:schemeClr val="tx1"/>
                </a:solidFill>
                <a:latin typeface="Arial Narrow" panose="020B0606020202030204" pitchFamily="34" charset="0"/>
              </a:rPr>
              <a:t>			</a:t>
            </a:r>
            <a:endParaRPr lang="en-US" sz="1200" b="1" i="1" dirty="0">
              <a:solidFill>
                <a:schemeClr val="tx1"/>
              </a:solidFill>
              <a:latin typeface="Arial Narrow" panose="020B0606020202030204" pitchFamily="34" charset="0"/>
            </a:endParaRPr>
          </a:p>
          <a:p>
            <a:r>
              <a:rPr lang="en-US" sz="1200" b="1" i="1" dirty="0">
                <a:solidFill>
                  <a:schemeClr val="tx1"/>
                </a:solidFill>
                <a:latin typeface="Arial Narrow" panose="020B0606020202030204" pitchFamily="34" charset="0"/>
              </a:rPr>
              <a:t> </a:t>
            </a:r>
          </a:p>
          <a:p>
            <a:endParaRPr lang="en-US" sz="1200" b="1" dirty="0">
              <a:solidFill>
                <a:schemeClr val="tx1"/>
              </a:solidFill>
              <a:latin typeface="Arial Narrow" panose="020B0606020202030204" pitchFamily="34" charset="0"/>
            </a:endParaRPr>
          </a:p>
        </p:txBody>
      </p:sp>
      <p:sp>
        <p:nvSpPr>
          <p:cNvPr id="28" name="Rectangle 27">
            <a:extLst>
              <a:ext uri="{FF2B5EF4-FFF2-40B4-BE49-F238E27FC236}">
                <a16:creationId xmlns:a16="http://schemas.microsoft.com/office/drawing/2014/main" id="{CF64A88E-84BD-8F99-6921-7AD702023950}"/>
              </a:ext>
            </a:extLst>
          </p:cNvPr>
          <p:cNvSpPr/>
          <p:nvPr/>
        </p:nvSpPr>
        <p:spPr>
          <a:xfrm>
            <a:off x="1779357" y="6194977"/>
            <a:ext cx="4483335" cy="5218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0" name="TextBox 29">
            <a:extLst>
              <a:ext uri="{FF2B5EF4-FFF2-40B4-BE49-F238E27FC236}">
                <a16:creationId xmlns:a16="http://schemas.microsoft.com/office/drawing/2014/main" id="{45574B1A-EB6E-FBB0-DA95-CE3C600D9391}"/>
              </a:ext>
            </a:extLst>
          </p:cNvPr>
          <p:cNvSpPr txBox="1"/>
          <p:nvPr/>
        </p:nvSpPr>
        <p:spPr>
          <a:xfrm>
            <a:off x="1779357" y="6187896"/>
            <a:ext cx="2016224" cy="215444"/>
          </a:xfrm>
          <a:prstGeom prst="rect">
            <a:avLst/>
          </a:prstGeom>
          <a:noFill/>
        </p:spPr>
        <p:txBody>
          <a:bodyPr wrap="square" rtlCol="0">
            <a:spAutoFit/>
          </a:bodyPr>
          <a:lstStyle/>
          <a:p>
            <a:r>
              <a:rPr lang="en-AU" sz="800" dirty="0">
                <a:latin typeface="Comic Sans MS" panose="030F0702030302020204" pitchFamily="66" charset="0"/>
              </a:rPr>
              <a:t>write answer to RQ here…</a:t>
            </a:r>
          </a:p>
        </p:txBody>
      </p:sp>
      <p:sp>
        <p:nvSpPr>
          <p:cNvPr id="31" name="Rectangle 30">
            <a:extLst>
              <a:ext uri="{FF2B5EF4-FFF2-40B4-BE49-F238E27FC236}">
                <a16:creationId xmlns:a16="http://schemas.microsoft.com/office/drawing/2014/main" id="{52551AC3-0F57-A391-7CAB-C1595C580C5F}"/>
              </a:ext>
            </a:extLst>
          </p:cNvPr>
          <p:cNvSpPr/>
          <p:nvPr/>
        </p:nvSpPr>
        <p:spPr>
          <a:xfrm>
            <a:off x="490735" y="6857662"/>
            <a:ext cx="5827299" cy="898183"/>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80" b="1" dirty="0">
                <a:solidFill>
                  <a:schemeClr val="tx1"/>
                </a:solidFill>
                <a:latin typeface="Arial Narrow" panose="020B0606020202030204" pitchFamily="34" charset="0"/>
              </a:rPr>
              <a:t>			</a:t>
            </a:r>
            <a:endParaRPr lang="en-US" sz="1200" b="1" i="1" dirty="0">
              <a:solidFill>
                <a:schemeClr val="tx1"/>
              </a:solidFill>
              <a:latin typeface="Arial Narrow" panose="020B0606020202030204" pitchFamily="34" charset="0"/>
            </a:endParaRPr>
          </a:p>
          <a:p>
            <a:r>
              <a:rPr lang="en-US" sz="1200" b="1" i="1" dirty="0">
                <a:solidFill>
                  <a:schemeClr val="tx1"/>
                </a:solidFill>
                <a:latin typeface="Arial Narrow" panose="020B0606020202030204" pitchFamily="34" charset="0"/>
              </a:rPr>
              <a:t> </a:t>
            </a:r>
          </a:p>
          <a:p>
            <a:endParaRPr lang="en-US" sz="1200" b="1" dirty="0">
              <a:solidFill>
                <a:schemeClr val="tx1"/>
              </a:solidFill>
              <a:latin typeface="Arial Narrow" panose="020B0606020202030204" pitchFamily="34" charset="0"/>
            </a:endParaRPr>
          </a:p>
        </p:txBody>
      </p:sp>
      <p:sp>
        <p:nvSpPr>
          <p:cNvPr id="33" name="Rectangle 32">
            <a:extLst>
              <a:ext uri="{FF2B5EF4-FFF2-40B4-BE49-F238E27FC236}">
                <a16:creationId xmlns:a16="http://schemas.microsoft.com/office/drawing/2014/main" id="{25518D59-965C-B429-9EFB-E3AD50FAAA26}"/>
              </a:ext>
            </a:extLst>
          </p:cNvPr>
          <p:cNvSpPr/>
          <p:nvPr/>
        </p:nvSpPr>
        <p:spPr>
          <a:xfrm>
            <a:off x="570801" y="6941503"/>
            <a:ext cx="5691892" cy="7268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4" name="TextBox 33">
            <a:extLst>
              <a:ext uri="{FF2B5EF4-FFF2-40B4-BE49-F238E27FC236}">
                <a16:creationId xmlns:a16="http://schemas.microsoft.com/office/drawing/2014/main" id="{4087964E-86E1-FFD3-8E5D-85A04DCC3C20}"/>
              </a:ext>
            </a:extLst>
          </p:cNvPr>
          <p:cNvSpPr txBox="1"/>
          <p:nvPr/>
        </p:nvSpPr>
        <p:spPr>
          <a:xfrm>
            <a:off x="533796" y="6882704"/>
            <a:ext cx="5468736" cy="256545"/>
          </a:xfrm>
          <a:prstGeom prst="rect">
            <a:avLst/>
          </a:prstGeom>
          <a:noFill/>
        </p:spPr>
        <p:txBody>
          <a:bodyPr wrap="square" rtlCol="0">
            <a:spAutoFit/>
          </a:bodyPr>
          <a:lstStyle/>
          <a:p>
            <a:pPr>
              <a:lnSpc>
                <a:spcPct val="150000"/>
              </a:lnSpc>
            </a:pPr>
            <a:r>
              <a:rPr lang="en-AU" sz="800" dirty="0">
                <a:latin typeface="Comic Sans MS" panose="030F0702030302020204" pitchFamily="66" charset="0"/>
              </a:rPr>
              <a:t>Restate key parts to your interpretation of the EVIDENCE that justify your conclusion here…</a:t>
            </a:r>
          </a:p>
        </p:txBody>
      </p:sp>
      <p:sp>
        <p:nvSpPr>
          <p:cNvPr id="36" name="Rectangle 35">
            <a:extLst>
              <a:ext uri="{FF2B5EF4-FFF2-40B4-BE49-F238E27FC236}">
                <a16:creationId xmlns:a16="http://schemas.microsoft.com/office/drawing/2014/main" id="{1B8904FC-09B5-6F2E-0BAE-CB2A3BB9DF99}"/>
              </a:ext>
            </a:extLst>
          </p:cNvPr>
          <p:cNvSpPr/>
          <p:nvPr/>
        </p:nvSpPr>
        <p:spPr>
          <a:xfrm>
            <a:off x="490387" y="7832098"/>
            <a:ext cx="5827299" cy="916366"/>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800" b="1" dirty="0">
              <a:solidFill>
                <a:schemeClr val="tx1"/>
              </a:solidFill>
              <a:latin typeface="Arial Narrow" panose="020B0606020202030204" pitchFamily="34" charset="0"/>
            </a:endParaRPr>
          </a:p>
          <a:p>
            <a:r>
              <a:rPr lang="en-US" sz="1180" b="1" dirty="0">
                <a:solidFill>
                  <a:schemeClr val="tx1"/>
                </a:solidFill>
                <a:latin typeface="Arial Narrow" panose="020B0606020202030204" pitchFamily="34" charset="0"/>
              </a:rPr>
              <a:t>			</a:t>
            </a:r>
            <a:endParaRPr lang="en-US" sz="1200" b="1" i="1" dirty="0">
              <a:solidFill>
                <a:schemeClr val="tx1"/>
              </a:solidFill>
              <a:latin typeface="Arial Narrow" panose="020B0606020202030204" pitchFamily="34" charset="0"/>
            </a:endParaRPr>
          </a:p>
          <a:p>
            <a:r>
              <a:rPr lang="en-US" sz="1200" b="1" i="1" dirty="0">
                <a:solidFill>
                  <a:schemeClr val="tx1"/>
                </a:solidFill>
                <a:latin typeface="Arial Narrow" panose="020B0606020202030204" pitchFamily="34" charset="0"/>
              </a:rPr>
              <a:t> </a:t>
            </a:r>
          </a:p>
          <a:p>
            <a:endParaRPr lang="en-US" sz="1200" b="1" dirty="0">
              <a:solidFill>
                <a:schemeClr val="tx1"/>
              </a:solidFill>
              <a:latin typeface="Arial Narrow" panose="020B0606020202030204" pitchFamily="34" charset="0"/>
            </a:endParaRPr>
          </a:p>
        </p:txBody>
      </p:sp>
      <p:sp>
        <p:nvSpPr>
          <p:cNvPr id="38" name="Rectangle 37">
            <a:extLst>
              <a:ext uri="{FF2B5EF4-FFF2-40B4-BE49-F238E27FC236}">
                <a16:creationId xmlns:a16="http://schemas.microsoft.com/office/drawing/2014/main" id="{B827B068-8CCE-506B-29EB-3B3F6226970C}"/>
              </a:ext>
            </a:extLst>
          </p:cNvPr>
          <p:cNvSpPr/>
          <p:nvPr/>
        </p:nvSpPr>
        <p:spPr>
          <a:xfrm>
            <a:off x="570801" y="7889494"/>
            <a:ext cx="5691891" cy="7827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0" name="TextBox 39">
            <a:extLst>
              <a:ext uri="{FF2B5EF4-FFF2-40B4-BE49-F238E27FC236}">
                <a16:creationId xmlns:a16="http://schemas.microsoft.com/office/drawing/2014/main" id="{FE3A793E-DCBA-2A48-B86D-13B045C8451F}"/>
              </a:ext>
            </a:extLst>
          </p:cNvPr>
          <p:cNvSpPr txBox="1"/>
          <p:nvPr/>
        </p:nvSpPr>
        <p:spPr>
          <a:xfrm>
            <a:off x="547883" y="7892508"/>
            <a:ext cx="5617421" cy="215444"/>
          </a:xfrm>
          <a:prstGeom prst="rect">
            <a:avLst/>
          </a:prstGeom>
          <a:noFill/>
        </p:spPr>
        <p:txBody>
          <a:bodyPr wrap="square" rtlCol="0">
            <a:spAutoFit/>
          </a:bodyPr>
          <a:lstStyle/>
          <a:p>
            <a:r>
              <a:rPr lang="en-AU" sz="800" dirty="0">
                <a:latin typeface="Comic Sans MS" panose="030F0702030302020204" pitchFamily="66" charset="0"/>
              </a:rPr>
              <a:t>Link Sentence</a:t>
            </a:r>
          </a:p>
        </p:txBody>
      </p:sp>
      <p:sp>
        <p:nvSpPr>
          <p:cNvPr id="2" name="TextBox 36">
            <a:extLst>
              <a:ext uri="{FF2B5EF4-FFF2-40B4-BE49-F238E27FC236}">
                <a16:creationId xmlns:a16="http://schemas.microsoft.com/office/drawing/2014/main" id="{1E22B891-79C7-1CE9-FD4C-3721C7EBA389}"/>
              </a:ext>
            </a:extLst>
          </p:cNvPr>
          <p:cNvSpPr txBox="1"/>
          <p:nvPr/>
        </p:nvSpPr>
        <p:spPr>
          <a:xfrm>
            <a:off x="2492896" y="8794273"/>
            <a:ext cx="2161315"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AU" sz="1100" dirty="0">
                <a:latin typeface="Arial Narrow" pitchFamily="34" charset="0"/>
              </a:rPr>
              <a:t>Conclusions</a:t>
            </a:r>
          </a:p>
        </p:txBody>
      </p:sp>
    </p:spTree>
    <p:extLst>
      <p:ext uri="{BB962C8B-B14F-4D97-AF65-F5344CB8AC3E}">
        <p14:creationId xmlns:p14="http://schemas.microsoft.com/office/powerpoint/2010/main" val="3867643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36"/>
          <p:cNvSpPr txBox="1"/>
          <p:nvPr/>
        </p:nvSpPr>
        <p:spPr>
          <a:xfrm>
            <a:off x="423625" y="8809682"/>
            <a:ext cx="1565215"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100" dirty="0">
                <a:latin typeface="Arial Narrow" pitchFamily="34" charset="0"/>
              </a:rPr>
              <a:t>© Marine Education 2022 	                                               </a:t>
            </a:r>
            <a:endParaRPr lang="en-AU" sz="1100" b="1" dirty="0">
              <a:latin typeface="Arial Narrow" pitchFamily="34" charset="0"/>
            </a:endParaRPr>
          </a:p>
        </p:txBody>
      </p:sp>
      <p:cxnSp>
        <p:nvCxnSpPr>
          <p:cNvPr id="127" name="Straight Connector 126"/>
          <p:cNvCxnSpPr/>
          <p:nvPr/>
        </p:nvCxnSpPr>
        <p:spPr>
          <a:xfrm flipH="1">
            <a:off x="469041" y="8808950"/>
            <a:ext cx="5863487" cy="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36"/>
          <p:cNvSpPr txBox="1"/>
          <p:nvPr/>
        </p:nvSpPr>
        <p:spPr>
          <a:xfrm>
            <a:off x="2204864" y="8794273"/>
            <a:ext cx="2808312"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AU" sz="1100" dirty="0">
                <a:latin typeface="Arial Narrow" pitchFamily="34" charset="0"/>
              </a:rPr>
              <a:t>The Quality of the Evidence</a:t>
            </a:r>
          </a:p>
        </p:txBody>
      </p:sp>
      <p:sp>
        <p:nvSpPr>
          <p:cNvPr id="44" name="TextBox 43">
            <a:extLst>
              <a:ext uri="{FF2B5EF4-FFF2-40B4-BE49-F238E27FC236}">
                <a16:creationId xmlns:a16="http://schemas.microsoft.com/office/drawing/2014/main" id="{2FD31CAF-76B1-4A0F-BFD0-A9C6B5FBD72B}"/>
              </a:ext>
            </a:extLst>
          </p:cNvPr>
          <p:cNvSpPr txBox="1"/>
          <p:nvPr/>
        </p:nvSpPr>
        <p:spPr>
          <a:xfrm>
            <a:off x="564258" y="214201"/>
            <a:ext cx="792088" cy="646331"/>
          </a:xfrm>
          <a:prstGeom prst="rect">
            <a:avLst/>
          </a:prstGeom>
          <a:solidFill>
            <a:schemeClr val="bg1">
              <a:lumMod val="85000"/>
            </a:schemeClr>
          </a:solidFill>
          <a:ln w="57150">
            <a:solidFill>
              <a:schemeClr val="tx1"/>
            </a:solidFill>
          </a:ln>
        </p:spPr>
        <p:txBody>
          <a:bodyPr wrap="square" rtlCol="0">
            <a:spAutoFit/>
          </a:bodyPr>
          <a:lstStyle/>
          <a:p>
            <a:r>
              <a:rPr lang="en-AU" b="1" dirty="0">
                <a:latin typeface="Arial Narrow" panose="020B0606020202030204" pitchFamily="34" charset="0"/>
              </a:rPr>
              <a:t>M</a:t>
            </a:r>
            <a:r>
              <a:rPr lang="en-AU" sz="1200" b="1" dirty="0">
                <a:latin typeface="Arial Narrow" panose="020B0606020202030204" pitchFamily="34" charset="0"/>
              </a:rPr>
              <a:t>arine</a:t>
            </a:r>
            <a:r>
              <a:rPr lang="en-AU" dirty="0"/>
              <a:t> </a:t>
            </a:r>
          </a:p>
          <a:p>
            <a:r>
              <a:rPr lang="en-AU" dirty="0">
                <a:ln>
                  <a:solidFill>
                    <a:schemeClr val="tx1"/>
                  </a:solidFill>
                </a:ln>
                <a:latin typeface="Arial Narrow" panose="020B0606020202030204" pitchFamily="34" charset="0"/>
              </a:rPr>
              <a:t>E</a:t>
            </a:r>
            <a:r>
              <a:rPr lang="en-AU" sz="1200" dirty="0">
                <a:ln>
                  <a:solidFill>
                    <a:schemeClr val="tx1"/>
                  </a:solidFill>
                </a:ln>
                <a:latin typeface="Arial Narrow" panose="020B0606020202030204" pitchFamily="34" charset="0"/>
              </a:rPr>
              <a:t>ducation</a:t>
            </a:r>
          </a:p>
        </p:txBody>
      </p:sp>
      <p:cxnSp>
        <p:nvCxnSpPr>
          <p:cNvPr id="46" name="Straight Connector 45">
            <a:extLst>
              <a:ext uri="{FF2B5EF4-FFF2-40B4-BE49-F238E27FC236}">
                <a16:creationId xmlns:a16="http://schemas.microsoft.com/office/drawing/2014/main" id="{86ADC2CB-2259-430E-A4E9-F01BFE6DE9EE}"/>
              </a:ext>
            </a:extLst>
          </p:cNvPr>
          <p:cNvCxnSpPr/>
          <p:nvPr/>
        </p:nvCxnSpPr>
        <p:spPr>
          <a:xfrm flipH="1">
            <a:off x="465754" y="973010"/>
            <a:ext cx="58634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3995BC98-5C05-45C6-9C90-3A57C8C0F498}"/>
              </a:ext>
            </a:extLst>
          </p:cNvPr>
          <p:cNvSpPr txBox="1"/>
          <p:nvPr/>
        </p:nvSpPr>
        <p:spPr>
          <a:xfrm rot="16200000">
            <a:off x="-56443" y="313427"/>
            <a:ext cx="1116764" cy="184666"/>
          </a:xfrm>
          <a:prstGeom prst="rect">
            <a:avLst/>
          </a:prstGeom>
          <a:noFill/>
        </p:spPr>
        <p:txBody>
          <a:bodyPr wrap="square" rtlCol="0">
            <a:spAutoFit/>
          </a:bodyPr>
          <a:lstStyle/>
          <a:p>
            <a:r>
              <a:rPr lang="en-AU" sz="580" dirty="0">
                <a:latin typeface="Arial Narrow" panose="020B0606020202030204" pitchFamily="34" charset="0"/>
              </a:rPr>
              <a:t>marineeducation.com.au</a:t>
            </a:r>
          </a:p>
        </p:txBody>
      </p:sp>
      <p:sp>
        <p:nvSpPr>
          <p:cNvPr id="24" name="TextBox 23">
            <a:extLst>
              <a:ext uri="{FF2B5EF4-FFF2-40B4-BE49-F238E27FC236}">
                <a16:creationId xmlns:a16="http://schemas.microsoft.com/office/drawing/2014/main" id="{DD4C66FD-3620-45DA-A70B-04F02C406E9D}"/>
              </a:ext>
            </a:extLst>
          </p:cNvPr>
          <p:cNvSpPr txBox="1"/>
          <p:nvPr/>
        </p:nvSpPr>
        <p:spPr>
          <a:xfrm>
            <a:off x="811710" y="74262"/>
            <a:ext cx="5171572" cy="954107"/>
          </a:xfrm>
          <a:prstGeom prst="rect">
            <a:avLst/>
          </a:prstGeom>
          <a:noFill/>
        </p:spPr>
        <p:txBody>
          <a:bodyPr wrap="square" rtlCol="0">
            <a:spAutoFit/>
          </a:bodyPr>
          <a:lstStyle/>
          <a:p>
            <a:pPr algn="ctr"/>
            <a:r>
              <a:rPr lang="en-AU" sz="2800" b="1" dirty="0">
                <a:latin typeface="Arial Narrow" panose="020B0606020202030204" pitchFamily="34" charset="0"/>
              </a:rPr>
              <a:t>The Quality of the </a:t>
            </a:r>
          </a:p>
          <a:p>
            <a:pPr algn="ctr"/>
            <a:r>
              <a:rPr lang="en-AU" sz="2800" b="1" dirty="0">
                <a:latin typeface="Arial Narrow" panose="020B0606020202030204" pitchFamily="34" charset="0"/>
              </a:rPr>
              <a:t>Evidence</a:t>
            </a:r>
            <a:endParaRPr lang="en-AU" sz="1600" b="1" dirty="0">
              <a:latin typeface="Arial Narrow" panose="020B0606020202030204" pitchFamily="34" charset="0"/>
            </a:endParaRPr>
          </a:p>
        </p:txBody>
      </p:sp>
      <p:sp>
        <p:nvSpPr>
          <p:cNvPr id="27" name="TextBox 17">
            <a:extLst>
              <a:ext uri="{FF2B5EF4-FFF2-40B4-BE49-F238E27FC236}">
                <a16:creationId xmlns:a16="http://schemas.microsoft.com/office/drawing/2014/main" id="{8C9EE8DC-6706-0440-4393-89C0E223FFC4}"/>
              </a:ext>
            </a:extLst>
          </p:cNvPr>
          <p:cNvSpPr txBox="1"/>
          <p:nvPr/>
        </p:nvSpPr>
        <p:spPr>
          <a:xfrm>
            <a:off x="5486430" y="181253"/>
            <a:ext cx="1170856"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latin typeface="Arial Narrow" pitchFamily="34" charset="0"/>
              </a:rPr>
              <a:t>Name:</a:t>
            </a:r>
          </a:p>
          <a:p>
            <a:endParaRPr lang="en-US" sz="1200" b="1" dirty="0">
              <a:latin typeface="Arial Narrow" pitchFamily="34" charset="0"/>
            </a:endParaRPr>
          </a:p>
          <a:p>
            <a:r>
              <a:rPr lang="en-US" sz="1200" b="1" dirty="0">
                <a:latin typeface="Arial Narrow" pitchFamily="34" charset="0"/>
              </a:rPr>
              <a:t>Date: </a:t>
            </a:r>
          </a:p>
        </p:txBody>
      </p:sp>
      <p:sp>
        <p:nvSpPr>
          <p:cNvPr id="10" name="Rectangle 9">
            <a:extLst>
              <a:ext uri="{FF2B5EF4-FFF2-40B4-BE49-F238E27FC236}">
                <a16:creationId xmlns:a16="http://schemas.microsoft.com/office/drawing/2014/main" id="{70614FB2-804F-3B3B-4403-01036025D4E8}"/>
              </a:ext>
            </a:extLst>
          </p:cNvPr>
          <p:cNvSpPr/>
          <p:nvPr/>
        </p:nvSpPr>
        <p:spPr>
          <a:xfrm>
            <a:off x="483846" y="1035857"/>
            <a:ext cx="5827299" cy="320583"/>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Arial Narrow" panose="020B0606020202030204" pitchFamily="34" charset="0"/>
              </a:rPr>
              <a:t> The Quality of the Evidence: </a:t>
            </a:r>
          </a:p>
        </p:txBody>
      </p:sp>
      <p:sp>
        <p:nvSpPr>
          <p:cNvPr id="3" name="TextBox 2">
            <a:extLst>
              <a:ext uri="{FF2B5EF4-FFF2-40B4-BE49-F238E27FC236}">
                <a16:creationId xmlns:a16="http://schemas.microsoft.com/office/drawing/2014/main" id="{E686672F-A3E0-4041-565D-63FDC1511A52}"/>
              </a:ext>
            </a:extLst>
          </p:cNvPr>
          <p:cNvSpPr txBox="1"/>
          <p:nvPr/>
        </p:nvSpPr>
        <p:spPr>
          <a:xfrm>
            <a:off x="2224791" y="4880963"/>
            <a:ext cx="2408417" cy="338554"/>
          </a:xfrm>
          <a:prstGeom prst="rect">
            <a:avLst/>
          </a:prstGeom>
          <a:noFill/>
        </p:spPr>
        <p:txBody>
          <a:bodyPr wrap="square" rtlCol="0">
            <a:spAutoFit/>
          </a:bodyPr>
          <a:lstStyle/>
          <a:p>
            <a:pPr algn="ctr"/>
            <a:r>
              <a:rPr lang="en-US" sz="1600" b="1" dirty="0">
                <a:latin typeface="Arial Narrow" panose="020B0606020202030204" pitchFamily="34" charset="0"/>
              </a:rPr>
              <a:t>Page under construction</a:t>
            </a:r>
          </a:p>
        </p:txBody>
      </p:sp>
    </p:spTree>
    <p:extLst>
      <p:ext uri="{BB962C8B-B14F-4D97-AF65-F5344CB8AC3E}">
        <p14:creationId xmlns:p14="http://schemas.microsoft.com/office/powerpoint/2010/main" val="462976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36"/>
          <p:cNvSpPr txBox="1"/>
          <p:nvPr/>
        </p:nvSpPr>
        <p:spPr>
          <a:xfrm>
            <a:off x="423625" y="8809682"/>
            <a:ext cx="1565215"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100" dirty="0">
                <a:latin typeface="Arial Narrow" pitchFamily="34" charset="0"/>
              </a:rPr>
              <a:t>© Marine Education 2022 	                                               </a:t>
            </a:r>
            <a:endParaRPr lang="en-AU" sz="1100" b="1" dirty="0">
              <a:latin typeface="Arial Narrow" pitchFamily="34" charset="0"/>
            </a:endParaRPr>
          </a:p>
        </p:txBody>
      </p:sp>
      <p:cxnSp>
        <p:nvCxnSpPr>
          <p:cNvPr id="127" name="Straight Connector 126"/>
          <p:cNvCxnSpPr/>
          <p:nvPr/>
        </p:nvCxnSpPr>
        <p:spPr>
          <a:xfrm flipH="1">
            <a:off x="469041" y="8808950"/>
            <a:ext cx="5863487" cy="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36"/>
          <p:cNvSpPr txBox="1"/>
          <p:nvPr/>
        </p:nvSpPr>
        <p:spPr>
          <a:xfrm>
            <a:off x="2204864" y="8794273"/>
            <a:ext cx="2808312"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AU" sz="1100" dirty="0">
                <a:latin typeface="Arial Narrow" pitchFamily="34" charset="0"/>
              </a:rPr>
              <a:t>Findings of the Research to the Claim</a:t>
            </a:r>
          </a:p>
        </p:txBody>
      </p:sp>
      <p:sp>
        <p:nvSpPr>
          <p:cNvPr id="44" name="TextBox 43">
            <a:extLst>
              <a:ext uri="{FF2B5EF4-FFF2-40B4-BE49-F238E27FC236}">
                <a16:creationId xmlns:a16="http://schemas.microsoft.com/office/drawing/2014/main" id="{2FD31CAF-76B1-4A0F-BFD0-A9C6B5FBD72B}"/>
              </a:ext>
            </a:extLst>
          </p:cNvPr>
          <p:cNvSpPr txBox="1"/>
          <p:nvPr/>
        </p:nvSpPr>
        <p:spPr>
          <a:xfrm>
            <a:off x="564258" y="214201"/>
            <a:ext cx="792088" cy="646331"/>
          </a:xfrm>
          <a:prstGeom prst="rect">
            <a:avLst/>
          </a:prstGeom>
          <a:solidFill>
            <a:schemeClr val="bg1">
              <a:lumMod val="85000"/>
            </a:schemeClr>
          </a:solidFill>
          <a:ln w="57150">
            <a:solidFill>
              <a:schemeClr val="tx1"/>
            </a:solidFill>
          </a:ln>
        </p:spPr>
        <p:txBody>
          <a:bodyPr wrap="square" rtlCol="0">
            <a:spAutoFit/>
          </a:bodyPr>
          <a:lstStyle/>
          <a:p>
            <a:r>
              <a:rPr lang="en-AU" b="1" dirty="0">
                <a:latin typeface="Arial Narrow" panose="020B0606020202030204" pitchFamily="34" charset="0"/>
              </a:rPr>
              <a:t>M</a:t>
            </a:r>
            <a:r>
              <a:rPr lang="en-AU" sz="1200" b="1" dirty="0">
                <a:latin typeface="Arial Narrow" panose="020B0606020202030204" pitchFamily="34" charset="0"/>
              </a:rPr>
              <a:t>arine</a:t>
            </a:r>
            <a:r>
              <a:rPr lang="en-AU" dirty="0"/>
              <a:t> </a:t>
            </a:r>
          </a:p>
          <a:p>
            <a:r>
              <a:rPr lang="en-AU" dirty="0">
                <a:ln>
                  <a:solidFill>
                    <a:schemeClr val="tx1"/>
                  </a:solidFill>
                </a:ln>
                <a:latin typeface="Arial Narrow" panose="020B0606020202030204" pitchFamily="34" charset="0"/>
              </a:rPr>
              <a:t>E</a:t>
            </a:r>
            <a:r>
              <a:rPr lang="en-AU" sz="1200" dirty="0">
                <a:ln>
                  <a:solidFill>
                    <a:schemeClr val="tx1"/>
                  </a:solidFill>
                </a:ln>
                <a:latin typeface="Arial Narrow" panose="020B0606020202030204" pitchFamily="34" charset="0"/>
              </a:rPr>
              <a:t>ducation</a:t>
            </a:r>
          </a:p>
        </p:txBody>
      </p:sp>
      <p:cxnSp>
        <p:nvCxnSpPr>
          <p:cNvPr id="46" name="Straight Connector 45">
            <a:extLst>
              <a:ext uri="{FF2B5EF4-FFF2-40B4-BE49-F238E27FC236}">
                <a16:creationId xmlns:a16="http://schemas.microsoft.com/office/drawing/2014/main" id="{86ADC2CB-2259-430E-A4E9-F01BFE6DE9EE}"/>
              </a:ext>
            </a:extLst>
          </p:cNvPr>
          <p:cNvCxnSpPr/>
          <p:nvPr/>
        </p:nvCxnSpPr>
        <p:spPr>
          <a:xfrm flipH="1">
            <a:off x="465754" y="973010"/>
            <a:ext cx="58634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3995BC98-5C05-45C6-9C90-3A57C8C0F498}"/>
              </a:ext>
            </a:extLst>
          </p:cNvPr>
          <p:cNvSpPr txBox="1"/>
          <p:nvPr/>
        </p:nvSpPr>
        <p:spPr>
          <a:xfrm rot="16200000">
            <a:off x="-56443" y="313427"/>
            <a:ext cx="1116764" cy="184666"/>
          </a:xfrm>
          <a:prstGeom prst="rect">
            <a:avLst/>
          </a:prstGeom>
          <a:noFill/>
        </p:spPr>
        <p:txBody>
          <a:bodyPr wrap="square" rtlCol="0">
            <a:spAutoFit/>
          </a:bodyPr>
          <a:lstStyle/>
          <a:p>
            <a:r>
              <a:rPr lang="en-AU" sz="580" dirty="0">
                <a:latin typeface="Arial Narrow" panose="020B0606020202030204" pitchFamily="34" charset="0"/>
              </a:rPr>
              <a:t>marineeducation.com.au</a:t>
            </a:r>
          </a:p>
        </p:txBody>
      </p:sp>
      <p:sp>
        <p:nvSpPr>
          <p:cNvPr id="24" name="TextBox 23">
            <a:extLst>
              <a:ext uri="{FF2B5EF4-FFF2-40B4-BE49-F238E27FC236}">
                <a16:creationId xmlns:a16="http://schemas.microsoft.com/office/drawing/2014/main" id="{DD4C66FD-3620-45DA-A70B-04F02C406E9D}"/>
              </a:ext>
            </a:extLst>
          </p:cNvPr>
          <p:cNvSpPr txBox="1"/>
          <p:nvPr/>
        </p:nvSpPr>
        <p:spPr>
          <a:xfrm>
            <a:off x="811710" y="74262"/>
            <a:ext cx="5171572" cy="954107"/>
          </a:xfrm>
          <a:prstGeom prst="rect">
            <a:avLst/>
          </a:prstGeom>
          <a:noFill/>
        </p:spPr>
        <p:txBody>
          <a:bodyPr wrap="square" rtlCol="0">
            <a:spAutoFit/>
          </a:bodyPr>
          <a:lstStyle/>
          <a:p>
            <a:pPr algn="ctr"/>
            <a:r>
              <a:rPr lang="en-AU" sz="2800" b="1" dirty="0">
                <a:latin typeface="Arial Narrow" panose="020B0606020202030204" pitchFamily="34" charset="0"/>
              </a:rPr>
              <a:t>Findings of the </a:t>
            </a:r>
          </a:p>
          <a:p>
            <a:pPr algn="ctr"/>
            <a:r>
              <a:rPr lang="en-AU" sz="2800" b="1" dirty="0">
                <a:latin typeface="Arial Narrow" panose="020B0606020202030204" pitchFamily="34" charset="0"/>
              </a:rPr>
              <a:t>Research to the Claim</a:t>
            </a:r>
            <a:endParaRPr lang="en-AU" sz="1600" b="1" dirty="0">
              <a:latin typeface="Arial Narrow" panose="020B0606020202030204" pitchFamily="34" charset="0"/>
            </a:endParaRPr>
          </a:p>
        </p:txBody>
      </p:sp>
      <p:sp>
        <p:nvSpPr>
          <p:cNvPr id="27" name="TextBox 17">
            <a:extLst>
              <a:ext uri="{FF2B5EF4-FFF2-40B4-BE49-F238E27FC236}">
                <a16:creationId xmlns:a16="http://schemas.microsoft.com/office/drawing/2014/main" id="{8C9EE8DC-6706-0440-4393-89C0E223FFC4}"/>
              </a:ext>
            </a:extLst>
          </p:cNvPr>
          <p:cNvSpPr txBox="1"/>
          <p:nvPr/>
        </p:nvSpPr>
        <p:spPr>
          <a:xfrm>
            <a:off x="5486430" y="181253"/>
            <a:ext cx="1170856"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latin typeface="Arial Narrow" pitchFamily="34" charset="0"/>
              </a:rPr>
              <a:t>Name:</a:t>
            </a:r>
          </a:p>
          <a:p>
            <a:endParaRPr lang="en-US" sz="1200" b="1" dirty="0">
              <a:latin typeface="Arial Narrow" pitchFamily="34" charset="0"/>
            </a:endParaRPr>
          </a:p>
          <a:p>
            <a:r>
              <a:rPr lang="en-US" sz="1200" b="1" dirty="0">
                <a:latin typeface="Arial Narrow" pitchFamily="34" charset="0"/>
              </a:rPr>
              <a:t>Date: </a:t>
            </a:r>
          </a:p>
        </p:txBody>
      </p:sp>
      <p:sp>
        <p:nvSpPr>
          <p:cNvPr id="10" name="Rectangle 9">
            <a:extLst>
              <a:ext uri="{FF2B5EF4-FFF2-40B4-BE49-F238E27FC236}">
                <a16:creationId xmlns:a16="http://schemas.microsoft.com/office/drawing/2014/main" id="{44F6E40D-A725-CE88-A8DC-886369F7F90D}"/>
              </a:ext>
            </a:extLst>
          </p:cNvPr>
          <p:cNvSpPr/>
          <p:nvPr/>
        </p:nvSpPr>
        <p:spPr>
          <a:xfrm>
            <a:off x="483846" y="1035857"/>
            <a:ext cx="5827299" cy="320583"/>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Arial Narrow" panose="020B0606020202030204" pitchFamily="34" charset="0"/>
              </a:rPr>
              <a:t>Evaluation of the Claim: </a:t>
            </a:r>
          </a:p>
        </p:txBody>
      </p:sp>
      <p:sp>
        <p:nvSpPr>
          <p:cNvPr id="4" name="TextBox 3">
            <a:extLst>
              <a:ext uri="{FF2B5EF4-FFF2-40B4-BE49-F238E27FC236}">
                <a16:creationId xmlns:a16="http://schemas.microsoft.com/office/drawing/2014/main" id="{3E9D8C00-22D8-E439-9D51-5E7CFA7F57F1}"/>
              </a:ext>
            </a:extLst>
          </p:cNvPr>
          <p:cNvSpPr txBox="1"/>
          <p:nvPr/>
        </p:nvSpPr>
        <p:spPr>
          <a:xfrm>
            <a:off x="2224791" y="4880963"/>
            <a:ext cx="2408417" cy="338554"/>
          </a:xfrm>
          <a:prstGeom prst="rect">
            <a:avLst/>
          </a:prstGeom>
          <a:noFill/>
        </p:spPr>
        <p:txBody>
          <a:bodyPr wrap="square" rtlCol="0">
            <a:spAutoFit/>
          </a:bodyPr>
          <a:lstStyle/>
          <a:p>
            <a:pPr algn="ctr"/>
            <a:r>
              <a:rPr lang="en-US" sz="1600" b="1" dirty="0">
                <a:latin typeface="Arial Narrow" panose="020B0606020202030204" pitchFamily="34" charset="0"/>
              </a:rPr>
              <a:t>Page under construction</a:t>
            </a:r>
          </a:p>
        </p:txBody>
      </p:sp>
    </p:spTree>
    <p:extLst>
      <p:ext uri="{BB962C8B-B14F-4D97-AF65-F5344CB8AC3E}">
        <p14:creationId xmlns:p14="http://schemas.microsoft.com/office/powerpoint/2010/main" val="4031846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36"/>
          <p:cNvSpPr txBox="1"/>
          <p:nvPr/>
        </p:nvSpPr>
        <p:spPr>
          <a:xfrm>
            <a:off x="423625" y="8809682"/>
            <a:ext cx="1565215"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100" dirty="0">
                <a:latin typeface="Arial Narrow" pitchFamily="34" charset="0"/>
              </a:rPr>
              <a:t>© Marine Education 2022 	                                               </a:t>
            </a:r>
            <a:endParaRPr lang="en-AU" sz="1100" b="1" dirty="0">
              <a:latin typeface="Arial Narrow" pitchFamily="34" charset="0"/>
            </a:endParaRPr>
          </a:p>
        </p:txBody>
      </p:sp>
      <p:cxnSp>
        <p:nvCxnSpPr>
          <p:cNvPr id="127" name="Straight Connector 126"/>
          <p:cNvCxnSpPr/>
          <p:nvPr/>
        </p:nvCxnSpPr>
        <p:spPr>
          <a:xfrm flipH="1">
            <a:off x="469041" y="8808950"/>
            <a:ext cx="5863487" cy="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36"/>
          <p:cNvSpPr txBox="1"/>
          <p:nvPr/>
        </p:nvSpPr>
        <p:spPr>
          <a:xfrm>
            <a:off x="1916831" y="8794273"/>
            <a:ext cx="3761417"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AU" sz="1100" dirty="0">
                <a:latin typeface="Arial Narrow" pitchFamily="34" charset="0"/>
              </a:rPr>
              <a:t>Suggested Improvements and Extensions to the Investigation</a:t>
            </a:r>
          </a:p>
        </p:txBody>
      </p:sp>
      <p:sp>
        <p:nvSpPr>
          <p:cNvPr id="44" name="TextBox 43">
            <a:extLst>
              <a:ext uri="{FF2B5EF4-FFF2-40B4-BE49-F238E27FC236}">
                <a16:creationId xmlns:a16="http://schemas.microsoft.com/office/drawing/2014/main" id="{2FD31CAF-76B1-4A0F-BFD0-A9C6B5FBD72B}"/>
              </a:ext>
            </a:extLst>
          </p:cNvPr>
          <p:cNvSpPr txBox="1"/>
          <p:nvPr/>
        </p:nvSpPr>
        <p:spPr>
          <a:xfrm>
            <a:off x="564258" y="214201"/>
            <a:ext cx="792088" cy="646331"/>
          </a:xfrm>
          <a:prstGeom prst="rect">
            <a:avLst/>
          </a:prstGeom>
          <a:solidFill>
            <a:schemeClr val="bg1">
              <a:lumMod val="85000"/>
            </a:schemeClr>
          </a:solidFill>
          <a:ln w="57150">
            <a:solidFill>
              <a:schemeClr val="tx1"/>
            </a:solidFill>
          </a:ln>
        </p:spPr>
        <p:txBody>
          <a:bodyPr wrap="square" rtlCol="0">
            <a:spAutoFit/>
          </a:bodyPr>
          <a:lstStyle/>
          <a:p>
            <a:r>
              <a:rPr lang="en-AU" b="1" dirty="0">
                <a:latin typeface="Arial Narrow" panose="020B0606020202030204" pitchFamily="34" charset="0"/>
              </a:rPr>
              <a:t>M</a:t>
            </a:r>
            <a:r>
              <a:rPr lang="en-AU" sz="1200" b="1" dirty="0">
                <a:latin typeface="Arial Narrow" panose="020B0606020202030204" pitchFamily="34" charset="0"/>
              </a:rPr>
              <a:t>arine</a:t>
            </a:r>
            <a:r>
              <a:rPr lang="en-AU" dirty="0"/>
              <a:t> </a:t>
            </a:r>
          </a:p>
          <a:p>
            <a:r>
              <a:rPr lang="en-AU" dirty="0">
                <a:ln>
                  <a:solidFill>
                    <a:schemeClr val="tx1"/>
                  </a:solidFill>
                </a:ln>
                <a:latin typeface="Arial Narrow" panose="020B0606020202030204" pitchFamily="34" charset="0"/>
              </a:rPr>
              <a:t>E</a:t>
            </a:r>
            <a:r>
              <a:rPr lang="en-AU" sz="1200" dirty="0">
                <a:ln>
                  <a:solidFill>
                    <a:schemeClr val="tx1"/>
                  </a:solidFill>
                </a:ln>
                <a:latin typeface="Arial Narrow" panose="020B0606020202030204" pitchFamily="34" charset="0"/>
              </a:rPr>
              <a:t>ducation</a:t>
            </a:r>
          </a:p>
        </p:txBody>
      </p:sp>
      <p:cxnSp>
        <p:nvCxnSpPr>
          <p:cNvPr id="46" name="Straight Connector 45">
            <a:extLst>
              <a:ext uri="{FF2B5EF4-FFF2-40B4-BE49-F238E27FC236}">
                <a16:creationId xmlns:a16="http://schemas.microsoft.com/office/drawing/2014/main" id="{86ADC2CB-2259-430E-A4E9-F01BFE6DE9EE}"/>
              </a:ext>
            </a:extLst>
          </p:cNvPr>
          <p:cNvCxnSpPr/>
          <p:nvPr/>
        </p:nvCxnSpPr>
        <p:spPr>
          <a:xfrm flipH="1">
            <a:off x="465754" y="973010"/>
            <a:ext cx="58634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3995BC98-5C05-45C6-9C90-3A57C8C0F498}"/>
              </a:ext>
            </a:extLst>
          </p:cNvPr>
          <p:cNvSpPr txBox="1"/>
          <p:nvPr/>
        </p:nvSpPr>
        <p:spPr>
          <a:xfrm rot="16200000">
            <a:off x="-56443" y="313427"/>
            <a:ext cx="1116764" cy="184666"/>
          </a:xfrm>
          <a:prstGeom prst="rect">
            <a:avLst/>
          </a:prstGeom>
          <a:noFill/>
        </p:spPr>
        <p:txBody>
          <a:bodyPr wrap="square" rtlCol="0">
            <a:spAutoFit/>
          </a:bodyPr>
          <a:lstStyle/>
          <a:p>
            <a:r>
              <a:rPr lang="en-AU" sz="580" dirty="0">
                <a:latin typeface="Arial Narrow" panose="020B0606020202030204" pitchFamily="34" charset="0"/>
              </a:rPr>
              <a:t>marineeducation.com.au</a:t>
            </a:r>
          </a:p>
        </p:txBody>
      </p:sp>
      <p:sp>
        <p:nvSpPr>
          <p:cNvPr id="24" name="TextBox 23">
            <a:extLst>
              <a:ext uri="{FF2B5EF4-FFF2-40B4-BE49-F238E27FC236}">
                <a16:creationId xmlns:a16="http://schemas.microsoft.com/office/drawing/2014/main" id="{DD4C66FD-3620-45DA-A70B-04F02C406E9D}"/>
              </a:ext>
            </a:extLst>
          </p:cNvPr>
          <p:cNvSpPr txBox="1"/>
          <p:nvPr/>
        </p:nvSpPr>
        <p:spPr>
          <a:xfrm>
            <a:off x="1116743" y="150475"/>
            <a:ext cx="4561506" cy="830997"/>
          </a:xfrm>
          <a:prstGeom prst="rect">
            <a:avLst/>
          </a:prstGeom>
          <a:noFill/>
        </p:spPr>
        <p:txBody>
          <a:bodyPr wrap="square" rtlCol="0">
            <a:spAutoFit/>
          </a:bodyPr>
          <a:lstStyle/>
          <a:p>
            <a:pPr algn="ctr"/>
            <a:r>
              <a:rPr lang="en-AU" sz="2400" b="1" dirty="0">
                <a:latin typeface="Arial Narrow" panose="020B0606020202030204" pitchFamily="34" charset="0"/>
              </a:rPr>
              <a:t>Suggested Improvements and </a:t>
            </a:r>
          </a:p>
          <a:p>
            <a:pPr algn="ctr"/>
            <a:r>
              <a:rPr lang="en-AU" sz="2400" b="1" dirty="0">
                <a:latin typeface="Arial Narrow" panose="020B0606020202030204" pitchFamily="34" charset="0"/>
              </a:rPr>
              <a:t>Extensions to the Investigation</a:t>
            </a:r>
            <a:endParaRPr lang="en-AU" sz="1400" b="1" dirty="0">
              <a:latin typeface="Arial Narrow" panose="020B0606020202030204" pitchFamily="34" charset="0"/>
            </a:endParaRPr>
          </a:p>
        </p:txBody>
      </p:sp>
      <p:sp>
        <p:nvSpPr>
          <p:cNvPr id="27" name="TextBox 17">
            <a:extLst>
              <a:ext uri="{FF2B5EF4-FFF2-40B4-BE49-F238E27FC236}">
                <a16:creationId xmlns:a16="http://schemas.microsoft.com/office/drawing/2014/main" id="{8C9EE8DC-6706-0440-4393-89C0E223FFC4}"/>
              </a:ext>
            </a:extLst>
          </p:cNvPr>
          <p:cNvSpPr txBox="1"/>
          <p:nvPr/>
        </p:nvSpPr>
        <p:spPr>
          <a:xfrm>
            <a:off x="5486430" y="181253"/>
            <a:ext cx="1170856"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latin typeface="Arial Narrow" pitchFamily="34" charset="0"/>
              </a:rPr>
              <a:t>Name:</a:t>
            </a:r>
          </a:p>
          <a:p>
            <a:endParaRPr lang="en-US" sz="1200" b="1" dirty="0">
              <a:latin typeface="Arial Narrow" pitchFamily="34" charset="0"/>
            </a:endParaRPr>
          </a:p>
          <a:p>
            <a:r>
              <a:rPr lang="en-US" sz="1200" b="1" dirty="0">
                <a:latin typeface="Arial Narrow" pitchFamily="34" charset="0"/>
              </a:rPr>
              <a:t>Date: </a:t>
            </a:r>
          </a:p>
        </p:txBody>
      </p:sp>
      <p:sp>
        <p:nvSpPr>
          <p:cNvPr id="2" name="TextBox 1">
            <a:extLst>
              <a:ext uri="{FF2B5EF4-FFF2-40B4-BE49-F238E27FC236}">
                <a16:creationId xmlns:a16="http://schemas.microsoft.com/office/drawing/2014/main" id="{4D3656EC-2622-ECF2-A397-D91AFFCCA626}"/>
              </a:ext>
            </a:extLst>
          </p:cNvPr>
          <p:cNvSpPr txBox="1"/>
          <p:nvPr/>
        </p:nvSpPr>
        <p:spPr>
          <a:xfrm>
            <a:off x="2224791" y="4880963"/>
            <a:ext cx="2408417" cy="338554"/>
          </a:xfrm>
          <a:prstGeom prst="rect">
            <a:avLst/>
          </a:prstGeom>
          <a:noFill/>
        </p:spPr>
        <p:txBody>
          <a:bodyPr wrap="square" rtlCol="0">
            <a:spAutoFit/>
          </a:bodyPr>
          <a:lstStyle/>
          <a:p>
            <a:pPr algn="ctr"/>
            <a:r>
              <a:rPr lang="en-US" sz="1600" b="1" dirty="0">
                <a:latin typeface="Arial Narrow" panose="020B0606020202030204" pitchFamily="34" charset="0"/>
              </a:rPr>
              <a:t>Page under construction</a:t>
            </a:r>
          </a:p>
        </p:txBody>
      </p:sp>
    </p:spTree>
    <p:extLst>
      <p:ext uri="{BB962C8B-B14F-4D97-AF65-F5344CB8AC3E}">
        <p14:creationId xmlns:p14="http://schemas.microsoft.com/office/powerpoint/2010/main" val="2523253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36"/>
          <p:cNvSpPr txBox="1"/>
          <p:nvPr/>
        </p:nvSpPr>
        <p:spPr>
          <a:xfrm>
            <a:off x="423625" y="8809682"/>
            <a:ext cx="1565215"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100" dirty="0">
                <a:latin typeface="Arial Narrow" pitchFamily="34" charset="0"/>
              </a:rPr>
              <a:t>© Marine Education 2022 	                                               </a:t>
            </a:r>
            <a:endParaRPr lang="en-AU" sz="1100" b="1" dirty="0">
              <a:latin typeface="Arial Narrow" pitchFamily="34" charset="0"/>
            </a:endParaRPr>
          </a:p>
        </p:txBody>
      </p:sp>
      <p:cxnSp>
        <p:nvCxnSpPr>
          <p:cNvPr id="127" name="Straight Connector 126"/>
          <p:cNvCxnSpPr/>
          <p:nvPr/>
        </p:nvCxnSpPr>
        <p:spPr>
          <a:xfrm flipH="1">
            <a:off x="469041" y="8808950"/>
            <a:ext cx="5863487" cy="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36"/>
          <p:cNvSpPr txBox="1"/>
          <p:nvPr/>
        </p:nvSpPr>
        <p:spPr>
          <a:xfrm>
            <a:off x="1916831" y="8794273"/>
            <a:ext cx="3761417"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AU" sz="1100" dirty="0">
                <a:latin typeface="Arial Narrow" pitchFamily="34" charset="0"/>
              </a:rPr>
              <a:t>Scientific Language and Conventions</a:t>
            </a:r>
          </a:p>
        </p:txBody>
      </p:sp>
      <p:sp>
        <p:nvSpPr>
          <p:cNvPr id="44" name="TextBox 43">
            <a:extLst>
              <a:ext uri="{FF2B5EF4-FFF2-40B4-BE49-F238E27FC236}">
                <a16:creationId xmlns:a16="http://schemas.microsoft.com/office/drawing/2014/main" id="{2FD31CAF-76B1-4A0F-BFD0-A9C6B5FBD72B}"/>
              </a:ext>
            </a:extLst>
          </p:cNvPr>
          <p:cNvSpPr txBox="1"/>
          <p:nvPr/>
        </p:nvSpPr>
        <p:spPr>
          <a:xfrm>
            <a:off x="564258" y="214201"/>
            <a:ext cx="792088" cy="646331"/>
          </a:xfrm>
          <a:prstGeom prst="rect">
            <a:avLst/>
          </a:prstGeom>
          <a:solidFill>
            <a:schemeClr val="bg1">
              <a:lumMod val="85000"/>
            </a:schemeClr>
          </a:solidFill>
          <a:ln w="57150">
            <a:solidFill>
              <a:schemeClr val="tx1"/>
            </a:solidFill>
          </a:ln>
        </p:spPr>
        <p:txBody>
          <a:bodyPr wrap="square" rtlCol="0">
            <a:spAutoFit/>
          </a:bodyPr>
          <a:lstStyle/>
          <a:p>
            <a:r>
              <a:rPr lang="en-AU" b="1" dirty="0">
                <a:latin typeface="Arial Narrow" panose="020B0606020202030204" pitchFamily="34" charset="0"/>
              </a:rPr>
              <a:t>M</a:t>
            </a:r>
            <a:r>
              <a:rPr lang="en-AU" sz="1200" b="1" dirty="0">
                <a:latin typeface="Arial Narrow" panose="020B0606020202030204" pitchFamily="34" charset="0"/>
              </a:rPr>
              <a:t>arine</a:t>
            </a:r>
            <a:r>
              <a:rPr lang="en-AU" dirty="0"/>
              <a:t> </a:t>
            </a:r>
          </a:p>
          <a:p>
            <a:r>
              <a:rPr lang="en-AU" dirty="0">
                <a:ln>
                  <a:solidFill>
                    <a:schemeClr val="tx1"/>
                  </a:solidFill>
                </a:ln>
                <a:latin typeface="Arial Narrow" panose="020B0606020202030204" pitchFamily="34" charset="0"/>
              </a:rPr>
              <a:t>E</a:t>
            </a:r>
            <a:r>
              <a:rPr lang="en-AU" sz="1200" dirty="0">
                <a:ln>
                  <a:solidFill>
                    <a:schemeClr val="tx1"/>
                  </a:solidFill>
                </a:ln>
                <a:latin typeface="Arial Narrow" panose="020B0606020202030204" pitchFamily="34" charset="0"/>
              </a:rPr>
              <a:t>ducation</a:t>
            </a:r>
          </a:p>
        </p:txBody>
      </p:sp>
      <p:cxnSp>
        <p:nvCxnSpPr>
          <p:cNvPr id="46" name="Straight Connector 45">
            <a:extLst>
              <a:ext uri="{FF2B5EF4-FFF2-40B4-BE49-F238E27FC236}">
                <a16:creationId xmlns:a16="http://schemas.microsoft.com/office/drawing/2014/main" id="{86ADC2CB-2259-430E-A4E9-F01BFE6DE9EE}"/>
              </a:ext>
            </a:extLst>
          </p:cNvPr>
          <p:cNvCxnSpPr/>
          <p:nvPr/>
        </p:nvCxnSpPr>
        <p:spPr>
          <a:xfrm flipH="1">
            <a:off x="465754" y="973010"/>
            <a:ext cx="58634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3995BC98-5C05-45C6-9C90-3A57C8C0F498}"/>
              </a:ext>
            </a:extLst>
          </p:cNvPr>
          <p:cNvSpPr txBox="1"/>
          <p:nvPr/>
        </p:nvSpPr>
        <p:spPr>
          <a:xfrm rot="16200000">
            <a:off x="-56443" y="313427"/>
            <a:ext cx="1116764" cy="184666"/>
          </a:xfrm>
          <a:prstGeom prst="rect">
            <a:avLst/>
          </a:prstGeom>
          <a:noFill/>
        </p:spPr>
        <p:txBody>
          <a:bodyPr wrap="square" rtlCol="0">
            <a:spAutoFit/>
          </a:bodyPr>
          <a:lstStyle/>
          <a:p>
            <a:r>
              <a:rPr lang="en-AU" sz="580" dirty="0">
                <a:latin typeface="Arial Narrow" panose="020B0606020202030204" pitchFamily="34" charset="0"/>
              </a:rPr>
              <a:t>marineeducation.com.au</a:t>
            </a:r>
          </a:p>
        </p:txBody>
      </p:sp>
      <p:sp>
        <p:nvSpPr>
          <p:cNvPr id="24" name="TextBox 23">
            <a:extLst>
              <a:ext uri="{FF2B5EF4-FFF2-40B4-BE49-F238E27FC236}">
                <a16:creationId xmlns:a16="http://schemas.microsoft.com/office/drawing/2014/main" id="{DD4C66FD-3620-45DA-A70B-04F02C406E9D}"/>
              </a:ext>
            </a:extLst>
          </p:cNvPr>
          <p:cNvSpPr txBox="1"/>
          <p:nvPr/>
        </p:nvSpPr>
        <p:spPr>
          <a:xfrm>
            <a:off x="1243396" y="27364"/>
            <a:ext cx="4355985" cy="954107"/>
          </a:xfrm>
          <a:prstGeom prst="rect">
            <a:avLst/>
          </a:prstGeom>
          <a:noFill/>
        </p:spPr>
        <p:txBody>
          <a:bodyPr wrap="square" rtlCol="0">
            <a:spAutoFit/>
          </a:bodyPr>
          <a:lstStyle/>
          <a:p>
            <a:pPr algn="ctr"/>
            <a:r>
              <a:rPr lang="en-AU" sz="2800" b="1" dirty="0">
                <a:latin typeface="Arial Narrow" panose="020B0606020202030204" pitchFamily="34" charset="0"/>
              </a:rPr>
              <a:t>Scientific Language </a:t>
            </a:r>
          </a:p>
          <a:p>
            <a:pPr algn="ctr"/>
            <a:r>
              <a:rPr lang="en-AU" sz="2800" b="1" dirty="0">
                <a:latin typeface="Arial Narrow" panose="020B0606020202030204" pitchFamily="34" charset="0"/>
              </a:rPr>
              <a:t>and Conventions</a:t>
            </a:r>
            <a:endParaRPr lang="en-AU" sz="1600" b="1" dirty="0">
              <a:latin typeface="Arial Narrow" panose="020B0606020202030204" pitchFamily="34" charset="0"/>
            </a:endParaRPr>
          </a:p>
        </p:txBody>
      </p:sp>
      <p:sp>
        <p:nvSpPr>
          <p:cNvPr id="27" name="TextBox 17">
            <a:extLst>
              <a:ext uri="{FF2B5EF4-FFF2-40B4-BE49-F238E27FC236}">
                <a16:creationId xmlns:a16="http://schemas.microsoft.com/office/drawing/2014/main" id="{8C9EE8DC-6706-0440-4393-89C0E223FFC4}"/>
              </a:ext>
            </a:extLst>
          </p:cNvPr>
          <p:cNvSpPr txBox="1"/>
          <p:nvPr/>
        </p:nvSpPr>
        <p:spPr>
          <a:xfrm>
            <a:off x="5486430" y="181253"/>
            <a:ext cx="1170856"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latin typeface="Arial Narrow" pitchFamily="34" charset="0"/>
              </a:rPr>
              <a:t>Name:</a:t>
            </a:r>
          </a:p>
          <a:p>
            <a:endParaRPr lang="en-US" sz="1200" b="1" dirty="0">
              <a:latin typeface="Arial Narrow" pitchFamily="34" charset="0"/>
            </a:endParaRPr>
          </a:p>
          <a:p>
            <a:r>
              <a:rPr lang="en-US" sz="1200" b="1" dirty="0">
                <a:latin typeface="Arial Narrow" pitchFamily="34" charset="0"/>
              </a:rPr>
              <a:t>Date: </a:t>
            </a:r>
          </a:p>
        </p:txBody>
      </p:sp>
      <p:sp>
        <p:nvSpPr>
          <p:cNvPr id="11" name="Rectangle 10">
            <a:extLst>
              <a:ext uri="{FF2B5EF4-FFF2-40B4-BE49-F238E27FC236}">
                <a16:creationId xmlns:a16="http://schemas.microsoft.com/office/drawing/2014/main" id="{E070B022-26B4-DC20-CBAD-4883095E0C1F}"/>
              </a:ext>
            </a:extLst>
          </p:cNvPr>
          <p:cNvSpPr/>
          <p:nvPr/>
        </p:nvSpPr>
        <p:spPr>
          <a:xfrm>
            <a:off x="483846" y="1035857"/>
            <a:ext cx="5827299" cy="583797"/>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latin typeface="Arial Narrow" panose="020B0606020202030204" pitchFamily="34" charset="0"/>
              </a:rPr>
              <a:t>Scientific Language:</a:t>
            </a:r>
          </a:p>
          <a:p>
            <a:r>
              <a:rPr lang="en-US" sz="1200" b="1" dirty="0">
                <a:solidFill>
                  <a:schemeClr val="tx1"/>
                </a:solidFill>
                <a:latin typeface="Arial Narrow" panose="020B0606020202030204" pitchFamily="34" charset="0"/>
              </a:rPr>
              <a:t>Scientific Convention:</a:t>
            </a:r>
          </a:p>
        </p:txBody>
      </p:sp>
      <p:sp>
        <p:nvSpPr>
          <p:cNvPr id="2" name="TextBox 1">
            <a:extLst>
              <a:ext uri="{FF2B5EF4-FFF2-40B4-BE49-F238E27FC236}">
                <a16:creationId xmlns:a16="http://schemas.microsoft.com/office/drawing/2014/main" id="{49CCAC10-84BC-9EA1-D4FE-C346C1B8F324}"/>
              </a:ext>
            </a:extLst>
          </p:cNvPr>
          <p:cNvSpPr txBox="1"/>
          <p:nvPr/>
        </p:nvSpPr>
        <p:spPr>
          <a:xfrm>
            <a:off x="2224791" y="4880963"/>
            <a:ext cx="2408417" cy="338554"/>
          </a:xfrm>
          <a:prstGeom prst="rect">
            <a:avLst/>
          </a:prstGeom>
          <a:noFill/>
        </p:spPr>
        <p:txBody>
          <a:bodyPr wrap="square" rtlCol="0">
            <a:spAutoFit/>
          </a:bodyPr>
          <a:lstStyle/>
          <a:p>
            <a:pPr algn="ctr"/>
            <a:r>
              <a:rPr lang="en-US" sz="1600" b="1" dirty="0">
                <a:latin typeface="Arial Narrow" panose="020B0606020202030204" pitchFamily="34" charset="0"/>
              </a:rPr>
              <a:t>Page under construction</a:t>
            </a:r>
          </a:p>
        </p:txBody>
      </p:sp>
    </p:spTree>
    <p:extLst>
      <p:ext uri="{BB962C8B-B14F-4D97-AF65-F5344CB8AC3E}">
        <p14:creationId xmlns:p14="http://schemas.microsoft.com/office/powerpoint/2010/main" val="2558871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36"/>
          <p:cNvSpPr txBox="1"/>
          <p:nvPr/>
        </p:nvSpPr>
        <p:spPr>
          <a:xfrm>
            <a:off x="423625" y="8809682"/>
            <a:ext cx="1565215"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100" dirty="0">
                <a:latin typeface="Arial Narrow" pitchFamily="34" charset="0"/>
              </a:rPr>
              <a:t>© Marine Education 2022 	                                               </a:t>
            </a:r>
            <a:endParaRPr lang="en-AU" sz="1100" b="1" dirty="0">
              <a:latin typeface="Arial Narrow" pitchFamily="34" charset="0"/>
            </a:endParaRPr>
          </a:p>
        </p:txBody>
      </p:sp>
      <p:cxnSp>
        <p:nvCxnSpPr>
          <p:cNvPr id="127" name="Straight Connector 126"/>
          <p:cNvCxnSpPr/>
          <p:nvPr/>
        </p:nvCxnSpPr>
        <p:spPr>
          <a:xfrm flipH="1">
            <a:off x="469041" y="8808950"/>
            <a:ext cx="5863487" cy="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36"/>
          <p:cNvSpPr txBox="1"/>
          <p:nvPr/>
        </p:nvSpPr>
        <p:spPr>
          <a:xfrm>
            <a:off x="2132856" y="8794273"/>
            <a:ext cx="3168352"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AU" sz="1100" b="1" dirty="0">
                <a:latin typeface="Arial Narrow" pitchFamily="34" charset="0"/>
              </a:rPr>
              <a:t>ANSWERS</a:t>
            </a:r>
          </a:p>
        </p:txBody>
      </p:sp>
      <p:sp>
        <p:nvSpPr>
          <p:cNvPr id="44" name="TextBox 43">
            <a:extLst>
              <a:ext uri="{FF2B5EF4-FFF2-40B4-BE49-F238E27FC236}">
                <a16:creationId xmlns:a16="http://schemas.microsoft.com/office/drawing/2014/main" id="{2FD31CAF-76B1-4A0F-BFD0-A9C6B5FBD72B}"/>
              </a:ext>
            </a:extLst>
          </p:cNvPr>
          <p:cNvSpPr txBox="1"/>
          <p:nvPr/>
        </p:nvSpPr>
        <p:spPr>
          <a:xfrm>
            <a:off x="564258" y="214201"/>
            <a:ext cx="792088" cy="646331"/>
          </a:xfrm>
          <a:prstGeom prst="rect">
            <a:avLst/>
          </a:prstGeom>
          <a:solidFill>
            <a:schemeClr val="bg1">
              <a:lumMod val="85000"/>
            </a:schemeClr>
          </a:solidFill>
          <a:ln w="57150">
            <a:solidFill>
              <a:schemeClr val="tx1"/>
            </a:solidFill>
          </a:ln>
        </p:spPr>
        <p:txBody>
          <a:bodyPr wrap="square" rtlCol="0">
            <a:spAutoFit/>
          </a:bodyPr>
          <a:lstStyle/>
          <a:p>
            <a:r>
              <a:rPr lang="en-AU" b="1" dirty="0">
                <a:latin typeface="Arial Narrow" panose="020B0606020202030204" pitchFamily="34" charset="0"/>
              </a:rPr>
              <a:t>M</a:t>
            </a:r>
            <a:r>
              <a:rPr lang="en-AU" sz="1200" b="1" dirty="0">
                <a:latin typeface="Arial Narrow" panose="020B0606020202030204" pitchFamily="34" charset="0"/>
              </a:rPr>
              <a:t>arine</a:t>
            </a:r>
            <a:r>
              <a:rPr lang="en-AU" dirty="0"/>
              <a:t> </a:t>
            </a:r>
          </a:p>
          <a:p>
            <a:r>
              <a:rPr lang="en-AU" dirty="0">
                <a:ln>
                  <a:solidFill>
                    <a:schemeClr val="tx1"/>
                  </a:solidFill>
                </a:ln>
                <a:latin typeface="Arial Narrow" panose="020B0606020202030204" pitchFamily="34" charset="0"/>
              </a:rPr>
              <a:t>E</a:t>
            </a:r>
            <a:r>
              <a:rPr lang="en-AU" sz="1200" dirty="0">
                <a:ln>
                  <a:solidFill>
                    <a:schemeClr val="tx1"/>
                  </a:solidFill>
                </a:ln>
                <a:latin typeface="Arial Narrow" panose="020B0606020202030204" pitchFamily="34" charset="0"/>
              </a:rPr>
              <a:t>ducation</a:t>
            </a:r>
          </a:p>
        </p:txBody>
      </p:sp>
      <p:cxnSp>
        <p:nvCxnSpPr>
          <p:cNvPr id="46" name="Straight Connector 45">
            <a:extLst>
              <a:ext uri="{FF2B5EF4-FFF2-40B4-BE49-F238E27FC236}">
                <a16:creationId xmlns:a16="http://schemas.microsoft.com/office/drawing/2014/main" id="{86ADC2CB-2259-430E-A4E9-F01BFE6DE9EE}"/>
              </a:ext>
            </a:extLst>
          </p:cNvPr>
          <p:cNvCxnSpPr/>
          <p:nvPr/>
        </p:nvCxnSpPr>
        <p:spPr>
          <a:xfrm flipH="1">
            <a:off x="465754" y="973010"/>
            <a:ext cx="58634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3995BC98-5C05-45C6-9C90-3A57C8C0F498}"/>
              </a:ext>
            </a:extLst>
          </p:cNvPr>
          <p:cNvSpPr txBox="1"/>
          <p:nvPr/>
        </p:nvSpPr>
        <p:spPr>
          <a:xfrm rot="16200000">
            <a:off x="-56443" y="313427"/>
            <a:ext cx="1116764" cy="184666"/>
          </a:xfrm>
          <a:prstGeom prst="rect">
            <a:avLst/>
          </a:prstGeom>
          <a:noFill/>
        </p:spPr>
        <p:txBody>
          <a:bodyPr wrap="square" rtlCol="0">
            <a:spAutoFit/>
          </a:bodyPr>
          <a:lstStyle/>
          <a:p>
            <a:r>
              <a:rPr lang="en-AU" sz="580" dirty="0">
                <a:latin typeface="Arial Narrow" panose="020B0606020202030204" pitchFamily="34" charset="0"/>
              </a:rPr>
              <a:t>marineeducation.com.au</a:t>
            </a:r>
          </a:p>
        </p:txBody>
      </p:sp>
      <p:sp>
        <p:nvSpPr>
          <p:cNvPr id="24" name="TextBox 23">
            <a:extLst>
              <a:ext uri="{FF2B5EF4-FFF2-40B4-BE49-F238E27FC236}">
                <a16:creationId xmlns:a16="http://schemas.microsoft.com/office/drawing/2014/main" id="{DD4C66FD-3620-45DA-A70B-04F02C406E9D}"/>
              </a:ext>
            </a:extLst>
          </p:cNvPr>
          <p:cNvSpPr txBox="1"/>
          <p:nvPr/>
        </p:nvSpPr>
        <p:spPr>
          <a:xfrm>
            <a:off x="811709" y="279013"/>
            <a:ext cx="5171572" cy="523220"/>
          </a:xfrm>
          <a:prstGeom prst="rect">
            <a:avLst/>
          </a:prstGeom>
          <a:noFill/>
        </p:spPr>
        <p:txBody>
          <a:bodyPr wrap="square" rtlCol="0">
            <a:spAutoFit/>
          </a:bodyPr>
          <a:lstStyle/>
          <a:p>
            <a:pPr algn="ctr"/>
            <a:r>
              <a:rPr lang="en-AU" sz="2800" b="1" dirty="0">
                <a:latin typeface="Arial Narrow" panose="020B0606020202030204" pitchFamily="34" charset="0"/>
              </a:rPr>
              <a:t>Rationale (IA3)</a:t>
            </a:r>
            <a:endParaRPr lang="en-AU" sz="1600" b="1" dirty="0">
              <a:latin typeface="Arial Narrow" panose="020B0606020202030204" pitchFamily="34" charset="0"/>
            </a:endParaRPr>
          </a:p>
        </p:txBody>
      </p:sp>
      <p:sp>
        <p:nvSpPr>
          <p:cNvPr id="2" name="Isosceles Triangle 1">
            <a:extLst>
              <a:ext uri="{FF2B5EF4-FFF2-40B4-BE49-F238E27FC236}">
                <a16:creationId xmlns:a16="http://schemas.microsoft.com/office/drawing/2014/main" id="{0869F986-04FF-463E-8514-3B9D7BAA0C84}"/>
              </a:ext>
            </a:extLst>
          </p:cNvPr>
          <p:cNvSpPr/>
          <p:nvPr/>
        </p:nvSpPr>
        <p:spPr>
          <a:xfrm rot="10800000">
            <a:off x="564258" y="1812521"/>
            <a:ext cx="1568598" cy="2041310"/>
          </a:xfrm>
          <a:prstGeom prst="triangle">
            <a:avLst>
              <a:gd name="adj" fmla="val 48830"/>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4" name="TextBox 33">
            <a:extLst>
              <a:ext uri="{FF2B5EF4-FFF2-40B4-BE49-F238E27FC236}">
                <a16:creationId xmlns:a16="http://schemas.microsoft.com/office/drawing/2014/main" id="{CD966CAD-B310-4A3F-8A0D-3433750E8903}"/>
              </a:ext>
            </a:extLst>
          </p:cNvPr>
          <p:cNvSpPr txBox="1"/>
          <p:nvPr/>
        </p:nvSpPr>
        <p:spPr>
          <a:xfrm>
            <a:off x="100555" y="1473967"/>
            <a:ext cx="2408417" cy="338554"/>
          </a:xfrm>
          <a:prstGeom prst="rect">
            <a:avLst/>
          </a:prstGeom>
          <a:noFill/>
        </p:spPr>
        <p:txBody>
          <a:bodyPr wrap="square" rtlCol="0">
            <a:spAutoFit/>
          </a:bodyPr>
          <a:lstStyle/>
          <a:p>
            <a:pPr algn="ctr"/>
            <a:r>
              <a:rPr lang="en-US" sz="1600" b="1" dirty="0">
                <a:latin typeface="Arial Narrow" panose="020B0606020202030204" pitchFamily="34" charset="0"/>
              </a:rPr>
              <a:t>Claim (broad)</a:t>
            </a:r>
          </a:p>
        </p:txBody>
      </p:sp>
      <p:sp>
        <p:nvSpPr>
          <p:cNvPr id="36" name="TextBox 35">
            <a:extLst>
              <a:ext uri="{FF2B5EF4-FFF2-40B4-BE49-F238E27FC236}">
                <a16:creationId xmlns:a16="http://schemas.microsoft.com/office/drawing/2014/main" id="{15D90163-63AE-4888-A310-58CACAD340C2}"/>
              </a:ext>
            </a:extLst>
          </p:cNvPr>
          <p:cNvSpPr txBox="1"/>
          <p:nvPr/>
        </p:nvSpPr>
        <p:spPr>
          <a:xfrm>
            <a:off x="740083" y="3806588"/>
            <a:ext cx="1248757" cy="338554"/>
          </a:xfrm>
          <a:prstGeom prst="rect">
            <a:avLst/>
          </a:prstGeom>
          <a:noFill/>
        </p:spPr>
        <p:txBody>
          <a:bodyPr wrap="square" rtlCol="0">
            <a:spAutoFit/>
          </a:bodyPr>
          <a:lstStyle/>
          <a:p>
            <a:pPr algn="ctr"/>
            <a:r>
              <a:rPr lang="en-US" sz="1600" b="1" dirty="0">
                <a:latin typeface="Arial Narrow" panose="020B0606020202030204" pitchFamily="34" charset="0"/>
              </a:rPr>
              <a:t>RQ (specific)</a:t>
            </a:r>
          </a:p>
        </p:txBody>
      </p:sp>
      <p:graphicFrame>
        <p:nvGraphicFramePr>
          <p:cNvPr id="12" name="Table 12">
            <a:extLst>
              <a:ext uri="{FF2B5EF4-FFF2-40B4-BE49-F238E27FC236}">
                <a16:creationId xmlns:a16="http://schemas.microsoft.com/office/drawing/2014/main" id="{6A067CCC-37E9-4DEE-A9B2-0B5BDCC2C533}"/>
              </a:ext>
            </a:extLst>
          </p:cNvPr>
          <p:cNvGraphicFramePr>
            <a:graphicFrameLocks noGrp="1"/>
          </p:cNvGraphicFramePr>
          <p:nvPr/>
        </p:nvGraphicFramePr>
        <p:xfrm>
          <a:off x="2361189" y="1474996"/>
          <a:ext cx="3949956" cy="2834640"/>
        </p:xfrm>
        <a:graphic>
          <a:graphicData uri="http://schemas.openxmlformats.org/drawingml/2006/table">
            <a:tbl>
              <a:tblPr firstRow="1" bandRow="1">
                <a:tableStyleId>{5940675A-B579-460E-94D1-54222C63F5DA}</a:tableStyleId>
              </a:tblPr>
              <a:tblGrid>
                <a:gridCol w="2579979">
                  <a:extLst>
                    <a:ext uri="{9D8B030D-6E8A-4147-A177-3AD203B41FA5}">
                      <a16:colId xmlns:a16="http://schemas.microsoft.com/office/drawing/2014/main" val="4119709212"/>
                    </a:ext>
                  </a:extLst>
                </a:gridCol>
                <a:gridCol w="1369977">
                  <a:extLst>
                    <a:ext uri="{9D8B030D-6E8A-4147-A177-3AD203B41FA5}">
                      <a16:colId xmlns:a16="http://schemas.microsoft.com/office/drawing/2014/main" val="643899372"/>
                    </a:ext>
                  </a:extLst>
                </a:gridCol>
              </a:tblGrid>
              <a:tr h="215922">
                <a:tc gridSpan="2">
                  <a:txBody>
                    <a:bodyPr/>
                    <a:lstStyle/>
                    <a:p>
                      <a:r>
                        <a:rPr lang="en-AU" sz="1200" b="1" dirty="0">
                          <a:solidFill>
                            <a:schemeClr val="bg1"/>
                          </a:solidFill>
                          <a:latin typeface="Arial Narrow" panose="020B0606020202030204" pitchFamily="34" charset="0"/>
                        </a:rPr>
                        <a:t>RATIONALE marking criteria</a:t>
                      </a:r>
                    </a:p>
                  </a:txBody>
                  <a:tcPr>
                    <a:solidFill>
                      <a:schemeClr val="tx1"/>
                    </a:solidFill>
                  </a:tcPr>
                </a:tc>
                <a:tc hMerge="1">
                  <a:txBody>
                    <a:bodyPr/>
                    <a:lstStyle/>
                    <a:p>
                      <a:endParaRPr lang="en-AU" sz="1200" dirty="0"/>
                    </a:p>
                  </a:txBody>
                  <a:tcPr/>
                </a:tc>
                <a:extLst>
                  <a:ext uri="{0D108BD9-81ED-4DB2-BD59-A6C34878D82A}">
                    <a16:rowId xmlns:a16="http://schemas.microsoft.com/office/drawing/2014/main" val="3639776331"/>
                  </a:ext>
                </a:extLst>
              </a:tr>
              <a:tr h="215922">
                <a:tc>
                  <a:txBody>
                    <a:bodyPr/>
                    <a:lstStyle/>
                    <a:p>
                      <a:r>
                        <a:rPr lang="en-AU" sz="1200" b="1" dirty="0">
                          <a:latin typeface="Arial Narrow" panose="020B0606020202030204" pitchFamily="34" charset="0"/>
                        </a:rPr>
                        <a:t>Considered (5-6) </a:t>
                      </a:r>
                    </a:p>
                  </a:txBody>
                  <a:tcPr>
                    <a:solidFill>
                      <a:schemeClr val="bg1">
                        <a:lumMod val="85000"/>
                      </a:schemeClr>
                    </a:solidFill>
                  </a:tcPr>
                </a:tc>
                <a:tc>
                  <a:txBody>
                    <a:bodyPr/>
                    <a:lstStyle/>
                    <a:p>
                      <a:r>
                        <a:rPr lang="en-AU" sz="1200" b="1" dirty="0">
                          <a:latin typeface="Arial Narrow" panose="020B0606020202030204" pitchFamily="34" charset="0"/>
                        </a:rPr>
                        <a:t>Reasonable (3-4)</a:t>
                      </a:r>
                    </a:p>
                  </a:txBody>
                  <a:tcPr>
                    <a:solidFill>
                      <a:schemeClr val="bg1">
                        <a:lumMod val="85000"/>
                      </a:schemeClr>
                    </a:solidFill>
                  </a:tcPr>
                </a:tc>
                <a:extLst>
                  <a:ext uri="{0D108BD9-81ED-4DB2-BD59-A6C34878D82A}">
                    <a16:rowId xmlns:a16="http://schemas.microsoft.com/office/drawing/2014/main" val="2843820462"/>
                  </a:ext>
                </a:extLst>
              </a:tr>
              <a:tr h="700547">
                <a:tc>
                  <a:txBody>
                    <a:bodyPr/>
                    <a:lstStyle/>
                    <a:p>
                      <a:r>
                        <a:rPr lang="en-US" sz="1200" dirty="0">
                          <a:latin typeface="Arial Narrow" panose="020B0606020202030204" pitchFamily="34" charset="0"/>
                        </a:rPr>
                        <a:t>A rationale that shows evidence of careful and deliberate thought and </a:t>
                      </a:r>
                      <a:r>
                        <a:rPr lang="en-US" sz="1200" u="sng" dirty="0">
                          <a:latin typeface="Arial Narrow" panose="020B0606020202030204" pitchFamily="34" charset="0"/>
                        </a:rPr>
                        <a:t>the progression of information from a very BROAD claim to a very SPECIFIC Research Question. </a:t>
                      </a:r>
                    </a:p>
                    <a:p>
                      <a:r>
                        <a:rPr lang="en-US" sz="1200" dirty="0">
                          <a:latin typeface="Arial Narrow" panose="020B0606020202030204" pitchFamily="34" charset="0"/>
                        </a:rPr>
                        <a:t>The sequence of ideas involved in the development of the RQ from the claim is easily seen.  </a:t>
                      </a:r>
                    </a:p>
                    <a:p>
                      <a:r>
                        <a:rPr lang="en-US" sz="1200" dirty="0">
                          <a:latin typeface="Arial Narrow" panose="020B0606020202030204" pitchFamily="34" charset="0"/>
                        </a:rPr>
                        <a:t>Background information about the claim and about the dependent and independent variables in the RQ are there to support the development of the RQ from the claim (otherwise it should not be there). </a:t>
                      </a:r>
                      <a:endParaRPr lang="en-AU" sz="1200" dirty="0">
                        <a:latin typeface="Arial Narrow" panose="020B0606020202030204" pitchFamily="34" charset="0"/>
                      </a:endParaRPr>
                    </a:p>
                  </a:txBody>
                  <a:tcPr/>
                </a:tc>
                <a:tc>
                  <a:txBody>
                    <a:bodyPr/>
                    <a:lstStyle/>
                    <a:p>
                      <a:r>
                        <a:rPr lang="en-US" sz="1200" dirty="0">
                          <a:latin typeface="Arial Narrow" panose="020B0606020202030204" pitchFamily="34" charset="0"/>
                        </a:rPr>
                        <a:t>The information shows the merit in investigating the claim. Information shows a LINK from the claim to the RQ. The science supports this, so it is appropriate. </a:t>
                      </a:r>
                    </a:p>
                    <a:p>
                      <a:r>
                        <a:rPr lang="en-US" sz="1200" dirty="0">
                          <a:latin typeface="Arial Narrow" panose="020B0606020202030204" pitchFamily="34" charset="0"/>
                        </a:rPr>
                        <a:t>The RQ is connected to the syllabus subject matter.</a:t>
                      </a:r>
                      <a:endParaRPr lang="en-AU" sz="1200" dirty="0">
                        <a:latin typeface="Arial Narrow" panose="020B0606020202030204" pitchFamily="34" charset="0"/>
                      </a:endParaRPr>
                    </a:p>
                  </a:txBody>
                  <a:tcPr/>
                </a:tc>
                <a:extLst>
                  <a:ext uri="{0D108BD9-81ED-4DB2-BD59-A6C34878D82A}">
                    <a16:rowId xmlns:a16="http://schemas.microsoft.com/office/drawing/2014/main" val="3920059997"/>
                  </a:ext>
                </a:extLst>
              </a:tr>
            </a:tbl>
          </a:graphicData>
        </a:graphic>
      </p:graphicFrame>
      <p:sp>
        <p:nvSpPr>
          <p:cNvPr id="40" name="Rectangle 39">
            <a:extLst>
              <a:ext uri="{FF2B5EF4-FFF2-40B4-BE49-F238E27FC236}">
                <a16:creationId xmlns:a16="http://schemas.microsoft.com/office/drawing/2014/main" id="{94629199-472E-4063-9096-04F64569314F}"/>
              </a:ext>
            </a:extLst>
          </p:cNvPr>
          <p:cNvSpPr/>
          <p:nvPr/>
        </p:nvSpPr>
        <p:spPr>
          <a:xfrm>
            <a:off x="483846" y="1035857"/>
            <a:ext cx="5827299" cy="320583"/>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Arial Narrow" panose="020B0606020202030204" pitchFamily="34" charset="0"/>
              </a:rPr>
              <a:t> Rationale: a set of reasons, or logical basis for a course of action or decision</a:t>
            </a:r>
          </a:p>
        </p:txBody>
      </p:sp>
      <p:sp>
        <p:nvSpPr>
          <p:cNvPr id="45" name="Rectangle 44">
            <a:extLst>
              <a:ext uri="{FF2B5EF4-FFF2-40B4-BE49-F238E27FC236}">
                <a16:creationId xmlns:a16="http://schemas.microsoft.com/office/drawing/2014/main" id="{4AFE1D10-C08D-48E9-864E-B40D85623CA9}"/>
              </a:ext>
            </a:extLst>
          </p:cNvPr>
          <p:cNvSpPr/>
          <p:nvPr/>
        </p:nvSpPr>
        <p:spPr>
          <a:xfrm>
            <a:off x="501939" y="4472925"/>
            <a:ext cx="5827299" cy="3383982"/>
          </a:xfrm>
          <a:prstGeom prst="rect">
            <a:avLst/>
          </a:prstGeom>
          <a:solidFill>
            <a:schemeClr val="bg1">
              <a:lumMod val="9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dirty="0">
                <a:solidFill>
                  <a:schemeClr val="tx1"/>
                </a:solidFill>
                <a:latin typeface="Arial Narrow" panose="020B0606020202030204" pitchFamily="34" charset="0"/>
              </a:rPr>
              <a:t>Student Example (5-6) </a:t>
            </a:r>
          </a:p>
          <a:p>
            <a:pPr algn="just"/>
            <a:r>
              <a:rPr lang="en-US" sz="1000" dirty="0">
                <a:solidFill>
                  <a:schemeClr val="tx1"/>
                </a:solidFill>
                <a:latin typeface="Arial Narrow" panose="020B0606020202030204" pitchFamily="34" charset="0"/>
              </a:rPr>
              <a:t>Climate change is the greatest threat to our environment in modern times. Driven by the increased CO</a:t>
            </a:r>
            <a:r>
              <a:rPr lang="en-US" sz="700" dirty="0">
                <a:solidFill>
                  <a:schemeClr val="tx1"/>
                </a:solidFill>
                <a:latin typeface="Arial Narrow" panose="020B0606020202030204" pitchFamily="34" charset="0"/>
              </a:rPr>
              <a:t>2</a:t>
            </a:r>
            <a:r>
              <a:rPr lang="en-US" sz="1000" dirty="0">
                <a:solidFill>
                  <a:schemeClr val="tx1"/>
                </a:solidFill>
                <a:latin typeface="Arial Narrow" panose="020B0606020202030204" pitchFamily="34" charset="0"/>
              </a:rPr>
              <a:t> over the past century, climate change is the gradual warming of the atmosphere due to the abundance of greenhouse gases such as CO</a:t>
            </a:r>
            <a:r>
              <a:rPr lang="en-US" sz="800" dirty="0">
                <a:solidFill>
                  <a:schemeClr val="tx1"/>
                </a:solidFill>
                <a:latin typeface="Arial Narrow" panose="020B0606020202030204" pitchFamily="34" charset="0"/>
              </a:rPr>
              <a:t>2</a:t>
            </a:r>
            <a:r>
              <a:rPr lang="en-US" sz="1000" dirty="0">
                <a:solidFill>
                  <a:schemeClr val="tx1"/>
                </a:solidFill>
                <a:latin typeface="Arial Narrow" panose="020B0606020202030204" pitchFamily="34" charset="0"/>
              </a:rPr>
              <a:t>, H</a:t>
            </a:r>
            <a:r>
              <a:rPr lang="en-US" sz="800" dirty="0">
                <a:solidFill>
                  <a:schemeClr val="tx1"/>
                </a:solidFill>
                <a:latin typeface="Arial Narrow" panose="020B0606020202030204" pitchFamily="34" charset="0"/>
              </a:rPr>
              <a:t>2</a:t>
            </a:r>
            <a:r>
              <a:rPr lang="en-US" sz="1000" dirty="0">
                <a:solidFill>
                  <a:schemeClr val="tx1"/>
                </a:solidFill>
                <a:latin typeface="Arial Narrow" panose="020B0606020202030204" pitchFamily="34" charset="0"/>
              </a:rPr>
              <a:t>O, N</a:t>
            </a:r>
            <a:r>
              <a:rPr lang="en-US" sz="800" dirty="0">
                <a:solidFill>
                  <a:schemeClr val="tx1"/>
                </a:solidFill>
                <a:latin typeface="Arial Narrow" panose="020B0606020202030204" pitchFamily="34" charset="0"/>
              </a:rPr>
              <a:t>2</a:t>
            </a:r>
            <a:r>
              <a:rPr lang="en-US" sz="1000" dirty="0">
                <a:solidFill>
                  <a:schemeClr val="tx1"/>
                </a:solidFill>
                <a:latin typeface="Arial Narrow" panose="020B0606020202030204" pitchFamily="34" charset="0"/>
              </a:rPr>
              <a:t>O and CH</a:t>
            </a:r>
            <a:r>
              <a:rPr lang="en-US" sz="800" dirty="0">
                <a:solidFill>
                  <a:schemeClr val="tx1"/>
                </a:solidFill>
                <a:latin typeface="Arial Narrow" panose="020B0606020202030204" pitchFamily="34" charset="0"/>
              </a:rPr>
              <a:t>4</a:t>
            </a:r>
            <a:r>
              <a:rPr lang="en-US" sz="1000" dirty="0">
                <a:solidFill>
                  <a:schemeClr val="tx1"/>
                </a:solidFill>
                <a:latin typeface="Arial Narrow" panose="020B0606020202030204" pitchFamily="34" charset="0"/>
              </a:rPr>
              <a:t>; molecules which prevent the heat radiating from earth from escaping the atmosphere (NASA, 2021). Much of this excess heat (&gt;90%) is absorbed into the ocean’s surface due to its high specific heat capacity (SHC) (Cooper, 2019), with over 326±2×1021J of energy introduced into the ocean since the collection of data began in 1956 (NASA, 2021). Subsequently, this increase in SST (sea surface temperature) has disrupted ocean thermodynamics globally, inhibiting the potential for vertical mixing and driving the increase in stratification globally, see Figure 1 (Snider, 2020). This mixing is crucial for the distribution of nutrients through oceanic layers, particularly the mixed layer which resides from the surface downwards to the top of the pycnocline (N.A., 2009). It fosters the growth of a diverse group of essential microscopic producers known as phytoplankton (NASA, 2021). These micro-organisms, responsible for producing between 50-85% of the global oxygen supply annually, </a:t>
            </a:r>
            <a:r>
              <a:rPr lang="en-US" sz="1000" dirty="0" err="1">
                <a:solidFill>
                  <a:schemeClr val="tx1"/>
                </a:solidFill>
                <a:latin typeface="Arial Narrow" panose="020B0606020202030204" pitchFamily="34" charset="0"/>
              </a:rPr>
              <a:t>photosynthesise</a:t>
            </a:r>
            <a:r>
              <a:rPr lang="en-US" sz="1000" dirty="0">
                <a:solidFill>
                  <a:schemeClr val="tx1"/>
                </a:solidFill>
                <a:latin typeface="Arial Narrow" panose="020B0606020202030204" pitchFamily="34" charset="0"/>
              </a:rPr>
              <a:t> to provide much of the energy required to fuel the complex aquatic food web and thus, maintain fish populations globally (Earth Sky, 2015). Subsequently, to address the broad claim </a:t>
            </a:r>
            <a:r>
              <a:rPr lang="en-US" sz="1000" b="1" dirty="0">
                <a:solidFill>
                  <a:schemeClr val="tx1"/>
                </a:solidFill>
                <a:latin typeface="Arial Narrow" panose="020B0606020202030204" pitchFamily="34" charset="0"/>
              </a:rPr>
              <a:t>“Climate change is altering ocean thermal regimes which will have a profound effect on fish populations</a:t>
            </a:r>
            <a:r>
              <a:rPr lang="en-US" sz="1000" dirty="0">
                <a:solidFill>
                  <a:schemeClr val="tx1"/>
                </a:solidFill>
                <a:latin typeface="Arial Narrow" panose="020B0606020202030204" pitchFamily="34" charset="0"/>
              </a:rPr>
              <a:t>”, phytoplankton populations will form the focus of this investigation as a direct indicator for overall fish populations. With global warming only projected to increase SST and thus, drive stratification levels further, this investigation will focus on the significance of an increasing SST on stratification in surface layers and its respective effect on global primary production (phytoplankton abundance). Therefore, the research question is as follows: </a:t>
            </a:r>
          </a:p>
          <a:p>
            <a:pPr algn="just"/>
            <a:r>
              <a:rPr lang="en-US" sz="1000" b="1" dirty="0">
                <a:solidFill>
                  <a:schemeClr val="tx1"/>
                </a:solidFill>
                <a:latin typeface="Arial Narrow" panose="020B0606020202030204" pitchFamily="34" charset="0"/>
              </a:rPr>
              <a:t>RQ:  How does the increase in ocean stratification, resulting from an increase in SST affect primary production in the mixed layer, as a result of the reduction in the exchange of cold, nutrient rich water vital for the growth of phytoplankton? </a:t>
            </a:r>
          </a:p>
          <a:p>
            <a:pPr algn="ctr"/>
            <a:endParaRPr lang="en-US" sz="1200" b="1" dirty="0">
              <a:solidFill>
                <a:schemeClr val="tx1"/>
              </a:solidFill>
              <a:latin typeface="Arial Narrow" panose="020B0606020202030204" pitchFamily="34" charset="0"/>
            </a:endParaRPr>
          </a:p>
        </p:txBody>
      </p:sp>
      <p:sp>
        <p:nvSpPr>
          <p:cNvPr id="47" name="Arrow: Down 46">
            <a:extLst>
              <a:ext uri="{FF2B5EF4-FFF2-40B4-BE49-F238E27FC236}">
                <a16:creationId xmlns:a16="http://schemas.microsoft.com/office/drawing/2014/main" id="{FEAB411C-F766-4D5E-8DB9-3486FA4F635E}"/>
              </a:ext>
            </a:extLst>
          </p:cNvPr>
          <p:cNvSpPr/>
          <p:nvPr/>
        </p:nvSpPr>
        <p:spPr>
          <a:xfrm>
            <a:off x="1215977" y="1930048"/>
            <a:ext cx="296968" cy="1514813"/>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2" name="TextBox 21">
            <a:extLst>
              <a:ext uri="{FF2B5EF4-FFF2-40B4-BE49-F238E27FC236}">
                <a16:creationId xmlns:a16="http://schemas.microsoft.com/office/drawing/2014/main" id="{5D41F09A-0FF4-47BA-994E-A03ECD94AAAF}"/>
              </a:ext>
            </a:extLst>
          </p:cNvPr>
          <p:cNvSpPr txBox="1"/>
          <p:nvPr/>
        </p:nvSpPr>
        <p:spPr>
          <a:xfrm rot="3943124">
            <a:off x="270705" y="2834839"/>
            <a:ext cx="1267874" cy="276999"/>
          </a:xfrm>
          <a:prstGeom prst="rect">
            <a:avLst/>
          </a:prstGeom>
          <a:noFill/>
        </p:spPr>
        <p:txBody>
          <a:bodyPr wrap="square" rtlCol="0">
            <a:spAutoFit/>
          </a:bodyPr>
          <a:lstStyle/>
          <a:p>
            <a:r>
              <a:rPr lang="en-AU" sz="1200" dirty="0">
                <a:latin typeface="Arial Narrow" panose="020B0606020202030204" pitchFamily="34" charset="0"/>
              </a:rPr>
              <a:t>Rationale</a:t>
            </a:r>
          </a:p>
        </p:txBody>
      </p:sp>
      <p:sp>
        <p:nvSpPr>
          <p:cNvPr id="48" name="Rectangle 47">
            <a:extLst>
              <a:ext uri="{FF2B5EF4-FFF2-40B4-BE49-F238E27FC236}">
                <a16:creationId xmlns:a16="http://schemas.microsoft.com/office/drawing/2014/main" id="{6CA9DA44-CCD3-4716-9E92-BFB4ADEA7220}"/>
              </a:ext>
            </a:extLst>
          </p:cNvPr>
          <p:cNvSpPr/>
          <p:nvPr/>
        </p:nvSpPr>
        <p:spPr>
          <a:xfrm>
            <a:off x="496785" y="7947851"/>
            <a:ext cx="5827299" cy="773795"/>
          </a:xfrm>
          <a:prstGeom prst="rect">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dirty="0">
                <a:solidFill>
                  <a:schemeClr val="bg1"/>
                </a:solidFill>
                <a:latin typeface="Arial Narrow" panose="020B0606020202030204" pitchFamily="34" charset="0"/>
              </a:rPr>
              <a:t>Question: What is a Rationale? Answer by filling in the BLANKS  </a:t>
            </a:r>
            <a:r>
              <a:rPr lang="en-US" sz="1200" b="1" dirty="0">
                <a:solidFill>
                  <a:schemeClr val="bg1">
                    <a:lumMod val="85000"/>
                  </a:schemeClr>
                </a:solidFill>
                <a:latin typeface="Arial Narrow" panose="020B0606020202030204" pitchFamily="34" charset="0"/>
              </a:rPr>
              <a:t>(</a:t>
            </a:r>
            <a:r>
              <a:rPr lang="en-US" sz="1200" b="1" i="1" dirty="0">
                <a:solidFill>
                  <a:schemeClr val="bg1">
                    <a:lumMod val="85000"/>
                  </a:schemeClr>
                </a:solidFill>
                <a:latin typeface="Arial Narrow" panose="020B0606020202030204" pitchFamily="34" charset="0"/>
              </a:rPr>
              <a:t>hint: </a:t>
            </a:r>
            <a:r>
              <a:rPr lang="en-US" sz="1200" b="1" dirty="0">
                <a:solidFill>
                  <a:schemeClr val="bg1">
                    <a:lumMod val="85000"/>
                  </a:schemeClr>
                </a:solidFill>
                <a:latin typeface="Arial Narrow" panose="020B0606020202030204" pitchFamily="34" charset="0"/>
              </a:rPr>
              <a:t>see underlined)</a:t>
            </a:r>
          </a:p>
          <a:p>
            <a:endParaRPr lang="en-US" sz="1200" b="1" dirty="0">
              <a:solidFill>
                <a:schemeClr val="bg1"/>
              </a:solidFill>
              <a:latin typeface="Arial Narrow" panose="020B0606020202030204" pitchFamily="34" charset="0"/>
            </a:endParaRPr>
          </a:p>
          <a:p>
            <a:r>
              <a:rPr lang="en-US" sz="1200" b="1" dirty="0">
                <a:solidFill>
                  <a:schemeClr val="bg1"/>
                </a:solidFill>
                <a:latin typeface="Arial Narrow" panose="020B0606020202030204" pitchFamily="34" charset="0"/>
              </a:rPr>
              <a:t>The progression of information from                                                 to…. </a:t>
            </a:r>
          </a:p>
        </p:txBody>
      </p:sp>
      <p:sp>
        <p:nvSpPr>
          <p:cNvPr id="28" name="Rectangle 27">
            <a:extLst>
              <a:ext uri="{FF2B5EF4-FFF2-40B4-BE49-F238E27FC236}">
                <a16:creationId xmlns:a16="http://schemas.microsoft.com/office/drawing/2014/main" id="{7A11874F-5D13-4EBE-9C9B-B973834AAA63}"/>
              </a:ext>
            </a:extLst>
          </p:cNvPr>
          <p:cNvSpPr/>
          <p:nvPr/>
        </p:nvSpPr>
        <p:spPr>
          <a:xfrm>
            <a:off x="2881615" y="8222763"/>
            <a:ext cx="1498477" cy="4113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9" name="Rectangle 48">
            <a:extLst>
              <a:ext uri="{FF2B5EF4-FFF2-40B4-BE49-F238E27FC236}">
                <a16:creationId xmlns:a16="http://schemas.microsoft.com/office/drawing/2014/main" id="{58F44FED-CA09-4973-960A-0AFAE7319645}"/>
              </a:ext>
            </a:extLst>
          </p:cNvPr>
          <p:cNvSpPr/>
          <p:nvPr/>
        </p:nvSpPr>
        <p:spPr>
          <a:xfrm>
            <a:off x="4766887" y="8221527"/>
            <a:ext cx="1439085" cy="4113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3" name="TextBox 17">
            <a:extLst>
              <a:ext uri="{FF2B5EF4-FFF2-40B4-BE49-F238E27FC236}">
                <a16:creationId xmlns:a16="http://schemas.microsoft.com/office/drawing/2014/main" id="{4B274518-D6F2-8296-D2D5-F8FA3AD4F678}"/>
              </a:ext>
            </a:extLst>
          </p:cNvPr>
          <p:cNvSpPr txBox="1"/>
          <p:nvPr/>
        </p:nvSpPr>
        <p:spPr>
          <a:xfrm>
            <a:off x="5486430" y="181253"/>
            <a:ext cx="1170856"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latin typeface="Arial Narrow" pitchFamily="34" charset="0"/>
              </a:rPr>
              <a:t>Name:</a:t>
            </a:r>
          </a:p>
          <a:p>
            <a:endParaRPr lang="en-US" sz="1200" b="1" dirty="0">
              <a:latin typeface="Arial Narrow" pitchFamily="34" charset="0"/>
            </a:endParaRPr>
          </a:p>
          <a:p>
            <a:r>
              <a:rPr lang="en-US" sz="1200" b="1" dirty="0">
                <a:latin typeface="Arial Narrow" pitchFamily="34" charset="0"/>
              </a:rPr>
              <a:t>Date: </a:t>
            </a:r>
          </a:p>
        </p:txBody>
      </p:sp>
      <p:sp>
        <p:nvSpPr>
          <p:cNvPr id="3" name="TextBox 2">
            <a:extLst>
              <a:ext uri="{FF2B5EF4-FFF2-40B4-BE49-F238E27FC236}">
                <a16:creationId xmlns:a16="http://schemas.microsoft.com/office/drawing/2014/main" id="{F8D991AC-213B-F7B9-4077-CB68A4C3D90E}"/>
              </a:ext>
            </a:extLst>
          </p:cNvPr>
          <p:cNvSpPr txBox="1"/>
          <p:nvPr/>
        </p:nvSpPr>
        <p:spPr>
          <a:xfrm>
            <a:off x="2881615" y="8287899"/>
            <a:ext cx="1557533" cy="276999"/>
          </a:xfrm>
          <a:prstGeom prst="rect">
            <a:avLst/>
          </a:prstGeom>
          <a:noFill/>
        </p:spPr>
        <p:txBody>
          <a:bodyPr wrap="square" rtlCol="0">
            <a:spAutoFit/>
          </a:bodyPr>
          <a:lstStyle/>
          <a:p>
            <a:r>
              <a:rPr lang="en-AU" sz="1200" dirty="0">
                <a:solidFill>
                  <a:schemeClr val="tx1">
                    <a:lumMod val="65000"/>
                    <a:lumOff val="35000"/>
                  </a:schemeClr>
                </a:solidFill>
                <a:latin typeface="Comic Sans MS" panose="030F0702030302020204" pitchFamily="66" charset="0"/>
              </a:rPr>
              <a:t>a very broad claim</a:t>
            </a:r>
          </a:p>
        </p:txBody>
      </p:sp>
      <p:sp>
        <p:nvSpPr>
          <p:cNvPr id="25" name="TextBox 24">
            <a:extLst>
              <a:ext uri="{FF2B5EF4-FFF2-40B4-BE49-F238E27FC236}">
                <a16:creationId xmlns:a16="http://schemas.microsoft.com/office/drawing/2014/main" id="{C13A7783-29E5-EAAF-3B4D-2A03A318F220}"/>
              </a:ext>
            </a:extLst>
          </p:cNvPr>
          <p:cNvSpPr txBox="1"/>
          <p:nvPr/>
        </p:nvSpPr>
        <p:spPr>
          <a:xfrm>
            <a:off x="4775679" y="8292192"/>
            <a:ext cx="1557533" cy="276999"/>
          </a:xfrm>
          <a:prstGeom prst="rect">
            <a:avLst/>
          </a:prstGeom>
          <a:noFill/>
        </p:spPr>
        <p:txBody>
          <a:bodyPr wrap="square" rtlCol="0">
            <a:spAutoFit/>
          </a:bodyPr>
          <a:lstStyle/>
          <a:p>
            <a:r>
              <a:rPr lang="en-AU" sz="1200" dirty="0">
                <a:solidFill>
                  <a:schemeClr val="tx1">
                    <a:lumMod val="65000"/>
                    <a:lumOff val="35000"/>
                  </a:schemeClr>
                </a:solidFill>
                <a:latin typeface="Comic Sans MS" panose="030F0702030302020204" pitchFamily="66" charset="0"/>
              </a:rPr>
              <a:t>a very specific RQ</a:t>
            </a:r>
          </a:p>
        </p:txBody>
      </p:sp>
    </p:spTree>
    <p:extLst>
      <p:ext uri="{BB962C8B-B14F-4D97-AF65-F5344CB8AC3E}">
        <p14:creationId xmlns:p14="http://schemas.microsoft.com/office/powerpoint/2010/main" val="14298512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36"/>
          <p:cNvSpPr txBox="1"/>
          <p:nvPr/>
        </p:nvSpPr>
        <p:spPr>
          <a:xfrm>
            <a:off x="423625" y="8809682"/>
            <a:ext cx="1565215"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100" dirty="0">
                <a:latin typeface="Arial Narrow" pitchFamily="34" charset="0"/>
              </a:rPr>
              <a:t>© Marine Education 2022 	                                               </a:t>
            </a:r>
            <a:endParaRPr lang="en-AU" sz="1100" b="1" dirty="0">
              <a:latin typeface="Arial Narrow" pitchFamily="34" charset="0"/>
            </a:endParaRPr>
          </a:p>
        </p:txBody>
      </p:sp>
      <p:cxnSp>
        <p:nvCxnSpPr>
          <p:cNvPr id="127" name="Straight Connector 126"/>
          <p:cNvCxnSpPr/>
          <p:nvPr/>
        </p:nvCxnSpPr>
        <p:spPr>
          <a:xfrm flipH="1">
            <a:off x="469041" y="8808950"/>
            <a:ext cx="5863487" cy="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36"/>
          <p:cNvSpPr txBox="1"/>
          <p:nvPr/>
        </p:nvSpPr>
        <p:spPr>
          <a:xfrm>
            <a:off x="1916831" y="8794273"/>
            <a:ext cx="3761417"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AU" sz="1100" dirty="0">
                <a:latin typeface="Arial Narrow" pitchFamily="34" charset="0"/>
              </a:rPr>
              <a:t>Scientific Genre Conventions</a:t>
            </a:r>
          </a:p>
        </p:txBody>
      </p:sp>
      <p:sp>
        <p:nvSpPr>
          <p:cNvPr id="44" name="TextBox 43">
            <a:extLst>
              <a:ext uri="{FF2B5EF4-FFF2-40B4-BE49-F238E27FC236}">
                <a16:creationId xmlns:a16="http://schemas.microsoft.com/office/drawing/2014/main" id="{2FD31CAF-76B1-4A0F-BFD0-A9C6B5FBD72B}"/>
              </a:ext>
            </a:extLst>
          </p:cNvPr>
          <p:cNvSpPr txBox="1"/>
          <p:nvPr/>
        </p:nvSpPr>
        <p:spPr>
          <a:xfrm>
            <a:off x="564258" y="214201"/>
            <a:ext cx="792088" cy="646331"/>
          </a:xfrm>
          <a:prstGeom prst="rect">
            <a:avLst/>
          </a:prstGeom>
          <a:solidFill>
            <a:schemeClr val="bg1">
              <a:lumMod val="85000"/>
            </a:schemeClr>
          </a:solidFill>
          <a:ln w="57150">
            <a:solidFill>
              <a:schemeClr val="tx1"/>
            </a:solidFill>
          </a:ln>
        </p:spPr>
        <p:txBody>
          <a:bodyPr wrap="square" rtlCol="0">
            <a:spAutoFit/>
          </a:bodyPr>
          <a:lstStyle/>
          <a:p>
            <a:r>
              <a:rPr lang="en-AU" b="1" dirty="0">
                <a:latin typeface="Arial Narrow" panose="020B0606020202030204" pitchFamily="34" charset="0"/>
              </a:rPr>
              <a:t>M</a:t>
            </a:r>
            <a:r>
              <a:rPr lang="en-AU" sz="1200" b="1" dirty="0">
                <a:latin typeface="Arial Narrow" panose="020B0606020202030204" pitchFamily="34" charset="0"/>
              </a:rPr>
              <a:t>arine</a:t>
            </a:r>
            <a:r>
              <a:rPr lang="en-AU" dirty="0"/>
              <a:t> </a:t>
            </a:r>
          </a:p>
          <a:p>
            <a:r>
              <a:rPr lang="en-AU" dirty="0">
                <a:ln>
                  <a:solidFill>
                    <a:schemeClr val="tx1"/>
                  </a:solidFill>
                </a:ln>
                <a:latin typeface="Arial Narrow" panose="020B0606020202030204" pitchFamily="34" charset="0"/>
              </a:rPr>
              <a:t>E</a:t>
            </a:r>
            <a:r>
              <a:rPr lang="en-AU" sz="1200" dirty="0">
                <a:ln>
                  <a:solidFill>
                    <a:schemeClr val="tx1"/>
                  </a:solidFill>
                </a:ln>
                <a:latin typeface="Arial Narrow" panose="020B0606020202030204" pitchFamily="34" charset="0"/>
              </a:rPr>
              <a:t>ducation</a:t>
            </a:r>
          </a:p>
        </p:txBody>
      </p:sp>
      <p:cxnSp>
        <p:nvCxnSpPr>
          <p:cNvPr id="46" name="Straight Connector 45">
            <a:extLst>
              <a:ext uri="{FF2B5EF4-FFF2-40B4-BE49-F238E27FC236}">
                <a16:creationId xmlns:a16="http://schemas.microsoft.com/office/drawing/2014/main" id="{86ADC2CB-2259-430E-A4E9-F01BFE6DE9EE}"/>
              </a:ext>
            </a:extLst>
          </p:cNvPr>
          <p:cNvCxnSpPr/>
          <p:nvPr/>
        </p:nvCxnSpPr>
        <p:spPr>
          <a:xfrm flipH="1">
            <a:off x="465754" y="973010"/>
            <a:ext cx="58634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3995BC98-5C05-45C6-9C90-3A57C8C0F498}"/>
              </a:ext>
            </a:extLst>
          </p:cNvPr>
          <p:cNvSpPr txBox="1"/>
          <p:nvPr/>
        </p:nvSpPr>
        <p:spPr>
          <a:xfrm rot="16200000">
            <a:off x="-56443" y="313427"/>
            <a:ext cx="1116764" cy="184666"/>
          </a:xfrm>
          <a:prstGeom prst="rect">
            <a:avLst/>
          </a:prstGeom>
          <a:noFill/>
        </p:spPr>
        <p:txBody>
          <a:bodyPr wrap="square" rtlCol="0">
            <a:spAutoFit/>
          </a:bodyPr>
          <a:lstStyle/>
          <a:p>
            <a:r>
              <a:rPr lang="en-AU" sz="580" dirty="0">
                <a:latin typeface="Arial Narrow" panose="020B0606020202030204" pitchFamily="34" charset="0"/>
              </a:rPr>
              <a:t>marineeducation.com.au</a:t>
            </a:r>
          </a:p>
        </p:txBody>
      </p:sp>
      <p:sp>
        <p:nvSpPr>
          <p:cNvPr id="24" name="TextBox 23">
            <a:extLst>
              <a:ext uri="{FF2B5EF4-FFF2-40B4-BE49-F238E27FC236}">
                <a16:creationId xmlns:a16="http://schemas.microsoft.com/office/drawing/2014/main" id="{DD4C66FD-3620-45DA-A70B-04F02C406E9D}"/>
              </a:ext>
            </a:extLst>
          </p:cNvPr>
          <p:cNvSpPr txBox="1"/>
          <p:nvPr/>
        </p:nvSpPr>
        <p:spPr>
          <a:xfrm>
            <a:off x="1243396" y="27364"/>
            <a:ext cx="4355985" cy="954107"/>
          </a:xfrm>
          <a:prstGeom prst="rect">
            <a:avLst/>
          </a:prstGeom>
          <a:noFill/>
        </p:spPr>
        <p:txBody>
          <a:bodyPr wrap="square" rtlCol="0">
            <a:spAutoFit/>
          </a:bodyPr>
          <a:lstStyle/>
          <a:p>
            <a:pPr algn="ctr"/>
            <a:r>
              <a:rPr lang="en-AU" sz="2800" b="1" dirty="0">
                <a:latin typeface="Arial Narrow" panose="020B0606020202030204" pitchFamily="34" charset="0"/>
              </a:rPr>
              <a:t>Scientific Genre </a:t>
            </a:r>
          </a:p>
          <a:p>
            <a:pPr algn="ctr"/>
            <a:r>
              <a:rPr lang="en-AU" sz="2800" b="1" dirty="0">
                <a:latin typeface="Arial Narrow" panose="020B0606020202030204" pitchFamily="34" charset="0"/>
              </a:rPr>
              <a:t>Conventions</a:t>
            </a:r>
            <a:endParaRPr lang="en-AU" sz="1600" b="1" dirty="0">
              <a:latin typeface="Arial Narrow" panose="020B0606020202030204" pitchFamily="34" charset="0"/>
            </a:endParaRPr>
          </a:p>
        </p:txBody>
      </p:sp>
      <p:sp>
        <p:nvSpPr>
          <p:cNvPr id="27" name="TextBox 17">
            <a:extLst>
              <a:ext uri="{FF2B5EF4-FFF2-40B4-BE49-F238E27FC236}">
                <a16:creationId xmlns:a16="http://schemas.microsoft.com/office/drawing/2014/main" id="{8C9EE8DC-6706-0440-4393-89C0E223FFC4}"/>
              </a:ext>
            </a:extLst>
          </p:cNvPr>
          <p:cNvSpPr txBox="1"/>
          <p:nvPr/>
        </p:nvSpPr>
        <p:spPr>
          <a:xfrm>
            <a:off x="5486430" y="181253"/>
            <a:ext cx="1170856"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latin typeface="Arial Narrow" pitchFamily="34" charset="0"/>
              </a:rPr>
              <a:t>Name:</a:t>
            </a:r>
          </a:p>
          <a:p>
            <a:endParaRPr lang="en-US" sz="1200" b="1" dirty="0">
              <a:latin typeface="Arial Narrow" pitchFamily="34" charset="0"/>
            </a:endParaRPr>
          </a:p>
          <a:p>
            <a:r>
              <a:rPr lang="en-US" sz="1200" b="1" dirty="0">
                <a:latin typeface="Arial Narrow" pitchFamily="34" charset="0"/>
              </a:rPr>
              <a:t>Date: </a:t>
            </a:r>
          </a:p>
        </p:txBody>
      </p:sp>
      <p:sp>
        <p:nvSpPr>
          <p:cNvPr id="10" name="Rectangle 9">
            <a:extLst>
              <a:ext uri="{FF2B5EF4-FFF2-40B4-BE49-F238E27FC236}">
                <a16:creationId xmlns:a16="http://schemas.microsoft.com/office/drawing/2014/main" id="{35E110C7-F5A4-99CE-AC6A-E4A80CC8CF3A}"/>
              </a:ext>
            </a:extLst>
          </p:cNvPr>
          <p:cNvSpPr/>
          <p:nvPr/>
        </p:nvSpPr>
        <p:spPr>
          <a:xfrm>
            <a:off x="483846" y="1035857"/>
            <a:ext cx="5827299" cy="312401"/>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Arial Narrow" panose="020B0606020202030204" pitchFamily="34" charset="0"/>
              </a:rPr>
              <a:t>Genre Convention:</a:t>
            </a:r>
          </a:p>
        </p:txBody>
      </p:sp>
      <p:sp>
        <p:nvSpPr>
          <p:cNvPr id="2" name="TextBox 1">
            <a:extLst>
              <a:ext uri="{FF2B5EF4-FFF2-40B4-BE49-F238E27FC236}">
                <a16:creationId xmlns:a16="http://schemas.microsoft.com/office/drawing/2014/main" id="{3E07B618-8368-D656-006A-10402BB9144A}"/>
              </a:ext>
            </a:extLst>
          </p:cNvPr>
          <p:cNvSpPr txBox="1"/>
          <p:nvPr/>
        </p:nvSpPr>
        <p:spPr>
          <a:xfrm>
            <a:off x="2224791" y="4880963"/>
            <a:ext cx="2408417" cy="338554"/>
          </a:xfrm>
          <a:prstGeom prst="rect">
            <a:avLst/>
          </a:prstGeom>
          <a:noFill/>
        </p:spPr>
        <p:txBody>
          <a:bodyPr wrap="square" rtlCol="0">
            <a:spAutoFit/>
          </a:bodyPr>
          <a:lstStyle/>
          <a:p>
            <a:pPr algn="ctr"/>
            <a:r>
              <a:rPr lang="en-US" sz="1600" b="1" dirty="0">
                <a:latin typeface="Arial Narrow" panose="020B0606020202030204" pitchFamily="34" charset="0"/>
              </a:rPr>
              <a:t>Page under construction</a:t>
            </a:r>
          </a:p>
        </p:txBody>
      </p:sp>
    </p:spTree>
    <p:extLst>
      <p:ext uri="{BB962C8B-B14F-4D97-AF65-F5344CB8AC3E}">
        <p14:creationId xmlns:p14="http://schemas.microsoft.com/office/powerpoint/2010/main" val="194918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36"/>
          <p:cNvSpPr txBox="1"/>
          <p:nvPr/>
        </p:nvSpPr>
        <p:spPr>
          <a:xfrm>
            <a:off x="423625" y="8809682"/>
            <a:ext cx="1565215"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100" dirty="0">
                <a:latin typeface="Arial Narrow" pitchFamily="34" charset="0"/>
              </a:rPr>
              <a:t>© Marine Education 2022 	                                               </a:t>
            </a:r>
            <a:endParaRPr lang="en-AU" sz="1100" b="1" dirty="0">
              <a:latin typeface="Arial Narrow" pitchFamily="34" charset="0"/>
            </a:endParaRPr>
          </a:p>
        </p:txBody>
      </p:sp>
      <p:cxnSp>
        <p:nvCxnSpPr>
          <p:cNvPr id="127" name="Straight Connector 126"/>
          <p:cNvCxnSpPr/>
          <p:nvPr/>
        </p:nvCxnSpPr>
        <p:spPr>
          <a:xfrm flipH="1">
            <a:off x="469041" y="8808950"/>
            <a:ext cx="5863487" cy="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36"/>
          <p:cNvSpPr txBox="1"/>
          <p:nvPr/>
        </p:nvSpPr>
        <p:spPr>
          <a:xfrm>
            <a:off x="1916831" y="8794273"/>
            <a:ext cx="3569599"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AU" sz="1100" dirty="0">
                <a:latin typeface="Arial Narrow" pitchFamily="34" charset="0"/>
              </a:rPr>
              <a:t>Referencing</a:t>
            </a:r>
          </a:p>
        </p:txBody>
      </p:sp>
      <p:sp>
        <p:nvSpPr>
          <p:cNvPr id="44" name="TextBox 43">
            <a:extLst>
              <a:ext uri="{FF2B5EF4-FFF2-40B4-BE49-F238E27FC236}">
                <a16:creationId xmlns:a16="http://schemas.microsoft.com/office/drawing/2014/main" id="{2FD31CAF-76B1-4A0F-BFD0-A9C6B5FBD72B}"/>
              </a:ext>
            </a:extLst>
          </p:cNvPr>
          <p:cNvSpPr txBox="1"/>
          <p:nvPr/>
        </p:nvSpPr>
        <p:spPr>
          <a:xfrm>
            <a:off x="564258" y="214201"/>
            <a:ext cx="792088" cy="646331"/>
          </a:xfrm>
          <a:prstGeom prst="rect">
            <a:avLst/>
          </a:prstGeom>
          <a:solidFill>
            <a:schemeClr val="bg1">
              <a:lumMod val="85000"/>
            </a:schemeClr>
          </a:solidFill>
          <a:ln w="57150">
            <a:solidFill>
              <a:schemeClr val="tx1"/>
            </a:solidFill>
          </a:ln>
        </p:spPr>
        <p:txBody>
          <a:bodyPr wrap="square" rtlCol="0">
            <a:spAutoFit/>
          </a:bodyPr>
          <a:lstStyle/>
          <a:p>
            <a:r>
              <a:rPr lang="en-AU" b="1" dirty="0">
                <a:latin typeface="Arial Narrow" panose="020B0606020202030204" pitchFamily="34" charset="0"/>
              </a:rPr>
              <a:t>M</a:t>
            </a:r>
            <a:r>
              <a:rPr lang="en-AU" sz="1200" b="1" dirty="0">
                <a:latin typeface="Arial Narrow" panose="020B0606020202030204" pitchFamily="34" charset="0"/>
              </a:rPr>
              <a:t>arine</a:t>
            </a:r>
            <a:r>
              <a:rPr lang="en-AU" dirty="0"/>
              <a:t> </a:t>
            </a:r>
          </a:p>
          <a:p>
            <a:r>
              <a:rPr lang="en-AU" dirty="0">
                <a:ln>
                  <a:solidFill>
                    <a:schemeClr val="tx1"/>
                  </a:solidFill>
                </a:ln>
                <a:latin typeface="Arial Narrow" panose="020B0606020202030204" pitchFamily="34" charset="0"/>
              </a:rPr>
              <a:t>E</a:t>
            </a:r>
            <a:r>
              <a:rPr lang="en-AU" sz="1200" dirty="0">
                <a:ln>
                  <a:solidFill>
                    <a:schemeClr val="tx1"/>
                  </a:solidFill>
                </a:ln>
                <a:latin typeface="Arial Narrow" panose="020B0606020202030204" pitchFamily="34" charset="0"/>
              </a:rPr>
              <a:t>ducation</a:t>
            </a:r>
          </a:p>
        </p:txBody>
      </p:sp>
      <p:cxnSp>
        <p:nvCxnSpPr>
          <p:cNvPr id="46" name="Straight Connector 45">
            <a:extLst>
              <a:ext uri="{FF2B5EF4-FFF2-40B4-BE49-F238E27FC236}">
                <a16:creationId xmlns:a16="http://schemas.microsoft.com/office/drawing/2014/main" id="{86ADC2CB-2259-430E-A4E9-F01BFE6DE9EE}"/>
              </a:ext>
            </a:extLst>
          </p:cNvPr>
          <p:cNvCxnSpPr/>
          <p:nvPr/>
        </p:nvCxnSpPr>
        <p:spPr>
          <a:xfrm flipH="1">
            <a:off x="465754" y="973010"/>
            <a:ext cx="58634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3995BC98-5C05-45C6-9C90-3A57C8C0F498}"/>
              </a:ext>
            </a:extLst>
          </p:cNvPr>
          <p:cNvSpPr txBox="1"/>
          <p:nvPr/>
        </p:nvSpPr>
        <p:spPr>
          <a:xfrm rot="16200000">
            <a:off x="-56443" y="313427"/>
            <a:ext cx="1116764" cy="184666"/>
          </a:xfrm>
          <a:prstGeom prst="rect">
            <a:avLst/>
          </a:prstGeom>
          <a:noFill/>
        </p:spPr>
        <p:txBody>
          <a:bodyPr wrap="square" rtlCol="0">
            <a:spAutoFit/>
          </a:bodyPr>
          <a:lstStyle/>
          <a:p>
            <a:r>
              <a:rPr lang="en-AU" sz="580" dirty="0">
                <a:latin typeface="Arial Narrow" panose="020B0606020202030204" pitchFamily="34" charset="0"/>
              </a:rPr>
              <a:t>marineeducation.com.au</a:t>
            </a:r>
          </a:p>
        </p:txBody>
      </p:sp>
      <p:sp>
        <p:nvSpPr>
          <p:cNvPr id="24" name="TextBox 23">
            <a:extLst>
              <a:ext uri="{FF2B5EF4-FFF2-40B4-BE49-F238E27FC236}">
                <a16:creationId xmlns:a16="http://schemas.microsoft.com/office/drawing/2014/main" id="{DD4C66FD-3620-45DA-A70B-04F02C406E9D}"/>
              </a:ext>
            </a:extLst>
          </p:cNvPr>
          <p:cNvSpPr txBox="1"/>
          <p:nvPr/>
        </p:nvSpPr>
        <p:spPr>
          <a:xfrm>
            <a:off x="1243396" y="242808"/>
            <a:ext cx="4355985" cy="523220"/>
          </a:xfrm>
          <a:prstGeom prst="rect">
            <a:avLst/>
          </a:prstGeom>
          <a:noFill/>
        </p:spPr>
        <p:txBody>
          <a:bodyPr wrap="square" rtlCol="0">
            <a:spAutoFit/>
          </a:bodyPr>
          <a:lstStyle/>
          <a:p>
            <a:pPr algn="ctr"/>
            <a:r>
              <a:rPr lang="en-AU" sz="2800" b="1" dirty="0">
                <a:latin typeface="Arial Narrow" panose="020B0606020202030204" pitchFamily="34" charset="0"/>
              </a:rPr>
              <a:t>Referencing</a:t>
            </a:r>
            <a:endParaRPr lang="en-AU" sz="1600" b="1" dirty="0">
              <a:latin typeface="Arial Narrow" panose="020B0606020202030204" pitchFamily="34" charset="0"/>
            </a:endParaRPr>
          </a:p>
        </p:txBody>
      </p:sp>
      <p:sp>
        <p:nvSpPr>
          <p:cNvPr id="27" name="TextBox 17">
            <a:extLst>
              <a:ext uri="{FF2B5EF4-FFF2-40B4-BE49-F238E27FC236}">
                <a16:creationId xmlns:a16="http://schemas.microsoft.com/office/drawing/2014/main" id="{8C9EE8DC-6706-0440-4393-89C0E223FFC4}"/>
              </a:ext>
            </a:extLst>
          </p:cNvPr>
          <p:cNvSpPr txBox="1"/>
          <p:nvPr/>
        </p:nvSpPr>
        <p:spPr>
          <a:xfrm>
            <a:off x="5486430" y="181253"/>
            <a:ext cx="1170856"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latin typeface="Arial Narrow" pitchFamily="34" charset="0"/>
              </a:rPr>
              <a:t>Name:</a:t>
            </a:r>
          </a:p>
          <a:p>
            <a:endParaRPr lang="en-US" sz="1200" b="1" dirty="0">
              <a:latin typeface="Arial Narrow" pitchFamily="34" charset="0"/>
            </a:endParaRPr>
          </a:p>
          <a:p>
            <a:r>
              <a:rPr lang="en-US" sz="1200" b="1" dirty="0">
                <a:latin typeface="Arial Narrow" pitchFamily="34" charset="0"/>
              </a:rPr>
              <a:t>Date: </a:t>
            </a:r>
          </a:p>
        </p:txBody>
      </p:sp>
      <p:sp>
        <p:nvSpPr>
          <p:cNvPr id="10" name="Rectangle 9">
            <a:extLst>
              <a:ext uri="{FF2B5EF4-FFF2-40B4-BE49-F238E27FC236}">
                <a16:creationId xmlns:a16="http://schemas.microsoft.com/office/drawing/2014/main" id="{C1FFADBA-8B07-959D-1416-B81F236AEA85}"/>
              </a:ext>
            </a:extLst>
          </p:cNvPr>
          <p:cNvSpPr/>
          <p:nvPr/>
        </p:nvSpPr>
        <p:spPr>
          <a:xfrm>
            <a:off x="483846" y="1035857"/>
            <a:ext cx="5827299" cy="583797"/>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latin typeface="Arial Narrow" panose="020B0606020202030204" pitchFamily="34" charset="0"/>
              </a:rPr>
              <a:t>In-text citation:</a:t>
            </a:r>
          </a:p>
          <a:p>
            <a:r>
              <a:rPr lang="en-US" sz="1200" b="1" dirty="0">
                <a:solidFill>
                  <a:schemeClr val="tx1"/>
                </a:solidFill>
                <a:latin typeface="Arial Narrow" panose="020B0606020202030204" pitchFamily="34" charset="0"/>
              </a:rPr>
              <a:t>Reference List or Bibliography:</a:t>
            </a:r>
          </a:p>
        </p:txBody>
      </p:sp>
      <p:sp>
        <p:nvSpPr>
          <p:cNvPr id="2" name="TextBox 1">
            <a:extLst>
              <a:ext uri="{FF2B5EF4-FFF2-40B4-BE49-F238E27FC236}">
                <a16:creationId xmlns:a16="http://schemas.microsoft.com/office/drawing/2014/main" id="{2A18C12A-D301-9A9C-814A-11E6688730BF}"/>
              </a:ext>
            </a:extLst>
          </p:cNvPr>
          <p:cNvSpPr txBox="1"/>
          <p:nvPr/>
        </p:nvSpPr>
        <p:spPr>
          <a:xfrm>
            <a:off x="2224791" y="4880963"/>
            <a:ext cx="2408417" cy="338554"/>
          </a:xfrm>
          <a:prstGeom prst="rect">
            <a:avLst/>
          </a:prstGeom>
          <a:noFill/>
        </p:spPr>
        <p:txBody>
          <a:bodyPr wrap="square" rtlCol="0">
            <a:spAutoFit/>
          </a:bodyPr>
          <a:lstStyle/>
          <a:p>
            <a:pPr algn="ctr"/>
            <a:r>
              <a:rPr lang="en-US" sz="1600" b="1" dirty="0">
                <a:latin typeface="Arial Narrow" panose="020B0606020202030204" pitchFamily="34" charset="0"/>
              </a:rPr>
              <a:t>Page under construction</a:t>
            </a:r>
          </a:p>
        </p:txBody>
      </p:sp>
    </p:spTree>
    <p:extLst>
      <p:ext uri="{BB962C8B-B14F-4D97-AF65-F5344CB8AC3E}">
        <p14:creationId xmlns:p14="http://schemas.microsoft.com/office/powerpoint/2010/main" val="3835474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36"/>
          <p:cNvSpPr txBox="1"/>
          <p:nvPr/>
        </p:nvSpPr>
        <p:spPr>
          <a:xfrm>
            <a:off x="423625" y="8809682"/>
            <a:ext cx="1565215"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100" dirty="0">
                <a:latin typeface="Arial Narrow" pitchFamily="34" charset="0"/>
              </a:rPr>
              <a:t>© Marine Education 2022 	                                               </a:t>
            </a:r>
            <a:endParaRPr lang="en-AU" sz="1100" b="1" dirty="0">
              <a:latin typeface="Arial Narrow" pitchFamily="34" charset="0"/>
            </a:endParaRPr>
          </a:p>
        </p:txBody>
      </p:sp>
      <p:cxnSp>
        <p:nvCxnSpPr>
          <p:cNvPr id="127" name="Straight Connector 126"/>
          <p:cNvCxnSpPr/>
          <p:nvPr/>
        </p:nvCxnSpPr>
        <p:spPr>
          <a:xfrm flipH="1">
            <a:off x="469041" y="8808950"/>
            <a:ext cx="5863487" cy="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FD31CAF-76B1-4A0F-BFD0-A9C6B5FBD72B}"/>
              </a:ext>
            </a:extLst>
          </p:cNvPr>
          <p:cNvSpPr txBox="1"/>
          <p:nvPr/>
        </p:nvSpPr>
        <p:spPr>
          <a:xfrm>
            <a:off x="564258" y="214201"/>
            <a:ext cx="792088" cy="646331"/>
          </a:xfrm>
          <a:prstGeom prst="rect">
            <a:avLst/>
          </a:prstGeom>
          <a:solidFill>
            <a:schemeClr val="bg1">
              <a:lumMod val="85000"/>
            </a:schemeClr>
          </a:solidFill>
          <a:ln w="57150">
            <a:solidFill>
              <a:schemeClr val="tx1"/>
            </a:solidFill>
          </a:ln>
        </p:spPr>
        <p:txBody>
          <a:bodyPr wrap="square" rtlCol="0">
            <a:spAutoFit/>
          </a:bodyPr>
          <a:lstStyle/>
          <a:p>
            <a:r>
              <a:rPr lang="en-AU" b="1" dirty="0">
                <a:latin typeface="Arial Narrow" panose="020B0606020202030204" pitchFamily="34" charset="0"/>
              </a:rPr>
              <a:t>M</a:t>
            </a:r>
            <a:r>
              <a:rPr lang="en-AU" sz="1200" b="1" dirty="0">
                <a:latin typeface="Arial Narrow" panose="020B0606020202030204" pitchFamily="34" charset="0"/>
              </a:rPr>
              <a:t>arine</a:t>
            </a:r>
            <a:r>
              <a:rPr lang="en-AU" dirty="0"/>
              <a:t> </a:t>
            </a:r>
          </a:p>
          <a:p>
            <a:r>
              <a:rPr lang="en-AU" dirty="0">
                <a:ln>
                  <a:solidFill>
                    <a:schemeClr val="tx1"/>
                  </a:solidFill>
                </a:ln>
                <a:latin typeface="Arial Narrow" panose="020B0606020202030204" pitchFamily="34" charset="0"/>
              </a:rPr>
              <a:t>E</a:t>
            </a:r>
            <a:r>
              <a:rPr lang="en-AU" sz="1200" dirty="0">
                <a:ln>
                  <a:solidFill>
                    <a:schemeClr val="tx1"/>
                  </a:solidFill>
                </a:ln>
                <a:latin typeface="Arial Narrow" panose="020B0606020202030204" pitchFamily="34" charset="0"/>
              </a:rPr>
              <a:t>ducation</a:t>
            </a:r>
          </a:p>
        </p:txBody>
      </p:sp>
      <p:cxnSp>
        <p:nvCxnSpPr>
          <p:cNvPr id="46" name="Straight Connector 45">
            <a:extLst>
              <a:ext uri="{FF2B5EF4-FFF2-40B4-BE49-F238E27FC236}">
                <a16:creationId xmlns:a16="http://schemas.microsoft.com/office/drawing/2014/main" id="{86ADC2CB-2259-430E-A4E9-F01BFE6DE9EE}"/>
              </a:ext>
            </a:extLst>
          </p:cNvPr>
          <p:cNvCxnSpPr/>
          <p:nvPr/>
        </p:nvCxnSpPr>
        <p:spPr>
          <a:xfrm flipH="1">
            <a:off x="465754" y="973010"/>
            <a:ext cx="58634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3995BC98-5C05-45C6-9C90-3A57C8C0F498}"/>
              </a:ext>
            </a:extLst>
          </p:cNvPr>
          <p:cNvSpPr txBox="1"/>
          <p:nvPr/>
        </p:nvSpPr>
        <p:spPr>
          <a:xfrm rot="16200000">
            <a:off x="-56443" y="313427"/>
            <a:ext cx="1116764" cy="184666"/>
          </a:xfrm>
          <a:prstGeom prst="rect">
            <a:avLst/>
          </a:prstGeom>
          <a:noFill/>
        </p:spPr>
        <p:txBody>
          <a:bodyPr wrap="square" rtlCol="0">
            <a:spAutoFit/>
          </a:bodyPr>
          <a:lstStyle/>
          <a:p>
            <a:r>
              <a:rPr lang="en-AU" sz="580" dirty="0">
                <a:latin typeface="Arial Narrow" panose="020B0606020202030204" pitchFamily="34" charset="0"/>
              </a:rPr>
              <a:t>marineeducation.com.au</a:t>
            </a:r>
          </a:p>
        </p:txBody>
      </p:sp>
      <p:sp>
        <p:nvSpPr>
          <p:cNvPr id="24" name="TextBox 23">
            <a:extLst>
              <a:ext uri="{FF2B5EF4-FFF2-40B4-BE49-F238E27FC236}">
                <a16:creationId xmlns:a16="http://schemas.microsoft.com/office/drawing/2014/main" id="{DD4C66FD-3620-45DA-A70B-04F02C406E9D}"/>
              </a:ext>
            </a:extLst>
          </p:cNvPr>
          <p:cNvSpPr txBox="1"/>
          <p:nvPr/>
        </p:nvSpPr>
        <p:spPr>
          <a:xfrm>
            <a:off x="843214" y="286691"/>
            <a:ext cx="5171572" cy="523220"/>
          </a:xfrm>
          <a:prstGeom prst="rect">
            <a:avLst/>
          </a:prstGeom>
          <a:noFill/>
        </p:spPr>
        <p:txBody>
          <a:bodyPr wrap="square" rtlCol="0">
            <a:spAutoFit/>
          </a:bodyPr>
          <a:lstStyle/>
          <a:p>
            <a:pPr algn="ctr"/>
            <a:r>
              <a:rPr lang="en-AU" sz="2800" b="1" dirty="0">
                <a:latin typeface="Arial Narrow" panose="020B0606020202030204" pitchFamily="34" charset="0"/>
              </a:rPr>
              <a:t>Research Question (IA3)</a:t>
            </a:r>
            <a:endParaRPr lang="en-AU" sz="1600" b="1" dirty="0">
              <a:latin typeface="Arial Narrow" panose="020B0606020202030204" pitchFamily="34" charset="0"/>
            </a:endParaRPr>
          </a:p>
        </p:txBody>
      </p:sp>
      <p:sp>
        <p:nvSpPr>
          <p:cNvPr id="27" name="TextBox 17">
            <a:extLst>
              <a:ext uri="{FF2B5EF4-FFF2-40B4-BE49-F238E27FC236}">
                <a16:creationId xmlns:a16="http://schemas.microsoft.com/office/drawing/2014/main" id="{8C9EE8DC-6706-0440-4393-89C0E223FFC4}"/>
              </a:ext>
            </a:extLst>
          </p:cNvPr>
          <p:cNvSpPr txBox="1"/>
          <p:nvPr/>
        </p:nvSpPr>
        <p:spPr>
          <a:xfrm>
            <a:off x="5486430" y="181253"/>
            <a:ext cx="1170856"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latin typeface="Arial Narrow" pitchFamily="34" charset="0"/>
              </a:rPr>
              <a:t>Name:</a:t>
            </a:r>
          </a:p>
          <a:p>
            <a:endParaRPr lang="en-US" sz="1200" b="1" dirty="0">
              <a:latin typeface="Arial Narrow" pitchFamily="34" charset="0"/>
            </a:endParaRPr>
          </a:p>
          <a:p>
            <a:r>
              <a:rPr lang="en-US" sz="1200" b="1" dirty="0">
                <a:latin typeface="Arial Narrow" pitchFamily="34" charset="0"/>
              </a:rPr>
              <a:t>Date: </a:t>
            </a:r>
          </a:p>
        </p:txBody>
      </p:sp>
      <p:sp>
        <p:nvSpPr>
          <p:cNvPr id="11" name="Rectangle 10">
            <a:extLst>
              <a:ext uri="{FF2B5EF4-FFF2-40B4-BE49-F238E27FC236}">
                <a16:creationId xmlns:a16="http://schemas.microsoft.com/office/drawing/2014/main" id="{D3710871-52A4-6450-C03B-1E819B810E69}"/>
              </a:ext>
            </a:extLst>
          </p:cNvPr>
          <p:cNvSpPr/>
          <p:nvPr/>
        </p:nvSpPr>
        <p:spPr>
          <a:xfrm>
            <a:off x="483846" y="1035857"/>
            <a:ext cx="5827299" cy="421435"/>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Arial Narrow" panose="020B0606020202030204" pitchFamily="34" charset="0"/>
              </a:rPr>
              <a:t>The Research Question (in an IA3) addresses a claim (or an aspect of a claim)</a:t>
            </a:r>
          </a:p>
          <a:p>
            <a:pPr algn="ctr"/>
            <a:r>
              <a:rPr lang="en-US" sz="900" b="1" dirty="0">
                <a:solidFill>
                  <a:schemeClr val="tx1"/>
                </a:solidFill>
                <a:latin typeface="Arial Narrow" panose="020B0606020202030204" pitchFamily="34" charset="0"/>
              </a:rPr>
              <a:t>Claim: an assertion made </a:t>
            </a:r>
            <a:r>
              <a:rPr lang="en-US" sz="900" b="1" i="1" dirty="0">
                <a:solidFill>
                  <a:schemeClr val="tx1"/>
                </a:solidFill>
                <a:latin typeface="Arial Narrow" panose="020B0606020202030204" pitchFamily="34" charset="0"/>
              </a:rPr>
              <a:t>without</a:t>
            </a:r>
            <a:r>
              <a:rPr lang="en-US" sz="900" b="1" dirty="0">
                <a:solidFill>
                  <a:schemeClr val="tx1"/>
                </a:solidFill>
                <a:latin typeface="Arial Narrow" panose="020B0606020202030204" pitchFamily="34" charset="0"/>
              </a:rPr>
              <a:t> any accompanying evidence to support it</a:t>
            </a:r>
          </a:p>
        </p:txBody>
      </p:sp>
      <p:sp>
        <p:nvSpPr>
          <p:cNvPr id="12" name="TextBox 11">
            <a:extLst>
              <a:ext uri="{FF2B5EF4-FFF2-40B4-BE49-F238E27FC236}">
                <a16:creationId xmlns:a16="http://schemas.microsoft.com/office/drawing/2014/main" id="{8A95395B-9E1A-E989-9302-7262D351C07F}"/>
              </a:ext>
            </a:extLst>
          </p:cNvPr>
          <p:cNvSpPr txBox="1"/>
          <p:nvPr/>
        </p:nvSpPr>
        <p:spPr>
          <a:xfrm>
            <a:off x="465754" y="1527542"/>
            <a:ext cx="5890307" cy="4801314"/>
          </a:xfrm>
          <a:prstGeom prst="rect">
            <a:avLst/>
          </a:prstGeom>
          <a:noFill/>
        </p:spPr>
        <p:txBody>
          <a:bodyPr wrap="square" rtlCol="0">
            <a:spAutoFit/>
          </a:bodyPr>
          <a:lstStyle/>
          <a:p>
            <a:endParaRPr lang="en-US" sz="1200" b="1" dirty="0">
              <a:latin typeface="Arial Narrow" panose="020B0606020202030204" pitchFamily="34" charset="0"/>
            </a:endParaRPr>
          </a:p>
          <a:p>
            <a:endParaRPr lang="en-US" sz="1200" b="1" dirty="0">
              <a:latin typeface="Arial Narrow" panose="020B0606020202030204" pitchFamily="34" charset="0"/>
            </a:endParaRPr>
          </a:p>
          <a:p>
            <a:endParaRPr lang="en-US" sz="1200" b="1" dirty="0">
              <a:latin typeface="Arial Narrow" panose="020B0606020202030204" pitchFamily="34" charset="0"/>
            </a:endParaRPr>
          </a:p>
          <a:p>
            <a:endParaRPr lang="en-US" sz="1200" b="1" dirty="0">
              <a:latin typeface="Arial Narrow" panose="020B0606020202030204" pitchFamily="34" charset="0"/>
            </a:endParaRPr>
          </a:p>
          <a:p>
            <a:endParaRPr lang="en-US" sz="1200" b="1" dirty="0">
              <a:latin typeface="Arial Narrow" panose="020B0606020202030204" pitchFamily="34" charset="0"/>
            </a:endParaRPr>
          </a:p>
          <a:p>
            <a:endParaRPr lang="en-US" sz="1200" b="1" dirty="0">
              <a:latin typeface="Arial Narrow" panose="020B0606020202030204" pitchFamily="34" charset="0"/>
            </a:endParaRPr>
          </a:p>
          <a:p>
            <a:endParaRPr lang="en-US" sz="1200" b="1" dirty="0">
              <a:latin typeface="Arial Narrow" panose="020B0606020202030204" pitchFamily="34" charset="0"/>
            </a:endParaRPr>
          </a:p>
          <a:p>
            <a:endParaRPr lang="en-US" sz="1200" b="1" dirty="0">
              <a:latin typeface="Arial Narrow" panose="020B0606020202030204" pitchFamily="34" charset="0"/>
            </a:endParaRPr>
          </a:p>
          <a:p>
            <a:endParaRPr lang="en-US" sz="1200" b="1" dirty="0">
              <a:latin typeface="Arial Narrow" panose="020B0606020202030204" pitchFamily="34" charset="0"/>
            </a:endParaRPr>
          </a:p>
          <a:p>
            <a:endParaRPr lang="en-US" sz="1200" b="1" dirty="0">
              <a:latin typeface="Arial Narrow" panose="020B0606020202030204" pitchFamily="34" charset="0"/>
            </a:endParaRPr>
          </a:p>
          <a:p>
            <a:endParaRPr lang="en-US" sz="1200" b="1" dirty="0">
              <a:latin typeface="Arial Narrow" panose="020B0606020202030204" pitchFamily="34" charset="0"/>
            </a:endParaRPr>
          </a:p>
          <a:p>
            <a:endParaRPr lang="en-US" sz="1200" b="1" dirty="0">
              <a:latin typeface="Arial Narrow" panose="020B0606020202030204" pitchFamily="34" charset="0"/>
            </a:endParaRPr>
          </a:p>
          <a:p>
            <a:endParaRPr lang="en-US" sz="1200" dirty="0">
              <a:latin typeface="Arial Narrow" panose="020B0606020202030204" pitchFamily="34" charset="0"/>
            </a:endParaRPr>
          </a:p>
          <a:p>
            <a:endParaRPr lang="en-US" sz="1200" dirty="0">
              <a:latin typeface="Arial Narrow" panose="020B0606020202030204" pitchFamily="34" charset="0"/>
            </a:endParaRPr>
          </a:p>
          <a:p>
            <a:endParaRPr lang="en-US" sz="1200" dirty="0">
              <a:latin typeface="Arial Narrow" panose="020B0606020202030204" pitchFamily="34" charset="0"/>
            </a:endParaRPr>
          </a:p>
          <a:p>
            <a:endParaRPr lang="en-US" dirty="0">
              <a:latin typeface="Arial Narrow" panose="020B0606020202030204" pitchFamily="34" charset="0"/>
            </a:endParaRPr>
          </a:p>
          <a:p>
            <a:r>
              <a:rPr lang="en-US" sz="1200" dirty="0">
                <a:latin typeface="Arial Narrow" panose="020B0606020202030204" pitchFamily="34" charset="0"/>
              </a:rPr>
              <a:t>	RQ: To what extent is overfishing causing declines in world Bluefin Tuna fisheries?</a:t>
            </a:r>
          </a:p>
          <a:p>
            <a:endParaRPr lang="en-US" sz="1200" dirty="0">
              <a:latin typeface="Arial Narrow" panose="020B0606020202030204" pitchFamily="34" charset="0"/>
            </a:endParaRPr>
          </a:p>
          <a:p>
            <a:r>
              <a:rPr lang="en-US" sz="1200" dirty="0">
                <a:latin typeface="Arial Narrow" panose="020B0606020202030204" pitchFamily="34" charset="0"/>
              </a:rPr>
              <a:t>	RQ: What effect does Global Longline Fishing have on the population of Southern 	Bluefin Tuna (</a:t>
            </a:r>
            <a:r>
              <a:rPr lang="en-US" sz="1200" i="1" dirty="0">
                <a:latin typeface="Arial Narrow" panose="020B0606020202030204" pitchFamily="34" charset="0"/>
              </a:rPr>
              <a:t>Thunnus </a:t>
            </a:r>
            <a:r>
              <a:rPr lang="en-US" sz="1200" i="1" dirty="0" err="1">
                <a:latin typeface="Arial Narrow" panose="020B0606020202030204" pitchFamily="34" charset="0"/>
              </a:rPr>
              <a:t>maccoyii</a:t>
            </a:r>
            <a:r>
              <a:rPr lang="en-US" sz="1200" i="1" dirty="0">
                <a:latin typeface="Arial Narrow" panose="020B0606020202030204" pitchFamily="34" charset="0"/>
              </a:rPr>
              <a:t>) </a:t>
            </a:r>
            <a:r>
              <a:rPr lang="en-US" sz="1200" dirty="0">
                <a:latin typeface="Arial Narrow" panose="020B0606020202030204" pitchFamily="34" charset="0"/>
              </a:rPr>
              <a:t>before and after the introduction of the Commission 	for the Conservation of Southern Bluefin Tuna? </a:t>
            </a:r>
          </a:p>
          <a:p>
            <a:endParaRPr lang="en-US" sz="1200" dirty="0">
              <a:latin typeface="Arial Narrow" panose="020B0606020202030204" pitchFamily="34" charset="0"/>
            </a:endParaRPr>
          </a:p>
          <a:p>
            <a:r>
              <a:rPr lang="en-US" sz="1200" dirty="0">
                <a:latin typeface="Arial Narrow" panose="020B0606020202030204" pitchFamily="34" charset="0"/>
              </a:rPr>
              <a:t>	</a:t>
            </a:r>
          </a:p>
          <a:p>
            <a:r>
              <a:rPr lang="en-US" sz="1200" dirty="0">
                <a:latin typeface="Arial Narrow" panose="020B0606020202030204" pitchFamily="34" charset="0"/>
              </a:rPr>
              <a:t>	</a:t>
            </a:r>
          </a:p>
          <a:p>
            <a:r>
              <a:rPr lang="en-US" sz="1200" dirty="0">
                <a:latin typeface="Arial Narrow" panose="020B0606020202030204" pitchFamily="34" charset="0"/>
              </a:rPr>
              <a:t>	 </a:t>
            </a:r>
            <a:endParaRPr lang="en-AU" sz="1400" b="1" dirty="0">
              <a:latin typeface="Arial Narrow" panose="020B0606020202030204" pitchFamily="34" charset="0"/>
            </a:endParaRPr>
          </a:p>
        </p:txBody>
      </p:sp>
      <p:sp>
        <p:nvSpPr>
          <p:cNvPr id="21" name="Rectangle 20">
            <a:extLst>
              <a:ext uri="{FF2B5EF4-FFF2-40B4-BE49-F238E27FC236}">
                <a16:creationId xmlns:a16="http://schemas.microsoft.com/office/drawing/2014/main" id="{1FCFCE77-BBC0-0522-D0CD-12B4482B8137}"/>
              </a:ext>
            </a:extLst>
          </p:cNvPr>
          <p:cNvSpPr/>
          <p:nvPr/>
        </p:nvSpPr>
        <p:spPr>
          <a:xfrm>
            <a:off x="485479" y="3645417"/>
            <a:ext cx="5827299" cy="794129"/>
          </a:xfrm>
          <a:prstGeom prst="rect">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dirty="0">
                <a:solidFill>
                  <a:schemeClr val="bg1"/>
                </a:solidFill>
                <a:latin typeface="Arial Narrow" panose="020B0606020202030204" pitchFamily="34" charset="0"/>
              </a:rPr>
              <a:t>Activity: Below are 2 research questions from past student papers responding to the following claim: “More effective fishing techniques are impacting on marine life and habitats”. </a:t>
            </a:r>
          </a:p>
          <a:p>
            <a:r>
              <a:rPr lang="en-US" sz="1200" b="1" dirty="0">
                <a:solidFill>
                  <a:schemeClr val="bg1"/>
                </a:solidFill>
                <a:latin typeface="Arial Narrow" panose="020B0606020202030204" pitchFamily="34" charset="0"/>
              </a:rPr>
              <a:t>In the box beside each RQ, indicate if the RQ is a 3-4 (relevant) or a 5-6 (specific </a:t>
            </a:r>
            <a:r>
              <a:rPr lang="en-US" sz="1200" b="1" i="1" dirty="0">
                <a:solidFill>
                  <a:schemeClr val="bg1"/>
                </a:solidFill>
                <a:latin typeface="Arial Narrow" panose="020B0606020202030204" pitchFamily="34" charset="0"/>
              </a:rPr>
              <a:t>and</a:t>
            </a:r>
            <a:r>
              <a:rPr lang="en-US" sz="1200" b="1" dirty="0">
                <a:solidFill>
                  <a:schemeClr val="bg1"/>
                </a:solidFill>
                <a:latin typeface="Arial Narrow" panose="020B0606020202030204" pitchFamily="34" charset="0"/>
              </a:rPr>
              <a:t> relevant).</a:t>
            </a:r>
          </a:p>
        </p:txBody>
      </p:sp>
      <p:sp>
        <p:nvSpPr>
          <p:cNvPr id="2" name="Rectangle 1">
            <a:extLst>
              <a:ext uri="{FF2B5EF4-FFF2-40B4-BE49-F238E27FC236}">
                <a16:creationId xmlns:a16="http://schemas.microsoft.com/office/drawing/2014/main" id="{07DE4DD4-24B3-4280-CC24-B0D570D30825}"/>
              </a:ext>
            </a:extLst>
          </p:cNvPr>
          <p:cNvSpPr/>
          <p:nvPr/>
        </p:nvSpPr>
        <p:spPr>
          <a:xfrm>
            <a:off x="659062" y="4572000"/>
            <a:ext cx="602479" cy="4123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0" name="Rectangle 39">
            <a:extLst>
              <a:ext uri="{FF2B5EF4-FFF2-40B4-BE49-F238E27FC236}">
                <a16:creationId xmlns:a16="http://schemas.microsoft.com/office/drawing/2014/main" id="{420541A2-55F8-B5B2-D69D-F37AAABA2F90}"/>
              </a:ext>
            </a:extLst>
          </p:cNvPr>
          <p:cNvSpPr/>
          <p:nvPr/>
        </p:nvSpPr>
        <p:spPr>
          <a:xfrm>
            <a:off x="665051" y="5128329"/>
            <a:ext cx="602479" cy="4123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2" name="Rectangle 41">
            <a:extLst>
              <a:ext uri="{FF2B5EF4-FFF2-40B4-BE49-F238E27FC236}">
                <a16:creationId xmlns:a16="http://schemas.microsoft.com/office/drawing/2014/main" id="{8CAD6BCE-D78F-B181-0DDB-C4628F935070}"/>
              </a:ext>
            </a:extLst>
          </p:cNvPr>
          <p:cNvSpPr/>
          <p:nvPr/>
        </p:nvSpPr>
        <p:spPr>
          <a:xfrm>
            <a:off x="501939" y="5718077"/>
            <a:ext cx="5827299" cy="2998755"/>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1200" b="1" dirty="0">
                <a:solidFill>
                  <a:schemeClr val="tx1"/>
                </a:solidFill>
                <a:latin typeface="Arial Narrow" panose="020B0606020202030204" pitchFamily="34" charset="0"/>
              </a:rPr>
              <a:t>Activity: Write a RELEVANT (general) research question (3-4) that addresses a claim (or an aspect of a claim) assigned by your teacher.</a:t>
            </a:r>
          </a:p>
          <a:p>
            <a:pPr algn="just"/>
            <a:endParaRPr lang="en-US" sz="1200" b="1" dirty="0">
              <a:solidFill>
                <a:schemeClr val="tx1"/>
              </a:solidFill>
              <a:latin typeface="Arial Narrow" panose="020B0606020202030204" pitchFamily="34" charset="0"/>
            </a:endParaRPr>
          </a:p>
          <a:p>
            <a:pPr algn="just"/>
            <a:endParaRPr lang="en-US" sz="1200" b="1" dirty="0">
              <a:solidFill>
                <a:schemeClr val="tx1"/>
              </a:solidFill>
              <a:latin typeface="Arial Narrow" panose="020B0606020202030204" pitchFamily="34" charset="0"/>
            </a:endParaRPr>
          </a:p>
          <a:p>
            <a:pPr algn="just"/>
            <a:endParaRPr lang="en-US" sz="1200" b="1" dirty="0">
              <a:solidFill>
                <a:schemeClr val="tx1"/>
              </a:solidFill>
              <a:latin typeface="Arial Narrow" panose="020B0606020202030204" pitchFamily="34" charset="0"/>
            </a:endParaRPr>
          </a:p>
          <a:p>
            <a:pPr algn="just"/>
            <a:endParaRPr lang="en-US" sz="1200" b="1" dirty="0">
              <a:solidFill>
                <a:schemeClr val="tx1"/>
              </a:solidFill>
              <a:latin typeface="Arial Narrow" panose="020B0606020202030204" pitchFamily="34" charset="0"/>
            </a:endParaRPr>
          </a:p>
          <a:p>
            <a:pPr algn="just"/>
            <a:endParaRPr lang="en-US" sz="1600" b="1" dirty="0">
              <a:solidFill>
                <a:schemeClr val="tx1"/>
              </a:solidFill>
              <a:latin typeface="Arial Narrow" panose="020B0606020202030204" pitchFamily="34" charset="0"/>
            </a:endParaRPr>
          </a:p>
          <a:p>
            <a:pPr algn="just"/>
            <a:r>
              <a:rPr lang="en-US" sz="1200" b="1" dirty="0">
                <a:solidFill>
                  <a:schemeClr val="tx1"/>
                </a:solidFill>
                <a:latin typeface="Arial Narrow" panose="020B0606020202030204" pitchFamily="34" charset="0"/>
              </a:rPr>
              <a:t>Activity: Add more detail to the Dependent and Independent Variables to make them more SPECIFIC (5-6)   </a:t>
            </a:r>
            <a:r>
              <a:rPr lang="en-US" sz="1100" i="1" dirty="0">
                <a:solidFill>
                  <a:schemeClr val="tx1"/>
                </a:solidFill>
                <a:latin typeface="Arial Narrow" panose="020B0606020202030204" pitchFamily="34" charset="0"/>
              </a:rPr>
              <a:t>Hint: </a:t>
            </a:r>
            <a:r>
              <a:rPr lang="en-US" sz="1100" dirty="0">
                <a:solidFill>
                  <a:schemeClr val="tx1"/>
                </a:solidFill>
                <a:latin typeface="Arial Narrow" panose="020B0606020202030204" pitchFamily="34" charset="0"/>
              </a:rPr>
              <a:t>make sure your evidence can still (collectively) answer the RQ and address the claim. </a:t>
            </a:r>
            <a:endParaRPr lang="en-US" sz="1200" dirty="0">
              <a:solidFill>
                <a:schemeClr val="tx1"/>
              </a:solidFill>
              <a:latin typeface="Arial Narrow" panose="020B0606020202030204" pitchFamily="34" charset="0"/>
            </a:endParaRPr>
          </a:p>
        </p:txBody>
      </p:sp>
      <p:sp>
        <p:nvSpPr>
          <p:cNvPr id="45" name="Rectangle 44">
            <a:extLst>
              <a:ext uri="{FF2B5EF4-FFF2-40B4-BE49-F238E27FC236}">
                <a16:creationId xmlns:a16="http://schemas.microsoft.com/office/drawing/2014/main" id="{C360F389-200E-5185-740D-3970F9020E87}"/>
              </a:ext>
            </a:extLst>
          </p:cNvPr>
          <p:cNvSpPr/>
          <p:nvPr/>
        </p:nvSpPr>
        <p:spPr>
          <a:xfrm>
            <a:off x="559538" y="6194064"/>
            <a:ext cx="5699469" cy="8432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7" name="Rectangle 46">
            <a:extLst>
              <a:ext uri="{FF2B5EF4-FFF2-40B4-BE49-F238E27FC236}">
                <a16:creationId xmlns:a16="http://schemas.microsoft.com/office/drawing/2014/main" id="{69ECDE42-A6D5-9CC5-179C-2DF515A06021}"/>
              </a:ext>
            </a:extLst>
          </p:cNvPr>
          <p:cNvSpPr/>
          <p:nvPr/>
        </p:nvSpPr>
        <p:spPr>
          <a:xfrm>
            <a:off x="559539" y="7564500"/>
            <a:ext cx="5699469" cy="10820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TextBox 3">
            <a:extLst>
              <a:ext uri="{FF2B5EF4-FFF2-40B4-BE49-F238E27FC236}">
                <a16:creationId xmlns:a16="http://schemas.microsoft.com/office/drawing/2014/main" id="{96DA8EB5-72C9-D90E-472C-777ABE426A2E}"/>
              </a:ext>
            </a:extLst>
          </p:cNvPr>
          <p:cNvSpPr txBox="1"/>
          <p:nvPr/>
        </p:nvSpPr>
        <p:spPr>
          <a:xfrm>
            <a:off x="567575" y="6205746"/>
            <a:ext cx="5597729" cy="276999"/>
          </a:xfrm>
          <a:prstGeom prst="rect">
            <a:avLst/>
          </a:prstGeom>
          <a:noFill/>
        </p:spPr>
        <p:txBody>
          <a:bodyPr wrap="square" rtlCol="0">
            <a:spAutoFit/>
          </a:bodyPr>
          <a:lstStyle/>
          <a:p>
            <a:r>
              <a:rPr lang="en-AU" sz="1200" b="1" dirty="0">
                <a:latin typeface="Arial Narrow" panose="020B0606020202030204" pitchFamily="34" charset="0"/>
              </a:rPr>
              <a:t>RQ (3-4):</a:t>
            </a:r>
            <a:endParaRPr lang="en-AU" sz="1200" dirty="0">
              <a:solidFill>
                <a:schemeClr val="tx1">
                  <a:lumMod val="65000"/>
                  <a:lumOff val="35000"/>
                </a:schemeClr>
              </a:solidFill>
              <a:latin typeface="Comic Sans MS" panose="030F0702030302020204" pitchFamily="66" charset="0"/>
            </a:endParaRPr>
          </a:p>
        </p:txBody>
      </p:sp>
      <p:sp>
        <p:nvSpPr>
          <p:cNvPr id="23" name="TextBox 22">
            <a:extLst>
              <a:ext uri="{FF2B5EF4-FFF2-40B4-BE49-F238E27FC236}">
                <a16:creationId xmlns:a16="http://schemas.microsoft.com/office/drawing/2014/main" id="{5714B290-CE78-08EB-9833-6AF516FF808F}"/>
              </a:ext>
            </a:extLst>
          </p:cNvPr>
          <p:cNvSpPr txBox="1"/>
          <p:nvPr/>
        </p:nvSpPr>
        <p:spPr>
          <a:xfrm>
            <a:off x="586572" y="7616458"/>
            <a:ext cx="5578732" cy="276999"/>
          </a:xfrm>
          <a:prstGeom prst="rect">
            <a:avLst/>
          </a:prstGeom>
          <a:noFill/>
        </p:spPr>
        <p:txBody>
          <a:bodyPr wrap="square" rtlCol="0">
            <a:spAutoFit/>
          </a:bodyPr>
          <a:lstStyle/>
          <a:p>
            <a:r>
              <a:rPr lang="en-AU" sz="1200" b="1" dirty="0">
                <a:latin typeface="Arial Narrow" panose="020B0606020202030204" pitchFamily="34" charset="0"/>
              </a:rPr>
              <a:t>RQ (5-6):</a:t>
            </a:r>
            <a:endParaRPr lang="en-AU" sz="1200" b="1" dirty="0">
              <a:solidFill>
                <a:schemeClr val="tx1">
                  <a:lumMod val="65000"/>
                  <a:lumOff val="35000"/>
                </a:schemeClr>
              </a:solidFill>
              <a:latin typeface="Comic Sans MS" panose="030F0702030302020204" pitchFamily="66" charset="0"/>
            </a:endParaRPr>
          </a:p>
        </p:txBody>
      </p:sp>
      <p:graphicFrame>
        <p:nvGraphicFramePr>
          <p:cNvPr id="5" name="Table 12">
            <a:extLst>
              <a:ext uri="{FF2B5EF4-FFF2-40B4-BE49-F238E27FC236}">
                <a16:creationId xmlns:a16="http://schemas.microsoft.com/office/drawing/2014/main" id="{414CD05E-358C-A290-144C-1DF49995A4DE}"/>
              </a:ext>
            </a:extLst>
          </p:cNvPr>
          <p:cNvGraphicFramePr>
            <a:graphicFrameLocks noGrp="1"/>
          </p:cNvGraphicFramePr>
          <p:nvPr>
            <p:extLst>
              <p:ext uri="{D42A27DB-BD31-4B8C-83A1-F6EECF244321}">
                <p14:modId xmlns:p14="http://schemas.microsoft.com/office/powerpoint/2010/main" val="2915986322"/>
              </p:ext>
            </p:extLst>
          </p:nvPr>
        </p:nvGraphicFramePr>
        <p:xfrm>
          <a:off x="495622" y="1570217"/>
          <a:ext cx="5827299" cy="2011680"/>
        </p:xfrm>
        <a:graphic>
          <a:graphicData uri="http://schemas.openxmlformats.org/drawingml/2006/table">
            <a:tbl>
              <a:tblPr firstRow="1" bandRow="1">
                <a:tableStyleId>{5940675A-B579-460E-94D1-54222C63F5DA}</a:tableStyleId>
              </a:tblPr>
              <a:tblGrid>
                <a:gridCol w="2717354">
                  <a:extLst>
                    <a:ext uri="{9D8B030D-6E8A-4147-A177-3AD203B41FA5}">
                      <a16:colId xmlns:a16="http://schemas.microsoft.com/office/drawing/2014/main" val="4119709212"/>
                    </a:ext>
                  </a:extLst>
                </a:gridCol>
                <a:gridCol w="3109945">
                  <a:extLst>
                    <a:ext uri="{9D8B030D-6E8A-4147-A177-3AD203B41FA5}">
                      <a16:colId xmlns:a16="http://schemas.microsoft.com/office/drawing/2014/main" val="643899372"/>
                    </a:ext>
                  </a:extLst>
                </a:gridCol>
              </a:tblGrid>
              <a:tr h="177747">
                <a:tc gridSpan="2">
                  <a:txBody>
                    <a:bodyPr/>
                    <a:lstStyle/>
                    <a:p>
                      <a:r>
                        <a:rPr lang="en-AU" sz="1200" b="1" dirty="0">
                          <a:solidFill>
                            <a:schemeClr val="bg1"/>
                          </a:solidFill>
                          <a:latin typeface="Arial Narrow" panose="020B0606020202030204" pitchFamily="34" charset="0"/>
                        </a:rPr>
                        <a:t>SCIENTIFIC ARGUMENTS marking criteria</a:t>
                      </a:r>
                    </a:p>
                  </a:txBody>
                  <a:tcPr>
                    <a:solidFill>
                      <a:schemeClr val="tx1"/>
                    </a:solidFill>
                  </a:tcPr>
                </a:tc>
                <a:tc hMerge="1">
                  <a:txBody>
                    <a:bodyPr/>
                    <a:lstStyle/>
                    <a:p>
                      <a:endParaRPr lang="en-AU" sz="1200" dirty="0"/>
                    </a:p>
                  </a:txBody>
                  <a:tcPr/>
                </a:tc>
                <a:extLst>
                  <a:ext uri="{0D108BD9-81ED-4DB2-BD59-A6C34878D82A}">
                    <a16:rowId xmlns:a16="http://schemas.microsoft.com/office/drawing/2014/main" val="3639776331"/>
                  </a:ext>
                </a:extLst>
              </a:tr>
              <a:tr h="177747">
                <a:tc>
                  <a:txBody>
                    <a:bodyPr/>
                    <a:lstStyle/>
                    <a:p>
                      <a:pPr algn="ctr"/>
                      <a:r>
                        <a:rPr lang="en-AU" sz="1200" b="1" dirty="0">
                          <a:latin typeface="Arial Narrow" panose="020B0606020202030204" pitchFamily="34" charset="0"/>
                        </a:rPr>
                        <a:t>Specific AND Relevant (5-6) </a:t>
                      </a:r>
                    </a:p>
                  </a:txBody>
                  <a:tcPr anchor="ctr">
                    <a:solidFill>
                      <a:schemeClr val="bg1">
                        <a:lumMod val="85000"/>
                      </a:schemeClr>
                    </a:solidFill>
                  </a:tcPr>
                </a:tc>
                <a:tc>
                  <a:txBody>
                    <a:bodyPr/>
                    <a:lstStyle/>
                    <a:p>
                      <a:pPr algn="ctr"/>
                      <a:r>
                        <a:rPr lang="en-AU" sz="1200" b="1" dirty="0">
                          <a:latin typeface="Arial Narrow" panose="020B0606020202030204" pitchFamily="34" charset="0"/>
                        </a:rPr>
                        <a:t>Relevant (3-4)</a:t>
                      </a:r>
                    </a:p>
                  </a:txBody>
                  <a:tcPr anchor="ctr">
                    <a:solidFill>
                      <a:schemeClr val="bg1">
                        <a:lumMod val="85000"/>
                      </a:schemeClr>
                    </a:solidFill>
                  </a:tcPr>
                </a:tc>
                <a:extLst>
                  <a:ext uri="{0D108BD9-81ED-4DB2-BD59-A6C34878D82A}">
                    <a16:rowId xmlns:a16="http://schemas.microsoft.com/office/drawing/2014/main" val="2843820462"/>
                  </a:ext>
                </a:extLst>
              </a:tr>
              <a:tr h="1179552">
                <a:tc>
                  <a:txBody>
                    <a:bodyPr/>
                    <a:lstStyle/>
                    <a:p>
                      <a:pPr marL="171450" indent="-171450" algn="l">
                        <a:buFont typeface="Arial" panose="020B0604020202020204" pitchFamily="34" charset="0"/>
                        <a:buChar char="•"/>
                      </a:pPr>
                      <a:r>
                        <a:rPr lang="en-US" sz="1200" dirty="0">
                          <a:latin typeface="Arial Narrow" panose="020B0606020202030204" pitchFamily="34" charset="0"/>
                        </a:rPr>
                        <a:t>Specific (clearly defined, identified, narrowed down) </a:t>
                      </a:r>
                      <a:r>
                        <a:rPr lang="en-US" sz="1200" i="0" dirty="0">
                          <a:latin typeface="Arial Narrow" panose="020B0606020202030204" pitchFamily="34" charset="0"/>
                        </a:rPr>
                        <a:t>AND</a:t>
                      </a:r>
                      <a:r>
                        <a:rPr lang="en-US" sz="1200" i="1" dirty="0">
                          <a:latin typeface="Arial Narrow" panose="020B0606020202030204" pitchFamily="34" charset="0"/>
                        </a:rPr>
                        <a:t> </a:t>
                      </a:r>
                      <a:r>
                        <a:rPr lang="en-US" sz="1200" dirty="0">
                          <a:latin typeface="Arial Narrow" panose="020B0606020202030204" pitchFamily="34" charset="0"/>
                        </a:rPr>
                        <a:t>relevant </a:t>
                      </a:r>
                    </a:p>
                    <a:p>
                      <a:pPr marL="171450" indent="-171450" algn="l">
                        <a:buFont typeface="Arial" panose="020B0604020202020204" pitchFamily="34" charset="0"/>
                        <a:buChar char="•"/>
                      </a:pPr>
                      <a:r>
                        <a:rPr lang="en-US" sz="1200" dirty="0">
                          <a:latin typeface="Arial Narrow" panose="020B0606020202030204" pitchFamily="34" charset="0"/>
                        </a:rPr>
                        <a:t>BOTH the Dependent variable</a:t>
                      </a:r>
                      <a:r>
                        <a:rPr lang="en-US" sz="1200" i="1" dirty="0">
                          <a:latin typeface="Arial Narrow" panose="020B0606020202030204" pitchFamily="34" charset="0"/>
                        </a:rPr>
                        <a:t> and </a:t>
                      </a:r>
                      <a:r>
                        <a:rPr lang="en-US" sz="1200" dirty="0">
                          <a:latin typeface="Arial Narrow" panose="020B0606020202030204" pitchFamily="34" charset="0"/>
                        </a:rPr>
                        <a:t>Independent variables are specific</a:t>
                      </a:r>
                    </a:p>
                    <a:p>
                      <a:pPr marL="171450" indent="-171450" algn="l">
                        <a:buFont typeface="Arial" panose="020B0604020202020204" pitchFamily="34" charset="0"/>
                        <a:buChar char="•"/>
                      </a:pPr>
                      <a:r>
                        <a:rPr lang="en-US" sz="1200" dirty="0">
                          <a:latin typeface="Arial Narrow" panose="020B0606020202030204" pitchFamily="34" charset="0"/>
                        </a:rPr>
                        <a:t>The RQ includes specific measures of each variable.</a:t>
                      </a: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It is NOT copied or reworded from existing paper.</a:t>
                      </a:r>
                    </a:p>
                    <a:p>
                      <a:pPr marL="171450" indent="-171450" algn="just">
                        <a:buFont typeface="Arial" panose="020B0604020202020204" pitchFamily="34" charset="0"/>
                        <a:buChar char="•"/>
                      </a:pPr>
                      <a:r>
                        <a:rPr lang="en-US" sz="1200" dirty="0">
                          <a:latin typeface="Arial Narrow" panose="020B0606020202030204" pitchFamily="34" charset="0"/>
                        </a:rPr>
                        <a:t>Directly relates to the claim (or an aspect of the claim) and syllabus subject matter.</a:t>
                      </a:r>
                    </a:p>
                    <a:p>
                      <a:pPr marL="171450" indent="-171450">
                        <a:buFont typeface="Arial" panose="020B0604020202020204" pitchFamily="34" charset="0"/>
                        <a:buChar char="•"/>
                      </a:pPr>
                      <a:r>
                        <a:rPr lang="en-US" sz="1200" dirty="0">
                          <a:latin typeface="Arial Narrow" panose="020B0606020202030204" pitchFamily="34" charset="0"/>
                        </a:rPr>
                        <a:t>BUT....it is NOT </a:t>
                      </a:r>
                      <a:r>
                        <a:rPr lang="en-US" sz="1200" i="1" dirty="0">
                          <a:latin typeface="Arial Narrow" panose="020B0606020202030204" pitchFamily="34" charset="0"/>
                        </a:rPr>
                        <a:t>specific </a:t>
                      </a:r>
                      <a:r>
                        <a:rPr lang="en-US" sz="1200" i="0" dirty="0">
                          <a:latin typeface="Arial Narrow" panose="020B0606020202030204" pitchFamily="34" charset="0"/>
                        </a:rPr>
                        <a:t>enough.</a:t>
                      </a:r>
                    </a:p>
                    <a:p>
                      <a:pPr marL="171450" indent="-171450" algn="just">
                        <a:buFont typeface="Arial" panose="020B0604020202020204" pitchFamily="34" charset="0"/>
                        <a:buChar char="•"/>
                      </a:pPr>
                      <a:r>
                        <a:rPr lang="en-US" sz="1200" dirty="0">
                          <a:latin typeface="Arial Narrow" panose="020B0606020202030204" pitchFamily="34" charset="0"/>
                        </a:rPr>
                        <a:t>The Independent and/or Dependent variable are too general or not clearly defined.</a:t>
                      </a:r>
                    </a:p>
                  </a:txBody>
                  <a:tcPr/>
                </a:tc>
                <a:extLst>
                  <a:ext uri="{0D108BD9-81ED-4DB2-BD59-A6C34878D82A}">
                    <a16:rowId xmlns:a16="http://schemas.microsoft.com/office/drawing/2014/main" val="3920059997"/>
                  </a:ext>
                </a:extLst>
              </a:tr>
              <a:tr h="212417">
                <a:tc gridSpan="2">
                  <a:txBody>
                    <a:bodyPr/>
                    <a:lstStyle/>
                    <a:p>
                      <a:pPr marL="0" indent="0">
                        <a:buFont typeface="Arial" panose="020B0604020202020204" pitchFamily="34" charset="0"/>
                        <a:buNone/>
                      </a:pPr>
                      <a:r>
                        <a:rPr lang="en-US" sz="1200" b="1" dirty="0">
                          <a:latin typeface="Arial Narrow" panose="020B0606020202030204" pitchFamily="34" charset="0"/>
                        </a:rPr>
                        <a:t>Inappropriate or irrelevant (1-2): </a:t>
                      </a:r>
                      <a:r>
                        <a:rPr lang="en-US" sz="1200" b="0" dirty="0">
                          <a:latin typeface="Arial Narrow" panose="020B0606020202030204" pitchFamily="34" charset="0"/>
                        </a:rPr>
                        <a:t>not appropriate or relevant to the claim or subject matter</a:t>
                      </a:r>
                    </a:p>
                  </a:txBody>
                  <a:tcPr>
                    <a:solidFill>
                      <a:schemeClr val="bg1">
                        <a:lumMod val="85000"/>
                      </a:schemeClr>
                    </a:solidFill>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Arial Narrow" panose="020B0606020202030204" pitchFamily="34" charset="0"/>
                      </a:endParaRPr>
                    </a:p>
                  </a:txBody>
                  <a:tcPr/>
                </a:tc>
                <a:extLst>
                  <a:ext uri="{0D108BD9-81ED-4DB2-BD59-A6C34878D82A}">
                    <a16:rowId xmlns:a16="http://schemas.microsoft.com/office/drawing/2014/main" val="1121147703"/>
                  </a:ext>
                </a:extLst>
              </a:tr>
            </a:tbl>
          </a:graphicData>
        </a:graphic>
      </p:graphicFrame>
    </p:spTree>
    <p:extLst>
      <p:ext uri="{BB962C8B-B14F-4D97-AF65-F5344CB8AC3E}">
        <p14:creationId xmlns:p14="http://schemas.microsoft.com/office/powerpoint/2010/main" val="1463271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36"/>
          <p:cNvSpPr txBox="1"/>
          <p:nvPr/>
        </p:nvSpPr>
        <p:spPr>
          <a:xfrm>
            <a:off x="423625" y="8809682"/>
            <a:ext cx="1565215"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100" dirty="0">
                <a:latin typeface="Arial Narrow" pitchFamily="34" charset="0"/>
              </a:rPr>
              <a:t>© Marine Education 2022 	                                               </a:t>
            </a:r>
            <a:endParaRPr lang="en-AU" sz="1100" b="1" dirty="0">
              <a:latin typeface="Arial Narrow" pitchFamily="34" charset="0"/>
            </a:endParaRPr>
          </a:p>
        </p:txBody>
      </p:sp>
      <p:cxnSp>
        <p:nvCxnSpPr>
          <p:cNvPr id="127" name="Straight Connector 126"/>
          <p:cNvCxnSpPr/>
          <p:nvPr/>
        </p:nvCxnSpPr>
        <p:spPr>
          <a:xfrm flipH="1">
            <a:off x="469041" y="8808950"/>
            <a:ext cx="5863487" cy="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36"/>
          <p:cNvSpPr txBox="1"/>
          <p:nvPr/>
        </p:nvSpPr>
        <p:spPr>
          <a:xfrm>
            <a:off x="2492896" y="8794273"/>
            <a:ext cx="2161315"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AU" sz="1100" b="1" dirty="0">
                <a:latin typeface="Arial Narrow" pitchFamily="34" charset="0"/>
              </a:rPr>
              <a:t>ANSWERS</a:t>
            </a:r>
          </a:p>
        </p:txBody>
      </p:sp>
      <p:sp>
        <p:nvSpPr>
          <p:cNvPr id="44" name="TextBox 43">
            <a:extLst>
              <a:ext uri="{FF2B5EF4-FFF2-40B4-BE49-F238E27FC236}">
                <a16:creationId xmlns:a16="http://schemas.microsoft.com/office/drawing/2014/main" id="{2FD31CAF-76B1-4A0F-BFD0-A9C6B5FBD72B}"/>
              </a:ext>
            </a:extLst>
          </p:cNvPr>
          <p:cNvSpPr txBox="1"/>
          <p:nvPr/>
        </p:nvSpPr>
        <p:spPr>
          <a:xfrm>
            <a:off x="564258" y="214201"/>
            <a:ext cx="792088" cy="646331"/>
          </a:xfrm>
          <a:prstGeom prst="rect">
            <a:avLst/>
          </a:prstGeom>
          <a:solidFill>
            <a:schemeClr val="bg1">
              <a:lumMod val="85000"/>
            </a:schemeClr>
          </a:solidFill>
          <a:ln w="57150">
            <a:solidFill>
              <a:schemeClr val="tx1"/>
            </a:solidFill>
          </a:ln>
        </p:spPr>
        <p:txBody>
          <a:bodyPr wrap="square" rtlCol="0">
            <a:spAutoFit/>
          </a:bodyPr>
          <a:lstStyle/>
          <a:p>
            <a:r>
              <a:rPr lang="en-AU" b="1" dirty="0">
                <a:latin typeface="Arial Narrow" panose="020B0606020202030204" pitchFamily="34" charset="0"/>
              </a:rPr>
              <a:t>M</a:t>
            </a:r>
            <a:r>
              <a:rPr lang="en-AU" sz="1200" b="1" dirty="0">
                <a:latin typeface="Arial Narrow" panose="020B0606020202030204" pitchFamily="34" charset="0"/>
              </a:rPr>
              <a:t>arine</a:t>
            </a:r>
            <a:r>
              <a:rPr lang="en-AU" dirty="0"/>
              <a:t> </a:t>
            </a:r>
          </a:p>
          <a:p>
            <a:r>
              <a:rPr lang="en-AU" dirty="0">
                <a:ln>
                  <a:solidFill>
                    <a:schemeClr val="tx1"/>
                  </a:solidFill>
                </a:ln>
                <a:latin typeface="Arial Narrow" panose="020B0606020202030204" pitchFamily="34" charset="0"/>
              </a:rPr>
              <a:t>E</a:t>
            </a:r>
            <a:r>
              <a:rPr lang="en-AU" sz="1200" dirty="0">
                <a:ln>
                  <a:solidFill>
                    <a:schemeClr val="tx1"/>
                  </a:solidFill>
                </a:ln>
                <a:latin typeface="Arial Narrow" panose="020B0606020202030204" pitchFamily="34" charset="0"/>
              </a:rPr>
              <a:t>ducation</a:t>
            </a:r>
          </a:p>
        </p:txBody>
      </p:sp>
      <p:cxnSp>
        <p:nvCxnSpPr>
          <p:cNvPr id="46" name="Straight Connector 45">
            <a:extLst>
              <a:ext uri="{FF2B5EF4-FFF2-40B4-BE49-F238E27FC236}">
                <a16:creationId xmlns:a16="http://schemas.microsoft.com/office/drawing/2014/main" id="{86ADC2CB-2259-430E-A4E9-F01BFE6DE9EE}"/>
              </a:ext>
            </a:extLst>
          </p:cNvPr>
          <p:cNvCxnSpPr/>
          <p:nvPr/>
        </p:nvCxnSpPr>
        <p:spPr>
          <a:xfrm flipH="1">
            <a:off x="465754" y="973010"/>
            <a:ext cx="58634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3995BC98-5C05-45C6-9C90-3A57C8C0F498}"/>
              </a:ext>
            </a:extLst>
          </p:cNvPr>
          <p:cNvSpPr txBox="1"/>
          <p:nvPr/>
        </p:nvSpPr>
        <p:spPr>
          <a:xfrm rot="16200000">
            <a:off x="-56443" y="313427"/>
            <a:ext cx="1116764" cy="184666"/>
          </a:xfrm>
          <a:prstGeom prst="rect">
            <a:avLst/>
          </a:prstGeom>
          <a:noFill/>
        </p:spPr>
        <p:txBody>
          <a:bodyPr wrap="square" rtlCol="0">
            <a:spAutoFit/>
          </a:bodyPr>
          <a:lstStyle/>
          <a:p>
            <a:r>
              <a:rPr lang="en-AU" sz="580" dirty="0">
                <a:latin typeface="Arial Narrow" panose="020B0606020202030204" pitchFamily="34" charset="0"/>
              </a:rPr>
              <a:t>marineeducation.com.au</a:t>
            </a:r>
          </a:p>
        </p:txBody>
      </p:sp>
      <p:sp>
        <p:nvSpPr>
          <p:cNvPr id="24" name="TextBox 23">
            <a:extLst>
              <a:ext uri="{FF2B5EF4-FFF2-40B4-BE49-F238E27FC236}">
                <a16:creationId xmlns:a16="http://schemas.microsoft.com/office/drawing/2014/main" id="{DD4C66FD-3620-45DA-A70B-04F02C406E9D}"/>
              </a:ext>
            </a:extLst>
          </p:cNvPr>
          <p:cNvSpPr txBox="1"/>
          <p:nvPr/>
        </p:nvSpPr>
        <p:spPr>
          <a:xfrm>
            <a:off x="843214" y="286691"/>
            <a:ext cx="5171572" cy="523220"/>
          </a:xfrm>
          <a:prstGeom prst="rect">
            <a:avLst/>
          </a:prstGeom>
          <a:noFill/>
        </p:spPr>
        <p:txBody>
          <a:bodyPr wrap="square" rtlCol="0">
            <a:spAutoFit/>
          </a:bodyPr>
          <a:lstStyle/>
          <a:p>
            <a:pPr algn="ctr"/>
            <a:r>
              <a:rPr lang="en-AU" sz="2800" b="1" dirty="0">
                <a:latin typeface="Arial Narrow" panose="020B0606020202030204" pitchFamily="34" charset="0"/>
              </a:rPr>
              <a:t>Research Question (IA3)</a:t>
            </a:r>
            <a:endParaRPr lang="en-AU" sz="1600" b="1" dirty="0">
              <a:latin typeface="Arial Narrow" panose="020B0606020202030204" pitchFamily="34" charset="0"/>
            </a:endParaRPr>
          </a:p>
        </p:txBody>
      </p:sp>
      <p:sp>
        <p:nvSpPr>
          <p:cNvPr id="27" name="TextBox 17">
            <a:extLst>
              <a:ext uri="{FF2B5EF4-FFF2-40B4-BE49-F238E27FC236}">
                <a16:creationId xmlns:a16="http://schemas.microsoft.com/office/drawing/2014/main" id="{8C9EE8DC-6706-0440-4393-89C0E223FFC4}"/>
              </a:ext>
            </a:extLst>
          </p:cNvPr>
          <p:cNvSpPr txBox="1"/>
          <p:nvPr/>
        </p:nvSpPr>
        <p:spPr>
          <a:xfrm>
            <a:off x="5486430" y="181253"/>
            <a:ext cx="1170856"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latin typeface="Arial Narrow" pitchFamily="34" charset="0"/>
              </a:rPr>
              <a:t>Name:</a:t>
            </a:r>
          </a:p>
          <a:p>
            <a:endParaRPr lang="en-US" sz="1200" b="1" dirty="0">
              <a:latin typeface="Arial Narrow" pitchFamily="34" charset="0"/>
            </a:endParaRPr>
          </a:p>
          <a:p>
            <a:r>
              <a:rPr lang="en-US" sz="1200" b="1" dirty="0">
                <a:latin typeface="Arial Narrow" pitchFamily="34" charset="0"/>
              </a:rPr>
              <a:t>Date: </a:t>
            </a:r>
          </a:p>
        </p:txBody>
      </p:sp>
      <p:sp>
        <p:nvSpPr>
          <p:cNvPr id="11" name="Rectangle 10">
            <a:extLst>
              <a:ext uri="{FF2B5EF4-FFF2-40B4-BE49-F238E27FC236}">
                <a16:creationId xmlns:a16="http://schemas.microsoft.com/office/drawing/2014/main" id="{D3710871-52A4-6450-C03B-1E819B810E69}"/>
              </a:ext>
            </a:extLst>
          </p:cNvPr>
          <p:cNvSpPr/>
          <p:nvPr/>
        </p:nvSpPr>
        <p:spPr>
          <a:xfrm>
            <a:off x="483846" y="1035857"/>
            <a:ext cx="5827299" cy="421435"/>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Arial Narrow" panose="020B0606020202030204" pitchFamily="34" charset="0"/>
              </a:rPr>
              <a:t>The Research Question (in an IA3) addresses a claim (or an aspect of a claim)</a:t>
            </a:r>
          </a:p>
          <a:p>
            <a:pPr algn="ctr"/>
            <a:r>
              <a:rPr lang="en-US" sz="900" b="1" dirty="0">
                <a:solidFill>
                  <a:schemeClr val="tx1"/>
                </a:solidFill>
                <a:latin typeface="Arial Narrow" panose="020B0606020202030204" pitchFamily="34" charset="0"/>
              </a:rPr>
              <a:t>Claim: an assertion made </a:t>
            </a:r>
            <a:r>
              <a:rPr lang="en-US" sz="900" b="1" i="1" dirty="0">
                <a:solidFill>
                  <a:schemeClr val="tx1"/>
                </a:solidFill>
                <a:latin typeface="Arial Narrow" panose="020B0606020202030204" pitchFamily="34" charset="0"/>
              </a:rPr>
              <a:t>without</a:t>
            </a:r>
            <a:r>
              <a:rPr lang="en-US" sz="900" b="1" dirty="0">
                <a:solidFill>
                  <a:schemeClr val="tx1"/>
                </a:solidFill>
                <a:latin typeface="Arial Narrow" panose="020B0606020202030204" pitchFamily="34" charset="0"/>
              </a:rPr>
              <a:t> any accompanying evidence to support it</a:t>
            </a:r>
          </a:p>
        </p:txBody>
      </p:sp>
      <p:sp>
        <p:nvSpPr>
          <p:cNvPr id="12" name="TextBox 11">
            <a:extLst>
              <a:ext uri="{FF2B5EF4-FFF2-40B4-BE49-F238E27FC236}">
                <a16:creationId xmlns:a16="http://schemas.microsoft.com/office/drawing/2014/main" id="{8A95395B-9E1A-E989-9302-7262D351C07F}"/>
              </a:ext>
            </a:extLst>
          </p:cNvPr>
          <p:cNvSpPr txBox="1"/>
          <p:nvPr/>
        </p:nvSpPr>
        <p:spPr>
          <a:xfrm>
            <a:off x="465754" y="1527542"/>
            <a:ext cx="5890307" cy="4801314"/>
          </a:xfrm>
          <a:prstGeom prst="rect">
            <a:avLst/>
          </a:prstGeom>
          <a:noFill/>
        </p:spPr>
        <p:txBody>
          <a:bodyPr wrap="square" rtlCol="0">
            <a:spAutoFit/>
          </a:bodyPr>
          <a:lstStyle/>
          <a:p>
            <a:endParaRPr lang="en-US" sz="1200" b="1" dirty="0">
              <a:latin typeface="Arial Narrow" panose="020B0606020202030204" pitchFamily="34" charset="0"/>
            </a:endParaRPr>
          </a:p>
          <a:p>
            <a:endParaRPr lang="en-US" sz="1200" b="1" dirty="0">
              <a:latin typeface="Arial Narrow" panose="020B0606020202030204" pitchFamily="34" charset="0"/>
            </a:endParaRPr>
          </a:p>
          <a:p>
            <a:endParaRPr lang="en-US" sz="1200" b="1" dirty="0">
              <a:latin typeface="Arial Narrow" panose="020B0606020202030204" pitchFamily="34" charset="0"/>
            </a:endParaRPr>
          </a:p>
          <a:p>
            <a:endParaRPr lang="en-US" sz="1200" b="1" dirty="0">
              <a:latin typeface="Arial Narrow" panose="020B0606020202030204" pitchFamily="34" charset="0"/>
            </a:endParaRPr>
          </a:p>
          <a:p>
            <a:endParaRPr lang="en-US" sz="1200" b="1" dirty="0">
              <a:latin typeface="Arial Narrow" panose="020B0606020202030204" pitchFamily="34" charset="0"/>
            </a:endParaRPr>
          </a:p>
          <a:p>
            <a:endParaRPr lang="en-US" sz="1200" b="1" dirty="0">
              <a:latin typeface="Arial Narrow" panose="020B0606020202030204" pitchFamily="34" charset="0"/>
            </a:endParaRPr>
          </a:p>
          <a:p>
            <a:endParaRPr lang="en-US" sz="1200" b="1" dirty="0">
              <a:latin typeface="Arial Narrow" panose="020B0606020202030204" pitchFamily="34" charset="0"/>
            </a:endParaRPr>
          </a:p>
          <a:p>
            <a:endParaRPr lang="en-US" sz="1200" b="1" dirty="0">
              <a:latin typeface="Arial Narrow" panose="020B0606020202030204" pitchFamily="34" charset="0"/>
            </a:endParaRPr>
          </a:p>
          <a:p>
            <a:endParaRPr lang="en-US" sz="1200" b="1" dirty="0">
              <a:latin typeface="Arial Narrow" panose="020B0606020202030204" pitchFamily="34" charset="0"/>
            </a:endParaRPr>
          </a:p>
          <a:p>
            <a:endParaRPr lang="en-US" sz="1200" b="1" dirty="0">
              <a:latin typeface="Arial Narrow" panose="020B0606020202030204" pitchFamily="34" charset="0"/>
            </a:endParaRPr>
          </a:p>
          <a:p>
            <a:endParaRPr lang="en-US" sz="1200" b="1" dirty="0">
              <a:latin typeface="Arial Narrow" panose="020B0606020202030204" pitchFamily="34" charset="0"/>
            </a:endParaRPr>
          </a:p>
          <a:p>
            <a:endParaRPr lang="en-US" sz="1200" b="1" dirty="0">
              <a:latin typeface="Arial Narrow" panose="020B0606020202030204" pitchFamily="34" charset="0"/>
            </a:endParaRPr>
          </a:p>
          <a:p>
            <a:endParaRPr lang="en-US" sz="1200" dirty="0">
              <a:latin typeface="Arial Narrow" panose="020B0606020202030204" pitchFamily="34" charset="0"/>
            </a:endParaRPr>
          </a:p>
          <a:p>
            <a:endParaRPr lang="en-US" sz="1200" dirty="0">
              <a:latin typeface="Arial Narrow" panose="020B0606020202030204" pitchFamily="34" charset="0"/>
            </a:endParaRPr>
          </a:p>
          <a:p>
            <a:endParaRPr lang="en-US" sz="1200" dirty="0">
              <a:latin typeface="Arial Narrow" panose="020B0606020202030204" pitchFamily="34" charset="0"/>
            </a:endParaRPr>
          </a:p>
          <a:p>
            <a:endParaRPr lang="en-US" dirty="0">
              <a:latin typeface="Arial Narrow" panose="020B0606020202030204" pitchFamily="34" charset="0"/>
            </a:endParaRPr>
          </a:p>
          <a:p>
            <a:r>
              <a:rPr lang="en-US" sz="1200" dirty="0">
                <a:latin typeface="Arial Narrow" panose="020B0606020202030204" pitchFamily="34" charset="0"/>
              </a:rPr>
              <a:t>	RQ: To what extent is overfishing causing declines in world Bluefin Tuna fisheries?</a:t>
            </a:r>
          </a:p>
          <a:p>
            <a:endParaRPr lang="en-US" sz="1200" dirty="0">
              <a:latin typeface="Arial Narrow" panose="020B0606020202030204" pitchFamily="34" charset="0"/>
            </a:endParaRPr>
          </a:p>
          <a:p>
            <a:r>
              <a:rPr lang="en-US" sz="1200" dirty="0">
                <a:latin typeface="Arial Narrow" panose="020B0606020202030204" pitchFamily="34" charset="0"/>
              </a:rPr>
              <a:t>	RQ: What effect does Global Longline Fishing have on the population of Southern 	Bluefin Tuna (</a:t>
            </a:r>
            <a:r>
              <a:rPr lang="en-US" sz="1200" i="1" dirty="0">
                <a:latin typeface="Arial Narrow" panose="020B0606020202030204" pitchFamily="34" charset="0"/>
              </a:rPr>
              <a:t>Thunnus </a:t>
            </a:r>
            <a:r>
              <a:rPr lang="en-US" sz="1200" i="1" dirty="0" err="1">
                <a:latin typeface="Arial Narrow" panose="020B0606020202030204" pitchFamily="34" charset="0"/>
              </a:rPr>
              <a:t>maccoyii</a:t>
            </a:r>
            <a:r>
              <a:rPr lang="en-US" sz="1200" i="1" dirty="0">
                <a:latin typeface="Arial Narrow" panose="020B0606020202030204" pitchFamily="34" charset="0"/>
              </a:rPr>
              <a:t>) </a:t>
            </a:r>
            <a:r>
              <a:rPr lang="en-US" sz="1200" dirty="0">
                <a:latin typeface="Arial Narrow" panose="020B0606020202030204" pitchFamily="34" charset="0"/>
              </a:rPr>
              <a:t>before and after the introduction of the Commission 	for the Conservation of Southern Bluefin Tuna? </a:t>
            </a:r>
          </a:p>
          <a:p>
            <a:endParaRPr lang="en-US" sz="1200" dirty="0">
              <a:latin typeface="Arial Narrow" panose="020B0606020202030204" pitchFamily="34" charset="0"/>
            </a:endParaRPr>
          </a:p>
          <a:p>
            <a:r>
              <a:rPr lang="en-US" sz="1200" dirty="0">
                <a:latin typeface="Arial Narrow" panose="020B0606020202030204" pitchFamily="34" charset="0"/>
              </a:rPr>
              <a:t>	</a:t>
            </a:r>
          </a:p>
          <a:p>
            <a:r>
              <a:rPr lang="en-US" sz="1200" dirty="0">
                <a:latin typeface="Arial Narrow" panose="020B0606020202030204" pitchFamily="34" charset="0"/>
              </a:rPr>
              <a:t>	</a:t>
            </a:r>
          </a:p>
          <a:p>
            <a:r>
              <a:rPr lang="en-US" sz="1200" dirty="0">
                <a:latin typeface="Arial Narrow" panose="020B0606020202030204" pitchFamily="34" charset="0"/>
              </a:rPr>
              <a:t>	 </a:t>
            </a:r>
            <a:endParaRPr lang="en-AU" sz="1400" b="1" dirty="0">
              <a:latin typeface="Arial Narrow" panose="020B0606020202030204" pitchFamily="34" charset="0"/>
            </a:endParaRPr>
          </a:p>
        </p:txBody>
      </p:sp>
      <p:sp>
        <p:nvSpPr>
          <p:cNvPr id="21" name="Rectangle 20">
            <a:extLst>
              <a:ext uri="{FF2B5EF4-FFF2-40B4-BE49-F238E27FC236}">
                <a16:creationId xmlns:a16="http://schemas.microsoft.com/office/drawing/2014/main" id="{1FCFCE77-BBC0-0522-D0CD-12B4482B8137}"/>
              </a:ext>
            </a:extLst>
          </p:cNvPr>
          <p:cNvSpPr/>
          <p:nvPr/>
        </p:nvSpPr>
        <p:spPr>
          <a:xfrm>
            <a:off x="485479" y="3645417"/>
            <a:ext cx="5827299" cy="794129"/>
          </a:xfrm>
          <a:prstGeom prst="rect">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dirty="0">
                <a:solidFill>
                  <a:schemeClr val="bg1"/>
                </a:solidFill>
                <a:latin typeface="Arial Narrow" panose="020B0606020202030204" pitchFamily="34" charset="0"/>
              </a:rPr>
              <a:t>Activity: Below are 2 research questions from past student papers responding to the following claim: “More effective fishing techniques are impacting on marine life and habitats”. </a:t>
            </a:r>
          </a:p>
          <a:p>
            <a:r>
              <a:rPr lang="en-US" sz="1200" b="1" dirty="0">
                <a:solidFill>
                  <a:schemeClr val="bg1"/>
                </a:solidFill>
                <a:latin typeface="Arial Narrow" panose="020B0606020202030204" pitchFamily="34" charset="0"/>
              </a:rPr>
              <a:t>In the box beside each RQ, indicate if the RQ is a 3-4 (relevant) or a 5-6 (specific </a:t>
            </a:r>
            <a:r>
              <a:rPr lang="en-US" sz="1200" b="1" i="1" dirty="0">
                <a:solidFill>
                  <a:schemeClr val="bg1"/>
                </a:solidFill>
                <a:latin typeface="Arial Narrow" panose="020B0606020202030204" pitchFamily="34" charset="0"/>
              </a:rPr>
              <a:t>and</a:t>
            </a:r>
            <a:r>
              <a:rPr lang="en-US" sz="1200" b="1" dirty="0">
                <a:solidFill>
                  <a:schemeClr val="bg1"/>
                </a:solidFill>
                <a:latin typeface="Arial Narrow" panose="020B0606020202030204" pitchFamily="34" charset="0"/>
              </a:rPr>
              <a:t> relevant).</a:t>
            </a:r>
          </a:p>
        </p:txBody>
      </p:sp>
      <p:sp>
        <p:nvSpPr>
          <p:cNvPr id="2" name="Rectangle 1">
            <a:extLst>
              <a:ext uri="{FF2B5EF4-FFF2-40B4-BE49-F238E27FC236}">
                <a16:creationId xmlns:a16="http://schemas.microsoft.com/office/drawing/2014/main" id="{07DE4DD4-24B3-4280-CC24-B0D570D30825}"/>
              </a:ext>
            </a:extLst>
          </p:cNvPr>
          <p:cNvSpPr/>
          <p:nvPr/>
        </p:nvSpPr>
        <p:spPr>
          <a:xfrm>
            <a:off x="659062" y="4572000"/>
            <a:ext cx="602479" cy="4123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0" name="Rectangle 39">
            <a:extLst>
              <a:ext uri="{FF2B5EF4-FFF2-40B4-BE49-F238E27FC236}">
                <a16:creationId xmlns:a16="http://schemas.microsoft.com/office/drawing/2014/main" id="{420541A2-55F8-B5B2-D69D-F37AAABA2F90}"/>
              </a:ext>
            </a:extLst>
          </p:cNvPr>
          <p:cNvSpPr/>
          <p:nvPr/>
        </p:nvSpPr>
        <p:spPr>
          <a:xfrm>
            <a:off x="665051" y="5128329"/>
            <a:ext cx="602479" cy="4123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2" name="Rectangle 41">
            <a:extLst>
              <a:ext uri="{FF2B5EF4-FFF2-40B4-BE49-F238E27FC236}">
                <a16:creationId xmlns:a16="http://schemas.microsoft.com/office/drawing/2014/main" id="{8CAD6BCE-D78F-B181-0DDB-C4628F935070}"/>
              </a:ext>
            </a:extLst>
          </p:cNvPr>
          <p:cNvSpPr/>
          <p:nvPr/>
        </p:nvSpPr>
        <p:spPr>
          <a:xfrm>
            <a:off x="501939" y="5718077"/>
            <a:ext cx="5827299" cy="2998755"/>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1200" b="1" dirty="0">
                <a:solidFill>
                  <a:schemeClr val="tx1"/>
                </a:solidFill>
                <a:latin typeface="Arial Narrow" panose="020B0606020202030204" pitchFamily="34" charset="0"/>
              </a:rPr>
              <a:t>Activity: Write a RELEVANT (general) research question (3-4) that addresses a claim (or an aspect of a claim) assigned by your teacher.</a:t>
            </a:r>
          </a:p>
          <a:p>
            <a:pPr algn="just"/>
            <a:endParaRPr lang="en-US" sz="1200" b="1" dirty="0">
              <a:solidFill>
                <a:schemeClr val="tx1"/>
              </a:solidFill>
              <a:latin typeface="Arial Narrow" panose="020B0606020202030204" pitchFamily="34" charset="0"/>
            </a:endParaRPr>
          </a:p>
          <a:p>
            <a:pPr algn="just"/>
            <a:endParaRPr lang="en-US" sz="1200" b="1" dirty="0">
              <a:solidFill>
                <a:schemeClr val="tx1"/>
              </a:solidFill>
              <a:latin typeface="Arial Narrow" panose="020B0606020202030204" pitchFamily="34" charset="0"/>
            </a:endParaRPr>
          </a:p>
          <a:p>
            <a:pPr algn="just"/>
            <a:endParaRPr lang="en-US" sz="1200" b="1" dirty="0">
              <a:solidFill>
                <a:schemeClr val="tx1"/>
              </a:solidFill>
              <a:latin typeface="Arial Narrow" panose="020B0606020202030204" pitchFamily="34" charset="0"/>
            </a:endParaRPr>
          </a:p>
          <a:p>
            <a:pPr algn="just"/>
            <a:endParaRPr lang="en-US" sz="1200" b="1" dirty="0">
              <a:solidFill>
                <a:schemeClr val="tx1"/>
              </a:solidFill>
              <a:latin typeface="Arial Narrow" panose="020B0606020202030204" pitchFamily="34" charset="0"/>
            </a:endParaRPr>
          </a:p>
          <a:p>
            <a:pPr algn="just"/>
            <a:endParaRPr lang="en-US" sz="1600" b="1" dirty="0">
              <a:solidFill>
                <a:schemeClr val="tx1"/>
              </a:solidFill>
              <a:latin typeface="Arial Narrow" panose="020B0606020202030204" pitchFamily="34" charset="0"/>
            </a:endParaRPr>
          </a:p>
          <a:p>
            <a:pPr algn="just"/>
            <a:r>
              <a:rPr lang="en-US" sz="1200" b="1" dirty="0">
                <a:solidFill>
                  <a:schemeClr val="tx1"/>
                </a:solidFill>
                <a:latin typeface="Arial Narrow" panose="020B0606020202030204" pitchFamily="34" charset="0"/>
              </a:rPr>
              <a:t>Activity: Add more detail to the Dependent and Independent Variables to make them more SPECIFIC (5-6)   </a:t>
            </a:r>
            <a:r>
              <a:rPr lang="en-US" sz="1100" i="1" dirty="0">
                <a:solidFill>
                  <a:schemeClr val="tx1"/>
                </a:solidFill>
                <a:latin typeface="Arial Narrow" panose="020B0606020202030204" pitchFamily="34" charset="0"/>
              </a:rPr>
              <a:t>Hint: </a:t>
            </a:r>
            <a:r>
              <a:rPr lang="en-US" sz="1100" dirty="0">
                <a:solidFill>
                  <a:schemeClr val="tx1"/>
                </a:solidFill>
                <a:latin typeface="Arial Narrow" panose="020B0606020202030204" pitchFamily="34" charset="0"/>
              </a:rPr>
              <a:t>make sure your evidence can still (collectively) answer the RQ and address the claim. </a:t>
            </a:r>
            <a:endParaRPr lang="en-US" sz="1200" dirty="0">
              <a:solidFill>
                <a:schemeClr val="tx1"/>
              </a:solidFill>
              <a:latin typeface="Arial Narrow" panose="020B0606020202030204" pitchFamily="34" charset="0"/>
            </a:endParaRPr>
          </a:p>
        </p:txBody>
      </p:sp>
      <p:sp>
        <p:nvSpPr>
          <p:cNvPr id="45" name="Rectangle 44">
            <a:extLst>
              <a:ext uri="{FF2B5EF4-FFF2-40B4-BE49-F238E27FC236}">
                <a16:creationId xmlns:a16="http://schemas.microsoft.com/office/drawing/2014/main" id="{C360F389-200E-5185-740D-3970F9020E87}"/>
              </a:ext>
            </a:extLst>
          </p:cNvPr>
          <p:cNvSpPr/>
          <p:nvPr/>
        </p:nvSpPr>
        <p:spPr>
          <a:xfrm>
            <a:off x="559538" y="6194064"/>
            <a:ext cx="5699469" cy="8432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7" name="Rectangle 46">
            <a:extLst>
              <a:ext uri="{FF2B5EF4-FFF2-40B4-BE49-F238E27FC236}">
                <a16:creationId xmlns:a16="http://schemas.microsoft.com/office/drawing/2014/main" id="{69ECDE42-A6D5-9CC5-179C-2DF515A06021}"/>
              </a:ext>
            </a:extLst>
          </p:cNvPr>
          <p:cNvSpPr/>
          <p:nvPr/>
        </p:nvSpPr>
        <p:spPr>
          <a:xfrm>
            <a:off x="559539" y="7564500"/>
            <a:ext cx="5699469" cy="10820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TextBox 3">
            <a:extLst>
              <a:ext uri="{FF2B5EF4-FFF2-40B4-BE49-F238E27FC236}">
                <a16:creationId xmlns:a16="http://schemas.microsoft.com/office/drawing/2014/main" id="{96DA8EB5-72C9-D90E-472C-777ABE426A2E}"/>
              </a:ext>
            </a:extLst>
          </p:cNvPr>
          <p:cNvSpPr txBox="1"/>
          <p:nvPr/>
        </p:nvSpPr>
        <p:spPr>
          <a:xfrm>
            <a:off x="567575" y="6205746"/>
            <a:ext cx="5597729" cy="276999"/>
          </a:xfrm>
          <a:prstGeom prst="rect">
            <a:avLst/>
          </a:prstGeom>
          <a:noFill/>
        </p:spPr>
        <p:txBody>
          <a:bodyPr wrap="square" rtlCol="0">
            <a:spAutoFit/>
          </a:bodyPr>
          <a:lstStyle/>
          <a:p>
            <a:r>
              <a:rPr lang="en-AU" sz="1200" b="1" dirty="0">
                <a:latin typeface="Arial Narrow" panose="020B0606020202030204" pitchFamily="34" charset="0"/>
              </a:rPr>
              <a:t>RQ (3-4):</a:t>
            </a:r>
            <a:endParaRPr lang="en-AU" sz="1200" dirty="0">
              <a:solidFill>
                <a:schemeClr val="tx1">
                  <a:lumMod val="65000"/>
                  <a:lumOff val="35000"/>
                </a:schemeClr>
              </a:solidFill>
              <a:latin typeface="Comic Sans MS" panose="030F0702030302020204" pitchFamily="66" charset="0"/>
            </a:endParaRPr>
          </a:p>
        </p:txBody>
      </p:sp>
      <p:sp>
        <p:nvSpPr>
          <p:cNvPr id="23" name="TextBox 22">
            <a:extLst>
              <a:ext uri="{FF2B5EF4-FFF2-40B4-BE49-F238E27FC236}">
                <a16:creationId xmlns:a16="http://schemas.microsoft.com/office/drawing/2014/main" id="{5714B290-CE78-08EB-9833-6AF516FF808F}"/>
              </a:ext>
            </a:extLst>
          </p:cNvPr>
          <p:cNvSpPr txBox="1"/>
          <p:nvPr/>
        </p:nvSpPr>
        <p:spPr>
          <a:xfrm>
            <a:off x="586572" y="7616458"/>
            <a:ext cx="5578732" cy="276999"/>
          </a:xfrm>
          <a:prstGeom prst="rect">
            <a:avLst/>
          </a:prstGeom>
          <a:noFill/>
        </p:spPr>
        <p:txBody>
          <a:bodyPr wrap="square" rtlCol="0">
            <a:spAutoFit/>
          </a:bodyPr>
          <a:lstStyle/>
          <a:p>
            <a:r>
              <a:rPr lang="en-AU" sz="1200" b="1" dirty="0">
                <a:latin typeface="Arial Narrow" panose="020B0606020202030204" pitchFamily="34" charset="0"/>
              </a:rPr>
              <a:t>RQ (5-6):</a:t>
            </a:r>
            <a:endParaRPr lang="en-AU" sz="1200" b="1" dirty="0">
              <a:solidFill>
                <a:schemeClr val="tx1">
                  <a:lumMod val="65000"/>
                  <a:lumOff val="35000"/>
                </a:schemeClr>
              </a:solidFill>
              <a:latin typeface="Comic Sans MS" panose="030F0702030302020204" pitchFamily="66" charset="0"/>
            </a:endParaRPr>
          </a:p>
        </p:txBody>
      </p:sp>
      <p:sp>
        <p:nvSpPr>
          <p:cNvPr id="3" name="TextBox 2">
            <a:extLst>
              <a:ext uri="{FF2B5EF4-FFF2-40B4-BE49-F238E27FC236}">
                <a16:creationId xmlns:a16="http://schemas.microsoft.com/office/drawing/2014/main" id="{7724D317-73FA-4C43-B024-1AD9CC32D162}"/>
              </a:ext>
            </a:extLst>
          </p:cNvPr>
          <p:cNvSpPr txBox="1"/>
          <p:nvPr/>
        </p:nvSpPr>
        <p:spPr>
          <a:xfrm>
            <a:off x="739272" y="4658940"/>
            <a:ext cx="1170856" cy="276999"/>
          </a:xfrm>
          <a:prstGeom prst="rect">
            <a:avLst/>
          </a:prstGeom>
          <a:noFill/>
        </p:spPr>
        <p:txBody>
          <a:bodyPr wrap="square" rtlCol="0">
            <a:spAutoFit/>
          </a:bodyPr>
          <a:lstStyle/>
          <a:p>
            <a:r>
              <a:rPr lang="en-AU" sz="1200" dirty="0">
                <a:solidFill>
                  <a:schemeClr val="tx1">
                    <a:lumMod val="65000"/>
                    <a:lumOff val="35000"/>
                  </a:schemeClr>
                </a:solidFill>
                <a:latin typeface="Comic Sans MS" panose="030F0702030302020204" pitchFamily="66" charset="0"/>
              </a:rPr>
              <a:t>3-4</a:t>
            </a:r>
          </a:p>
        </p:txBody>
      </p:sp>
      <p:sp>
        <p:nvSpPr>
          <p:cNvPr id="22" name="TextBox 21">
            <a:extLst>
              <a:ext uri="{FF2B5EF4-FFF2-40B4-BE49-F238E27FC236}">
                <a16:creationId xmlns:a16="http://schemas.microsoft.com/office/drawing/2014/main" id="{CF2DDFC7-B704-CAB4-6122-154E261F4D83}"/>
              </a:ext>
            </a:extLst>
          </p:cNvPr>
          <p:cNvSpPr txBox="1"/>
          <p:nvPr/>
        </p:nvSpPr>
        <p:spPr>
          <a:xfrm>
            <a:off x="739272" y="5183301"/>
            <a:ext cx="1170856" cy="276999"/>
          </a:xfrm>
          <a:prstGeom prst="rect">
            <a:avLst/>
          </a:prstGeom>
          <a:noFill/>
        </p:spPr>
        <p:txBody>
          <a:bodyPr wrap="square" rtlCol="0">
            <a:spAutoFit/>
          </a:bodyPr>
          <a:lstStyle/>
          <a:p>
            <a:r>
              <a:rPr lang="en-AU" sz="1200" dirty="0">
                <a:solidFill>
                  <a:schemeClr val="tx1">
                    <a:lumMod val="65000"/>
                    <a:lumOff val="35000"/>
                  </a:schemeClr>
                </a:solidFill>
                <a:latin typeface="Comic Sans MS" panose="030F0702030302020204" pitchFamily="66" charset="0"/>
              </a:rPr>
              <a:t>5-6</a:t>
            </a:r>
          </a:p>
        </p:txBody>
      </p:sp>
      <p:graphicFrame>
        <p:nvGraphicFramePr>
          <p:cNvPr id="5" name="Table 12">
            <a:extLst>
              <a:ext uri="{FF2B5EF4-FFF2-40B4-BE49-F238E27FC236}">
                <a16:creationId xmlns:a16="http://schemas.microsoft.com/office/drawing/2014/main" id="{414CD05E-358C-A290-144C-1DF49995A4DE}"/>
              </a:ext>
            </a:extLst>
          </p:cNvPr>
          <p:cNvGraphicFramePr>
            <a:graphicFrameLocks noGrp="1"/>
          </p:cNvGraphicFramePr>
          <p:nvPr/>
        </p:nvGraphicFramePr>
        <p:xfrm>
          <a:off x="495622" y="1570217"/>
          <a:ext cx="5827299" cy="2011680"/>
        </p:xfrm>
        <a:graphic>
          <a:graphicData uri="http://schemas.openxmlformats.org/drawingml/2006/table">
            <a:tbl>
              <a:tblPr firstRow="1" bandRow="1">
                <a:tableStyleId>{5940675A-B579-460E-94D1-54222C63F5DA}</a:tableStyleId>
              </a:tblPr>
              <a:tblGrid>
                <a:gridCol w="2717354">
                  <a:extLst>
                    <a:ext uri="{9D8B030D-6E8A-4147-A177-3AD203B41FA5}">
                      <a16:colId xmlns:a16="http://schemas.microsoft.com/office/drawing/2014/main" val="4119709212"/>
                    </a:ext>
                  </a:extLst>
                </a:gridCol>
                <a:gridCol w="3109945">
                  <a:extLst>
                    <a:ext uri="{9D8B030D-6E8A-4147-A177-3AD203B41FA5}">
                      <a16:colId xmlns:a16="http://schemas.microsoft.com/office/drawing/2014/main" val="643899372"/>
                    </a:ext>
                  </a:extLst>
                </a:gridCol>
              </a:tblGrid>
              <a:tr h="177747">
                <a:tc gridSpan="2">
                  <a:txBody>
                    <a:bodyPr/>
                    <a:lstStyle/>
                    <a:p>
                      <a:r>
                        <a:rPr lang="en-AU" sz="1200" b="1" dirty="0">
                          <a:solidFill>
                            <a:schemeClr val="bg1"/>
                          </a:solidFill>
                          <a:latin typeface="Arial Narrow" panose="020B0606020202030204" pitchFamily="34" charset="0"/>
                        </a:rPr>
                        <a:t>SCIENTIFIC ARGUMENTS marking criteria</a:t>
                      </a:r>
                    </a:p>
                  </a:txBody>
                  <a:tcPr>
                    <a:solidFill>
                      <a:schemeClr val="tx1"/>
                    </a:solidFill>
                  </a:tcPr>
                </a:tc>
                <a:tc hMerge="1">
                  <a:txBody>
                    <a:bodyPr/>
                    <a:lstStyle/>
                    <a:p>
                      <a:endParaRPr lang="en-AU" sz="1200" dirty="0"/>
                    </a:p>
                  </a:txBody>
                  <a:tcPr/>
                </a:tc>
                <a:extLst>
                  <a:ext uri="{0D108BD9-81ED-4DB2-BD59-A6C34878D82A}">
                    <a16:rowId xmlns:a16="http://schemas.microsoft.com/office/drawing/2014/main" val="3639776331"/>
                  </a:ext>
                </a:extLst>
              </a:tr>
              <a:tr h="177747">
                <a:tc>
                  <a:txBody>
                    <a:bodyPr/>
                    <a:lstStyle/>
                    <a:p>
                      <a:pPr algn="ctr"/>
                      <a:r>
                        <a:rPr lang="en-AU" sz="1200" b="1" dirty="0">
                          <a:latin typeface="Arial Narrow" panose="020B0606020202030204" pitchFamily="34" charset="0"/>
                        </a:rPr>
                        <a:t>Specific AND Relevant (5-6) </a:t>
                      </a:r>
                    </a:p>
                  </a:txBody>
                  <a:tcPr anchor="ctr">
                    <a:solidFill>
                      <a:schemeClr val="bg1">
                        <a:lumMod val="85000"/>
                      </a:schemeClr>
                    </a:solidFill>
                  </a:tcPr>
                </a:tc>
                <a:tc>
                  <a:txBody>
                    <a:bodyPr/>
                    <a:lstStyle/>
                    <a:p>
                      <a:pPr algn="ctr"/>
                      <a:r>
                        <a:rPr lang="en-AU" sz="1200" b="1" dirty="0">
                          <a:latin typeface="Arial Narrow" panose="020B0606020202030204" pitchFamily="34" charset="0"/>
                        </a:rPr>
                        <a:t>Relevant (3-4)</a:t>
                      </a:r>
                    </a:p>
                  </a:txBody>
                  <a:tcPr anchor="ctr">
                    <a:solidFill>
                      <a:schemeClr val="bg1">
                        <a:lumMod val="85000"/>
                      </a:schemeClr>
                    </a:solidFill>
                  </a:tcPr>
                </a:tc>
                <a:extLst>
                  <a:ext uri="{0D108BD9-81ED-4DB2-BD59-A6C34878D82A}">
                    <a16:rowId xmlns:a16="http://schemas.microsoft.com/office/drawing/2014/main" val="2843820462"/>
                  </a:ext>
                </a:extLst>
              </a:tr>
              <a:tr h="1179552">
                <a:tc>
                  <a:txBody>
                    <a:bodyPr/>
                    <a:lstStyle/>
                    <a:p>
                      <a:pPr marL="171450" indent="-171450" algn="l">
                        <a:buFont typeface="Arial" panose="020B0604020202020204" pitchFamily="34" charset="0"/>
                        <a:buChar char="•"/>
                      </a:pPr>
                      <a:r>
                        <a:rPr lang="en-US" sz="1200" dirty="0">
                          <a:latin typeface="Arial Narrow" panose="020B0606020202030204" pitchFamily="34" charset="0"/>
                        </a:rPr>
                        <a:t>Specific (clearly defined, identified, narrowed down) </a:t>
                      </a:r>
                      <a:r>
                        <a:rPr lang="en-US" sz="1200" i="0" dirty="0">
                          <a:latin typeface="Arial Narrow" panose="020B0606020202030204" pitchFamily="34" charset="0"/>
                        </a:rPr>
                        <a:t>AND</a:t>
                      </a:r>
                      <a:r>
                        <a:rPr lang="en-US" sz="1200" i="1" dirty="0">
                          <a:latin typeface="Arial Narrow" panose="020B0606020202030204" pitchFamily="34" charset="0"/>
                        </a:rPr>
                        <a:t> </a:t>
                      </a:r>
                      <a:r>
                        <a:rPr lang="en-US" sz="1200" dirty="0">
                          <a:latin typeface="Arial Narrow" panose="020B0606020202030204" pitchFamily="34" charset="0"/>
                        </a:rPr>
                        <a:t>relevant </a:t>
                      </a:r>
                    </a:p>
                    <a:p>
                      <a:pPr marL="171450" indent="-171450" algn="l">
                        <a:buFont typeface="Arial" panose="020B0604020202020204" pitchFamily="34" charset="0"/>
                        <a:buChar char="•"/>
                      </a:pPr>
                      <a:r>
                        <a:rPr lang="en-US" sz="1200" dirty="0">
                          <a:latin typeface="Arial Narrow" panose="020B0606020202030204" pitchFamily="34" charset="0"/>
                        </a:rPr>
                        <a:t>BOTH the Dependent variable</a:t>
                      </a:r>
                      <a:r>
                        <a:rPr lang="en-US" sz="1200" i="1" dirty="0">
                          <a:latin typeface="Arial Narrow" panose="020B0606020202030204" pitchFamily="34" charset="0"/>
                        </a:rPr>
                        <a:t> and </a:t>
                      </a:r>
                      <a:r>
                        <a:rPr lang="en-US" sz="1200" dirty="0">
                          <a:latin typeface="Arial Narrow" panose="020B0606020202030204" pitchFamily="34" charset="0"/>
                        </a:rPr>
                        <a:t>Independent variables are specific</a:t>
                      </a:r>
                    </a:p>
                    <a:p>
                      <a:pPr marL="171450" indent="-171450" algn="l">
                        <a:buFont typeface="Arial" panose="020B0604020202020204" pitchFamily="34" charset="0"/>
                        <a:buChar char="•"/>
                      </a:pPr>
                      <a:r>
                        <a:rPr lang="en-US" sz="1200" dirty="0">
                          <a:latin typeface="Arial Narrow" panose="020B0606020202030204" pitchFamily="34" charset="0"/>
                        </a:rPr>
                        <a:t>The RQ includes specific measures of each variable.</a:t>
                      </a: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It is NOT copied or reworded from existing paper.</a:t>
                      </a:r>
                    </a:p>
                    <a:p>
                      <a:pPr marL="171450" indent="-171450" algn="just">
                        <a:buFont typeface="Arial" panose="020B0604020202020204" pitchFamily="34" charset="0"/>
                        <a:buChar char="•"/>
                      </a:pPr>
                      <a:r>
                        <a:rPr lang="en-US" sz="1200" dirty="0">
                          <a:latin typeface="Arial Narrow" panose="020B0606020202030204" pitchFamily="34" charset="0"/>
                        </a:rPr>
                        <a:t>Directly relates to the claim (or an aspect of the claim) and syllabus subject matter.</a:t>
                      </a:r>
                    </a:p>
                    <a:p>
                      <a:pPr marL="171450" indent="-171450">
                        <a:buFont typeface="Arial" panose="020B0604020202020204" pitchFamily="34" charset="0"/>
                        <a:buChar char="•"/>
                      </a:pPr>
                      <a:r>
                        <a:rPr lang="en-US" sz="1200" dirty="0">
                          <a:latin typeface="Arial Narrow" panose="020B0606020202030204" pitchFamily="34" charset="0"/>
                        </a:rPr>
                        <a:t>BUT....it is NOT </a:t>
                      </a:r>
                      <a:r>
                        <a:rPr lang="en-US" sz="1200" i="1" dirty="0">
                          <a:latin typeface="Arial Narrow" panose="020B0606020202030204" pitchFamily="34" charset="0"/>
                        </a:rPr>
                        <a:t>specific </a:t>
                      </a:r>
                      <a:r>
                        <a:rPr lang="en-US" sz="1200" i="0" dirty="0">
                          <a:latin typeface="Arial Narrow" panose="020B0606020202030204" pitchFamily="34" charset="0"/>
                        </a:rPr>
                        <a:t>enough.</a:t>
                      </a:r>
                    </a:p>
                    <a:p>
                      <a:pPr marL="171450" indent="-171450" algn="just">
                        <a:buFont typeface="Arial" panose="020B0604020202020204" pitchFamily="34" charset="0"/>
                        <a:buChar char="•"/>
                      </a:pPr>
                      <a:r>
                        <a:rPr lang="en-US" sz="1200" dirty="0">
                          <a:latin typeface="Arial Narrow" panose="020B0606020202030204" pitchFamily="34" charset="0"/>
                        </a:rPr>
                        <a:t>The Independent and/or Dependent variable are too general or not clearly defined.</a:t>
                      </a:r>
                    </a:p>
                  </a:txBody>
                  <a:tcPr/>
                </a:tc>
                <a:extLst>
                  <a:ext uri="{0D108BD9-81ED-4DB2-BD59-A6C34878D82A}">
                    <a16:rowId xmlns:a16="http://schemas.microsoft.com/office/drawing/2014/main" val="3920059997"/>
                  </a:ext>
                </a:extLst>
              </a:tr>
              <a:tr h="212417">
                <a:tc gridSpan="2">
                  <a:txBody>
                    <a:bodyPr/>
                    <a:lstStyle/>
                    <a:p>
                      <a:pPr marL="0" indent="0">
                        <a:buFont typeface="Arial" panose="020B0604020202020204" pitchFamily="34" charset="0"/>
                        <a:buNone/>
                      </a:pPr>
                      <a:r>
                        <a:rPr lang="en-US" sz="1200" b="1" dirty="0">
                          <a:latin typeface="Arial Narrow" panose="020B0606020202030204" pitchFamily="34" charset="0"/>
                        </a:rPr>
                        <a:t>Inappropriate or irrelevant (1-2): </a:t>
                      </a:r>
                      <a:r>
                        <a:rPr lang="en-US" sz="1200" b="0" dirty="0">
                          <a:latin typeface="Arial Narrow" panose="020B0606020202030204" pitchFamily="34" charset="0"/>
                        </a:rPr>
                        <a:t>not appropriate or relevant to the claim or subject matter</a:t>
                      </a:r>
                    </a:p>
                  </a:txBody>
                  <a:tcPr>
                    <a:solidFill>
                      <a:schemeClr val="bg1">
                        <a:lumMod val="85000"/>
                      </a:schemeClr>
                    </a:solidFill>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Arial Narrow" panose="020B0606020202030204" pitchFamily="34" charset="0"/>
                      </a:endParaRPr>
                    </a:p>
                  </a:txBody>
                  <a:tcPr/>
                </a:tc>
                <a:extLst>
                  <a:ext uri="{0D108BD9-81ED-4DB2-BD59-A6C34878D82A}">
                    <a16:rowId xmlns:a16="http://schemas.microsoft.com/office/drawing/2014/main" val="1121147703"/>
                  </a:ext>
                </a:extLst>
              </a:tr>
            </a:tbl>
          </a:graphicData>
        </a:graphic>
      </p:graphicFrame>
    </p:spTree>
    <p:extLst>
      <p:ext uri="{BB962C8B-B14F-4D97-AF65-F5344CB8AC3E}">
        <p14:creationId xmlns:p14="http://schemas.microsoft.com/office/powerpoint/2010/main" val="2297894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36"/>
          <p:cNvSpPr txBox="1"/>
          <p:nvPr/>
        </p:nvSpPr>
        <p:spPr>
          <a:xfrm>
            <a:off x="423625" y="8809682"/>
            <a:ext cx="1565215"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100" dirty="0">
                <a:latin typeface="Arial Narrow" pitchFamily="34" charset="0"/>
              </a:rPr>
              <a:t>© Marine Education 2022 	                                               </a:t>
            </a:r>
            <a:endParaRPr lang="en-AU" sz="1100" b="1" dirty="0">
              <a:latin typeface="Arial Narrow" pitchFamily="34" charset="0"/>
            </a:endParaRPr>
          </a:p>
        </p:txBody>
      </p:sp>
      <p:cxnSp>
        <p:nvCxnSpPr>
          <p:cNvPr id="127" name="Straight Connector 126"/>
          <p:cNvCxnSpPr/>
          <p:nvPr/>
        </p:nvCxnSpPr>
        <p:spPr>
          <a:xfrm flipH="1">
            <a:off x="469041" y="8808950"/>
            <a:ext cx="5863487" cy="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FD31CAF-76B1-4A0F-BFD0-A9C6B5FBD72B}"/>
              </a:ext>
            </a:extLst>
          </p:cNvPr>
          <p:cNvSpPr txBox="1"/>
          <p:nvPr/>
        </p:nvSpPr>
        <p:spPr>
          <a:xfrm>
            <a:off x="564258" y="214201"/>
            <a:ext cx="792088" cy="646331"/>
          </a:xfrm>
          <a:prstGeom prst="rect">
            <a:avLst/>
          </a:prstGeom>
          <a:solidFill>
            <a:schemeClr val="bg1">
              <a:lumMod val="85000"/>
            </a:schemeClr>
          </a:solidFill>
          <a:ln w="57150">
            <a:solidFill>
              <a:schemeClr val="tx1"/>
            </a:solidFill>
          </a:ln>
        </p:spPr>
        <p:txBody>
          <a:bodyPr wrap="square" rtlCol="0">
            <a:spAutoFit/>
          </a:bodyPr>
          <a:lstStyle/>
          <a:p>
            <a:r>
              <a:rPr lang="en-AU" b="1" dirty="0">
                <a:latin typeface="Arial Narrow" panose="020B0606020202030204" pitchFamily="34" charset="0"/>
              </a:rPr>
              <a:t>M</a:t>
            </a:r>
            <a:r>
              <a:rPr lang="en-AU" sz="1200" b="1" dirty="0">
                <a:latin typeface="Arial Narrow" panose="020B0606020202030204" pitchFamily="34" charset="0"/>
              </a:rPr>
              <a:t>arine</a:t>
            </a:r>
            <a:r>
              <a:rPr lang="en-AU" dirty="0"/>
              <a:t> </a:t>
            </a:r>
          </a:p>
          <a:p>
            <a:r>
              <a:rPr lang="en-AU" dirty="0">
                <a:ln>
                  <a:solidFill>
                    <a:schemeClr val="tx1"/>
                  </a:solidFill>
                </a:ln>
                <a:latin typeface="Arial Narrow" panose="020B0606020202030204" pitchFamily="34" charset="0"/>
              </a:rPr>
              <a:t>E</a:t>
            </a:r>
            <a:r>
              <a:rPr lang="en-AU" sz="1200" dirty="0">
                <a:ln>
                  <a:solidFill>
                    <a:schemeClr val="tx1"/>
                  </a:solidFill>
                </a:ln>
                <a:latin typeface="Arial Narrow" panose="020B0606020202030204" pitchFamily="34" charset="0"/>
              </a:rPr>
              <a:t>ducation</a:t>
            </a:r>
          </a:p>
        </p:txBody>
      </p:sp>
      <p:cxnSp>
        <p:nvCxnSpPr>
          <p:cNvPr id="46" name="Straight Connector 45">
            <a:extLst>
              <a:ext uri="{FF2B5EF4-FFF2-40B4-BE49-F238E27FC236}">
                <a16:creationId xmlns:a16="http://schemas.microsoft.com/office/drawing/2014/main" id="{86ADC2CB-2259-430E-A4E9-F01BFE6DE9EE}"/>
              </a:ext>
            </a:extLst>
          </p:cNvPr>
          <p:cNvCxnSpPr/>
          <p:nvPr/>
        </p:nvCxnSpPr>
        <p:spPr>
          <a:xfrm flipH="1">
            <a:off x="465754" y="973010"/>
            <a:ext cx="58634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3995BC98-5C05-45C6-9C90-3A57C8C0F498}"/>
              </a:ext>
            </a:extLst>
          </p:cNvPr>
          <p:cNvSpPr txBox="1"/>
          <p:nvPr/>
        </p:nvSpPr>
        <p:spPr>
          <a:xfrm rot="16200000">
            <a:off x="-56443" y="313427"/>
            <a:ext cx="1116764" cy="184666"/>
          </a:xfrm>
          <a:prstGeom prst="rect">
            <a:avLst/>
          </a:prstGeom>
          <a:noFill/>
        </p:spPr>
        <p:txBody>
          <a:bodyPr wrap="square" rtlCol="0">
            <a:spAutoFit/>
          </a:bodyPr>
          <a:lstStyle/>
          <a:p>
            <a:r>
              <a:rPr lang="en-AU" sz="580" dirty="0">
                <a:latin typeface="Arial Narrow" panose="020B0606020202030204" pitchFamily="34" charset="0"/>
              </a:rPr>
              <a:t>marineeducation.com.au</a:t>
            </a:r>
          </a:p>
        </p:txBody>
      </p:sp>
      <p:sp>
        <p:nvSpPr>
          <p:cNvPr id="24" name="TextBox 23">
            <a:extLst>
              <a:ext uri="{FF2B5EF4-FFF2-40B4-BE49-F238E27FC236}">
                <a16:creationId xmlns:a16="http://schemas.microsoft.com/office/drawing/2014/main" id="{DD4C66FD-3620-45DA-A70B-04F02C406E9D}"/>
              </a:ext>
            </a:extLst>
          </p:cNvPr>
          <p:cNvSpPr txBox="1"/>
          <p:nvPr/>
        </p:nvSpPr>
        <p:spPr>
          <a:xfrm>
            <a:off x="843214" y="286691"/>
            <a:ext cx="5171572" cy="523220"/>
          </a:xfrm>
          <a:prstGeom prst="rect">
            <a:avLst/>
          </a:prstGeom>
          <a:noFill/>
        </p:spPr>
        <p:txBody>
          <a:bodyPr wrap="square" rtlCol="0">
            <a:spAutoFit/>
          </a:bodyPr>
          <a:lstStyle/>
          <a:p>
            <a:pPr algn="ctr"/>
            <a:r>
              <a:rPr lang="en-AU" sz="2800" b="1" dirty="0">
                <a:latin typeface="Arial Narrow" panose="020B0606020202030204" pitchFamily="34" charset="0"/>
              </a:rPr>
              <a:t>Sources of Information</a:t>
            </a:r>
            <a:endParaRPr lang="en-AU" sz="1600" b="1" dirty="0">
              <a:latin typeface="Arial Narrow" panose="020B0606020202030204" pitchFamily="34" charset="0"/>
            </a:endParaRPr>
          </a:p>
        </p:txBody>
      </p:sp>
      <p:sp>
        <p:nvSpPr>
          <p:cNvPr id="27" name="TextBox 17">
            <a:extLst>
              <a:ext uri="{FF2B5EF4-FFF2-40B4-BE49-F238E27FC236}">
                <a16:creationId xmlns:a16="http://schemas.microsoft.com/office/drawing/2014/main" id="{8C9EE8DC-6706-0440-4393-89C0E223FFC4}"/>
              </a:ext>
            </a:extLst>
          </p:cNvPr>
          <p:cNvSpPr txBox="1"/>
          <p:nvPr/>
        </p:nvSpPr>
        <p:spPr>
          <a:xfrm>
            <a:off x="5486430" y="181253"/>
            <a:ext cx="1170856"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latin typeface="Arial Narrow" pitchFamily="34" charset="0"/>
              </a:rPr>
              <a:t>Name:</a:t>
            </a:r>
          </a:p>
          <a:p>
            <a:endParaRPr lang="en-US" sz="1200" b="1" dirty="0">
              <a:latin typeface="Arial Narrow" pitchFamily="34" charset="0"/>
            </a:endParaRPr>
          </a:p>
          <a:p>
            <a:r>
              <a:rPr lang="en-US" sz="1200" b="1" dirty="0">
                <a:latin typeface="Arial Narrow" pitchFamily="34" charset="0"/>
              </a:rPr>
              <a:t>Date: </a:t>
            </a:r>
          </a:p>
        </p:txBody>
      </p:sp>
      <p:sp>
        <p:nvSpPr>
          <p:cNvPr id="10" name="Rectangle 9">
            <a:extLst>
              <a:ext uri="{FF2B5EF4-FFF2-40B4-BE49-F238E27FC236}">
                <a16:creationId xmlns:a16="http://schemas.microsoft.com/office/drawing/2014/main" id="{1B9E7A73-0C27-D761-041D-B491FE3DF67E}"/>
              </a:ext>
            </a:extLst>
          </p:cNvPr>
          <p:cNvSpPr/>
          <p:nvPr/>
        </p:nvSpPr>
        <p:spPr>
          <a:xfrm>
            <a:off x="483846" y="1035857"/>
            <a:ext cx="5827299" cy="367791"/>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Arial Narrow" panose="020B0606020202030204" pitchFamily="34" charset="0"/>
              </a:rPr>
              <a:t>Sources of Information: In-text citations and Bibliography/Reference List</a:t>
            </a:r>
          </a:p>
        </p:txBody>
      </p:sp>
      <p:graphicFrame>
        <p:nvGraphicFramePr>
          <p:cNvPr id="11" name="Table 12">
            <a:extLst>
              <a:ext uri="{FF2B5EF4-FFF2-40B4-BE49-F238E27FC236}">
                <a16:creationId xmlns:a16="http://schemas.microsoft.com/office/drawing/2014/main" id="{71A65AFB-23A0-4507-E425-A240336EB673}"/>
              </a:ext>
            </a:extLst>
          </p:cNvPr>
          <p:cNvGraphicFramePr>
            <a:graphicFrameLocks noGrp="1"/>
          </p:cNvGraphicFramePr>
          <p:nvPr>
            <p:extLst>
              <p:ext uri="{D42A27DB-BD31-4B8C-83A1-F6EECF244321}">
                <p14:modId xmlns:p14="http://schemas.microsoft.com/office/powerpoint/2010/main" val="3647788532"/>
              </p:ext>
            </p:extLst>
          </p:nvPr>
        </p:nvGraphicFramePr>
        <p:xfrm>
          <a:off x="476672" y="1484032"/>
          <a:ext cx="5827299" cy="2468880"/>
        </p:xfrm>
        <a:graphic>
          <a:graphicData uri="http://schemas.openxmlformats.org/drawingml/2006/table">
            <a:tbl>
              <a:tblPr firstRow="1" bandRow="1">
                <a:tableStyleId>{5940675A-B579-460E-94D1-54222C63F5DA}</a:tableStyleId>
              </a:tblPr>
              <a:tblGrid>
                <a:gridCol w="3219448">
                  <a:extLst>
                    <a:ext uri="{9D8B030D-6E8A-4147-A177-3AD203B41FA5}">
                      <a16:colId xmlns:a16="http://schemas.microsoft.com/office/drawing/2014/main" val="4119709212"/>
                    </a:ext>
                  </a:extLst>
                </a:gridCol>
                <a:gridCol w="2607851">
                  <a:extLst>
                    <a:ext uri="{9D8B030D-6E8A-4147-A177-3AD203B41FA5}">
                      <a16:colId xmlns:a16="http://schemas.microsoft.com/office/drawing/2014/main" val="643899372"/>
                    </a:ext>
                  </a:extLst>
                </a:gridCol>
              </a:tblGrid>
              <a:tr h="215922">
                <a:tc gridSpan="2">
                  <a:txBody>
                    <a:bodyPr/>
                    <a:lstStyle/>
                    <a:p>
                      <a:r>
                        <a:rPr lang="en-AU" sz="1200" b="1" dirty="0">
                          <a:solidFill>
                            <a:schemeClr val="bg1"/>
                          </a:solidFill>
                          <a:latin typeface="Arial Narrow" panose="020B0606020202030204" pitchFamily="34" charset="0"/>
                        </a:rPr>
                        <a:t>SOURCES OF INFORMATION marking criteria</a:t>
                      </a:r>
                    </a:p>
                  </a:txBody>
                  <a:tcPr>
                    <a:solidFill>
                      <a:schemeClr val="tx1"/>
                    </a:solidFill>
                  </a:tcPr>
                </a:tc>
                <a:tc hMerge="1">
                  <a:txBody>
                    <a:bodyPr/>
                    <a:lstStyle/>
                    <a:p>
                      <a:endParaRPr lang="en-AU" sz="1200" dirty="0"/>
                    </a:p>
                  </a:txBody>
                  <a:tcPr/>
                </a:tc>
                <a:extLst>
                  <a:ext uri="{0D108BD9-81ED-4DB2-BD59-A6C34878D82A}">
                    <a16:rowId xmlns:a16="http://schemas.microsoft.com/office/drawing/2014/main" val="3639776331"/>
                  </a:ext>
                </a:extLst>
              </a:tr>
              <a:tr h="215922">
                <a:tc>
                  <a:txBody>
                    <a:bodyPr/>
                    <a:lstStyle/>
                    <a:p>
                      <a:r>
                        <a:rPr lang="en-AU" sz="1200" b="1" dirty="0">
                          <a:latin typeface="Arial Narrow" panose="020B0606020202030204" pitchFamily="34" charset="0"/>
                        </a:rPr>
                        <a:t>Sufficient and Relevant Sources (5-6) </a:t>
                      </a:r>
                    </a:p>
                  </a:txBody>
                  <a:tcPr>
                    <a:solidFill>
                      <a:schemeClr val="bg1">
                        <a:lumMod val="85000"/>
                      </a:schemeClr>
                    </a:solidFill>
                  </a:tcPr>
                </a:tc>
                <a:tc>
                  <a:txBody>
                    <a:bodyPr/>
                    <a:lstStyle/>
                    <a:p>
                      <a:r>
                        <a:rPr lang="en-AU" sz="1200" b="1" dirty="0">
                          <a:latin typeface="Arial Narrow" panose="020B0606020202030204" pitchFamily="34" charset="0"/>
                        </a:rPr>
                        <a:t>A selection of Relevant Sources (3-4)</a:t>
                      </a:r>
                    </a:p>
                  </a:txBody>
                  <a:tcPr>
                    <a:solidFill>
                      <a:schemeClr val="bg1">
                        <a:lumMod val="85000"/>
                      </a:schemeClr>
                    </a:solidFill>
                  </a:tcPr>
                </a:tc>
                <a:extLst>
                  <a:ext uri="{0D108BD9-81ED-4DB2-BD59-A6C34878D82A}">
                    <a16:rowId xmlns:a16="http://schemas.microsoft.com/office/drawing/2014/main" val="2843820462"/>
                  </a:ext>
                </a:extLst>
              </a:tr>
              <a:tr h="700547">
                <a:tc>
                  <a:txBody>
                    <a:bodyPr/>
                    <a:lstStyle/>
                    <a:p>
                      <a:pPr marL="171450" indent="-171450">
                        <a:buFont typeface="Arial" panose="020B0604020202020204" pitchFamily="34" charset="0"/>
                        <a:buChar char="•"/>
                      </a:pPr>
                      <a:r>
                        <a:rPr lang="en-US" sz="1200" dirty="0">
                          <a:latin typeface="Arial Narrow" panose="020B0606020202030204" pitchFamily="34" charset="0"/>
                        </a:rPr>
                        <a:t>Sufficient: just enough (NOT too many nor too few)</a:t>
                      </a:r>
                    </a:p>
                    <a:p>
                      <a:pPr marL="171450" indent="-171450">
                        <a:buFont typeface="Arial" panose="020B0604020202020204" pitchFamily="34" charset="0"/>
                        <a:buChar char="•"/>
                      </a:pPr>
                      <a:r>
                        <a:rPr lang="en-US" sz="1200" dirty="0">
                          <a:latin typeface="Arial Narrow" panose="020B0606020202030204" pitchFamily="34" charset="0"/>
                        </a:rPr>
                        <a:t>A sufficient amount that is </a:t>
                      </a:r>
                      <a:r>
                        <a:rPr lang="en-US" sz="1200" u="sng" dirty="0">
                          <a:latin typeface="Arial Narrow" panose="020B0606020202030204" pitchFamily="34" charset="0"/>
                        </a:rPr>
                        <a:t>adequate for the purpose</a:t>
                      </a:r>
                      <a:br>
                        <a:rPr lang="en-US" sz="1200" dirty="0">
                          <a:latin typeface="Arial Narrow" panose="020B0606020202030204" pitchFamily="34" charset="0"/>
                        </a:rPr>
                      </a:br>
                      <a:r>
                        <a:rPr lang="en-US" sz="1200" b="0" dirty="0">
                          <a:latin typeface="Arial Narrow" panose="020B0606020202030204" pitchFamily="34" charset="0"/>
                        </a:rPr>
                        <a:t>(answering the RQ and linking the RQ to the claim)</a:t>
                      </a:r>
                    </a:p>
                    <a:p>
                      <a:pPr marL="171450" indent="-171450">
                        <a:buFont typeface="Arial" panose="020B0604020202020204" pitchFamily="34" charset="0"/>
                        <a:buChar char="•"/>
                      </a:pPr>
                      <a:r>
                        <a:rPr lang="en-US" sz="1200" dirty="0">
                          <a:latin typeface="Arial Narrow" panose="020B0606020202030204" pitchFamily="34" charset="0"/>
                        </a:rPr>
                        <a:t>Only cited sources are listed in the Bibliography. </a:t>
                      </a:r>
                    </a:p>
                    <a:p>
                      <a:pPr marL="171450" indent="-171450">
                        <a:buFont typeface="Arial" panose="020B0604020202020204" pitchFamily="34" charset="0"/>
                        <a:buChar char="•"/>
                      </a:pPr>
                      <a:r>
                        <a:rPr lang="en-US" sz="1200" dirty="0">
                          <a:latin typeface="Arial Narrow" panose="020B0606020202030204" pitchFamily="34" charset="0"/>
                        </a:rPr>
                        <a:t>Must be BOTH sufficient AND relevant to get a 5-6!</a:t>
                      </a:r>
                    </a:p>
                    <a:p>
                      <a:endParaRPr lang="en-US" sz="1200" dirty="0">
                        <a:latin typeface="Arial Narrow" panose="020B0606020202030204" pitchFamily="34" charset="0"/>
                      </a:endParaRPr>
                    </a:p>
                    <a:p>
                      <a:endParaRPr lang="en-AU" sz="1200" dirty="0">
                        <a:latin typeface="Arial Narrow" panose="020B0606020202030204" pitchFamily="34" charset="0"/>
                      </a:endParaRPr>
                    </a:p>
                  </a:txBody>
                  <a:tcPr/>
                </a:tc>
                <a:tc>
                  <a:txBody>
                    <a:bodyPr/>
                    <a:lstStyle/>
                    <a:p>
                      <a:pPr marL="171450" indent="-171450">
                        <a:buFont typeface="Arial" panose="020B0604020202020204" pitchFamily="34" charset="0"/>
                        <a:buChar char="•"/>
                      </a:pPr>
                      <a:r>
                        <a:rPr lang="en-US" sz="1200" dirty="0">
                          <a:latin typeface="Arial Narrow" panose="020B0606020202030204" pitchFamily="34" charset="0"/>
                        </a:rPr>
                        <a:t>Relevant: scientifically credible sources, such as scientific journals, books by well-credentialled scientists, and websites of governments, universities, independent research bodies, or science and technology manufacturers. </a:t>
                      </a:r>
                    </a:p>
                    <a:p>
                      <a:pPr marL="171450" indent="-171450">
                        <a:buFont typeface="Arial" panose="020B0604020202020204" pitchFamily="34" charset="0"/>
                        <a:buChar char="•"/>
                      </a:pPr>
                      <a:r>
                        <a:rPr lang="en-US" sz="1200" dirty="0">
                          <a:latin typeface="Arial Narrow" panose="020B0606020202030204" pitchFamily="34" charset="0"/>
                        </a:rPr>
                        <a:t>Directly relates to the claim and RQ.</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Related to topics covered in the Unit.</a:t>
                      </a:r>
                    </a:p>
                    <a:p>
                      <a:pPr marL="171450" indent="-171450">
                        <a:buFont typeface="Arial" panose="020B0604020202020204" pitchFamily="34" charset="0"/>
                        <a:buChar char="•"/>
                      </a:pPr>
                      <a:r>
                        <a:rPr lang="en-US" sz="1200" dirty="0">
                          <a:latin typeface="Arial Narrow" panose="020B0606020202030204" pitchFamily="34" charset="0"/>
                        </a:rPr>
                        <a:t>If you get a 3-4 this means your sources are relevant – but there’s not enough.</a:t>
                      </a:r>
                    </a:p>
                  </a:txBody>
                  <a:tcPr/>
                </a:tc>
                <a:extLst>
                  <a:ext uri="{0D108BD9-81ED-4DB2-BD59-A6C34878D82A}">
                    <a16:rowId xmlns:a16="http://schemas.microsoft.com/office/drawing/2014/main" val="3920059997"/>
                  </a:ext>
                </a:extLst>
              </a:tr>
            </a:tbl>
          </a:graphicData>
        </a:graphic>
      </p:graphicFrame>
      <p:sp>
        <p:nvSpPr>
          <p:cNvPr id="13" name="Rectangle 12">
            <a:extLst>
              <a:ext uri="{FF2B5EF4-FFF2-40B4-BE49-F238E27FC236}">
                <a16:creationId xmlns:a16="http://schemas.microsoft.com/office/drawing/2014/main" id="{1D91B0A2-92FD-9DF7-841C-8546FBBF3FE9}"/>
              </a:ext>
            </a:extLst>
          </p:cNvPr>
          <p:cNvSpPr/>
          <p:nvPr/>
        </p:nvSpPr>
        <p:spPr>
          <a:xfrm>
            <a:off x="475010" y="4033296"/>
            <a:ext cx="5827299" cy="1075707"/>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80" b="1" dirty="0">
                <a:solidFill>
                  <a:schemeClr val="tx1"/>
                </a:solidFill>
                <a:latin typeface="Arial Narrow" panose="020B0606020202030204" pitchFamily="34" charset="0"/>
              </a:rPr>
              <a:t>To get a 5-6, you need a sufficient amount of relevant sources that are </a:t>
            </a:r>
            <a:r>
              <a:rPr lang="en-US" sz="1180" b="1" u="sng" dirty="0">
                <a:solidFill>
                  <a:schemeClr val="tx1"/>
                </a:solidFill>
                <a:latin typeface="Arial Narrow" panose="020B0606020202030204" pitchFamily="34" charset="0"/>
              </a:rPr>
              <a:t>adequate for the purpose</a:t>
            </a:r>
            <a:r>
              <a:rPr lang="en-US" sz="1180" b="1" dirty="0">
                <a:solidFill>
                  <a:schemeClr val="tx1"/>
                </a:solidFill>
                <a:latin typeface="Arial Narrow" panose="020B0606020202030204" pitchFamily="34" charset="0"/>
              </a:rPr>
              <a:t>. </a:t>
            </a:r>
          </a:p>
          <a:p>
            <a:r>
              <a:rPr lang="en-US" sz="1180" b="1" dirty="0">
                <a:solidFill>
                  <a:schemeClr val="tx1"/>
                </a:solidFill>
                <a:latin typeface="Arial Narrow" panose="020B0606020202030204" pitchFamily="34" charset="0"/>
              </a:rPr>
              <a:t>Q. What does it mean by ‘</a:t>
            </a:r>
            <a:r>
              <a:rPr lang="en-US" sz="1180" b="1" i="1" dirty="0">
                <a:solidFill>
                  <a:schemeClr val="tx1"/>
                </a:solidFill>
                <a:latin typeface="Arial Narrow" panose="020B0606020202030204" pitchFamily="34" charset="0"/>
              </a:rPr>
              <a:t>adequate for the purpose</a:t>
            </a:r>
            <a:r>
              <a:rPr lang="en-US" sz="1180" b="1" dirty="0">
                <a:solidFill>
                  <a:schemeClr val="tx1"/>
                </a:solidFill>
                <a:latin typeface="Arial Narrow" panose="020B0606020202030204" pitchFamily="34" charset="0"/>
              </a:rPr>
              <a:t>’? Ans.</a:t>
            </a:r>
            <a:endParaRPr lang="en-US" sz="1200" b="1" dirty="0">
              <a:solidFill>
                <a:schemeClr val="tx1"/>
              </a:solidFill>
              <a:latin typeface="Arial Narrow" panose="020B0606020202030204" pitchFamily="34" charset="0"/>
            </a:endParaRPr>
          </a:p>
          <a:p>
            <a:pPr algn="just"/>
            <a:endParaRPr lang="en-US" sz="2000" b="1" dirty="0">
              <a:solidFill>
                <a:schemeClr val="tx1"/>
              </a:solidFill>
              <a:latin typeface="Arial Narrow" panose="020B0606020202030204" pitchFamily="34" charset="0"/>
            </a:endParaRPr>
          </a:p>
          <a:p>
            <a:pPr algn="just"/>
            <a:endParaRPr lang="en-US" sz="1200" b="1" dirty="0">
              <a:solidFill>
                <a:schemeClr val="tx1"/>
              </a:solidFill>
              <a:latin typeface="Arial Narrow" panose="020B0606020202030204" pitchFamily="34" charset="0"/>
            </a:endParaRPr>
          </a:p>
        </p:txBody>
      </p:sp>
      <p:sp>
        <p:nvSpPr>
          <p:cNvPr id="14" name="Rectangle 13">
            <a:extLst>
              <a:ext uri="{FF2B5EF4-FFF2-40B4-BE49-F238E27FC236}">
                <a16:creationId xmlns:a16="http://schemas.microsoft.com/office/drawing/2014/main" id="{239419A3-50E8-2692-08BB-9A7FD3A77BA6}"/>
              </a:ext>
            </a:extLst>
          </p:cNvPr>
          <p:cNvSpPr/>
          <p:nvPr/>
        </p:nvSpPr>
        <p:spPr>
          <a:xfrm>
            <a:off x="534075" y="4492550"/>
            <a:ext cx="5699469" cy="5246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21" name="Straight Connector 20">
            <a:extLst>
              <a:ext uri="{FF2B5EF4-FFF2-40B4-BE49-F238E27FC236}">
                <a16:creationId xmlns:a16="http://schemas.microsoft.com/office/drawing/2014/main" id="{E3241BF7-8B09-F5A4-20F3-BC95A3B3EE12}"/>
              </a:ext>
            </a:extLst>
          </p:cNvPr>
          <p:cNvCxnSpPr/>
          <p:nvPr/>
        </p:nvCxnSpPr>
        <p:spPr>
          <a:xfrm flipH="1">
            <a:off x="458577" y="5652120"/>
            <a:ext cx="5863487" cy="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2DFB452A-64D3-42DD-02D2-36FC40F0FD8F}"/>
              </a:ext>
            </a:extLst>
          </p:cNvPr>
          <p:cNvSpPr txBox="1"/>
          <p:nvPr/>
        </p:nvSpPr>
        <p:spPr>
          <a:xfrm>
            <a:off x="409605" y="5660989"/>
            <a:ext cx="5943570" cy="1446550"/>
          </a:xfrm>
          <a:prstGeom prst="rect">
            <a:avLst/>
          </a:prstGeom>
          <a:noFill/>
        </p:spPr>
        <p:txBody>
          <a:bodyPr wrap="square" rtlCol="0">
            <a:spAutoFit/>
          </a:bodyPr>
          <a:lstStyle/>
          <a:p>
            <a:pPr algn="just"/>
            <a:r>
              <a:rPr lang="en-US" sz="1600" b="1" dirty="0">
                <a:latin typeface="Arial Narrow" panose="020B0606020202030204" pitchFamily="34" charset="0"/>
              </a:rPr>
              <a:t>What is a Journal Article?</a:t>
            </a:r>
          </a:p>
          <a:p>
            <a:pPr algn="just"/>
            <a:r>
              <a:rPr lang="en-US" sz="1200" dirty="0">
                <a:latin typeface="Arial Narrow" panose="020B0606020202030204" pitchFamily="34" charset="0"/>
              </a:rPr>
              <a:t>Journal articles are articles published in journals about very specific topics, written by (and for) experts such as faculty, researchers and scholars. The really good ones have been </a:t>
            </a:r>
            <a:r>
              <a:rPr lang="en-US" sz="1200" i="1" dirty="0">
                <a:latin typeface="Arial Narrow" panose="020B0606020202030204" pitchFamily="34" charset="0"/>
              </a:rPr>
              <a:t>peer-reviewed </a:t>
            </a:r>
            <a:r>
              <a:rPr lang="en-US" sz="1200" dirty="0">
                <a:latin typeface="Arial Narrow" panose="020B0606020202030204" pitchFamily="34" charset="0"/>
              </a:rPr>
              <a:t>as well. Journals are like magazines for scientists. Because journals are published regularly, they are categorized by year, volume and issue or number (like the year and month on a magazine). Some journals are more prestigious than others. For example, an article published in journal </a:t>
            </a:r>
            <a:r>
              <a:rPr lang="en-US" sz="1200" i="1" dirty="0">
                <a:latin typeface="Arial Narrow" panose="020B0606020202030204" pitchFamily="34" charset="0"/>
              </a:rPr>
              <a:t>Nature </a:t>
            </a:r>
            <a:r>
              <a:rPr lang="en-US" sz="1200" dirty="0">
                <a:latin typeface="Arial Narrow" panose="020B0606020202030204" pitchFamily="34" charset="0"/>
              </a:rPr>
              <a:t>is a big deal. Sometimes you can recognize the journal by its formatting. Journals have strict formatting rules. </a:t>
            </a:r>
            <a:endParaRPr lang="en-AU" sz="1400" b="1" dirty="0">
              <a:latin typeface="Arial Narrow" panose="020B0606020202030204" pitchFamily="34" charset="0"/>
            </a:endParaRPr>
          </a:p>
        </p:txBody>
      </p:sp>
      <p:sp>
        <p:nvSpPr>
          <p:cNvPr id="26" name="TextBox 25">
            <a:extLst>
              <a:ext uri="{FF2B5EF4-FFF2-40B4-BE49-F238E27FC236}">
                <a16:creationId xmlns:a16="http://schemas.microsoft.com/office/drawing/2014/main" id="{06FE9E21-84D1-DF8B-7842-579F862EAE56}"/>
              </a:ext>
            </a:extLst>
          </p:cNvPr>
          <p:cNvSpPr txBox="1"/>
          <p:nvPr/>
        </p:nvSpPr>
        <p:spPr>
          <a:xfrm>
            <a:off x="419999" y="7134000"/>
            <a:ext cx="5933176" cy="1631216"/>
          </a:xfrm>
          <a:prstGeom prst="rect">
            <a:avLst/>
          </a:prstGeom>
          <a:noFill/>
        </p:spPr>
        <p:txBody>
          <a:bodyPr wrap="square" rtlCol="0">
            <a:spAutoFit/>
          </a:bodyPr>
          <a:lstStyle/>
          <a:p>
            <a:pPr algn="just"/>
            <a:r>
              <a:rPr lang="en-US" sz="1600" b="1" dirty="0">
                <a:latin typeface="Arial Narrow" panose="020B0606020202030204" pitchFamily="34" charset="0"/>
              </a:rPr>
              <a:t>Find a Journal Article for FREE</a:t>
            </a:r>
          </a:p>
          <a:p>
            <a:pPr algn="just"/>
            <a:r>
              <a:rPr lang="en-US" sz="1200" dirty="0">
                <a:latin typeface="Arial Narrow" panose="020B0606020202030204" pitchFamily="34" charset="0"/>
              </a:rPr>
              <a:t>Can’t download the journal article you were looking for free-of-charge? Try your luck by typing the title into </a:t>
            </a:r>
            <a:r>
              <a:rPr lang="en-US" sz="1200" b="1" dirty="0">
                <a:latin typeface="Arial Narrow" panose="020B0606020202030204" pitchFamily="34" charset="0"/>
              </a:rPr>
              <a:t>google scholar.</a:t>
            </a:r>
            <a:r>
              <a:rPr lang="en-US" sz="1200" dirty="0">
                <a:latin typeface="Arial Narrow" panose="020B0606020202030204" pitchFamily="34" charset="0"/>
              </a:rPr>
              <a:t> Alternatively, become a member of the </a:t>
            </a:r>
            <a:r>
              <a:rPr lang="en-US" sz="1200" b="1" dirty="0">
                <a:latin typeface="Arial Narrow" panose="020B0606020202030204" pitchFamily="34" charset="0"/>
              </a:rPr>
              <a:t>Qld State Library </a:t>
            </a:r>
            <a:r>
              <a:rPr lang="en-US" sz="1200" dirty="0">
                <a:latin typeface="Arial Narrow" panose="020B0606020202030204" pitchFamily="34" charset="0"/>
              </a:rPr>
              <a:t>and use their </a:t>
            </a:r>
            <a:r>
              <a:rPr lang="en-US" sz="1200" dirty="0" err="1">
                <a:latin typeface="Arial Narrow" panose="020B0606020202030204" pitchFamily="34" charset="0"/>
              </a:rPr>
              <a:t>OneSearch</a:t>
            </a:r>
            <a:r>
              <a:rPr lang="en-US" sz="1200" dirty="0">
                <a:latin typeface="Arial Narrow" panose="020B0606020202030204" pitchFamily="34" charset="0"/>
              </a:rPr>
              <a:t>. Or search the title in your </a:t>
            </a:r>
            <a:r>
              <a:rPr lang="en-US" sz="1200" b="1" dirty="0">
                <a:latin typeface="Arial Narrow" panose="020B0606020202030204" pitchFamily="34" charset="0"/>
              </a:rPr>
              <a:t>school library database</a:t>
            </a:r>
            <a:r>
              <a:rPr lang="en-US" sz="1200" dirty="0">
                <a:latin typeface="Arial Narrow" panose="020B0606020202030204" pitchFamily="34" charset="0"/>
              </a:rPr>
              <a:t>. They might’ve paid for access already. </a:t>
            </a:r>
          </a:p>
          <a:p>
            <a:pPr algn="just"/>
            <a:r>
              <a:rPr lang="en-US" sz="1200" dirty="0">
                <a:latin typeface="Arial Narrow" panose="020B0606020202030204" pitchFamily="34" charset="0"/>
              </a:rPr>
              <a:t>If that doesn’t work, </a:t>
            </a:r>
            <a:r>
              <a:rPr lang="en-US" sz="1200" b="1" dirty="0">
                <a:latin typeface="Arial Narrow" panose="020B0606020202030204" pitchFamily="34" charset="0"/>
              </a:rPr>
              <a:t>email the author directly</a:t>
            </a:r>
            <a:r>
              <a:rPr lang="en-US" sz="1200" dirty="0">
                <a:latin typeface="Arial Narrow" panose="020B0606020202030204" pitchFamily="34" charset="0"/>
              </a:rPr>
              <a:t>. Often, they are more than happy to share their papers. As  a side note, writing a paper is part of a scholar’s job description. They don’t get paid when you buy it online. Often, it’s the author who pays the journal to publish their paper as open-access (free) in order to showcase their work. Particularly before the arrival of open-access mega-journals like </a:t>
            </a:r>
            <a:r>
              <a:rPr lang="en-US" sz="1200" dirty="0" err="1">
                <a:latin typeface="Arial Narrow" panose="020B0606020202030204" pitchFamily="34" charset="0"/>
              </a:rPr>
              <a:t>PLoS</a:t>
            </a:r>
            <a:r>
              <a:rPr lang="en-US" sz="1200" dirty="0">
                <a:latin typeface="Arial Narrow" panose="020B0606020202030204" pitchFamily="34" charset="0"/>
              </a:rPr>
              <a:t> ONE. </a:t>
            </a:r>
          </a:p>
        </p:txBody>
      </p:sp>
      <p:cxnSp>
        <p:nvCxnSpPr>
          <p:cNvPr id="28" name="Straight Connector 27">
            <a:extLst>
              <a:ext uri="{FF2B5EF4-FFF2-40B4-BE49-F238E27FC236}">
                <a16:creationId xmlns:a16="http://schemas.microsoft.com/office/drawing/2014/main" id="{1C0E063E-3156-87CE-B323-785AFD02EEFC}"/>
              </a:ext>
            </a:extLst>
          </p:cNvPr>
          <p:cNvCxnSpPr/>
          <p:nvPr/>
        </p:nvCxnSpPr>
        <p:spPr>
          <a:xfrm flipH="1">
            <a:off x="465754" y="7142551"/>
            <a:ext cx="5863487" cy="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4AB4061D-2ED3-50CA-BBB5-6A57B1E8E6B6}"/>
              </a:ext>
            </a:extLst>
          </p:cNvPr>
          <p:cNvSpPr/>
          <p:nvPr/>
        </p:nvSpPr>
        <p:spPr>
          <a:xfrm>
            <a:off x="475010" y="5194226"/>
            <a:ext cx="5827299" cy="378380"/>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200" b="1" dirty="0">
                <a:solidFill>
                  <a:schemeClr val="tx1"/>
                </a:solidFill>
                <a:latin typeface="Arial Narrow" panose="020B0606020202030204" pitchFamily="34" charset="0"/>
              </a:rPr>
              <a:t>Q. True or False? Only the in-text citations in the Rationale count. Ans.   </a:t>
            </a:r>
          </a:p>
        </p:txBody>
      </p:sp>
      <p:sp>
        <p:nvSpPr>
          <p:cNvPr id="25" name="TextBox 24">
            <a:extLst>
              <a:ext uri="{FF2B5EF4-FFF2-40B4-BE49-F238E27FC236}">
                <a16:creationId xmlns:a16="http://schemas.microsoft.com/office/drawing/2014/main" id="{626E72EF-D372-9930-FB38-084BB48F292C}"/>
              </a:ext>
            </a:extLst>
          </p:cNvPr>
          <p:cNvSpPr txBox="1"/>
          <p:nvPr/>
        </p:nvSpPr>
        <p:spPr>
          <a:xfrm>
            <a:off x="4852810" y="5242603"/>
            <a:ext cx="756901" cy="338554"/>
          </a:xfrm>
          <a:prstGeom prst="rect">
            <a:avLst/>
          </a:prstGeom>
          <a:noFill/>
        </p:spPr>
        <p:txBody>
          <a:bodyPr wrap="square" rtlCol="0">
            <a:spAutoFit/>
          </a:bodyPr>
          <a:lstStyle/>
          <a:p>
            <a:r>
              <a:rPr lang="en-AU" sz="1600" dirty="0">
                <a:solidFill>
                  <a:schemeClr val="tx1">
                    <a:lumMod val="65000"/>
                    <a:lumOff val="35000"/>
                  </a:schemeClr>
                </a:solidFill>
                <a:latin typeface="Comic Sans MS" panose="030F0702030302020204" pitchFamily="66" charset="0"/>
              </a:rPr>
              <a:t>False</a:t>
            </a:r>
          </a:p>
        </p:txBody>
      </p:sp>
    </p:spTree>
    <p:extLst>
      <p:ext uri="{BB962C8B-B14F-4D97-AF65-F5344CB8AC3E}">
        <p14:creationId xmlns:p14="http://schemas.microsoft.com/office/powerpoint/2010/main" val="1965470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36"/>
          <p:cNvSpPr txBox="1"/>
          <p:nvPr/>
        </p:nvSpPr>
        <p:spPr>
          <a:xfrm>
            <a:off x="423625" y="8809682"/>
            <a:ext cx="1565215"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100" dirty="0">
                <a:latin typeface="Arial Narrow" pitchFamily="34" charset="0"/>
              </a:rPr>
              <a:t>© Marine Education 2022 	                                               </a:t>
            </a:r>
            <a:endParaRPr lang="en-AU" sz="1100" b="1" dirty="0">
              <a:latin typeface="Arial Narrow" pitchFamily="34" charset="0"/>
            </a:endParaRPr>
          </a:p>
        </p:txBody>
      </p:sp>
      <p:cxnSp>
        <p:nvCxnSpPr>
          <p:cNvPr id="127" name="Straight Connector 126"/>
          <p:cNvCxnSpPr/>
          <p:nvPr/>
        </p:nvCxnSpPr>
        <p:spPr>
          <a:xfrm flipH="1">
            <a:off x="469041" y="8808950"/>
            <a:ext cx="5863487" cy="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FD31CAF-76B1-4A0F-BFD0-A9C6B5FBD72B}"/>
              </a:ext>
            </a:extLst>
          </p:cNvPr>
          <p:cNvSpPr txBox="1"/>
          <p:nvPr/>
        </p:nvSpPr>
        <p:spPr>
          <a:xfrm>
            <a:off x="564258" y="214201"/>
            <a:ext cx="792088" cy="646331"/>
          </a:xfrm>
          <a:prstGeom prst="rect">
            <a:avLst/>
          </a:prstGeom>
          <a:solidFill>
            <a:schemeClr val="bg1">
              <a:lumMod val="85000"/>
            </a:schemeClr>
          </a:solidFill>
          <a:ln w="57150">
            <a:solidFill>
              <a:schemeClr val="tx1"/>
            </a:solidFill>
          </a:ln>
        </p:spPr>
        <p:txBody>
          <a:bodyPr wrap="square" rtlCol="0">
            <a:spAutoFit/>
          </a:bodyPr>
          <a:lstStyle/>
          <a:p>
            <a:r>
              <a:rPr lang="en-AU" b="1" dirty="0">
                <a:latin typeface="Arial Narrow" panose="020B0606020202030204" pitchFamily="34" charset="0"/>
              </a:rPr>
              <a:t>M</a:t>
            </a:r>
            <a:r>
              <a:rPr lang="en-AU" sz="1200" b="1" dirty="0">
                <a:latin typeface="Arial Narrow" panose="020B0606020202030204" pitchFamily="34" charset="0"/>
              </a:rPr>
              <a:t>arine</a:t>
            </a:r>
            <a:r>
              <a:rPr lang="en-AU" dirty="0"/>
              <a:t> </a:t>
            </a:r>
          </a:p>
          <a:p>
            <a:r>
              <a:rPr lang="en-AU" dirty="0">
                <a:ln>
                  <a:solidFill>
                    <a:schemeClr val="tx1"/>
                  </a:solidFill>
                </a:ln>
                <a:latin typeface="Arial Narrow" panose="020B0606020202030204" pitchFamily="34" charset="0"/>
              </a:rPr>
              <a:t>E</a:t>
            </a:r>
            <a:r>
              <a:rPr lang="en-AU" sz="1200" dirty="0">
                <a:ln>
                  <a:solidFill>
                    <a:schemeClr val="tx1"/>
                  </a:solidFill>
                </a:ln>
                <a:latin typeface="Arial Narrow" panose="020B0606020202030204" pitchFamily="34" charset="0"/>
              </a:rPr>
              <a:t>ducation</a:t>
            </a:r>
          </a:p>
        </p:txBody>
      </p:sp>
      <p:cxnSp>
        <p:nvCxnSpPr>
          <p:cNvPr id="46" name="Straight Connector 45">
            <a:extLst>
              <a:ext uri="{FF2B5EF4-FFF2-40B4-BE49-F238E27FC236}">
                <a16:creationId xmlns:a16="http://schemas.microsoft.com/office/drawing/2014/main" id="{86ADC2CB-2259-430E-A4E9-F01BFE6DE9EE}"/>
              </a:ext>
            </a:extLst>
          </p:cNvPr>
          <p:cNvCxnSpPr/>
          <p:nvPr/>
        </p:nvCxnSpPr>
        <p:spPr>
          <a:xfrm flipH="1">
            <a:off x="465754" y="973010"/>
            <a:ext cx="58634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3995BC98-5C05-45C6-9C90-3A57C8C0F498}"/>
              </a:ext>
            </a:extLst>
          </p:cNvPr>
          <p:cNvSpPr txBox="1"/>
          <p:nvPr/>
        </p:nvSpPr>
        <p:spPr>
          <a:xfrm rot="16200000">
            <a:off x="-56443" y="313427"/>
            <a:ext cx="1116764" cy="184666"/>
          </a:xfrm>
          <a:prstGeom prst="rect">
            <a:avLst/>
          </a:prstGeom>
          <a:noFill/>
        </p:spPr>
        <p:txBody>
          <a:bodyPr wrap="square" rtlCol="0">
            <a:spAutoFit/>
          </a:bodyPr>
          <a:lstStyle/>
          <a:p>
            <a:r>
              <a:rPr lang="en-AU" sz="580" dirty="0">
                <a:latin typeface="Arial Narrow" panose="020B0606020202030204" pitchFamily="34" charset="0"/>
              </a:rPr>
              <a:t>marineeducation.com.au</a:t>
            </a:r>
          </a:p>
        </p:txBody>
      </p:sp>
      <p:sp>
        <p:nvSpPr>
          <p:cNvPr id="24" name="TextBox 23">
            <a:extLst>
              <a:ext uri="{FF2B5EF4-FFF2-40B4-BE49-F238E27FC236}">
                <a16:creationId xmlns:a16="http://schemas.microsoft.com/office/drawing/2014/main" id="{DD4C66FD-3620-45DA-A70B-04F02C406E9D}"/>
              </a:ext>
            </a:extLst>
          </p:cNvPr>
          <p:cNvSpPr txBox="1"/>
          <p:nvPr/>
        </p:nvSpPr>
        <p:spPr>
          <a:xfrm>
            <a:off x="843214" y="286691"/>
            <a:ext cx="5171572" cy="523220"/>
          </a:xfrm>
          <a:prstGeom prst="rect">
            <a:avLst/>
          </a:prstGeom>
          <a:noFill/>
        </p:spPr>
        <p:txBody>
          <a:bodyPr wrap="square" rtlCol="0">
            <a:spAutoFit/>
          </a:bodyPr>
          <a:lstStyle/>
          <a:p>
            <a:pPr algn="ctr"/>
            <a:r>
              <a:rPr lang="en-AU" sz="2800" b="1" dirty="0">
                <a:latin typeface="Arial Narrow" panose="020B0606020202030204" pitchFamily="34" charset="0"/>
              </a:rPr>
              <a:t>Sources of Information</a:t>
            </a:r>
            <a:endParaRPr lang="en-AU" sz="1600" b="1" dirty="0">
              <a:latin typeface="Arial Narrow" panose="020B0606020202030204" pitchFamily="34" charset="0"/>
            </a:endParaRPr>
          </a:p>
        </p:txBody>
      </p:sp>
      <p:sp>
        <p:nvSpPr>
          <p:cNvPr id="27" name="TextBox 17">
            <a:extLst>
              <a:ext uri="{FF2B5EF4-FFF2-40B4-BE49-F238E27FC236}">
                <a16:creationId xmlns:a16="http://schemas.microsoft.com/office/drawing/2014/main" id="{8C9EE8DC-6706-0440-4393-89C0E223FFC4}"/>
              </a:ext>
            </a:extLst>
          </p:cNvPr>
          <p:cNvSpPr txBox="1"/>
          <p:nvPr/>
        </p:nvSpPr>
        <p:spPr>
          <a:xfrm>
            <a:off x="5486430" y="181253"/>
            <a:ext cx="1170856"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latin typeface="Arial Narrow" pitchFamily="34" charset="0"/>
              </a:rPr>
              <a:t>Name:</a:t>
            </a:r>
          </a:p>
          <a:p>
            <a:endParaRPr lang="en-US" sz="1200" b="1" dirty="0">
              <a:latin typeface="Arial Narrow" pitchFamily="34" charset="0"/>
            </a:endParaRPr>
          </a:p>
          <a:p>
            <a:r>
              <a:rPr lang="en-US" sz="1200" b="1" dirty="0">
                <a:latin typeface="Arial Narrow" pitchFamily="34" charset="0"/>
              </a:rPr>
              <a:t>Date: </a:t>
            </a:r>
          </a:p>
        </p:txBody>
      </p:sp>
      <p:sp>
        <p:nvSpPr>
          <p:cNvPr id="10" name="Rectangle 9">
            <a:extLst>
              <a:ext uri="{FF2B5EF4-FFF2-40B4-BE49-F238E27FC236}">
                <a16:creationId xmlns:a16="http://schemas.microsoft.com/office/drawing/2014/main" id="{1B9E7A73-0C27-D761-041D-B491FE3DF67E}"/>
              </a:ext>
            </a:extLst>
          </p:cNvPr>
          <p:cNvSpPr/>
          <p:nvPr/>
        </p:nvSpPr>
        <p:spPr>
          <a:xfrm>
            <a:off x="483846" y="1035857"/>
            <a:ext cx="5827299" cy="367791"/>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Arial Narrow" panose="020B0606020202030204" pitchFamily="34" charset="0"/>
              </a:rPr>
              <a:t>Sources of Information: In-text citations and Bibliography/Reference List</a:t>
            </a:r>
          </a:p>
        </p:txBody>
      </p:sp>
      <p:graphicFrame>
        <p:nvGraphicFramePr>
          <p:cNvPr id="11" name="Table 12">
            <a:extLst>
              <a:ext uri="{FF2B5EF4-FFF2-40B4-BE49-F238E27FC236}">
                <a16:creationId xmlns:a16="http://schemas.microsoft.com/office/drawing/2014/main" id="{71A65AFB-23A0-4507-E425-A240336EB673}"/>
              </a:ext>
            </a:extLst>
          </p:cNvPr>
          <p:cNvGraphicFramePr>
            <a:graphicFrameLocks noGrp="1"/>
          </p:cNvGraphicFramePr>
          <p:nvPr/>
        </p:nvGraphicFramePr>
        <p:xfrm>
          <a:off x="476672" y="1484032"/>
          <a:ext cx="5827299" cy="2468880"/>
        </p:xfrm>
        <a:graphic>
          <a:graphicData uri="http://schemas.openxmlformats.org/drawingml/2006/table">
            <a:tbl>
              <a:tblPr firstRow="1" bandRow="1">
                <a:tableStyleId>{5940675A-B579-460E-94D1-54222C63F5DA}</a:tableStyleId>
              </a:tblPr>
              <a:tblGrid>
                <a:gridCol w="3219448">
                  <a:extLst>
                    <a:ext uri="{9D8B030D-6E8A-4147-A177-3AD203B41FA5}">
                      <a16:colId xmlns:a16="http://schemas.microsoft.com/office/drawing/2014/main" val="4119709212"/>
                    </a:ext>
                  </a:extLst>
                </a:gridCol>
                <a:gridCol w="2607851">
                  <a:extLst>
                    <a:ext uri="{9D8B030D-6E8A-4147-A177-3AD203B41FA5}">
                      <a16:colId xmlns:a16="http://schemas.microsoft.com/office/drawing/2014/main" val="643899372"/>
                    </a:ext>
                  </a:extLst>
                </a:gridCol>
              </a:tblGrid>
              <a:tr h="215922">
                <a:tc gridSpan="2">
                  <a:txBody>
                    <a:bodyPr/>
                    <a:lstStyle/>
                    <a:p>
                      <a:r>
                        <a:rPr lang="en-AU" sz="1200" b="1" dirty="0">
                          <a:solidFill>
                            <a:schemeClr val="bg1"/>
                          </a:solidFill>
                          <a:latin typeface="Arial Narrow" panose="020B0606020202030204" pitchFamily="34" charset="0"/>
                        </a:rPr>
                        <a:t>SOURCES OF INFORMATION marking criteria</a:t>
                      </a:r>
                    </a:p>
                  </a:txBody>
                  <a:tcPr>
                    <a:solidFill>
                      <a:schemeClr val="tx1"/>
                    </a:solidFill>
                  </a:tcPr>
                </a:tc>
                <a:tc hMerge="1">
                  <a:txBody>
                    <a:bodyPr/>
                    <a:lstStyle/>
                    <a:p>
                      <a:endParaRPr lang="en-AU" sz="1200" dirty="0"/>
                    </a:p>
                  </a:txBody>
                  <a:tcPr/>
                </a:tc>
                <a:extLst>
                  <a:ext uri="{0D108BD9-81ED-4DB2-BD59-A6C34878D82A}">
                    <a16:rowId xmlns:a16="http://schemas.microsoft.com/office/drawing/2014/main" val="3639776331"/>
                  </a:ext>
                </a:extLst>
              </a:tr>
              <a:tr h="215922">
                <a:tc>
                  <a:txBody>
                    <a:bodyPr/>
                    <a:lstStyle/>
                    <a:p>
                      <a:r>
                        <a:rPr lang="en-AU" sz="1200" b="1" dirty="0">
                          <a:latin typeface="Arial Narrow" panose="020B0606020202030204" pitchFamily="34" charset="0"/>
                        </a:rPr>
                        <a:t>Sufficient and Relevant Sources (5-6) </a:t>
                      </a:r>
                    </a:p>
                  </a:txBody>
                  <a:tcPr>
                    <a:solidFill>
                      <a:schemeClr val="bg1">
                        <a:lumMod val="85000"/>
                      </a:schemeClr>
                    </a:solidFill>
                  </a:tcPr>
                </a:tc>
                <a:tc>
                  <a:txBody>
                    <a:bodyPr/>
                    <a:lstStyle/>
                    <a:p>
                      <a:r>
                        <a:rPr lang="en-AU" sz="1200" b="1" dirty="0">
                          <a:latin typeface="Arial Narrow" panose="020B0606020202030204" pitchFamily="34" charset="0"/>
                        </a:rPr>
                        <a:t>A selection of Relevant Sources (3-4)</a:t>
                      </a:r>
                    </a:p>
                  </a:txBody>
                  <a:tcPr>
                    <a:solidFill>
                      <a:schemeClr val="bg1">
                        <a:lumMod val="85000"/>
                      </a:schemeClr>
                    </a:solidFill>
                  </a:tcPr>
                </a:tc>
                <a:extLst>
                  <a:ext uri="{0D108BD9-81ED-4DB2-BD59-A6C34878D82A}">
                    <a16:rowId xmlns:a16="http://schemas.microsoft.com/office/drawing/2014/main" val="2843820462"/>
                  </a:ext>
                </a:extLst>
              </a:tr>
              <a:tr h="700547">
                <a:tc>
                  <a:txBody>
                    <a:bodyPr/>
                    <a:lstStyle/>
                    <a:p>
                      <a:pPr marL="171450" indent="-171450">
                        <a:buFont typeface="Arial" panose="020B0604020202020204" pitchFamily="34" charset="0"/>
                        <a:buChar char="•"/>
                      </a:pPr>
                      <a:r>
                        <a:rPr lang="en-US" sz="1200" dirty="0">
                          <a:latin typeface="Arial Narrow" panose="020B0606020202030204" pitchFamily="34" charset="0"/>
                        </a:rPr>
                        <a:t>Sufficient: just enough (NOT too many nor too few)</a:t>
                      </a:r>
                    </a:p>
                    <a:p>
                      <a:pPr marL="171450" indent="-171450">
                        <a:buFont typeface="Arial" panose="020B0604020202020204" pitchFamily="34" charset="0"/>
                        <a:buChar char="•"/>
                      </a:pPr>
                      <a:r>
                        <a:rPr lang="en-US" sz="1200" dirty="0">
                          <a:latin typeface="Arial Narrow" panose="020B0606020202030204" pitchFamily="34" charset="0"/>
                        </a:rPr>
                        <a:t>A sufficient amount that is </a:t>
                      </a:r>
                      <a:r>
                        <a:rPr lang="en-US" sz="1200" u="sng" dirty="0">
                          <a:latin typeface="Arial Narrow" panose="020B0606020202030204" pitchFamily="34" charset="0"/>
                        </a:rPr>
                        <a:t>adequate for the purpose</a:t>
                      </a:r>
                      <a:br>
                        <a:rPr lang="en-US" sz="1200" dirty="0">
                          <a:latin typeface="Arial Narrow" panose="020B0606020202030204" pitchFamily="34" charset="0"/>
                        </a:rPr>
                      </a:br>
                      <a:r>
                        <a:rPr lang="en-US" sz="1200" b="0" dirty="0">
                          <a:latin typeface="Arial Narrow" panose="020B0606020202030204" pitchFamily="34" charset="0"/>
                        </a:rPr>
                        <a:t>(answering the RQ and linking the RQ to the claim)</a:t>
                      </a:r>
                    </a:p>
                    <a:p>
                      <a:pPr marL="171450" indent="-171450">
                        <a:buFont typeface="Arial" panose="020B0604020202020204" pitchFamily="34" charset="0"/>
                        <a:buChar char="•"/>
                      </a:pPr>
                      <a:r>
                        <a:rPr lang="en-US" sz="1200" dirty="0">
                          <a:latin typeface="Arial Narrow" panose="020B0606020202030204" pitchFamily="34" charset="0"/>
                        </a:rPr>
                        <a:t>Only cited sources are listed in the Bibliography. </a:t>
                      </a:r>
                    </a:p>
                    <a:p>
                      <a:pPr marL="171450" indent="-171450">
                        <a:buFont typeface="Arial" panose="020B0604020202020204" pitchFamily="34" charset="0"/>
                        <a:buChar char="•"/>
                      </a:pPr>
                      <a:r>
                        <a:rPr lang="en-US" sz="1200" dirty="0">
                          <a:latin typeface="Arial Narrow" panose="020B0606020202030204" pitchFamily="34" charset="0"/>
                        </a:rPr>
                        <a:t>Must be BOTH sufficient AND relevant to get a 5-6!</a:t>
                      </a:r>
                    </a:p>
                    <a:p>
                      <a:endParaRPr lang="en-US" sz="1200" dirty="0">
                        <a:latin typeface="Arial Narrow" panose="020B0606020202030204" pitchFamily="34" charset="0"/>
                      </a:endParaRPr>
                    </a:p>
                    <a:p>
                      <a:endParaRPr lang="en-AU" sz="1200" dirty="0">
                        <a:latin typeface="Arial Narrow" panose="020B0606020202030204" pitchFamily="34" charset="0"/>
                      </a:endParaRPr>
                    </a:p>
                  </a:txBody>
                  <a:tcPr/>
                </a:tc>
                <a:tc>
                  <a:txBody>
                    <a:bodyPr/>
                    <a:lstStyle/>
                    <a:p>
                      <a:pPr marL="171450" indent="-171450">
                        <a:buFont typeface="Arial" panose="020B0604020202020204" pitchFamily="34" charset="0"/>
                        <a:buChar char="•"/>
                      </a:pPr>
                      <a:r>
                        <a:rPr lang="en-US" sz="1200" dirty="0">
                          <a:latin typeface="Arial Narrow" panose="020B0606020202030204" pitchFamily="34" charset="0"/>
                        </a:rPr>
                        <a:t>Relevant: scientifically credible sources, such as scientific journals, books by well-credentialled scientists, and websites of governments, universities, independent research bodies, or science and technology manufacturers. </a:t>
                      </a:r>
                    </a:p>
                    <a:p>
                      <a:pPr marL="171450" indent="-171450">
                        <a:buFont typeface="Arial" panose="020B0604020202020204" pitchFamily="34" charset="0"/>
                        <a:buChar char="•"/>
                      </a:pPr>
                      <a:r>
                        <a:rPr lang="en-US" sz="1200" dirty="0">
                          <a:latin typeface="Arial Narrow" panose="020B0606020202030204" pitchFamily="34" charset="0"/>
                        </a:rPr>
                        <a:t>Directly relates to the claim and RQ.</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Related to topics covered in the Unit.</a:t>
                      </a:r>
                    </a:p>
                    <a:p>
                      <a:pPr marL="171450" indent="-171450">
                        <a:buFont typeface="Arial" panose="020B0604020202020204" pitchFamily="34" charset="0"/>
                        <a:buChar char="•"/>
                      </a:pPr>
                      <a:r>
                        <a:rPr lang="en-US" sz="1200" dirty="0">
                          <a:latin typeface="Arial Narrow" panose="020B0606020202030204" pitchFamily="34" charset="0"/>
                        </a:rPr>
                        <a:t>If you get a 3-4 this means your sources are relevant – but there’s not enough.</a:t>
                      </a:r>
                    </a:p>
                  </a:txBody>
                  <a:tcPr/>
                </a:tc>
                <a:extLst>
                  <a:ext uri="{0D108BD9-81ED-4DB2-BD59-A6C34878D82A}">
                    <a16:rowId xmlns:a16="http://schemas.microsoft.com/office/drawing/2014/main" val="3920059997"/>
                  </a:ext>
                </a:extLst>
              </a:tr>
            </a:tbl>
          </a:graphicData>
        </a:graphic>
      </p:graphicFrame>
      <p:sp>
        <p:nvSpPr>
          <p:cNvPr id="13" name="Rectangle 12">
            <a:extLst>
              <a:ext uri="{FF2B5EF4-FFF2-40B4-BE49-F238E27FC236}">
                <a16:creationId xmlns:a16="http://schemas.microsoft.com/office/drawing/2014/main" id="{1D91B0A2-92FD-9DF7-841C-8546FBBF3FE9}"/>
              </a:ext>
            </a:extLst>
          </p:cNvPr>
          <p:cNvSpPr/>
          <p:nvPr/>
        </p:nvSpPr>
        <p:spPr>
          <a:xfrm>
            <a:off x="475010" y="4033296"/>
            <a:ext cx="5827299" cy="1075707"/>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80" b="1" dirty="0">
                <a:solidFill>
                  <a:schemeClr val="tx1"/>
                </a:solidFill>
                <a:latin typeface="Arial Narrow" panose="020B0606020202030204" pitchFamily="34" charset="0"/>
              </a:rPr>
              <a:t>To get a 5-6, you need a sufficient amount of relevant sources that are </a:t>
            </a:r>
            <a:r>
              <a:rPr lang="en-US" sz="1180" b="1" u="sng" dirty="0">
                <a:solidFill>
                  <a:schemeClr val="tx1"/>
                </a:solidFill>
                <a:latin typeface="Arial Narrow" panose="020B0606020202030204" pitchFamily="34" charset="0"/>
              </a:rPr>
              <a:t>adequate for the purpose</a:t>
            </a:r>
            <a:r>
              <a:rPr lang="en-US" sz="1180" b="1" dirty="0">
                <a:solidFill>
                  <a:schemeClr val="tx1"/>
                </a:solidFill>
                <a:latin typeface="Arial Narrow" panose="020B0606020202030204" pitchFamily="34" charset="0"/>
              </a:rPr>
              <a:t>. </a:t>
            </a:r>
          </a:p>
          <a:p>
            <a:r>
              <a:rPr lang="en-US" sz="1180" b="1" dirty="0">
                <a:solidFill>
                  <a:schemeClr val="tx1"/>
                </a:solidFill>
                <a:latin typeface="Arial Narrow" panose="020B0606020202030204" pitchFamily="34" charset="0"/>
              </a:rPr>
              <a:t>Q. What does it mean by ‘</a:t>
            </a:r>
            <a:r>
              <a:rPr lang="en-US" sz="1180" b="1" i="1" dirty="0">
                <a:solidFill>
                  <a:schemeClr val="tx1"/>
                </a:solidFill>
                <a:latin typeface="Arial Narrow" panose="020B0606020202030204" pitchFamily="34" charset="0"/>
              </a:rPr>
              <a:t>adequate for the purpose</a:t>
            </a:r>
            <a:r>
              <a:rPr lang="en-US" sz="1180" b="1" dirty="0">
                <a:solidFill>
                  <a:schemeClr val="tx1"/>
                </a:solidFill>
                <a:latin typeface="Arial Narrow" panose="020B0606020202030204" pitchFamily="34" charset="0"/>
              </a:rPr>
              <a:t>’? Ans.</a:t>
            </a:r>
            <a:endParaRPr lang="en-US" sz="1200" b="1" dirty="0">
              <a:solidFill>
                <a:schemeClr val="tx1"/>
              </a:solidFill>
              <a:latin typeface="Arial Narrow" panose="020B0606020202030204" pitchFamily="34" charset="0"/>
            </a:endParaRPr>
          </a:p>
          <a:p>
            <a:pPr algn="just"/>
            <a:endParaRPr lang="en-US" sz="2000" b="1" dirty="0">
              <a:solidFill>
                <a:schemeClr val="tx1"/>
              </a:solidFill>
              <a:latin typeface="Arial Narrow" panose="020B0606020202030204" pitchFamily="34" charset="0"/>
            </a:endParaRPr>
          </a:p>
          <a:p>
            <a:pPr algn="just"/>
            <a:endParaRPr lang="en-US" sz="1200" b="1" dirty="0">
              <a:solidFill>
                <a:schemeClr val="tx1"/>
              </a:solidFill>
              <a:latin typeface="Arial Narrow" panose="020B0606020202030204" pitchFamily="34" charset="0"/>
            </a:endParaRPr>
          </a:p>
        </p:txBody>
      </p:sp>
      <p:sp>
        <p:nvSpPr>
          <p:cNvPr id="14" name="Rectangle 13">
            <a:extLst>
              <a:ext uri="{FF2B5EF4-FFF2-40B4-BE49-F238E27FC236}">
                <a16:creationId xmlns:a16="http://schemas.microsoft.com/office/drawing/2014/main" id="{239419A3-50E8-2692-08BB-9A7FD3A77BA6}"/>
              </a:ext>
            </a:extLst>
          </p:cNvPr>
          <p:cNvSpPr/>
          <p:nvPr/>
        </p:nvSpPr>
        <p:spPr>
          <a:xfrm>
            <a:off x="534075" y="4492550"/>
            <a:ext cx="5699469" cy="5246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21" name="Straight Connector 20">
            <a:extLst>
              <a:ext uri="{FF2B5EF4-FFF2-40B4-BE49-F238E27FC236}">
                <a16:creationId xmlns:a16="http://schemas.microsoft.com/office/drawing/2014/main" id="{E3241BF7-8B09-F5A4-20F3-BC95A3B3EE12}"/>
              </a:ext>
            </a:extLst>
          </p:cNvPr>
          <p:cNvCxnSpPr/>
          <p:nvPr/>
        </p:nvCxnSpPr>
        <p:spPr>
          <a:xfrm flipH="1">
            <a:off x="458577" y="5652120"/>
            <a:ext cx="5863487" cy="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2DFB452A-64D3-42DD-02D2-36FC40F0FD8F}"/>
              </a:ext>
            </a:extLst>
          </p:cNvPr>
          <p:cNvSpPr txBox="1"/>
          <p:nvPr/>
        </p:nvSpPr>
        <p:spPr>
          <a:xfrm>
            <a:off x="409605" y="5660989"/>
            <a:ext cx="5943570" cy="1446550"/>
          </a:xfrm>
          <a:prstGeom prst="rect">
            <a:avLst/>
          </a:prstGeom>
          <a:noFill/>
        </p:spPr>
        <p:txBody>
          <a:bodyPr wrap="square" rtlCol="0">
            <a:spAutoFit/>
          </a:bodyPr>
          <a:lstStyle/>
          <a:p>
            <a:pPr algn="just"/>
            <a:r>
              <a:rPr lang="en-US" sz="1600" b="1" dirty="0">
                <a:latin typeface="Arial Narrow" panose="020B0606020202030204" pitchFamily="34" charset="0"/>
              </a:rPr>
              <a:t>What is a Journal Article?</a:t>
            </a:r>
          </a:p>
          <a:p>
            <a:pPr algn="just"/>
            <a:r>
              <a:rPr lang="en-US" sz="1200" dirty="0">
                <a:latin typeface="Arial Narrow" panose="020B0606020202030204" pitchFamily="34" charset="0"/>
              </a:rPr>
              <a:t>Journal articles are articles published in journals about very specific topics, written by (and for) experts such as faculty, researchers and scholars. The really good ones have been </a:t>
            </a:r>
            <a:r>
              <a:rPr lang="en-US" sz="1200" i="1" dirty="0">
                <a:latin typeface="Arial Narrow" panose="020B0606020202030204" pitchFamily="34" charset="0"/>
              </a:rPr>
              <a:t>peer-reviewed </a:t>
            </a:r>
            <a:r>
              <a:rPr lang="en-US" sz="1200" dirty="0">
                <a:latin typeface="Arial Narrow" panose="020B0606020202030204" pitchFamily="34" charset="0"/>
              </a:rPr>
              <a:t>as well. Journals are like magazines for scientists. Because journals are published regularly, they are categorized by year, volume and issue or number (like the year and month on a magazine). Some journals are more prestigious than others. For example, an article published in journal </a:t>
            </a:r>
            <a:r>
              <a:rPr lang="en-US" sz="1200" i="1" dirty="0">
                <a:latin typeface="Arial Narrow" panose="020B0606020202030204" pitchFamily="34" charset="0"/>
              </a:rPr>
              <a:t>Nature </a:t>
            </a:r>
            <a:r>
              <a:rPr lang="en-US" sz="1200" dirty="0">
                <a:latin typeface="Arial Narrow" panose="020B0606020202030204" pitchFamily="34" charset="0"/>
              </a:rPr>
              <a:t>is a big deal. Sometimes you can recognize the journal by its formatting. Journals have strict formatting rules. </a:t>
            </a:r>
            <a:endParaRPr lang="en-AU" sz="1400" b="1" dirty="0">
              <a:latin typeface="Arial Narrow" panose="020B0606020202030204" pitchFamily="34" charset="0"/>
            </a:endParaRPr>
          </a:p>
        </p:txBody>
      </p:sp>
      <p:sp>
        <p:nvSpPr>
          <p:cNvPr id="26" name="TextBox 25">
            <a:extLst>
              <a:ext uri="{FF2B5EF4-FFF2-40B4-BE49-F238E27FC236}">
                <a16:creationId xmlns:a16="http://schemas.microsoft.com/office/drawing/2014/main" id="{06FE9E21-84D1-DF8B-7842-579F862EAE56}"/>
              </a:ext>
            </a:extLst>
          </p:cNvPr>
          <p:cNvSpPr txBox="1"/>
          <p:nvPr/>
        </p:nvSpPr>
        <p:spPr>
          <a:xfrm>
            <a:off x="419999" y="7134000"/>
            <a:ext cx="5933176" cy="1631216"/>
          </a:xfrm>
          <a:prstGeom prst="rect">
            <a:avLst/>
          </a:prstGeom>
          <a:noFill/>
        </p:spPr>
        <p:txBody>
          <a:bodyPr wrap="square" rtlCol="0">
            <a:spAutoFit/>
          </a:bodyPr>
          <a:lstStyle/>
          <a:p>
            <a:pPr algn="just"/>
            <a:r>
              <a:rPr lang="en-US" sz="1600" b="1" dirty="0">
                <a:latin typeface="Arial Narrow" panose="020B0606020202030204" pitchFamily="34" charset="0"/>
              </a:rPr>
              <a:t>Find a Journal Article for FREE</a:t>
            </a:r>
          </a:p>
          <a:p>
            <a:pPr algn="just"/>
            <a:r>
              <a:rPr lang="en-US" sz="1200" dirty="0">
                <a:latin typeface="Arial Narrow" panose="020B0606020202030204" pitchFamily="34" charset="0"/>
              </a:rPr>
              <a:t>Can’t download the journal article you were looking for free-of-charge? Try your luck by typing the title into </a:t>
            </a:r>
            <a:r>
              <a:rPr lang="en-US" sz="1200" b="1" dirty="0">
                <a:latin typeface="Arial Narrow" panose="020B0606020202030204" pitchFamily="34" charset="0"/>
              </a:rPr>
              <a:t>google scholar.</a:t>
            </a:r>
            <a:r>
              <a:rPr lang="en-US" sz="1200" dirty="0">
                <a:latin typeface="Arial Narrow" panose="020B0606020202030204" pitchFamily="34" charset="0"/>
              </a:rPr>
              <a:t> Alternatively, become a member of the </a:t>
            </a:r>
            <a:r>
              <a:rPr lang="en-US" sz="1200" b="1" dirty="0">
                <a:latin typeface="Arial Narrow" panose="020B0606020202030204" pitchFamily="34" charset="0"/>
              </a:rPr>
              <a:t>Qld State Library </a:t>
            </a:r>
            <a:r>
              <a:rPr lang="en-US" sz="1200" dirty="0">
                <a:latin typeface="Arial Narrow" panose="020B0606020202030204" pitchFamily="34" charset="0"/>
              </a:rPr>
              <a:t>and use their </a:t>
            </a:r>
            <a:r>
              <a:rPr lang="en-US" sz="1200" dirty="0" err="1">
                <a:latin typeface="Arial Narrow" panose="020B0606020202030204" pitchFamily="34" charset="0"/>
              </a:rPr>
              <a:t>OneSearch</a:t>
            </a:r>
            <a:r>
              <a:rPr lang="en-US" sz="1200" dirty="0">
                <a:latin typeface="Arial Narrow" panose="020B0606020202030204" pitchFamily="34" charset="0"/>
              </a:rPr>
              <a:t>. Or search the title in your </a:t>
            </a:r>
            <a:r>
              <a:rPr lang="en-US" sz="1200" b="1" dirty="0">
                <a:latin typeface="Arial Narrow" panose="020B0606020202030204" pitchFamily="34" charset="0"/>
              </a:rPr>
              <a:t>school library database</a:t>
            </a:r>
            <a:r>
              <a:rPr lang="en-US" sz="1200" dirty="0">
                <a:latin typeface="Arial Narrow" panose="020B0606020202030204" pitchFamily="34" charset="0"/>
              </a:rPr>
              <a:t>. They might’ve paid for access already. </a:t>
            </a:r>
          </a:p>
          <a:p>
            <a:pPr algn="just"/>
            <a:r>
              <a:rPr lang="en-US" sz="1200" dirty="0">
                <a:latin typeface="Arial Narrow" panose="020B0606020202030204" pitchFamily="34" charset="0"/>
              </a:rPr>
              <a:t>If that doesn’t work, </a:t>
            </a:r>
            <a:r>
              <a:rPr lang="en-US" sz="1200" b="1" dirty="0">
                <a:latin typeface="Arial Narrow" panose="020B0606020202030204" pitchFamily="34" charset="0"/>
              </a:rPr>
              <a:t>email the author directly</a:t>
            </a:r>
            <a:r>
              <a:rPr lang="en-US" sz="1200" dirty="0">
                <a:latin typeface="Arial Narrow" panose="020B0606020202030204" pitchFamily="34" charset="0"/>
              </a:rPr>
              <a:t>. Often, they are more than happy to share their papers. As  a side note, writing a paper is part of a scholar’s job description. They don’t get paid when you buy it online. Often, it’s the author who pays the journal to publish their paper as open-access (free) in order to showcase their work. Particularly before the arrival of open-access mega-journals like </a:t>
            </a:r>
            <a:r>
              <a:rPr lang="en-US" sz="1200" dirty="0" err="1">
                <a:latin typeface="Arial Narrow" panose="020B0606020202030204" pitchFamily="34" charset="0"/>
              </a:rPr>
              <a:t>PLoS</a:t>
            </a:r>
            <a:r>
              <a:rPr lang="en-US" sz="1200" dirty="0">
                <a:latin typeface="Arial Narrow" panose="020B0606020202030204" pitchFamily="34" charset="0"/>
              </a:rPr>
              <a:t> ONE. </a:t>
            </a:r>
          </a:p>
        </p:txBody>
      </p:sp>
      <p:cxnSp>
        <p:nvCxnSpPr>
          <p:cNvPr id="28" name="Straight Connector 27">
            <a:extLst>
              <a:ext uri="{FF2B5EF4-FFF2-40B4-BE49-F238E27FC236}">
                <a16:creationId xmlns:a16="http://schemas.microsoft.com/office/drawing/2014/main" id="{1C0E063E-3156-87CE-B323-785AFD02EEFC}"/>
              </a:ext>
            </a:extLst>
          </p:cNvPr>
          <p:cNvCxnSpPr/>
          <p:nvPr/>
        </p:nvCxnSpPr>
        <p:spPr>
          <a:xfrm flipH="1">
            <a:off x="465754" y="7142551"/>
            <a:ext cx="5863487" cy="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4AB4061D-2ED3-50CA-BBB5-6A57B1E8E6B6}"/>
              </a:ext>
            </a:extLst>
          </p:cNvPr>
          <p:cNvSpPr/>
          <p:nvPr/>
        </p:nvSpPr>
        <p:spPr>
          <a:xfrm>
            <a:off x="475010" y="5194226"/>
            <a:ext cx="5827299" cy="378380"/>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200" b="1" dirty="0">
                <a:solidFill>
                  <a:schemeClr val="tx1"/>
                </a:solidFill>
                <a:latin typeface="Arial Narrow" panose="020B0606020202030204" pitchFamily="34" charset="0"/>
              </a:rPr>
              <a:t>Q. True or False? Only the in-text citations in the Rationale count. Ans.   </a:t>
            </a:r>
          </a:p>
        </p:txBody>
      </p:sp>
      <p:sp>
        <p:nvSpPr>
          <p:cNvPr id="31" name="Rectangle 30">
            <a:extLst>
              <a:ext uri="{FF2B5EF4-FFF2-40B4-BE49-F238E27FC236}">
                <a16:creationId xmlns:a16="http://schemas.microsoft.com/office/drawing/2014/main" id="{3061D57D-41D1-39B6-C77C-275E35FB78AF}"/>
              </a:ext>
            </a:extLst>
          </p:cNvPr>
          <p:cNvSpPr/>
          <p:nvPr/>
        </p:nvSpPr>
        <p:spPr>
          <a:xfrm>
            <a:off x="4833513" y="5251494"/>
            <a:ext cx="1432756" cy="276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3" name="TextBox 22">
            <a:extLst>
              <a:ext uri="{FF2B5EF4-FFF2-40B4-BE49-F238E27FC236}">
                <a16:creationId xmlns:a16="http://schemas.microsoft.com/office/drawing/2014/main" id="{C7207929-46A6-0A8E-3E02-E05692391F1D}"/>
              </a:ext>
            </a:extLst>
          </p:cNvPr>
          <p:cNvSpPr txBox="1"/>
          <p:nvPr/>
        </p:nvSpPr>
        <p:spPr>
          <a:xfrm>
            <a:off x="555691" y="4492550"/>
            <a:ext cx="5746618" cy="338554"/>
          </a:xfrm>
          <a:prstGeom prst="rect">
            <a:avLst/>
          </a:prstGeom>
          <a:noFill/>
        </p:spPr>
        <p:txBody>
          <a:bodyPr wrap="square" rtlCol="0">
            <a:spAutoFit/>
          </a:bodyPr>
          <a:lstStyle/>
          <a:p>
            <a:r>
              <a:rPr lang="en-AU" sz="1600" dirty="0">
                <a:solidFill>
                  <a:schemeClr val="tx1">
                    <a:lumMod val="65000"/>
                    <a:lumOff val="35000"/>
                  </a:schemeClr>
                </a:solidFill>
                <a:latin typeface="Comic Sans MS" panose="030F0702030302020204" pitchFamily="66" charset="0"/>
              </a:rPr>
              <a:t>Answering the RQ and linking the RQ to the claim</a:t>
            </a:r>
          </a:p>
        </p:txBody>
      </p:sp>
      <p:sp>
        <p:nvSpPr>
          <p:cNvPr id="25" name="TextBox 24">
            <a:extLst>
              <a:ext uri="{FF2B5EF4-FFF2-40B4-BE49-F238E27FC236}">
                <a16:creationId xmlns:a16="http://schemas.microsoft.com/office/drawing/2014/main" id="{626E72EF-D372-9930-FB38-084BB48F292C}"/>
              </a:ext>
            </a:extLst>
          </p:cNvPr>
          <p:cNvSpPr txBox="1"/>
          <p:nvPr/>
        </p:nvSpPr>
        <p:spPr>
          <a:xfrm>
            <a:off x="4852810" y="5242603"/>
            <a:ext cx="756901" cy="338554"/>
          </a:xfrm>
          <a:prstGeom prst="rect">
            <a:avLst/>
          </a:prstGeom>
          <a:noFill/>
        </p:spPr>
        <p:txBody>
          <a:bodyPr wrap="square" rtlCol="0">
            <a:spAutoFit/>
          </a:bodyPr>
          <a:lstStyle/>
          <a:p>
            <a:r>
              <a:rPr lang="en-AU" sz="1600" dirty="0">
                <a:solidFill>
                  <a:schemeClr val="tx1">
                    <a:lumMod val="65000"/>
                    <a:lumOff val="35000"/>
                  </a:schemeClr>
                </a:solidFill>
                <a:latin typeface="Comic Sans MS" panose="030F0702030302020204" pitchFamily="66" charset="0"/>
              </a:rPr>
              <a:t>False</a:t>
            </a:r>
          </a:p>
        </p:txBody>
      </p:sp>
      <p:sp>
        <p:nvSpPr>
          <p:cNvPr id="2" name="TextBox 36">
            <a:extLst>
              <a:ext uri="{FF2B5EF4-FFF2-40B4-BE49-F238E27FC236}">
                <a16:creationId xmlns:a16="http://schemas.microsoft.com/office/drawing/2014/main" id="{21614932-847E-7BA3-C12F-05FD956870F6}"/>
              </a:ext>
            </a:extLst>
          </p:cNvPr>
          <p:cNvSpPr txBox="1"/>
          <p:nvPr/>
        </p:nvSpPr>
        <p:spPr>
          <a:xfrm>
            <a:off x="2492896" y="8794273"/>
            <a:ext cx="2161315"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AU" sz="1100" b="1" dirty="0">
                <a:latin typeface="Arial Narrow" pitchFamily="34" charset="0"/>
              </a:rPr>
              <a:t>ANSWERS</a:t>
            </a:r>
          </a:p>
        </p:txBody>
      </p:sp>
    </p:spTree>
    <p:extLst>
      <p:ext uri="{BB962C8B-B14F-4D97-AF65-F5344CB8AC3E}">
        <p14:creationId xmlns:p14="http://schemas.microsoft.com/office/powerpoint/2010/main" val="3648235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36"/>
          <p:cNvSpPr txBox="1"/>
          <p:nvPr/>
        </p:nvSpPr>
        <p:spPr>
          <a:xfrm>
            <a:off x="423625" y="8809682"/>
            <a:ext cx="1565215"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100" dirty="0">
                <a:latin typeface="Arial Narrow" pitchFamily="34" charset="0"/>
              </a:rPr>
              <a:t>© Marine Education 2022 	                                               </a:t>
            </a:r>
            <a:endParaRPr lang="en-AU" sz="1100" b="1" dirty="0">
              <a:latin typeface="Arial Narrow" pitchFamily="34" charset="0"/>
            </a:endParaRPr>
          </a:p>
        </p:txBody>
      </p:sp>
      <p:cxnSp>
        <p:nvCxnSpPr>
          <p:cNvPr id="127" name="Straight Connector 126"/>
          <p:cNvCxnSpPr/>
          <p:nvPr/>
        </p:nvCxnSpPr>
        <p:spPr>
          <a:xfrm flipH="1">
            <a:off x="469041" y="8808950"/>
            <a:ext cx="5863487" cy="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FD31CAF-76B1-4A0F-BFD0-A9C6B5FBD72B}"/>
              </a:ext>
            </a:extLst>
          </p:cNvPr>
          <p:cNvSpPr txBox="1"/>
          <p:nvPr/>
        </p:nvSpPr>
        <p:spPr>
          <a:xfrm>
            <a:off x="564258" y="214201"/>
            <a:ext cx="792088" cy="646331"/>
          </a:xfrm>
          <a:prstGeom prst="rect">
            <a:avLst/>
          </a:prstGeom>
          <a:solidFill>
            <a:schemeClr val="bg1">
              <a:lumMod val="85000"/>
            </a:schemeClr>
          </a:solidFill>
          <a:ln w="57150">
            <a:solidFill>
              <a:schemeClr val="tx1"/>
            </a:solidFill>
          </a:ln>
        </p:spPr>
        <p:txBody>
          <a:bodyPr wrap="square" rtlCol="0">
            <a:spAutoFit/>
          </a:bodyPr>
          <a:lstStyle/>
          <a:p>
            <a:r>
              <a:rPr lang="en-AU" b="1" dirty="0">
                <a:latin typeface="Arial Narrow" panose="020B0606020202030204" pitchFamily="34" charset="0"/>
              </a:rPr>
              <a:t>M</a:t>
            </a:r>
            <a:r>
              <a:rPr lang="en-AU" sz="1200" b="1" dirty="0">
                <a:latin typeface="Arial Narrow" panose="020B0606020202030204" pitchFamily="34" charset="0"/>
              </a:rPr>
              <a:t>arine</a:t>
            </a:r>
            <a:r>
              <a:rPr lang="en-AU" dirty="0"/>
              <a:t> </a:t>
            </a:r>
          </a:p>
          <a:p>
            <a:r>
              <a:rPr lang="en-AU" dirty="0">
                <a:ln>
                  <a:solidFill>
                    <a:schemeClr val="tx1"/>
                  </a:solidFill>
                </a:ln>
                <a:latin typeface="Arial Narrow" panose="020B0606020202030204" pitchFamily="34" charset="0"/>
              </a:rPr>
              <a:t>E</a:t>
            </a:r>
            <a:r>
              <a:rPr lang="en-AU" sz="1200" dirty="0">
                <a:ln>
                  <a:solidFill>
                    <a:schemeClr val="tx1"/>
                  </a:solidFill>
                </a:ln>
                <a:latin typeface="Arial Narrow" panose="020B0606020202030204" pitchFamily="34" charset="0"/>
              </a:rPr>
              <a:t>ducation</a:t>
            </a:r>
          </a:p>
        </p:txBody>
      </p:sp>
      <p:cxnSp>
        <p:nvCxnSpPr>
          <p:cNvPr id="46" name="Straight Connector 45">
            <a:extLst>
              <a:ext uri="{FF2B5EF4-FFF2-40B4-BE49-F238E27FC236}">
                <a16:creationId xmlns:a16="http://schemas.microsoft.com/office/drawing/2014/main" id="{86ADC2CB-2259-430E-A4E9-F01BFE6DE9EE}"/>
              </a:ext>
            </a:extLst>
          </p:cNvPr>
          <p:cNvCxnSpPr/>
          <p:nvPr/>
        </p:nvCxnSpPr>
        <p:spPr>
          <a:xfrm flipH="1">
            <a:off x="465754" y="973010"/>
            <a:ext cx="58634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3995BC98-5C05-45C6-9C90-3A57C8C0F498}"/>
              </a:ext>
            </a:extLst>
          </p:cNvPr>
          <p:cNvSpPr txBox="1"/>
          <p:nvPr/>
        </p:nvSpPr>
        <p:spPr>
          <a:xfrm rot="16200000">
            <a:off x="-56443" y="313427"/>
            <a:ext cx="1116764" cy="184666"/>
          </a:xfrm>
          <a:prstGeom prst="rect">
            <a:avLst/>
          </a:prstGeom>
          <a:noFill/>
        </p:spPr>
        <p:txBody>
          <a:bodyPr wrap="square" rtlCol="0">
            <a:spAutoFit/>
          </a:bodyPr>
          <a:lstStyle/>
          <a:p>
            <a:r>
              <a:rPr lang="en-AU" sz="580" dirty="0">
                <a:latin typeface="Arial Narrow" panose="020B0606020202030204" pitchFamily="34" charset="0"/>
              </a:rPr>
              <a:t>marineeducation.com.au</a:t>
            </a:r>
          </a:p>
        </p:txBody>
      </p:sp>
      <p:sp>
        <p:nvSpPr>
          <p:cNvPr id="24" name="TextBox 23">
            <a:extLst>
              <a:ext uri="{FF2B5EF4-FFF2-40B4-BE49-F238E27FC236}">
                <a16:creationId xmlns:a16="http://schemas.microsoft.com/office/drawing/2014/main" id="{DD4C66FD-3620-45DA-A70B-04F02C406E9D}"/>
              </a:ext>
            </a:extLst>
          </p:cNvPr>
          <p:cNvSpPr txBox="1"/>
          <p:nvPr/>
        </p:nvSpPr>
        <p:spPr>
          <a:xfrm>
            <a:off x="843214" y="261347"/>
            <a:ext cx="5171572" cy="523220"/>
          </a:xfrm>
          <a:prstGeom prst="rect">
            <a:avLst/>
          </a:prstGeom>
          <a:noFill/>
        </p:spPr>
        <p:txBody>
          <a:bodyPr wrap="square" rtlCol="0">
            <a:spAutoFit/>
          </a:bodyPr>
          <a:lstStyle/>
          <a:p>
            <a:pPr algn="ctr"/>
            <a:r>
              <a:rPr lang="en-AU" sz="2800" b="1" dirty="0">
                <a:latin typeface="Arial Narrow" panose="020B0606020202030204" pitchFamily="34" charset="0"/>
              </a:rPr>
              <a:t>Evidence</a:t>
            </a:r>
            <a:endParaRPr lang="en-AU" sz="1600" b="1" dirty="0">
              <a:latin typeface="Arial Narrow" panose="020B0606020202030204" pitchFamily="34" charset="0"/>
            </a:endParaRPr>
          </a:p>
        </p:txBody>
      </p:sp>
      <p:sp>
        <p:nvSpPr>
          <p:cNvPr id="27" name="TextBox 17">
            <a:extLst>
              <a:ext uri="{FF2B5EF4-FFF2-40B4-BE49-F238E27FC236}">
                <a16:creationId xmlns:a16="http://schemas.microsoft.com/office/drawing/2014/main" id="{8C9EE8DC-6706-0440-4393-89C0E223FFC4}"/>
              </a:ext>
            </a:extLst>
          </p:cNvPr>
          <p:cNvSpPr txBox="1"/>
          <p:nvPr/>
        </p:nvSpPr>
        <p:spPr>
          <a:xfrm>
            <a:off x="5486430" y="181253"/>
            <a:ext cx="1170856"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latin typeface="Arial Narrow" pitchFamily="34" charset="0"/>
              </a:rPr>
              <a:t>Name:</a:t>
            </a:r>
          </a:p>
          <a:p>
            <a:endParaRPr lang="en-US" sz="1200" b="1" dirty="0">
              <a:latin typeface="Arial Narrow" pitchFamily="34" charset="0"/>
            </a:endParaRPr>
          </a:p>
          <a:p>
            <a:r>
              <a:rPr lang="en-US" sz="1200" b="1" dirty="0">
                <a:latin typeface="Arial Narrow" pitchFamily="34" charset="0"/>
              </a:rPr>
              <a:t>Date: </a:t>
            </a:r>
          </a:p>
        </p:txBody>
      </p:sp>
      <p:sp>
        <p:nvSpPr>
          <p:cNvPr id="10" name="Rectangle 9">
            <a:extLst>
              <a:ext uri="{FF2B5EF4-FFF2-40B4-BE49-F238E27FC236}">
                <a16:creationId xmlns:a16="http://schemas.microsoft.com/office/drawing/2014/main" id="{EA9AF2A8-1772-FBFE-AFDB-24A36ADEB9A0}"/>
              </a:ext>
            </a:extLst>
          </p:cNvPr>
          <p:cNvSpPr/>
          <p:nvPr/>
        </p:nvSpPr>
        <p:spPr>
          <a:xfrm>
            <a:off x="483846" y="1036632"/>
            <a:ext cx="5827299" cy="366998"/>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Arial Narrow" panose="020B0606020202030204" pitchFamily="34" charset="0"/>
              </a:rPr>
              <a:t>Evidence: Graphs, Tables, Figures, in-text citations </a:t>
            </a:r>
          </a:p>
        </p:txBody>
      </p:sp>
      <p:sp>
        <p:nvSpPr>
          <p:cNvPr id="17" name="TextBox 16">
            <a:extLst>
              <a:ext uri="{FF2B5EF4-FFF2-40B4-BE49-F238E27FC236}">
                <a16:creationId xmlns:a16="http://schemas.microsoft.com/office/drawing/2014/main" id="{D581CBFE-AEA2-8BB3-8F21-A3647745A807}"/>
              </a:ext>
            </a:extLst>
          </p:cNvPr>
          <p:cNvSpPr txBox="1"/>
          <p:nvPr/>
        </p:nvSpPr>
        <p:spPr>
          <a:xfrm>
            <a:off x="423625" y="4717757"/>
            <a:ext cx="6135774" cy="646331"/>
          </a:xfrm>
          <a:prstGeom prst="rect">
            <a:avLst/>
          </a:prstGeom>
          <a:noFill/>
        </p:spPr>
        <p:txBody>
          <a:bodyPr wrap="square">
            <a:spAutoFit/>
          </a:bodyPr>
          <a:lstStyle/>
          <a:p>
            <a:r>
              <a:rPr lang="en-AU" sz="1200" b="1" dirty="0">
                <a:latin typeface="Arial Narrow" panose="020B0606020202030204" pitchFamily="34" charset="0"/>
              </a:rPr>
              <a:t>CLAIM: </a:t>
            </a:r>
            <a:r>
              <a:rPr lang="en-AU" sz="1200" dirty="0">
                <a:latin typeface="Arial Narrow" panose="020B0606020202030204" pitchFamily="34" charset="0"/>
              </a:rPr>
              <a:t>Global climate changes impact marine ecosystems </a:t>
            </a:r>
          </a:p>
          <a:p>
            <a:r>
              <a:rPr lang="en-AU" sz="1200" b="1" dirty="0">
                <a:latin typeface="Arial Narrow" panose="020B0606020202030204" pitchFamily="34" charset="0"/>
              </a:rPr>
              <a:t>RQ: </a:t>
            </a:r>
            <a:r>
              <a:rPr lang="en-AU" sz="1200" dirty="0">
                <a:latin typeface="Arial Narrow" panose="020B0606020202030204" pitchFamily="34" charset="0"/>
              </a:rPr>
              <a:t>Will there be a significant difference in the calcification rate of </a:t>
            </a:r>
            <a:r>
              <a:rPr lang="en-AU" sz="1200" i="1" dirty="0">
                <a:latin typeface="Arial Narrow" panose="020B0606020202030204" pitchFamily="34" charset="0"/>
              </a:rPr>
              <a:t>Acropora</a:t>
            </a:r>
            <a:r>
              <a:rPr lang="en-AU" sz="1200" dirty="0">
                <a:latin typeface="Arial Narrow" panose="020B0606020202030204" pitchFamily="34" charset="0"/>
              </a:rPr>
              <a:t> corals between current, mid-century and end-of-century pCO</a:t>
            </a:r>
            <a:r>
              <a:rPr lang="en-AU" sz="900" dirty="0">
                <a:latin typeface="Arial Narrow" panose="020B0606020202030204" pitchFamily="34" charset="0"/>
              </a:rPr>
              <a:t>2</a:t>
            </a:r>
            <a:r>
              <a:rPr lang="en-AU" sz="1200" dirty="0">
                <a:latin typeface="Arial Narrow" panose="020B0606020202030204" pitchFamily="34" charset="0"/>
              </a:rPr>
              <a:t> predictions? </a:t>
            </a:r>
          </a:p>
        </p:txBody>
      </p:sp>
      <p:sp>
        <p:nvSpPr>
          <p:cNvPr id="19" name="Rectangle 18">
            <a:extLst>
              <a:ext uri="{FF2B5EF4-FFF2-40B4-BE49-F238E27FC236}">
                <a16:creationId xmlns:a16="http://schemas.microsoft.com/office/drawing/2014/main" id="{69F57F9F-5BAC-2C18-86B8-EC7F6817300B}"/>
              </a:ext>
            </a:extLst>
          </p:cNvPr>
          <p:cNvSpPr/>
          <p:nvPr/>
        </p:nvSpPr>
        <p:spPr>
          <a:xfrm>
            <a:off x="483846" y="4347835"/>
            <a:ext cx="5827299" cy="325397"/>
          </a:xfrm>
          <a:prstGeom prst="rect">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200" b="1" dirty="0">
                <a:solidFill>
                  <a:schemeClr val="bg1"/>
                </a:solidFill>
                <a:latin typeface="Arial Narrow" panose="020B0606020202030204" pitchFamily="34" charset="0"/>
              </a:rPr>
              <a:t>Activity: Evaluate the Evidence below (claim and RQ from the student’s paper are also below)</a:t>
            </a:r>
          </a:p>
        </p:txBody>
      </p:sp>
      <p:pic>
        <p:nvPicPr>
          <p:cNvPr id="21" name="Picture 20">
            <a:extLst>
              <a:ext uri="{FF2B5EF4-FFF2-40B4-BE49-F238E27FC236}">
                <a16:creationId xmlns:a16="http://schemas.microsoft.com/office/drawing/2014/main" id="{29BE1BE1-9980-4484-B5FE-F316D6D6B271}"/>
              </a:ext>
            </a:extLst>
          </p:cNvPr>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Lst>
          </a:blip>
          <a:stretch>
            <a:fillRect/>
          </a:stretch>
        </p:blipFill>
        <p:spPr>
          <a:xfrm>
            <a:off x="501939" y="5408612"/>
            <a:ext cx="2728847" cy="1782899"/>
          </a:xfrm>
          <a:prstGeom prst="rect">
            <a:avLst/>
          </a:prstGeom>
        </p:spPr>
      </p:pic>
      <p:pic>
        <p:nvPicPr>
          <p:cNvPr id="23" name="Picture 22">
            <a:extLst>
              <a:ext uri="{FF2B5EF4-FFF2-40B4-BE49-F238E27FC236}">
                <a16:creationId xmlns:a16="http://schemas.microsoft.com/office/drawing/2014/main" id="{A6E66574-97E5-40E7-B35A-293F686D1B63}"/>
              </a:ext>
            </a:extLst>
          </p:cNvPr>
          <p:cNvPicPr>
            <a:picLocks noChangeAspect="1"/>
          </p:cNvPicPr>
          <p:nvPr/>
        </p:nvPicPr>
        <p:blipFill>
          <a:blip r:embed="rId5">
            <a:extLst>
              <a:ext uri="{BEBA8EAE-BF5A-486C-A8C5-ECC9F3942E4B}">
                <a14:imgProps xmlns:a14="http://schemas.microsoft.com/office/drawing/2010/main">
                  <a14:imgLayer r:embed="rId6">
                    <a14:imgEffect>
                      <a14:sharpenSoften amount="50000"/>
                    </a14:imgEffect>
                  </a14:imgLayer>
                </a14:imgProps>
              </a:ext>
            </a:extLst>
          </a:blip>
          <a:stretch>
            <a:fillRect/>
          </a:stretch>
        </p:blipFill>
        <p:spPr>
          <a:xfrm>
            <a:off x="3417076" y="5528031"/>
            <a:ext cx="2929417" cy="1549679"/>
          </a:xfrm>
          <a:prstGeom prst="rect">
            <a:avLst/>
          </a:prstGeom>
        </p:spPr>
      </p:pic>
      <p:sp>
        <p:nvSpPr>
          <p:cNvPr id="35" name="Rectangle 34">
            <a:extLst>
              <a:ext uri="{FF2B5EF4-FFF2-40B4-BE49-F238E27FC236}">
                <a16:creationId xmlns:a16="http://schemas.microsoft.com/office/drawing/2014/main" id="{562CB544-5C56-8C33-FAB8-DDF6C54B91AA}"/>
              </a:ext>
            </a:extLst>
          </p:cNvPr>
          <p:cNvSpPr/>
          <p:nvPr/>
        </p:nvSpPr>
        <p:spPr>
          <a:xfrm>
            <a:off x="483846" y="8028384"/>
            <a:ext cx="5827299" cy="325397"/>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200" b="1" dirty="0">
                <a:solidFill>
                  <a:schemeClr val="tx1"/>
                </a:solidFill>
                <a:latin typeface="Arial Narrow" panose="020B0606020202030204" pitchFamily="34" charset="0"/>
              </a:rPr>
              <a:t>Q. Is the Evidence above RELEVANT </a:t>
            </a:r>
            <a:r>
              <a:rPr lang="en-US" sz="1200" b="1" i="1" dirty="0">
                <a:solidFill>
                  <a:schemeClr val="tx1"/>
                </a:solidFill>
                <a:latin typeface="Arial Narrow" panose="020B0606020202030204" pitchFamily="34" charset="0"/>
              </a:rPr>
              <a:t>and </a:t>
            </a:r>
            <a:r>
              <a:rPr lang="en-US" sz="1200" b="1" dirty="0">
                <a:solidFill>
                  <a:schemeClr val="tx1"/>
                </a:solidFill>
                <a:latin typeface="Arial Narrow" panose="020B0606020202030204" pitchFamily="34" charset="0"/>
              </a:rPr>
              <a:t>SUFFICIENT (5-6) or just RELEVANT (3-4)? Ans. </a:t>
            </a:r>
          </a:p>
        </p:txBody>
      </p:sp>
      <p:sp>
        <p:nvSpPr>
          <p:cNvPr id="7" name="Rectangle 6">
            <a:extLst>
              <a:ext uri="{FF2B5EF4-FFF2-40B4-BE49-F238E27FC236}">
                <a16:creationId xmlns:a16="http://schemas.microsoft.com/office/drawing/2014/main" id="{9A0970D9-0420-6F68-96A2-883565091B8C}"/>
              </a:ext>
            </a:extLst>
          </p:cNvPr>
          <p:cNvSpPr/>
          <p:nvPr/>
        </p:nvSpPr>
        <p:spPr>
          <a:xfrm>
            <a:off x="5891838" y="8081863"/>
            <a:ext cx="360040" cy="232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extBox 8">
            <a:extLst>
              <a:ext uri="{FF2B5EF4-FFF2-40B4-BE49-F238E27FC236}">
                <a16:creationId xmlns:a16="http://schemas.microsoft.com/office/drawing/2014/main" id="{2EB4E8C3-57FE-3603-98EB-9150C7B622CD}"/>
              </a:ext>
            </a:extLst>
          </p:cNvPr>
          <p:cNvSpPr txBox="1"/>
          <p:nvPr/>
        </p:nvSpPr>
        <p:spPr>
          <a:xfrm>
            <a:off x="3643199" y="7164288"/>
            <a:ext cx="2705187" cy="830997"/>
          </a:xfrm>
          <a:prstGeom prst="rect">
            <a:avLst/>
          </a:prstGeom>
          <a:noFill/>
        </p:spPr>
        <p:txBody>
          <a:bodyPr wrap="square" rtlCol="0">
            <a:spAutoFit/>
          </a:bodyPr>
          <a:lstStyle/>
          <a:p>
            <a:r>
              <a:rPr lang="en-AU" sz="800" b="1" dirty="0">
                <a:latin typeface="Arial Narrow" panose="020B0606020202030204" pitchFamily="34" charset="0"/>
              </a:rPr>
              <a:t>Figure 2: Net calcification of </a:t>
            </a:r>
            <a:r>
              <a:rPr lang="en-AU" sz="800" b="1" i="1" dirty="0">
                <a:latin typeface="Arial Narrow" panose="020B0606020202030204" pitchFamily="34" charset="0"/>
              </a:rPr>
              <a:t>Acropora muricata </a:t>
            </a:r>
            <a:r>
              <a:rPr lang="en-AU" sz="800" b="1" dirty="0">
                <a:latin typeface="Arial Narrow" panose="020B0606020202030204" pitchFamily="34" charset="0"/>
              </a:rPr>
              <a:t>(mean ± SE) from 0-12 weeks in current (410 ±4µtm), mid-century (653 ±6µtm), and end of century (934 ±11µtm) pCO</a:t>
            </a:r>
            <a:r>
              <a:rPr lang="en-AU" sz="600" b="1" dirty="0">
                <a:latin typeface="Arial Narrow" panose="020B0606020202030204" pitchFamily="34" charset="0"/>
              </a:rPr>
              <a:t>2</a:t>
            </a:r>
            <a:r>
              <a:rPr lang="en-AU" sz="800" b="1" dirty="0">
                <a:latin typeface="Arial Narrow" panose="020B0606020202030204" pitchFamily="34" charset="0"/>
              </a:rPr>
              <a:t> levels, at 26°C (average sea temperature), 28.5°C (summer maximum) and 31°C (future temperature). Sample size is provided above each bar (Source: Anderson </a:t>
            </a:r>
            <a:r>
              <a:rPr lang="en-AU" sz="800" b="1" i="1" dirty="0">
                <a:latin typeface="Arial Narrow" panose="020B0606020202030204" pitchFamily="34" charset="0"/>
              </a:rPr>
              <a:t>et al</a:t>
            </a:r>
            <a:r>
              <a:rPr lang="en-AU" sz="800" b="1" dirty="0">
                <a:latin typeface="Arial Narrow" panose="020B0606020202030204" pitchFamily="34" charset="0"/>
              </a:rPr>
              <a:t>., 2019).</a:t>
            </a:r>
          </a:p>
        </p:txBody>
      </p:sp>
      <p:sp>
        <p:nvSpPr>
          <p:cNvPr id="38" name="TextBox 37">
            <a:extLst>
              <a:ext uri="{FF2B5EF4-FFF2-40B4-BE49-F238E27FC236}">
                <a16:creationId xmlns:a16="http://schemas.microsoft.com/office/drawing/2014/main" id="{2123287C-4DB2-E737-2F0E-F47A646DD836}"/>
              </a:ext>
            </a:extLst>
          </p:cNvPr>
          <p:cNvSpPr txBox="1"/>
          <p:nvPr/>
        </p:nvSpPr>
        <p:spPr>
          <a:xfrm>
            <a:off x="450148" y="7164394"/>
            <a:ext cx="3077384" cy="830997"/>
          </a:xfrm>
          <a:prstGeom prst="rect">
            <a:avLst/>
          </a:prstGeom>
          <a:noFill/>
        </p:spPr>
        <p:txBody>
          <a:bodyPr wrap="square" rtlCol="0">
            <a:spAutoFit/>
          </a:bodyPr>
          <a:lstStyle/>
          <a:p>
            <a:r>
              <a:rPr lang="en-AU" sz="800" b="1" dirty="0">
                <a:latin typeface="Arial Narrow" panose="020B0606020202030204" pitchFamily="34" charset="0"/>
              </a:rPr>
              <a:t>Figure 1: Calcification rate (mean ± SE) of </a:t>
            </a:r>
            <a:r>
              <a:rPr lang="en-AU" sz="800" b="1" i="1" dirty="0">
                <a:latin typeface="Arial Narrow" panose="020B0606020202030204" pitchFamily="34" charset="0"/>
              </a:rPr>
              <a:t>Acropora </a:t>
            </a:r>
            <a:r>
              <a:rPr lang="en-AU" sz="800" b="1" i="1" dirty="0" err="1">
                <a:latin typeface="Arial Narrow" panose="020B0606020202030204" pitchFamily="34" charset="0"/>
              </a:rPr>
              <a:t>digitifera</a:t>
            </a:r>
            <a:r>
              <a:rPr lang="en-AU" sz="800" b="1" i="1" dirty="0">
                <a:latin typeface="Arial Narrow" panose="020B0606020202030204" pitchFamily="34" charset="0"/>
              </a:rPr>
              <a:t> </a:t>
            </a:r>
            <a:r>
              <a:rPr lang="en-AU" sz="800" b="1" dirty="0">
                <a:latin typeface="Arial Narrow" panose="020B0606020202030204" pitchFamily="34" charset="0"/>
              </a:rPr>
              <a:t>populations </a:t>
            </a:r>
            <a:r>
              <a:rPr lang="en-AU" sz="800" b="1" dirty="0" err="1">
                <a:latin typeface="Arial Narrow" panose="020B0606020202030204" pitchFamily="34" charset="0"/>
              </a:rPr>
              <a:t>Sesoko</a:t>
            </a:r>
            <a:r>
              <a:rPr lang="en-AU" sz="800" b="1" dirty="0">
                <a:latin typeface="Arial Narrow" panose="020B0606020202030204" pitchFamily="34" charset="0"/>
              </a:rPr>
              <a:t> and Bise (5 colonies each) after 5 weeks of three different pCO</a:t>
            </a:r>
            <a:r>
              <a:rPr lang="en-AU" sz="600" b="1" dirty="0">
                <a:latin typeface="Arial Narrow" panose="020B0606020202030204" pitchFamily="34" charset="0"/>
              </a:rPr>
              <a:t>2</a:t>
            </a:r>
            <a:r>
              <a:rPr lang="en-AU" sz="800" b="1" dirty="0">
                <a:latin typeface="Arial Narrow" panose="020B0606020202030204" pitchFamily="34" charset="0"/>
              </a:rPr>
              <a:t> treatments (control: 420 ±40µtm, mid-CO2: 1030 ±48µtm, high-CO</a:t>
            </a:r>
            <a:r>
              <a:rPr lang="en-AU" sz="600" b="1" dirty="0">
                <a:latin typeface="Arial Narrow" panose="020B0606020202030204" pitchFamily="34" charset="0"/>
              </a:rPr>
              <a:t>2</a:t>
            </a:r>
            <a:r>
              <a:rPr lang="en-AU" sz="800" b="1" dirty="0">
                <a:latin typeface="Arial Narrow" panose="020B0606020202030204" pitchFamily="34" charset="0"/>
              </a:rPr>
              <a:t>: 2381±156µtm). A represents statistically significant difference between populations (p&lt;0.05), b represents statistically significant difference from the control (p&lt;0.05) (Source: </a:t>
            </a:r>
            <a:r>
              <a:rPr lang="en-AU" sz="800" b="1" dirty="0" err="1">
                <a:latin typeface="Arial Narrow" panose="020B0606020202030204" pitchFamily="34" charset="0"/>
              </a:rPr>
              <a:t>Kurihara</a:t>
            </a:r>
            <a:r>
              <a:rPr lang="en-AU" sz="800" b="1" dirty="0">
                <a:latin typeface="Arial Narrow" panose="020B0606020202030204" pitchFamily="34" charset="0"/>
              </a:rPr>
              <a:t> </a:t>
            </a:r>
            <a:r>
              <a:rPr lang="en-AU" sz="800" b="1" i="1" dirty="0">
                <a:latin typeface="Arial Narrow" panose="020B0606020202030204" pitchFamily="34" charset="0"/>
              </a:rPr>
              <a:t>et al</a:t>
            </a:r>
            <a:r>
              <a:rPr lang="en-AU" sz="800" b="1" dirty="0">
                <a:latin typeface="Arial Narrow" panose="020B0606020202030204" pitchFamily="34" charset="0"/>
              </a:rPr>
              <a:t>., 2018). </a:t>
            </a:r>
          </a:p>
        </p:txBody>
      </p:sp>
      <p:sp>
        <p:nvSpPr>
          <p:cNvPr id="39" name="TextBox 38">
            <a:extLst>
              <a:ext uri="{FF2B5EF4-FFF2-40B4-BE49-F238E27FC236}">
                <a16:creationId xmlns:a16="http://schemas.microsoft.com/office/drawing/2014/main" id="{19ADE813-F820-BDCF-BBB9-FF19BCFB6300}"/>
              </a:ext>
            </a:extLst>
          </p:cNvPr>
          <p:cNvSpPr txBox="1"/>
          <p:nvPr/>
        </p:nvSpPr>
        <p:spPr>
          <a:xfrm>
            <a:off x="409605" y="8347653"/>
            <a:ext cx="6135774" cy="470898"/>
          </a:xfrm>
          <a:prstGeom prst="rect">
            <a:avLst/>
          </a:prstGeom>
          <a:noFill/>
        </p:spPr>
        <p:txBody>
          <a:bodyPr wrap="square" rtlCol="0">
            <a:spAutoFit/>
          </a:bodyPr>
          <a:lstStyle/>
          <a:p>
            <a:r>
              <a:rPr lang="en-AU" sz="900" b="1" dirty="0">
                <a:latin typeface="Arial Narrow" panose="020B0606020202030204" pitchFamily="34" charset="0"/>
              </a:rPr>
              <a:t>Reference List</a:t>
            </a:r>
          </a:p>
          <a:p>
            <a:r>
              <a:rPr lang="en-AU" sz="770" dirty="0" err="1">
                <a:latin typeface="Arial Narrow" panose="020B0606020202030204" pitchFamily="34" charset="0"/>
              </a:rPr>
              <a:t>Kurihara</a:t>
            </a:r>
            <a:r>
              <a:rPr lang="en-AU" sz="770" dirty="0">
                <a:latin typeface="Arial Narrow" panose="020B0606020202030204" pitchFamily="34" charset="0"/>
              </a:rPr>
              <a:t> </a:t>
            </a:r>
            <a:r>
              <a:rPr lang="en-AU" sz="770" i="1" dirty="0">
                <a:latin typeface="Arial Narrow" panose="020B0606020202030204" pitchFamily="34" charset="0"/>
              </a:rPr>
              <a:t>et al </a:t>
            </a:r>
            <a:r>
              <a:rPr lang="en-AU" sz="770" dirty="0">
                <a:latin typeface="Arial Narrow" panose="020B0606020202030204" pitchFamily="34" charset="0"/>
              </a:rPr>
              <a:t>(2018). Intraspecific variation in the response of the </a:t>
            </a:r>
            <a:r>
              <a:rPr lang="en-AU" sz="770" dirty="0" err="1">
                <a:latin typeface="Arial Narrow" panose="020B0606020202030204" pitchFamily="34" charset="0"/>
              </a:rPr>
              <a:t>scleractinian</a:t>
            </a:r>
            <a:r>
              <a:rPr lang="en-AU" sz="770" dirty="0">
                <a:latin typeface="Arial Narrow" panose="020B0606020202030204" pitchFamily="34" charset="0"/>
              </a:rPr>
              <a:t> coral Acropora </a:t>
            </a:r>
            <a:r>
              <a:rPr lang="en-AU" sz="770" dirty="0" err="1">
                <a:latin typeface="Arial Narrow" panose="020B0606020202030204" pitchFamily="34" charset="0"/>
              </a:rPr>
              <a:t>digitifera</a:t>
            </a:r>
            <a:r>
              <a:rPr lang="en-AU" sz="770" dirty="0">
                <a:latin typeface="Arial Narrow" panose="020B0606020202030204" pitchFamily="34" charset="0"/>
              </a:rPr>
              <a:t> to ocean acidification. </a:t>
            </a:r>
            <a:r>
              <a:rPr lang="en-AU" sz="770" i="1" dirty="0">
                <a:latin typeface="Arial Narrow" panose="020B0606020202030204" pitchFamily="34" charset="0"/>
              </a:rPr>
              <a:t>Marine Biology. Vol 165 Issue 2.</a:t>
            </a:r>
          </a:p>
          <a:p>
            <a:r>
              <a:rPr lang="en-AU" sz="770" dirty="0">
                <a:latin typeface="Arial Narrow" panose="020B0606020202030204" pitchFamily="34" charset="0"/>
              </a:rPr>
              <a:t>Anderson </a:t>
            </a:r>
            <a:r>
              <a:rPr lang="en-AU" sz="770" i="1" dirty="0">
                <a:latin typeface="Arial Narrow" panose="020B0606020202030204" pitchFamily="34" charset="0"/>
              </a:rPr>
              <a:t>et al </a:t>
            </a:r>
            <a:r>
              <a:rPr lang="en-US" sz="770" i="1" dirty="0">
                <a:latin typeface="Arial Narrow" panose="020B0606020202030204" pitchFamily="34" charset="0"/>
              </a:rPr>
              <a:t>(2019). Independent effects of ocean warming versus acidification on the growth, survivorship and physiology of two Acropora corals. Coral Reefs. 38. </a:t>
            </a:r>
            <a:endParaRPr lang="en-AU" sz="770" dirty="0">
              <a:latin typeface="Arial Narrow" panose="020B0606020202030204" pitchFamily="34" charset="0"/>
            </a:endParaRPr>
          </a:p>
        </p:txBody>
      </p:sp>
      <p:sp>
        <p:nvSpPr>
          <p:cNvPr id="25" name="Rectangle 24">
            <a:extLst>
              <a:ext uri="{FF2B5EF4-FFF2-40B4-BE49-F238E27FC236}">
                <a16:creationId xmlns:a16="http://schemas.microsoft.com/office/drawing/2014/main" id="{E44165E4-3271-B720-705F-5EE4A3116350}"/>
              </a:ext>
            </a:extLst>
          </p:cNvPr>
          <p:cNvSpPr/>
          <p:nvPr/>
        </p:nvSpPr>
        <p:spPr>
          <a:xfrm>
            <a:off x="486914" y="3299594"/>
            <a:ext cx="5827299" cy="961557"/>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r>
              <a:rPr lang="en-US" sz="1050" b="1" dirty="0">
                <a:solidFill>
                  <a:schemeClr val="tx1"/>
                </a:solidFill>
                <a:latin typeface="Arial Narrow" panose="020B0606020202030204" pitchFamily="34" charset="0"/>
              </a:rPr>
              <a:t>Q. Can all graphs/tables/figures come from ONE peer-reviewed journal article and still get a 5-6? </a:t>
            </a:r>
          </a:p>
          <a:p>
            <a:pPr algn="just"/>
            <a:r>
              <a:rPr lang="en-US" sz="1050" b="1" dirty="0">
                <a:solidFill>
                  <a:schemeClr val="tx1"/>
                </a:solidFill>
                <a:latin typeface="Arial Narrow" panose="020B0606020202030204" pitchFamily="34" charset="0"/>
              </a:rPr>
              <a:t>Ans. Yes, BUT it is </a:t>
            </a:r>
            <a:r>
              <a:rPr lang="en-US" sz="1050" b="1" u="sng" dirty="0">
                <a:solidFill>
                  <a:schemeClr val="tx1"/>
                </a:solidFill>
                <a:latin typeface="Arial Narrow" panose="020B0606020202030204" pitchFamily="34" charset="0"/>
              </a:rPr>
              <a:t>very uncommon and not recommended</a:t>
            </a:r>
            <a:r>
              <a:rPr lang="en-US" sz="1050" b="1" dirty="0">
                <a:solidFill>
                  <a:schemeClr val="tx1"/>
                </a:solidFill>
                <a:latin typeface="Arial Narrow" panose="020B0606020202030204" pitchFamily="34" charset="0"/>
              </a:rPr>
              <a:t>. There would also need to be supporting evidence from other papers (as in-text citations). </a:t>
            </a:r>
            <a:r>
              <a:rPr lang="en-US" sz="1050" b="1" dirty="0" err="1">
                <a:solidFill>
                  <a:schemeClr val="tx1"/>
                </a:solidFill>
                <a:latin typeface="Arial Narrow" panose="020B0606020202030204" pitchFamily="34" charset="0"/>
              </a:rPr>
              <a:t>Analysing</a:t>
            </a:r>
            <a:r>
              <a:rPr lang="en-US" sz="1050" b="1" dirty="0">
                <a:solidFill>
                  <a:schemeClr val="tx1"/>
                </a:solidFill>
                <a:latin typeface="Arial Narrow" panose="020B0606020202030204" pitchFamily="34" charset="0"/>
              </a:rPr>
              <a:t> evidence from just one paper lends itself to summarizing that existing paper, instead of </a:t>
            </a:r>
            <a:r>
              <a:rPr lang="en-US" sz="1050" b="1" dirty="0" err="1">
                <a:solidFill>
                  <a:schemeClr val="tx1"/>
                </a:solidFill>
                <a:latin typeface="Arial Narrow" panose="020B0606020202030204" pitchFamily="34" charset="0"/>
              </a:rPr>
              <a:t>analysing</a:t>
            </a:r>
            <a:r>
              <a:rPr lang="en-US" sz="1050" b="1" dirty="0">
                <a:solidFill>
                  <a:schemeClr val="tx1"/>
                </a:solidFill>
                <a:latin typeface="Arial Narrow" panose="020B0606020202030204" pitchFamily="34" charset="0"/>
              </a:rPr>
              <a:t> a range of evidence to (not only answer the RQ but also) evaluate the claim. It also makes it difficult to get full marks for the remaining criteria. </a:t>
            </a:r>
          </a:p>
        </p:txBody>
      </p:sp>
      <p:graphicFrame>
        <p:nvGraphicFramePr>
          <p:cNvPr id="4" name="Table 12">
            <a:extLst>
              <a:ext uri="{FF2B5EF4-FFF2-40B4-BE49-F238E27FC236}">
                <a16:creationId xmlns:a16="http://schemas.microsoft.com/office/drawing/2014/main" id="{CFFC2498-AF64-7223-26CB-77AD0217ECBC}"/>
              </a:ext>
            </a:extLst>
          </p:cNvPr>
          <p:cNvGraphicFramePr>
            <a:graphicFrameLocks noGrp="1"/>
          </p:cNvGraphicFramePr>
          <p:nvPr/>
        </p:nvGraphicFramePr>
        <p:xfrm>
          <a:off x="485281" y="1475656"/>
          <a:ext cx="5827299" cy="1737360"/>
        </p:xfrm>
        <a:graphic>
          <a:graphicData uri="http://schemas.openxmlformats.org/drawingml/2006/table">
            <a:tbl>
              <a:tblPr firstRow="1" bandRow="1">
                <a:tableStyleId>{5940675A-B579-460E-94D1-54222C63F5DA}</a:tableStyleId>
              </a:tblPr>
              <a:tblGrid>
                <a:gridCol w="3447775">
                  <a:extLst>
                    <a:ext uri="{9D8B030D-6E8A-4147-A177-3AD203B41FA5}">
                      <a16:colId xmlns:a16="http://schemas.microsoft.com/office/drawing/2014/main" val="4119709212"/>
                    </a:ext>
                  </a:extLst>
                </a:gridCol>
                <a:gridCol w="2379524">
                  <a:extLst>
                    <a:ext uri="{9D8B030D-6E8A-4147-A177-3AD203B41FA5}">
                      <a16:colId xmlns:a16="http://schemas.microsoft.com/office/drawing/2014/main" val="643899372"/>
                    </a:ext>
                  </a:extLst>
                </a:gridCol>
              </a:tblGrid>
              <a:tr h="245801">
                <a:tc gridSpan="2">
                  <a:txBody>
                    <a:bodyPr/>
                    <a:lstStyle/>
                    <a:p>
                      <a:r>
                        <a:rPr lang="en-AU" sz="1200" b="1" dirty="0">
                          <a:solidFill>
                            <a:schemeClr val="bg1"/>
                          </a:solidFill>
                          <a:latin typeface="Arial Narrow" panose="020B0606020202030204" pitchFamily="34" charset="0"/>
                        </a:rPr>
                        <a:t>EVIDENCE marking criteria</a:t>
                      </a:r>
                    </a:p>
                  </a:txBody>
                  <a:tcPr>
                    <a:solidFill>
                      <a:schemeClr val="tx1"/>
                    </a:solidFill>
                  </a:tcPr>
                </a:tc>
                <a:tc hMerge="1">
                  <a:txBody>
                    <a:bodyPr/>
                    <a:lstStyle/>
                    <a:p>
                      <a:endParaRPr lang="en-AU" sz="1200" dirty="0"/>
                    </a:p>
                  </a:txBody>
                  <a:tcPr/>
                </a:tc>
                <a:extLst>
                  <a:ext uri="{0D108BD9-81ED-4DB2-BD59-A6C34878D82A}">
                    <a16:rowId xmlns:a16="http://schemas.microsoft.com/office/drawing/2014/main" val="3639776331"/>
                  </a:ext>
                </a:extLst>
              </a:tr>
              <a:tr h="245801">
                <a:tc>
                  <a:txBody>
                    <a:bodyPr/>
                    <a:lstStyle/>
                    <a:p>
                      <a:r>
                        <a:rPr lang="en-AU" sz="1200" b="1" dirty="0">
                          <a:latin typeface="Arial Narrow" panose="020B0606020202030204" pitchFamily="34" charset="0"/>
                        </a:rPr>
                        <a:t>Sufficient and Relevant Evidence (5-6) </a:t>
                      </a:r>
                    </a:p>
                  </a:txBody>
                  <a:tcPr>
                    <a:solidFill>
                      <a:schemeClr val="bg1">
                        <a:lumMod val="85000"/>
                      </a:schemeClr>
                    </a:solidFill>
                  </a:tcPr>
                </a:tc>
                <a:tc>
                  <a:txBody>
                    <a:bodyPr/>
                    <a:lstStyle/>
                    <a:p>
                      <a:r>
                        <a:rPr lang="en-AU" sz="1200" b="1" dirty="0">
                          <a:latin typeface="Arial Narrow" panose="020B0606020202030204" pitchFamily="34" charset="0"/>
                        </a:rPr>
                        <a:t>Relevant Evidence (3-4)</a:t>
                      </a:r>
                    </a:p>
                  </a:txBody>
                  <a:tcPr>
                    <a:solidFill>
                      <a:schemeClr val="bg1">
                        <a:lumMod val="85000"/>
                      </a:schemeClr>
                    </a:solidFill>
                  </a:tcPr>
                </a:tc>
                <a:extLst>
                  <a:ext uri="{0D108BD9-81ED-4DB2-BD59-A6C34878D82A}">
                    <a16:rowId xmlns:a16="http://schemas.microsoft.com/office/drawing/2014/main" val="2843820462"/>
                  </a:ext>
                </a:extLst>
              </a:tr>
              <a:tr h="1113146">
                <a:tc>
                  <a:txBody>
                    <a:bodyPr/>
                    <a:lstStyle/>
                    <a:p>
                      <a:pPr marL="171450" indent="-171450">
                        <a:buFont typeface="Arial" panose="020B0604020202020204" pitchFamily="34" charset="0"/>
                        <a:buChar char="•"/>
                      </a:pPr>
                      <a:r>
                        <a:rPr lang="en-US" sz="1200" dirty="0">
                          <a:latin typeface="Arial Narrow" panose="020B0606020202030204" pitchFamily="34" charset="0"/>
                        </a:rPr>
                        <a:t>Sufficient: No less than 2 Figures</a:t>
                      </a:r>
                    </a:p>
                    <a:p>
                      <a:pPr marL="171450" indent="-171450">
                        <a:buFont typeface="Arial" panose="020B0604020202020204" pitchFamily="34" charset="0"/>
                        <a:buChar char="•"/>
                      </a:pPr>
                      <a:r>
                        <a:rPr lang="en-US" sz="1200" dirty="0">
                          <a:latin typeface="Arial Narrow" panose="020B0606020202030204" pitchFamily="34" charset="0"/>
                        </a:rPr>
                        <a:t>But, NOT too many either (e.g. more than 6 Figures is too many to </a:t>
                      </a:r>
                      <a:r>
                        <a:rPr lang="en-US" sz="1200" dirty="0" err="1">
                          <a:latin typeface="Arial Narrow" panose="020B0606020202030204" pitchFamily="34" charset="0"/>
                        </a:rPr>
                        <a:t>analyse</a:t>
                      </a:r>
                      <a:r>
                        <a:rPr lang="en-US" sz="1200" dirty="0">
                          <a:latin typeface="Arial Narrow" panose="020B0606020202030204" pitchFamily="34" charset="0"/>
                        </a:rPr>
                        <a:t> AND keep within the word limit).</a:t>
                      </a:r>
                    </a:p>
                    <a:p>
                      <a:pPr marL="171450" indent="-171450">
                        <a:buFont typeface="Arial" panose="020B0604020202020204" pitchFamily="34" charset="0"/>
                        <a:buChar char="•"/>
                      </a:pPr>
                      <a:r>
                        <a:rPr lang="en-US" sz="1200" dirty="0">
                          <a:latin typeface="Arial Narrow" panose="020B0606020202030204" pitchFamily="34" charset="0"/>
                        </a:rPr>
                        <a:t>Must be enough to be able to answer the RQ</a:t>
                      </a:r>
                    </a:p>
                    <a:p>
                      <a:pPr marL="171450" indent="-171450">
                        <a:buFont typeface="Arial" panose="020B0604020202020204" pitchFamily="34" charset="0"/>
                        <a:buChar char="•"/>
                      </a:pPr>
                      <a:r>
                        <a:rPr lang="en-US" sz="1200" dirty="0">
                          <a:latin typeface="Arial Narrow" panose="020B0606020202030204" pitchFamily="34" charset="0"/>
                        </a:rPr>
                        <a:t>Includes in-text citations as well as data from analysis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Must be BOTH sufficient AND relevant to get a 5-6!</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Links directly to the RQ.</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Relevant to the Unit subject matter.</a:t>
                      </a:r>
                    </a:p>
                    <a:p>
                      <a:pPr marL="171450" indent="-171450">
                        <a:buFont typeface="Arial" panose="020B0604020202020204" pitchFamily="34" charset="0"/>
                        <a:buChar char="•"/>
                      </a:pPr>
                      <a:r>
                        <a:rPr lang="en-US" sz="1200" dirty="0">
                          <a:latin typeface="Arial Narrow" panose="020B0606020202030204" pitchFamily="34" charset="0"/>
                        </a:rPr>
                        <a:t>Draws on qualitative and/or quantitative data from scientifically credible sources, such as peer-reviewed journal articles.</a:t>
                      </a:r>
                    </a:p>
                  </a:txBody>
                  <a:tcPr/>
                </a:tc>
                <a:extLst>
                  <a:ext uri="{0D108BD9-81ED-4DB2-BD59-A6C34878D82A}">
                    <a16:rowId xmlns:a16="http://schemas.microsoft.com/office/drawing/2014/main" val="3920059997"/>
                  </a:ext>
                </a:extLst>
              </a:tr>
            </a:tbl>
          </a:graphicData>
        </a:graphic>
      </p:graphicFrame>
    </p:spTree>
    <p:extLst>
      <p:ext uri="{BB962C8B-B14F-4D97-AF65-F5344CB8AC3E}">
        <p14:creationId xmlns:p14="http://schemas.microsoft.com/office/powerpoint/2010/main" val="2742384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36"/>
          <p:cNvSpPr txBox="1"/>
          <p:nvPr/>
        </p:nvSpPr>
        <p:spPr>
          <a:xfrm>
            <a:off x="423625" y="8809682"/>
            <a:ext cx="1565215"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100" dirty="0">
                <a:latin typeface="Arial Narrow" pitchFamily="34" charset="0"/>
              </a:rPr>
              <a:t>© Marine Education 2022 	                                               </a:t>
            </a:r>
            <a:endParaRPr lang="en-AU" sz="1100" b="1" dirty="0">
              <a:latin typeface="Arial Narrow" pitchFamily="34" charset="0"/>
            </a:endParaRPr>
          </a:p>
        </p:txBody>
      </p:sp>
      <p:cxnSp>
        <p:nvCxnSpPr>
          <p:cNvPr id="127" name="Straight Connector 126"/>
          <p:cNvCxnSpPr/>
          <p:nvPr/>
        </p:nvCxnSpPr>
        <p:spPr>
          <a:xfrm flipH="1">
            <a:off x="469041" y="8808950"/>
            <a:ext cx="5863487" cy="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FD31CAF-76B1-4A0F-BFD0-A9C6B5FBD72B}"/>
              </a:ext>
            </a:extLst>
          </p:cNvPr>
          <p:cNvSpPr txBox="1"/>
          <p:nvPr/>
        </p:nvSpPr>
        <p:spPr>
          <a:xfrm>
            <a:off x="564258" y="214201"/>
            <a:ext cx="792088" cy="646331"/>
          </a:xfrm>
          <a:prstGeom prst="rect">
            <a:avLst/>
          </a:prstGeom>
          <a:solidFill>
            <a:schemeClr val="bg1">
              <a:lumMod val="85000"/>
            </a:schemeClr>
          </a:solidFill>
          <a:ln w="57150">
            <a:solidFill>
              <a:schemeClr val="tx1"/>
            </a:solidFill>
          </a:ln>
        </p:spPr>
        <p:txBody>
          <a:bodyPr wrap="square" rtlCol="0">
            <a:spAutoFit/>
          </a:bodyPr>
          <a:lstStyle/>
          <a:p>
            <a:r>
              <a:rPr lang="en-AU" b="1" dirty="0">
                <a:latin typeface="Arial Narrow" panose="020B0606020202030204" pitchFamily="34" charset="0"/>
              </a:rPr>
              <a:t>M</a:t>
            </a:r>
            <a:r>
              <a:rPr lang="en-AU" sz="1200" b="1" dirty="0">
                <a:latin typeface="Arial Narrow" panose="020B0606020202030204" pitchFamily="34" charset="0"/>
              </a:rPr>
              <a:t>arine</a:t>
            </a:r>
            <a:r>
              <a:rPr lang="en-AU" dirty="0"/>
              <a:t> </a:t>
            </a:r>
          </a:p>
          <a:p>
            <a:r>
              <a:rPr lang="en-AU" dirty="0">
                <a:ln>
                  <a:solidFill>
                    <a:schemeClr val="tx1"/>
                  </a:solidFill>
                </a:ln>
                <a:latin typeface="Arial Narrow" panose="020B0606020202030204" pitchFamily="34" charset="0"/>
              </a:rPr>
              <a:t>E</a:t>
            </a:r>
            <a:r>
              <a:rPr lang="en-AU" sz="1200" dirty="0">
                <a:ln>
                  <a:solidFill>
                    <a:schemeClr val="tx1"/>
                  </a:solidFill>
                </a:ln>
                <a:latin typeface="Arial Narrow" panose="020B0606020202030204" pitchFamily="34" charset="0"/>
              </a:rPr>
              <a:t>ducation</a:t>
            </a:r>
          </a:p>
        </p:txBody>
      </p:sp>
      <p:cxnSp>
        <p:nvCxnSpPr>
          <p:cNvPr id="46" name="Straight Connector 45">
            <a:extLst>
              <a:ext uri="{FF2B5EF4-FFF2-40B4-BE49-F238E27FC236}">
                <a16:creationId xmlns:a16="http://schemas.microsoft.com/office/drawing/2014/main" id="{86ADC2CB-2259-430E-A4E9-F01BFE6DE9EE}"/>
              </a:ext>
            </a:extLst>
          </p:cNvPr>
          <p:cNvCxnSpPr/>
          <p:nvPr/>
        </p:nvCxnSpPr>
        <p:spPr>
          <a:xfrm flipH="1">
            <a:off x="465754" y="973010"/>
            <a:ext cx="58634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3995BC98-5C05-45C6-9C90-3A57C8C0F498}"/>
              </a:ext>
            </a:extLst>
          </p:cNvPr>
          <p:cNvSpPr txBox="1"/>
          <p:nvPr/>
        </p:nvSpPr>
        <p:spPr>
          <a:xfrm rot="16200000">
            <a:off x="-56443" y="313427"/>
            <a:ext cx="1116764" cy="184666"/>
          </a:xfrm>
          <a:prstGeom prst="rect">
            <a:avLst/>
          </a:prstGeom>
          <a:noFill/>
        </p:spPr>
        <p:txBody>
          <a:bodyPr wrap="square" rtlCol="0">
            <a:spAutoFit/>
          </a:bodyPr>
          <a:lstStyle/>
          <a:p>
            <a:r>
              <a:rPr lang="en-AU" sz="580" dirty="0">
                <a:latin typeface="Arial Narrow" panose="020B0606020202030204" pitchFamily="34" charset="0"/>
              </a:rPr>
              <a:t>marineeducation.com.au</a:t>
            </a:r>
          </a:p>
        </p:txBody>
      </p:sp>
      <p:sp>
        <p:nvSpPr>
          <p:cNvPr id="24" name="TextBox 23">
            <a:extLst>
              <a:ext uri="{FF2B5EF4-FFF2-40B4-BE49-F238E27FC236}">
                <a16:creationId xmlns:a16="http://schemas.microsoft.com/office/drawing/2014/main" id="{DD4C66FD-3620-45DA-A70B-04F02C406E9D}"/>
              </a:ext>
            </a:extLst>
          </p:cNvPr>
          <p:cNvSpPr txBox="1"/>
          <p:nvPr/>
        </p:nvSpPr>
        <p:spPr>
          <a:xfrm>
            <a:off x="843214" y="261347"/>
            <a:ext cx="5171572" cy="523220"/>
          </a:xfrm>
          <a:prstGeom prst="rect">
            <a:avLst/>
          </a:prstGeom>
          <a:noFill/>
        </p:spPr>
        <p:txBody>
          <a:bodyPr wrap="square" rtlCol="0">
            <a:spAutoFit/>
          </a:bodyPr>
          <a:lstStyle/>
          <a:p>
            <a:pPr algn="ctr"/>
            <a:r>
              <a:rPr lang="en-AU" sz="2800" b="1" dirty="0">
                <a:latin typeface="Arial Narrow" panose="020B0606020202030204" pitchFamily="34" charset="0"/>
              </a:rPr>
              <a:t>Evidence</a:t>
            </a:r>
            <a:endParaRPr lang="en-AU" sz="1600" b="1" dirty="0">
              <a:latin typeface="Arial Narrow" panose="020B0606020202030204" pitchFamily="34" charset="0"/>
            </a:endParaRPr>
          </a:p>
        </p:txBody>
      </p:sp>
      <p:sp>
        <p:nvSpPr>
          <p:cNvPr id="27" name="TextBox 17">
            <a:extLst>
              <a:ext uri="{FF2B5EF4-FFF2-40B4-BE49-F238E27FC236}">
                <a16:creationId xmlns:a16="http://schemas.microsoft.com/office/drawing/2014/main" id="{8C9EE8DC-6706-0440-4393-89C0E223FFC4}"/>
              </a:ext>
            </a:extLst>
          </p:cNvPr>
          <p:cNvSpPr txBox="1"/>
          <p:nvPr/>
        </p:nvSpPr>
        <p:spPr>
          <a:xfrm>
            <a:off x="5486430" y="181253"/>
            <a:ext cx="1170856"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latin typeface="Arial Narrow" pitchFamily="34" charset="0"/>
              </a:rPr>
              <a:t>Name:</a:t>
            </a:r>
          </a:p>
          <a:p>
            <a:endParaRPr lang="en-US" sz="1200" b="1" dirty="0">
              <a:latin typeface="Arial Narrow" pitchFamily="34" charset="0"/>
            </a:endParaRPr>
          </a:p>
          <a:p>
            <a:r>
              <a:rPr lang="en-US" sz="1200" b="1" dirty="0">
                <a:latin typeface="Arial Narrow" pitchFamily="34" charset="0"/>
              </a:rPr>
              <a:t>Date: </a:t>
            </a:r>
          </a:p>
        </p:txBody>
      </p:sp>
      <p:sp>
        <p:nvSpPr>
          <p:cNvPr id="10" name="Rectangle 9">
            <a:extLst>
              <a:ext uri="{FF2B5EF4-FFF2-40B4-BE49-F238E27FC236}">
                <a16:creationId xmlns:a16="http://schemas.microsoft.com/office/drawing/2014/main" id="{EA9AF2A8-1772-FBFE-AFDB-24A36ADEB9A0}"/>
              </a:ext>
            </a:extLst>
          </p:cNvPr>
          <p:cNvSpPr/>
          <p:nvPr/>
        </p:nvSpPr>
        <p:spPr>
          <a:xfrm>
            <a:off x="483846" y="1036632"/>
            <a:ext cx="5827299" cy="366998"/>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Arial Narrow" panose="020B0606020202030204" pitchFamily="34" charset="0"/>
              </a:rPr>
              <a:t>Evidence: Graphs, Tables, Figures, in-text citations </a:t>
            </a:r>
          </a:p>
        </p:txBody>
      </p:sp>
      <p:sp>
        <p:nvSpPr>
          <p:cNvPr id="17" name="TextBox 16">
            <a:extLst>
              <a:ext uri="{FF2B5EF4-FFF2-40B4-BE49-F238E27FC236}">
                <a16:creationId xmlns:a16="http://schemas.microsoft.com/office/drawing/2014/main" id="{D581CBFE-AEA2-8BB3-8F21-A3647745A807}"/>
              </a:ext>
            </a:extLst>
          </p:cNvPr>
          <p:cNvSpPr txBox="1"/>
          <p:nvPr/>
        </p:nvSpPr>
        <p:spPr>
          <a:xfrm>
            <a:off x="423625" y="4717757"/>
            <a:ext cx="6135774" cy="646331"/>
          </a:xfrm>
          <a:prstGeom prst="rect">
            <a:avLst/>
          </a:prstGeom>
          <a:noFill/>
        </p:spPr>
        <p:txBody>
          <a:bodyPr wrap="square">
            <a:spAutoFit/>
          </a:bodyPr>
          <a:lstStyle/>
          <a:p>
            <a:r>
              <a:rPr lang="en-AU" sz="1200" b="1" dirty="0">
                <a:latin typeface="Arial Narrow" panose="020B0606020202030204" pitchFamily="34" charset="0"/>
              </a:rPr>
              <a:t>CLAIM: </a:t>
            </a:r>
            <a:r>
              <a:rPr lang="en-AU" sz="1200" dirty="0">
                <a:latin typeface="Arial Narrow" panose="020B0606020202030204" pitchFamily="34" charset="0"/>
              </a:rPr>
              <a:t>Global climate changes impact marine ecosystems </a:t>
            </a:r>
          </a:p>
          <a:p>
            <a:r>
              <a:rPr lang="en-AU" sz="1200" b="1" dirty="0">
                <a:latin typeface="Arial Narrow" panose="020B0606020202030204" pitchFamily="34" charset="0"/>
              </a:rPr>
              <a:t>RQ: </a:t>
            </a:r>
            <a:r>
              <a:rPr lang="en-AU" sz="1200" dirty="0">
                <a:latin typeface="Arial Narrow" panose="020B0606020202030204" pitchFamily="34" charset="0"/>
              </a:rPr>
              <a:t>Will there be a significant difference in the calcification rate of </a:t>
            </a:r>
            <a:r>
              <a:rPr lang="en-AU" sz="1200" i="1" dirty="0">
                <a:latin typeface="Arial Narrow" panose="020B0606020202030204" pitchFamily="34" charset="0"/>
              </a:rPr>
              <a:t>Acropora</a:t>
            </a:r>
            <a:r>
              <a:rPr lang="en-AU" sz="1200" dirty="0">
                <a:latin typeface="Arial Narrow" panose="020B0606020202030204" pitchFamily="34" charset="0"/>
              </a:rPr>
              <a:t> corals between current, mid-century and end-of-century pCO</a:t>
            </a:r>
            <a:r>
              <a:rPr lang="en-AU" sz="900" dirty="0">
                <a:latin typeface="Arial Narrow" panose="020B0606020202030204" pitchFamily="34" charset="0"/>
              </a:rPr>
              <a:t>2</a:t>
            </a:r>
            <a:r>
              <a:rPr lang="en-AU" sz="1200" dirty="0">
                <a:latin typeface="Arial Narrow" panose="020B0606020202030204" pitchFamily="34" charset="0"/>
              </a:rPr>
              <a:t> predictions? </a:t>
            </a:r>
          </a:p>
        </p:txBody>
      </p:sp>
      <p:sp>
        <p:nvSpPr>
          <p:cNvPr id="19" name="Rectangle 18">
            <a:extLst>
              <a:ext uri="{FF2B5EF4-FFF2-40B4-BE49-F238E27FC236}">
                <a16:creationId xmlns:a16="http://schemas.microsoft.com/office/drawing/2014/main" id="{69F57F9F-5BAC-2C18-86B8-EC7F6817300B}"/>
              </a:ext>
            </a:extLst>
          </p:cNvPr>
          <p:cNvSpPr/>
          <p:nvPr/>
        </p:nvSpPr>
        <p:spPr>
          <a:xfrm>
            <a:off x="483846" y="4347835"/>
            <a:ext cx="5827299" cy="325397"/>
          </a:xfrm>
          <a:prstGeom prst="rect">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200" b="1" dirty="0">
                <a:solidFill>
                  <a:schemeClr val="bg1"/>
                </a:solidFill>
                <a:latin typeface="Arial Narrow" panose="020B0606020202030204" pitchFamily="34" charset="0"/>
              </a:rPr>
              <a:t>Activity: Evaluate the Evidence below (claim and RQ from the student’s paper are also below)</a:t>
            </a:r>
          </a:p>
        </p:txBody>
      </p:sp>
      <p:pic>
        <p:nvPicPr>
          <p:cNvPr id="21" name="Picture 20">
            <a:extLst>
              <a:ext uri="{FF2B5EF4-FFF2-40B4-BE49-F238E27FC236}">
                <a16:creationId xmlns:a16="http://schemas.microsoft.com/office/drawing/2014/main" id="{29BE1BE1-9980-4484-B5FE-F316D6D6B271}"/>
              </a:ext>
            </a:extLst>
          </p:cNvPr>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Lst>
          </a:blip>
          <a:stretch>
            <a:fillRect/>
          </a:stretch>
        </p:blipFill>
        <p:spPr>
          <a:xfrm>
            <a:off x="501939" y="5408612"/>
            <a:ext cx="2728847" cy="1782899"/>
          </a:xfrm>
          <a:prstGeom prst="rect">
            <a:avLst/>
          </a:prstGeom>
        </p:spPr>
      </p:pic>
      <p:pic>
        <p:nvPicPr>
          <p:cNvPr id="23" name="Picture 22">
            <a:extLst>
              <a:ext uri="{FF2B5EF4-FFF2-40B4-BE49-F238E27FC236}">
                <a16:creationId xmlns:a16="http://schemas.microsoft.com/office/drawing/2014/main" id="{A6E66574-97E5-40E7-B35A-293F686D1B63}"/>
              </a:ext>
            </a:extLst>
          </p:cNvPr>
          <p:cNvPicPr>
            <a:picLocks noChangeAspect="1"/>
          </p:cNvPicPr>
          <p:nvPr/>
        </p:nvPicPr>
        <p:blipFill>
          <a:blip r:embed="rId5">
            <a:extLst>
              <a:ext uri="{BEBA8EAE-BF5A-486C-A8C5-ECC9F3942E4B}">
                <a14:imgProps xmlns:a14="http://schemas.microsoft.com/office/drawing/2010/main">
                  <a14:imgLayer r:embed="rId6">
                    <a14:imgEffect>
                      <a14:sharpenSoften amount="50000"/>
                    </a14:imgEffect>
                  </a14:imgLayer>
                </a14:imgProps>
              </a:ext>
            </a:extLst>
          </a:blip>
          <a:stretch>
            <a:fillRect/>
          </a:stretch>
        </p:blipFill>
        <p:spPr>
          <a:xfrm>
            <a:off x="3417076" y="5528031"/>
            <a:ext cx="2929417" cy="1549679"/>
          </a:xfrm>
          <a:prstGeom prst="rect">
            <a:avLst/>
          </a:prstGeom>
        </p:spPr>
      </p:pic>
      <p:sp>
        <p:nvSpPr>
          <p:cNvPr id="35" name="Rectangle 34">
            <a:extLst>
              <a:ext uri="{FF2B5EF4-FFF2-40B4-BE49-F238E27FC236}">
                <a16:creationId xmlns:a16="http://schemas.microsoft.com/office/drawing/2014/main" id="{562CB544-5C56-8C33-FAB8-DDF6C54B91AA}"/>
              </a:ext>
            </a:extLst>
          </p:cNvPr>
          <p:cNvSpPr/>
          <p:nvPr/>
        </p:nvSpPr>
        <p:spPr>
          <a:xfrm>
            <a:off x="483846" y="8028384"/>
            <a:ext cx="5827299" cy="325397"/>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200" b="1" dirty="0">
                <a:solidFill>
                  <a:schemeClr val="tx1"/>
                </a:solidFill>
                <a:latin typeface="Arial Narrow" panose="020B0606020202030204" pitchFamily="34" charset="0"/>
              </a:rPr>
              <a:t>Q. Is the Evidence above RELEVANT </a:t>
            </a:r>
            <a:r>
              <a:rPr lang="en-US" sz="1200" b="1" i="1" dirty="0">
                <a:solidFill>
                  <a:schemeClr val="tx1"/>
                </a:solidFill>
                <a:latin typeface="Arial Narrow" panose="020B0606020202030204" pitchFamily="34" charset="0"/>
              </a:rPr>
              <a:t>and </a:t>
            </a:r>
            <a:r>
              <a:rPr lang="en-US" sz="1200" b="1" dirty="0">
                <a:solidFill>
                  <a:schemeClr val="tx1"/>
                </a:solidFill>
                <a:latin typeface="Arial Narrow" panose="020B0606020202030204" pitchFamily="34" charset="0"/>
              </a:rPr>
              <a:t>SUFFICIENT (5-6) or just RELEVANT (3-4)? Ans. </a:t>
            </a:r>
          </a:p>
        </p:txBody>
      </p:sp>
      <p:sp>
        <p:nvSpPr>
          <p:cNvPr id="7" name="Rectangle 6">
            <a:extLst>
              <a:ext uri="{FF2B5EF4-FFF2-40B4-BE49-F238E27FC236}">
                <a16:creationId xmlns:a16="http://schemas.microsoft.com/office/drawing/2014/main" id="{9A0970D9-0420-6F68-96A2-883565091B8C}"/>
              </a:ext>
            </a:extLst>
          </p:cNvPr>
          <p:cNvSpPr/>
          <p:nvPr/>
        </p:nvSpPr>
        <p:spPr>
          <a:xfrm>
            <a:off x="5891838" y="8081863"/>
            <a:ext cx="360040" cy="232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extBox 8">
            <a:extLst>
              <a:ext uri="{FF2B5EF4-FFF2-40B4-BE49-F238E27FC236}">
                <a16:creationId xmlns:a16="http://schemas.microsoft.com/office/drawing/2014/main" id="{2EB4E8C3-57FE-3603-98EB-9150C7B622CD}"/>
              </a:ext>
            </a:extLst>
          </p:cNvPr>
          <p:cNvSpPr txBox="1"/>
          <p:nvPr/>
        </p:nvSpPr>
        <p:spPr>
          <a:xfrm>
            <a:off x="3643199" y="7164288"/>
            <a:ext cx="2705187" cy="830997"/>
          </a:xfrm>
          <a:prstGeom prst="rect">
            <a:avLst/>
          </a:prstGeom>
          <a:noFill/>
        </p:spPr>
        <p:txBody>
          <a:bodyPr wrap="square" rtlCol="0">
            <a:spAutoFit/>
          </a:bodyPr>
          <a:lstStyle/>
          <a:p>
            <a:r>
              <a:rPr lang="en-AU" sz="800" b="1" dirty="0">
                <a:latin typeface="Arial Narrow" panose="020B0606020202030204" pitchFamily="34" charset="0"/>
              </a:rPr>
              <a:t>Figure 2: Net calcification of </a:t>
            </a:r>
            <a:r>
              <a:rPr lang="en-AU" sz="800" b="1" i="1" dirty="0">
                <a:latin typeface="Arial Narrow" panose="020B0606020202030204" pitchFamily="34" charset="0"/>
              </a:rPr>
              <a:t>Acropora muricata </a:t>
            </a:r>
            <a:r>
              <a:rPr lang="en-AU" sz="800" b="1" dirty="0">
                <a:latin typeface="Arial Narrow" panose="020B0606020202030204" pitchFamily="34" charset="0"/>
              </a:rPr>
              <a:t>(mean ± SE) from 0-12 weeks in current (410 ±4µtm), mid-century (653 ±6µtm), and end of century (934 ±11µtm) pCO</a:t>
            </a:r>
            <a:r>
              <a:rPr lang="en-AU" sz="600" b="1" dirty="0">
                <a:latin typeface="Arial Narrow" panose="020B0606020202030204" pitchFamily="34" charset="0"/>
              </a:rPr>
              <a:t>2</a:t>
            </a:r>
            <a:r>
              <a:rPr lang="en-AU" sz="800" b="1" dirty="0">
                <a:latin typeface="Arial Narrow" panose="020B0606020202030204" pitchFamily="34" charset="0"/>
              </a:rPr>
              <a:t> levels, at 26°C (average sea temperature), 28.5°C (summer maximum) and 31°C (future temperature). Sample size is provided above each bar (Source: Anderson </a:t>
            </a:r>
            <a:r>
              <a:rPr lang="en-AU" sz="800" b="1" i="1" dirty="0">
                <a:latin typeface="Arial Narrow" panose="020B0606020202030204" pitchFamily="34" charset="0"/>
              </a:rPr>
              <a:t>et al</a:t>
            </a:r>
            <a:r>
              <a:rPr lang="en-AU" sz="800" b="1" dirty="0">
                <a:latin typeface="Arial Narrow" panose="020B0606020202030204" pitchFamily="34" charset="0"/>
              </a:rPr>
              <a:t>., 2019).</a:t>
            </a:r>
          </a:p>
        </p:txBody>
      </p:sp>
      <p:sp>
        <p:nvSpPr>
          <p:cNvPr id="38" name="TextBox 37">
            <a:extLst>
              <a:ext uri="{FF2B5EF4-FFF2-40B4-BE49-F238E27FC236}">
                <a16:creationId xmlns:a16="http://schemas.microsoft.com/office/drawing/2014/main" id="{2123287C-4DB2-E737-2F0E-F47A646DD836}"/>
              </a:ext>
            </a:extLst>
          </p:cNvPr>
          <p:cNvSpPr txBox="1"/>
          <p:nvPr/>
        </p:nvSpPr>
        <p:spPr>
          <a:xfrm>
            <a:off x="450148" y="7164394"/>
            <a:ext cx="3077384" cy="830997"/>
          </a:xfrm>
          <a:prstGeom prst="rect">
            <a:avLst/>
          </a:prstGeom>
          <a:noFill/>
        </p:spPr>
        <p:txBody>
          <a:bodyPr wrap="square" rtlCol="0">
            <a:spAutoFit/>
          </a:bodyPr>
          <a:lstStyle/>
          <a:p>
            <a:r>
              <a:rPr lang="en-AU" sz="800" b="1" dirty="0">
                <a:latin typeface="Arial Narrow" panose="020B0606020202030204" pitchFamily="34" charset="0"/>
              </a:rPr>
              <a:t>Figure 1: Calcification rate (mean ± SE) of </a:t>
            </a:r>
            <a:r>
              <a:rPr lang="en-AU" sz="800" b="1" i="1" dirty="0">
                <a:latin typeface="Arial Narrow" panose="020B0606020202030204" pitchFamily="34" charset="0"/>
              </a:rPr>
              <a:t>Acropora </a:t>
            </a:r>
            <a:r>
              <a:rPr lang="en-AU" sz="800" b="1" i="1" dirty="0" err="1">
                <a:latin typeface="Arial Narrow" panose="020B0606020202030204" pitchFamily="34" charset="0"/>
              </a:rPr>
              <a:t>digitifera</a:t>
            </a:r>
            <a:r>
              <a:rPr lang="en-AU" sz="800" b="1" i="1" dirty="0">
                <a:latin typeface="Arial Narrow" panose="020B0606020202030204" pitchFamily="34" charset="0"/>
              </a:rPr>
              <a:t> </a:t>
            </a:r>
            <a:r>
              <a:rPr lang="en-AU" sz="800" b="1" dirty="0">
                <a:latin typeface="Arial Narrow" panose="020B0606020202030204" pitchFamily="34" charset="0"/>
              </a:rPr>
              <a:t>populations </a:t>
            </a:r>
            <a:r>
              <a:rPr lang="en-AU" sz="800" b="1" dirty="0" err="1">
                <a:latin typeface="Arial Narrow" panose="020B0606020202030204" pitchFamily="34" charset="0"/>
              </a:rPr>
              <a:t>Sesoko</a:t>
            </a:r>
            <a:r>
              <a:rPr lang="en-AU" sz="800" b="1" dirty="0">
                <a:latin typeface="Arial Narrow" panose="020B0606020202030204" pitchFamily="34" charset="0"/>
              </a:rPr>
              <a:t> and Bise (5 colonies each) after 5 weeks of three different pCO</a:t>
            </a:r>
            <a:r>
              <a:rPr lang="en-AU" sz="600" b="1" dirty="0">
                <a:latin typeface="Arial Narrow" panose="020B0606020202030204" pitchFamily="34" charset="0"/>
              </a:rPr>
              <a:t>2</a:t>
            </a:r>
            <a:r>
              <a:rPr lang="en-AU" sz="800" b="1" dirty="0">
                <a:latin typeface="Arial Narrow" panose="020B0606020202030204" pitchFamily="34" charset="0"/>
              </a:rPr>
              <a:t> treatments (control: 420 ±40µtm, mid-CO2: 1030 ±48µtm, high-CO</a:t>
            </a:r>
            <a:r>
              <a:rPr lang="en-AU" sz="600" b="1" dirty="0">
                <a:latin typeface="Arial Narrow" panose="020B0606020202030204" pitchFamily="34" charset="0"/>
              </a:rPr>
              <a:t>2</a:t>
            </a:r>
            <a:r>
              <a:rPr lang="en-AU" sz="800" b="1" dirty="0">
                <a:latin typeface="Arial Narrow" panose="020B0606020202030204" pitchFamily="34" charset="0"/>
              </a:rPr>
              <a:t>: 2381±156µtm). A represents statistically significant difference between populations (p&lt;0.05), b represents statistically significant difference from the control (p&lt;0.05) (Source: </a:t>
            </a:r>
            <a:r>
              <a:rPr lang="en-AU" sz="800" b="1" dirty="0" err="1">
                <a:latin typeface="Arial Narrow" panose="020B0606020202030204" pitchFamily="34" charset="0"/>
              </a:rPr>
              <a:t>Kurihara</a:t>
            </a:r>
            <a:r>
              <a:rPr lang="en-AU" sz="800" b="1" dirty="0">
                <a:latin typeface="Arial Narrow" panose="020B0606020202030204" pitchFamily="34" charset="0"/>
              </a:rPr>
              <a:t> </a:t>
            </a:r>
            <a:r>
              <a:rPr lang="en-AU" sz="800" b="1" i="1" dirty="0">
                <a:latin typeface="Arial Narrow" panose="020B0606020202030204" pitchFamily="34" charset="0"/>
              </a:rPr>
              <a:t>et al</a:t>
            </a:r>
            <a:r>
              <a:rPr lang="en-AU" sz="800" b="1" dirty="0">
                <a:latin typeface="Arial Narrow" panose="020B0606020202030204" pitchFamily="34" charset="0"/>
              </a:rPr>
              <a:t>., 2018). </a:t>
            </a:r>
          </a:p>
        </p:txBody>
      </p:sp>
      <p:sp>
        <p:nvSpPr>
          <p:cNvPr id="39" name="TextBox 38">
            <a:extLst>
              <a:ext uri="{FF2B5EF4-FFF2-40B4-BE49-F238E27FC236}">
                <a16:creationId xmlns:a16="http://schemas.microsoft.com/office/drawing/2014/main" id="{19ADE813-F820-BDCF-BBB9-FF19BCFB6300}"/>
              </a:ext>
            </a:extLst>
          </p:cNvPr>
          <p:cNvSpPr txBox="1"/>
          <p:nvPr/>
        </p:nvSpPr>
        <p:spPr>
          <a:xfrm>
            <a:off x="409605" y="8347653"/>
            <a:ext cx="6135774" cy="470898"/>
          </a:xfrm>
          <a:prstGeom prst="rect">
            <a:avLst/>
          </a:prstGeom>
          <a:noFill/>
        </p:spPr>
        <p:txBody>
          <a:bodyPr wrap="square" rtlCol="0">
            <a:spAutoFit/>
          </a:bodyPr>
          <a:lstStyle/>
          <a:p>
            <a:r>
              <a:rPr lang="en-AU" sz="900" b="1" dirty="0">
                <a:latin typeface="Arial Narrow" panose="020B0606020202030204" pitchFamily="34" charset="0"/>
              </a:rPr>
              <a:t>Reference List</a:t>
            </a:r>
          </a:p>
          <a:p>
            <a:r>
              <a:rPr lang="en-AU" sz="770" dirty="0" err="1">
                <a:latin typeface="Arial Narrow" panose="020B0606020202030204" pitchFamily="34" charset="0"/>
              </a:rPr>
              <a:t>Kurihara</a:t>
            </a:r>
            <a:r>
              <a:rPr lang="en-AU" sz="770" dirty="0">
                <a:latin typeface="Arial Narrow" panose="020B0606020202030204" pitchFamily="34" charset="0"/>
              </a:rPr>
              <a:t> </a:t>
            </a:r>
            <a:r>
              <a:rPr lang="en-AU" sz="770" i="1" dirty="0">
                <a:latin typeface="Arial Narrow" panose="020B0606020202030204" pitchFamily="34" charset="0"/>
              </a:rPr>
              <a:t>et al </a:t>
            </a:r>
            <a:r>
              <a:rPr lang="en-AU" sz="770" dirty="0">
                <a:latin typeface="Arial Narrow" panose="020B0606020202030204" pitchFamily="34" charset="0"/>
              </a:rPr>
              <a:t>(2018). Intraspecific variation in the response of the </a:t>
            </a:r>
            <a:r>
              <a:rPr lang="en-AU" sz="770" dirty="0" err="1">
                <a:latin typeface="Arial Narrow" panose="020B0606020202030204" pitchFamily="34" charset="0"/>
              </a:rPr>
              <a:t>scleractinian</a:t>
            </a:r>
            <a:r>
              <a:rPr lang="en-AU" sz="770" dirty="0">
                <a:latin typeface="Arial Narrow" panose="020B0606020202030204" pitchFamily="34" charset="0"/>
              </a:rPr>
              <a:t> coral Acropora </a:t>
            </a:r>
            <a:r>
              <a:rPr lang="en-AU" sz="770" dirty="0" err="1">
                <a:latin typeface="Arial Narrow" panose="020B0606020202030204" pitchFamily="34" charset="0"/>
              </a:rPr>
              <a:t>digitifera</a:t>
            </a:r>
            <a:r>
              <a:rPr lang="en-AU" sz="770" dirty="0">
                <a:latin typeface="Arial Narrow" panose="020B0606020202030204" pitchFamily="34" charset="0"/>
              </a:rPr>
              <a:t> to ocean acidification. </a:t>
            </a:r>
            <a:r>
              <a:rPr lang="en-AU" sz="770" i="1" dirty="0">
                <a:latin typeface="Arial Narrow" panose="020B0606020202030204" pitchFamily="34" charset="0"/>
              </a:rPr>
              <a:t>Marine Biology. Vol 165 Issue 2.</a:t>
            </a:r>
          </a:p>
          <a:p>
            <a:r>
              <a:rPr lang="en-AU" sz="770" dirty="0">
                <a:latin typeface="Arial Narrow" panose="020B0606020202030204" pitchFamily="34" charset="0"/>
              </a:rPr>
              <a:t>Anderson </a:t>
            </a:r>
            <a:r>
              <a:rPr lang="en-AU" sz="770" i="1" dirty="0">
                <a:latin typeface="Arial Narrow" panose="020B0606020202030204" pitchFamily="34" charset="0"/>
              </a:rPr>
              <a:t>et al </a:t>
            </a:r>
            <a:r>
              <a:rPr lang="en-US" sz="770" i="1" dirty="0">
                <a:latin typeface="Arial Narrow" panose="020B0606020202030204" pitchFamily="34" charset="0"/>
              </a:rPr>
              <a:t>(2019). Independent effects of ocean warming versus acidification on the growth, survivorship and physiology of two Acropora corals. Coral Reefs. 38. </a:t>
            </a:r>
            <a:endParaRPr lang="en-AU" sz="770" dirty="0">
              <a:latin typeface="Arial Narrow" panose="020B0606020202030204" pitchFamily="34" charset="0"/>
            </a:endParaRPr>
          </a:p>
        </p:txBody>
      </p:sp>
      <p:sp>
        <p:nvSpPr>
          <p:cNvPr id="3" name="TextBox 2">
            <a:extLst>
              <a:ext uri="{FF2B5EF4-FFF2-40B4-BE49-F238E27FC236}">
                <a16:creationId xmlns:a16="http://schemas.microsoft.com/office/drawing/2014/main" id="{727332E1-2724-916D-7D1C-FEE9197D8ACF}"/>
              </a:ext>
            </a:extLst>
          </p:cNvPr>
          <p:cNvSpPr txBox="1"/>
          <p:nvPr/>
        </p:nvSpPr>
        <p:spPr>
          <a:xfrm>
            <a:off x="5891838" y="8066906"/>
            <a:ext cx="614017" cy="276999"/>
          </a:xfrm>
          <a:prstGeom prst="rect">
            <a:avLst/>
          </a:prstGeom>
          <a:noFill/>
        </p:spPr>
        <p:txBody>
          <a:bodyPr wrap="square" rtlCol="0">
            <a:spAutoFit/>
          </a:bodyPr>
          <a:lstStyle/>
          <a:p>
            <a:r>
              <a:rPr lang="en-AU" sz="1200" dirty="0">
                <a:solidFill>
                  <a:schemeClr val="tx1">
                    <a:lumMod val="65000"/>
                    <a:lumOff val="35000"/>
                  </a:schemeClr>
                </a:solidFill>
                <a:latin typeface="Comic Sans MS" panose="030F0702030302020204" pitchFamily="66" charset="0"/>
              </a:rPr>
              <a:t>5-6</a:t>
            </a:r>
          </a:p>
        </p:txBody>
      </p:sp>
      <p:sp>
        <p:nvSpPr>
          <p:cNvPr id="25" name="Rectangle 24">
            <a:extLst>
              <a:ext uri="{FF2B5EF4-FFF2-40B4-BE49-F238E27FC236}">
                <a16:creationId xmlns:a16="http://schemas.microsoft.com/office/drawing/2014/main" id="{E44165E4-3271-B720-705F-5EE4A3116350}"/>
              </a:ext>
            </a:extLst>
          </p:cNvPr>
          <p:cNvSpPr/>
          <p:nvPr/>
        </p:nvSpPr>
        <p:spPr>
          <a:xfrm>
            <a:off x="486914" y="3299594"/>
            <a:ext cx="5827299" cy="961557"/>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r>
              <a:rPr lang="en-US" sz="1050" b="1" dirty="0">
                <a:solidFill>
                  <a:schemeClr val="tx1"/>
                </a:solidFill>
                <a:latin typeface="Arial Narrow" panose="020B0606020202030204" pitchFamily="34" charset="0"/>
              </a:rPr>
              <a:t>Q. Can all graphs/tables/figures come from ONE peer-reviewed journal article and still get a 5-6? </a:t>
            </a:r>
          </a:p>
          <a:p>
            <a:pPr algn="just"/>
            <a:r>
              <a:rPr lang="en-US" sz="1050" b="1" dirty="0">
                <a:solidFill>
                  <a:schemeClr val="tx1"/>
                </a:solidFill>
                <a:latin typeface="Arial Narrow" panose="020B0606020202030204" pitchFamily="34" charset="0"/>
              </a:rPr>
              <a:t>Ans. Yes, BUT it is </a:t>
            </a:r>
            <a:r>
              <a:rPr lang="en-US" sz="1050" b="1" u="sng" dirty="0">
                <a:solidFill>
                  <a:schemeClr val="tx1"/>
                </a:solidFill>
                <a:latin typeface="Arial Narrow" panose="020B0606020202030204" pitchFamily="34" charset="0"/>
              </a:rPr>
              <a:t>very uncommon and not recommended</a:t>
            </a:r>
            <a:r>
              <a:rPr lang="en-US" sz="1050" b="1" dirty="0">
                <a:solidFill>
                  <a:schemeClr val="tx1"/>
                </a:solidFill>
                <a:latin typeface="Arial Narrow" panose="020B0606020202030204" pitchFamily="34" charset="0"/>
              </a:rPr>
              <a:t>. There would also need to be supporting evidence from other papers (as in-text citations). </a:t>
            </a:r>
            <a:r>
              <a:rPr lang="en-US" sz="1050" b="1" dirty="0" err="1">
                <a:solidFill>
                  <a:schemeClr val="tx1"/>
                </a:solidFill>
                <a:latin typeface="Arial Narrow" panose="020B0606020202030204" pitchFamily="34" charset="0"/>
              </a:rPr>
              <a:t>Analysing</a:t>
            </a:r>
            <a:r>
              <a:rPr lang="en-US" sz="1050" b="1" dirty="0">
                <a:solidFill>
                  <a:schemeClr val="tx1"/>
                </a:solidFill>
                <a:latin typeface="Arial Narrow" panose="020B0606020202030204" pitchFamily="34" charset="0"/>
              </a:rPr>
              <a:t> evidence from just one paper lends itself to summarizing that existing paper, instead of </a:t>
            </a:r>
            <a:r>
              <a:rPr lang="en-US" sz="1050" b="1" dirty="0" err="1">
                <a:solidFill>
                  <a:schemeClr val="tx1"/>
                </a:solidFill>
                <a:latin typeface="Arial Narrow" panose="020B0606020202030204" pitchFamily="34" charset="0"/>
              </a:rPr>
              <a:t>analysing</a:t>
            </a:r>
            <a:r>
              <a:rPr lang="en-US" sz="1050" b="1" dirty="0">
                <a:solidFill>
                  <a:schemeClr val="tx1"/>
                </a:solidFill>
                <a:latin typeface="Arial Narrow" panose="020B0606020202030204" pitchFamily="34" charset="0"/>
              </a:rPr>
              <a:t> a range of evidence to (not only answer the RQ but also) evaluate the claim. It also makes it difficult to get full marks for the remaining criteria. </a:t>
            </a:r>
          </a:p>
        </p:txBody>
      </p:sp>
      <p:graphicFrame>
        <p:nvGraphicFramePr>
          <p:cNvPr id="4" name="Table 12">
            <a:extLst>
              <a:ext uri="{FF2B5EF4-FFF2-40B4-BE49-F238E27FC236}">
                <a16:creationId xmlns:a16="http://schemas.microsoft.com/office/drawing/2014/main" id="{CFFC2498-AF64-7223-26CB-77AD0217ECBC}"/>
              </a:ext>
            </a:extLst>
          </p:cNvPr>
          <p:cNvGraphicFramePr>
            <a:graphicFrameLocks noGrp="1"/>
          </p:cNvGraphicFramePr>
          <p:nvPr/>
        </p:nvGraphicFramePr>
        <p:xfrm>
          <a:off x="485281" y="1475656"/>
          <a:ext cx="5827299" cy="1737360"/>
        </p:xfrm>
        <a:graphic>
          <a:graphicData uri="http://schemas.openxmlformats.org/drawingml/2006/table">
            <a:tbl>
              <a:tblPr firstRow="1" bandRow="1">
                <a:tableStyleId>{5940675A-B579-460E-94D1-54222C63F5DA}</a:tableStyleId>
              </a:tblPr>
              <a:tblGrid>
                <a:gridCol w="3447775">
                  <a:extLst>
                    <a:ext uri="{9D8B030D-6E8A-4147-A177-3AD203B41FA5}">
                      <a16:colId xmlns:a16="http://schemas.microsoft.com/office/drawing/2014/main" val="4119709212"/>
                    </a:ext>
                  </a:extLst>
                </a:gridCol>
                <a:gridCol w="2379524">
                  <a:extLst>
                    <a:ext uri="{9D8B030D-6E8A-4147-A177-3AD203B41FA5}">
                      <a16:colId xmlns:a16="http://schemas.microsoft.com/office/drawing/2014/main" val="643899372"/>
                    </a:ext>
                  </a:extLst>
                </a:gridCol>
              </a:tblGrid>
              <a:tr h="245801">
                <a:tc gridSpan="2">
                  <a:txBody>
                    <a:bodyPr/>
                    <a:lstStyle/>
                    <a:p>
                      <a:r>
                        <a:rPr lang="en-AU" sz="1200" b="1" dirty="0">
                          <a:solidFill>
                            <a:schemeClr val="bg1"/>
                          </a:solidFill>
                          <a:latin typeface="Arial Narrow" panose="020B0606020202030204" pitchFamily="34" charset="0"/>
                        </a:rPr>
                        <a:t>EVIDENCE marking criteria</a:t>
                      </a:r>
                    </a:p>
                  </a:txBody>
                  <a:tcPr>
                    <a:solidFill>
                      <a:schemeClr val="tx1"/>
                    </a:solidFill>
                  </a:tcPr>
                </a:tc>
                <a:tc hMerge="1">
                  <a:txBody>
                    <a:bodyPr/>
                    <a:lstStyle/>
                    <a:p>
                      <a:endParaRPr lang="en-AU" sz="1200" dirty="0"/>
                    </a:p>
                  </a:txBody>
                  <a:tcPr/>
                </a:tc>
                <a:extLst>
                  <a:ext uri="{0D108BD9-81ED-4DB2-BD59-A6C34878D82A}">
                    <a16:rowId xmlns:a16="http://schemas.microsoft.com/office/drawing/2014/main" val="3639776331"/>
                  </a:ext>
                </a:extLst>
              </a:tr>
              <a:tr h="245801">
                <a:tc>
                  <a:txBody>
                    <a:bodyPr/>
                    <a:lstStyle/>
                    <a:p>
                      <a:r>
                        <a:rPr lang="en-AU" sz="1200" b="1" dirty="0">
                          <a:latin typeface="Arial Narrow" panose="020B0606020202030204" pitchFamily="34" charset="0"/>
                        </a:rPr>
                        <a:t>Sufficient and Relevant Evidence (5-6) </a:t>
                      </a:r>
                    </a:p>
                  </a:txBody>
                  <a:tcPr>
                    <a:solidFill>
                      <a:schemeClr val="bg1">
                        <a:lumMod val="85000"/>
                      </a:schemeClr>
                    </a:solidFill>
                  </a:tcPr>
                </a:tc>
                <a:tc>
                  <a:txBody>
                    <a:bodyPr/>
                    <a:lstStyle/>
                    <a:p>
                      <a:r>
                        <a:rPr lang="en-AU" sz="1200" b="1" dirty="0">
                          <a:latin typeface="Arial Narrow" panose="020B0606020202030204" pitchFamily="34" charset="0"/>
                        </a:rPr>
                        <a:t>Relevant Evidence (3-4)</a:t>
                      </a:r>
                    </a:p>
                  </a:txBody>
                  <a:tcPr>
                    <a:solidFill>
                      <a:schemeClr val="bg1">
                        <a:lumMod val="85000"/>
                      </a:schemeClr>
                    </a:solidFill>
                  </a:tcPr>
                </a:tc>
                <a:extLst>
                  <a:ext uri="{0D108BD9-81ED-4DB2-BD59-A6C34878D82A}">
                    <a16:rowId xmlns:a16="http://schemas.microsoft.com/office/drawing/2014/main" val="2843820462"/>
                  </a:ext>
                </a:extLst>
              </a:tr>
              <a:tr h="1113146">
                <a:tc>
                  <a:txBody>
                    <a:bodyPr/>
                    <a:lstStyle/>
                    <a:p>
                      <a:pPr marL="171450" indent="-171450">
                        <a:buFont typeface="Arial" panose="020B0604020202020204" pitchFamily="34" charset="0"/>
                        <a:buChar char="•"/>
                      </a:pPr>
                      <a:r>
                        <a:rPr lang="en-US" sz="1200" dirty="0">
                          <a:latin typeface="Arial Narrow" panose="020B0606020202030204" pitchFamily="34" charset="0"/>
                        </a:rPr>
                        <a:t>Sufficient: No less than 2 Figures</a:t>
                      </a:r>
                    </a:p>
                    <a:p>
                      <a:pPr marL="171450" indent="-171450">
                        <a:buFont typeface="Arial" panose="020B0604020202020204" pitchFamily="34" charset="0"/>
                        <a:buChar char="•"/>
                      </a:pPr>
                      <a:r>
                        <a:rPr lang="en-US" sz="1200" dirty="0">
                          <a:latin typeface="Arial Narrow" panose="020B0606020202030204" pitchFamily="34" charset="0"/>
                        </a:rPr>
                        <a:t>But, NOT too many either (e.g. more than 6 Figures is too many to </a:t>
                      </a:r>
                      <a:r>
                        <a:rPr lang="en-US" sz="1200" dirty="0" err="1">
                          <a:latin typeface="Arial Narrow" panose="020B0606020202030204" pitchFamily="34" charset="0"/>
                        </a:rPr>
                        <a:t>analyse</a:t>
                      </a:r>
                      <a:r>
                        <a:rPr lang="en-US" sz="1200" dirty="0">
                          <a:latin typeface="Arial Narrow" panose="020B0606020202030204" pitchFamily="34" charset="0"/>
                        </a:rPr>
                        <a:t> AND keep within the word limit).</a:t>
                      </a:r>
                    </a:p>
                    <a:p>
                      <a:pPr marL="171450" indent="-171450">
                        <a:buFont typeface="Arial" panose="020B0604020202020204" pitchFamily="34" charset="0"/>
                        <a:buChar char="•"/>
                      </a:pPr>
                      <a:r>
                        <a:rPr lang="en-US" sz="1200" dirty="0">
                          <a:latin typeface="Arial Narrow" panose="020B0606020202030204" pitchFamily="34" charset="0"/>
                        </a:rPr>
                        <a:t>Must be enough to be able to answer the RQ</a:t>
                      </a:r>
                    </a:p>
                    <a:p>
                      <a:pPr marL="171450" indent="-171450">
                        <a:buFont typeface="Arial" panose="020B0604020202020204" pitchFamily="34" charset="0"/>
                        <a:buChar char="•"/>
                      </a:pPr>
                      <a:r>
                        <a:rPr lang="en-US" sz="1200" dirty="0">
                          <a:latin typeface="Arial Narrow" panose="020B0606020202030204" pitchFamily="34" charset="0"/>
                        </a:rPr>
                        <a:t>Includes in-text citations as well as data from analysis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Must be BOTH sufficient AND relevant to get a 5-6!</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Links directly to the RQ.</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Relevant to the Unit subject matter.</a:t>
                      </a:r>
                    </a:p>
                    <a:p>
                      <a:pPr marL="171450" indent="-171450">
                        <a:buFont typeface="Arial" panose="020B0604020202020204" pitchFamily="34" charset="0"/>
                        <a:buChar char="•"/>
                      </a:pPr>
                      <a:r>
                        <a:rPr lang="en-US" sz="1200" dirty="0">
                          <a:latin typeface="Arial Narrow" panose="020B0606020202030204" pitchFamily="34" charset="0"/>
                        </a:rPr>
                        <a:t>Draws on qualitative and/or quantitative data from scientifically credible sources, such as peer-reviewed journal articles.</a:t>
                      </a:r>
                    </a:p>
                  </a:txBody>
                  <a:tcPr/>
                </a:tc>
                <a:extLst>
                  <a:ext uri="{0D108BD9-81ED-4DB2-BD59-A6C34878D82A}">
                    <a16:rowId xmlns:a16="http://schemas.microsoft.com/office/drawing/2014/main" val="3920059997"/>
                  </a:ext>
                </a:extLst>
              </a:tr>
            </a:tbl>
          </a:graphicData>
        </a:graphic>
      </p:graphicFrame>
      <p:sp>
        <p:nvSpPr>
          <p:cNvPr id="2" name="TextBox 36">
            <a:extLst>
              <a:ext uri="{FF2B5EF4-FFF2-40B4-BE49-F238E27FC236}">
                <a16:creationId xmlns:a16="http://schemas.microsoft.com/office/drawing/2014/main" id="{88D7F66F-987A-AD18-3E7E-09AE994FA665}"/>
              </a:ext>
            </a:extLst>
          </p:cNvPr>
          <p:cNvSpPr txBox="1"/>
          <p:nvPr/>
        </p:nvSpPr>
        <p:spPr>
          <a:xfrm>
            <a:off x="2492896" y="8794273"/>
            <a:ext cx="2161315"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AU" sz="1100" b="1" dirty="0">
                <a:latin typeface="Arial Narrow" pitchFamily="34" charset="0"/>
              </a:rPr>
              <a:t>ANSWERS</a:t>
            </a:r>
          </a:p>
        </p:txBody>
      </p:sp>
    </p:spTree>
    <p:extLst>
      <p:ext uri="{BB962C8B-B14F-4D97-AF65-F5344CB8AC3E}">
        <p14:creationId xmlns:p14="http://schemas.microsoft.com/office/powerpoint/2010/main" val="698741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36"/>
          <p:cNvSpPr txBox="1"/>
          <p:nvPr/>
        </p:nvSpPr>
        <p:spPr>
          <a:xfrm>
            <a:off x="423625" y="8809682"/>
            <a:ext cx="1565215"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100" dirty="0">
                <a:latin typeface="Arial Narrow" pitchFamily="34" charset="0"/>
              </a:rPr>
              <a:t>© Marine Education 2022 	                                               </a:t>
            </a:r>
            <a:endParaRPr lang="en-AU" sz="1100" b="1" dirty="0">
              <a:latin typeface="Arial Narrow" pitchFamily="34" charset="0"/>
            </a:endParaRPr>
          </a:p>
        </p:txBody>
      </p:sp>
      <p:cxnSp>
        <p:nvCxnSpPr>
          <p:cNvPr id="127" name="Straight Connector 126"/>
          <p:cNvCxnSpPr/>
          <p:nvPr/>
        </p:nvCxnSpPr>
        <p:spPr>
          <a:xfrm flipH="1">
            <a:off x="469041" y="8808950"/>
            <a:ext cx="5863487" cy="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FD31CAF-76B1-4A0F-BFD0-A9C6B5FBD72B}"/>
              </a:ext>
            </a:extLst>
          </p:cNvPr>
          <p:cNvSpPr txBox="1"/>
          <p:nvPr/>
        </p:nvSpPr>
        <p:spPr>
          <a:xfrm>
            <a:off x="564258" y="214201"/>
            <a:ext cx="792088" cy="646331"/>
          </a:xfrm>
          <a:prstGeom prst="rect">
            <a:avLst/>
          </a:prstGeom>
          <a:solidFill>
            <a:schemeClr val="bg1">
              <a:lumMod val="85000"/>
            </a:schemeClr>
          </a:solidFill>
          <a:ln w="57150">
            <a:solidFill>
              <a:schemeClr val="tx1"/>
            </a:solidFill>
          </a:ln>
        </p:spPr>
        <p:txBody>
          <a:bodyPr wrap="square" rtlCol="0">
            <a:spAutoFit/>
          </a:bodyPr>
          <a:lstStyle/>
          <a:p>
            <a:r>
              <a:rPr lang="en-AU" b="1" dirty="0">
                <a:latin typeface="Arial Narrow" panose="020B0606020202030204" pitchFamily="34" charset="0"/>
              </a:rPr>
              <a:t>M</a:t>
            </a:r>
            <a:r>
              <a:rPr lang="en-AU" sz="1200" b="1" dirty="0">
                <a:latin typeface="Arial Narrow" panose="020B0606020202030204" pitchFamily="34" charset="0"/>
              </a:rPr>
              <a:t>arine</a:t>
            </a:r>
            <a:r>
              <a:rPr lang="en-AU" dirty="0"/>
              <a:t> </a:t>
            </a:r>
          </a:p>
          <a:p>
            <a:r>
              <a:rPr lang="en-AU" dirty="0">
                <a:ln>
                  <a:solidFill>
                    <a:schemeClr val="tx1"/>
                  </a:solidFill>
                </a:ln>
                <a:latin typeface="Arial Narrow" panose="020B0606020202030204" pitchFamily="34" charset="0"/>
              </a:rPr>
              <a:t>E</a:t>
            </a:r>
            <a:r>
              <a:rPr lang="en-AU" sz="1200" dirty="0">
                <a:ln>
                  <a:solidFill>
                    <a:schemeClr val="tx1"/>
                  </a:solidFill>
                </a:ln>
                <a:latin typeface="Arial Narrow" panose="020B0606020202030204" pitchFamily="34" charset="0"/>
              </a:rPr>
              <a:t>ducation</a:t>
            </a:r>
          </a:p>
        </p:txBody>
      </p:sp>
      <p:cxnSp>
        <p:nvCxnSpPr>
          <p:cNvPr id="46" name="Straight Connector 45">
            <a:extLst>
              <a:ext uri="{FF2B5EF4-FFF2-40B4-BE49-F238E27FC236}">
                <a16:creationId xmlns:a16="http://schemas.microsoft.com/office/drawing/2014/main" id="{86ADC2CB-2259-430E-A4E9-F01BFE6DE9EE}"/>
              </a:ext>
            </a:extLst>
          </p:cNvPr>
          <p:cNvCxnSpPr/>
          <p:nvPr/>
        </p:nvCxnSpPr>
        <p:spPr>
          <a:xfrm flipH="1">
            <a:off x="465754" y="973010"/>
            <a:ext cx="58634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3995BC98-5C05-45C6-9C90-3A57C8C0F498}"/>
              </a:ext>
            </a:extLst>
          </p:cNvPr>
          <p:cNvSpPr txBox="1"/>
          <p:nvPr/>
        </p:nvSpPr>
        <p:spPr>
          <a:xfrm rot="16200000">
            <a:off x="-56443" y="313427"/>
            <a:ext cx="1116764" cy="184666"/>
          </a:xfrm>
          <a:prstGeom prst="rect">
            <a:avLst/>
          </a:prstGeom>
          <a:noFill/>
        </p:spPr>
        <p:txBody>
          <a:bodyPr wrap="square" rtlCol="0">
            <a:spAutoFit/>
          </a:bodyPr>
          <a:lstStyle/>
          <a:p>
            <a:r>
              <a:rPr lang="en-AU" sz="580" dirty="0">
                <a:latin typeface="Arial Narrow" panose="020B0606020202030204" pitchFamily="34" charset="0"/>
              </a:rPr>
              <a:t>marineeducation.com.au</a:t>
            </a:r>
          </a:p>
        </p:txBody>
      </p:sp>
      <p:sp>
        <p:nvSpPr>
          <p:cNvPr id="24" name="TextBox 23">
            <a:extLst>
              <a:ext uri="{FF2B5EF4-FFF2-40B4-BE49-F238E27FC236}">
                <a16:creationId xmlns:a16="http://schemas.microsoft.com/office/drawing/2014/main" id="{DD4C66FD-3620-45DA-A70B-04F02C406E9D}"/>
              </a:ext>
            </a:extLst>
          </p:cNvPr>
          <p:cNvSpPr txBox="1"/>
          <p:nvPr/>
        </p:nvSpPr>
        <p:spPr>
          <a:xfrm>
            <a:off x="843214" y="27364"/>
            <a:ext cx="5171572" cy="954107"/>
          </a:xfrm>
          <a:prstGeom prst="rect">
            <a:avLst/>
          </a:prstGeom>
          <a:noFill/>
        </p:spPr>
        <p:txBody>
          <a:bodyPr wrap="square" rtlCol="0">
            <a:spAutoFit/>
          </a:bodyPr>
          <a:lstStyle/>
          <a:p>
            <a:pPr algn="ctr"/>
            <a:r>
              <a:rPr lang="en-AU" sz="2800" b="1" dirty="0">
                <a:latin typeface="Arial Narrow" panose="020B0606020202030204" pitchFamily="34" charset="0"/>
              </a:rPr>
              <a:t>Identification of Trends, </a:t>
            </a:r>
          </a:p>
          <a:p>
            <a:pPr algn="ctr"/>
            <a:r>
              <a:rPr lang="en-AU" sz="2800" b="1" dirty="0">
                <a:latin typeface="Arial Narrow" panose="020B0606020202030204" pitchFamily="34" charset="0"/>
              </a:rPr>
              <a:t>Patterns and Relationships</a:t>
            </a:r>
            <a:endParaRPr lang="en-AU" sz="1600" b="1" dirty="0">
              <a:latin typeface="Arial Narrow" panose="020B0606020202030204" pitchFamily="34" charset="0"/>
            </a:endParaRPr>
          </a:p>
        </p:txBody>
      </p:sp>
      <p:sp>
        <p:nvSpPr>
          <p:cNvPr id="27" name="TextBox 17">
            <a:extLst>
              <a:ext uri="{FF2B5EF4-FFF2-40B4-BE49-F238E27FC236}">
                <a16:creationId xmlns:a16="http://schemas.microsoft.com/office/drawing/2014/main" id="{8C9EE8DC-6706-0440-4393-89C0E223FFC4}"/>
              </a:ext>
            </a:extLst>
          </p:cNvPr>
          <p:cNvSpPr txBox="1"/>
          <p:nvPr/>
        </p:nvSpPr>
        <p:spPr>
          <a:xfrm>
            <a:off x="5486430" y="181253"/>
            <a:ext cx="1170856"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latin typeface="Arial Narrow" pitchFamily="34" charset="0"/>
              </a:rPr>
              <a:t>Name:</a:t>
            </a:r>
          </a:p>
          <a:p>
            <a:endParaRPr lang="en-US" sz="1200" b="1" dirty="0">
              <a:latin typeface="Arial Narrow" pitchFamily="34" charset="0"/>
            </a:endParaRPr>
          </a:p>
          <a:p>
            <a:r>
              <a:rPr lang="en-US" sz="1200" b="1" dirty="0">
                <a:latin typeface="Arial Narrow" pitchFamily="34" charset="0"/>
              </a:rPr>
              <a:t>Date: </a:t>
            </a:r>
          </a:p>
        </p:txBody>
      </p:sp>
      <p:sp>
        <p:nvSpPr>
          <p:cNvPr id="10" name="Rectangle 9">
            <a:extLst>
              <a:ext uri="{FF2B5EF4-FFF2-40B4-BE49-F238E27FC236}">
                <a16:creationId xmlns:a16="http://schemas.microsoft.com/office/drawing/2014/main" id="{8079AC54-7F56-2C99-FECD-B080BF420C4D}"/>
              </a:ext>
            </a:extLst>
          </p:cNvPr>
          <p:cNvSpPr/>
          <p:nvPr/>
        </p:nvSpPr>
        <p:spPr>
          <a:xfrm>
            <a:off x="483846" y="1035857"/>
            <a:ext cx="5827299" cy="737355"/>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latin typeface="Arial Narrow" panose="020B0606020202030204" pitchFamily="34" charset="0"/>
              </a:rPr>
              <a:t>Trend: general direction in which something is changing (e.g.) temperature warming over time</a:t>
            </a:r>
          </a:p>
          <a:p>
            <a:r>
              <a:rPr lang="en-US" sz="1200" b="1" dirty="0">
                <a:solidFill>
                  <a:schemeClr val="tx1"/>
                </a:solidFill>
                <a:latin typeface="Arial Narrow" panose="020B0606020202030204" pitchFamily="34" charset="0"/>
              </a:rPr>
              <a:t>Pattern: a series of data that repeats in a recognizable way (e.g.) boom and bust life cycles</a:t>
            </a:r>
          </a:p>
          <a:p>
            <a:r>
              <a:rPr lang="en-US" sz="1200" b="1" dirty="0">
                <a:solidFill>
                  <a:schemeClr val="tx1"/>
                </a:solidFill>
                <a:latin typeface="Arial Narrow" panose="020B0606020202030204" pitchFamily="34" charset="0"/>
              </a:rPr>
              <a:t>Relationship: a correlation between two variables (e.g.) proximity of dots to a line of best fit</a:t>
            </a:r>
          </a:p>
        </p:txBody>
      </p:sp>
      <p:graphicFrame>
        <p:nvGraphicFramePr>
          <p:cNvPr id="11" name="Table 12">
            <a:extLst>
              <a:ext uri="{FF2B5EF4-FFF2-40B4-BE49-F238E27FC236}">
                <a16:creationId xmlns:a16="http://schemas.microsoft.com/office/drawing/2014/main" id="{F99FA18F-1C9A-67D2-DDB4-DDBD30F369F1}"/>
              </a:ext>
            </a:extLst>
          </p:cNvPr>
          <p:cNvGraphicFramePr>
            <a:graphicFrameLocks noGrp="1"/>
          </p:cNvGraphicFramePr>
          <p:nvPr/>
        </p:nvGraphicFramePr>
        <p:xfrm>
          <a:off x="482021" y="1835696"/>
          <a:ext cx="5827299" cy="1920240"/>
        </p:xfrm>
        <a:graphic>
          <a:graphicData uri="http://schemas.openxmlformats.org/drawingml/2006/table">
            <a:tbl>
              <a:tblPr firstRow="1" bandRow="1">
                <a:tableStyleId>{5940675A-B579-460E-94D1-54222C63F5DA}</a:tableStyleId>
              </a:tblPr>
              <a:tblGrid>
                <a:gridCol w="4475414">
                  <a:extLst>
                    <a:ext uri="{9D8B030D-6E8A-4147-A177-3AD203B41FA5}">
                      <a16:colId xmlns:a16="http://schemas.microsoft.com/office/drawing/2014/main" val="4119709212"/>
                    </a:ext>
                  </a:extLst>
                </a:gridCol>
                <a:gridCol w="1351885">
                  <a:extLst>
                    <a:ext uri="{9D8B030D-6E8A-4147-A177-3AD203B41FA5}">
                      <a16:colId xmlns:a16="http://schemas.microsoft.com/office/drawing/2014/main" val="643899372"/>
                    </a:ext>
                  </a:extLst>
                </a:gridCol>
              </a:tblGrid>
              <a:tr h="245801">
                <a:tc gridSpan="2">
                  <a:txBody>
                    <a:bodyPr/>
                    <a:lstStyle/>
                    <a:p>
                      <a:r>
                        <a:rPr lang="en-AU" sz="1200" b="1" dirty="0">
                          <a:solidFill>
                            <a:schemeClr val="bg1"/>
                          </a:solidFill>
                          <a:latin typeface="Arial Narrow" panose="020B0606020202030204" pitchFamily="34" charset="0"/>
                        </a:rPr>
                        <a:t>IDENTIFICATION OF TRENDS, PATTERNS AND RELATIONSHIPS marking criteria</a:t>
                      </a:r>
                    </a:p>
                  </a:txBody>
                  <a:tcPr>
                    <a:solidFill>
                      <a:schemeClr val="tx1"/>
                    </a:solidFill>
                  </a:tcPr>
                </a:tc>
                <a:tc hMerge="1">
                  <a:txBody>
                    <a:bodyPr/>
                    <a:lstStyle/>
                    <a:p>
                      <a:endParaRPr lang="en-AU" sz="1200" dirty="0"/>
                    </a:p>
                  </a:txBody>
                  <a:tcPr/>
                </a:tc>
                <a:extLst>
                  <a:ext uri="{0D108BD9-81ED-4DB2-BD59-A6C34878D82A}">
                    <a16:rowId xmlns:a16="http://schemas.microsoft.com/office/drawing/2014/main" val="3639776331"/>
                  </a:ext>
                </a:extLst>
              </a:tr>
              <a:tr h="245801">
                <a:tc>
                  <a:txBody>
                    <a:bodyPr/>
                    <a:lstStyle/>
                    <a:p>
                      <a:r>
                        <a:rPr lang="en-AU" sz="1200" b="1" dirty="0">
                          <a:latin typeface="Arial Narrow" panose="020B0606020202030204" pitchFamily="34" charset="0"/>
                        </a:rPr>
                        <a:t>Thorough and Relevant (5-6) </a:t>
                      </a:r>
                    </a:p>
                  </a:txBody>
                  <a:tcPr>
                    <a:solidFill>
                      <a:schemeClr val="bg1">
                        <a:lumMod val="85000"/>
                      </a:schemeClr>
                    </a:solidFill>
                  </a:tcPr>
                </a:tc>
                <a:tc>
                  <a:txBody>
                    <a:bodyPr/>
                    <a:lstStyle/>
                    <a:p>
                      <a:r>
                        <a:rPr lang="en-AU" sz="1200" b="1" dirty="0">
                          <a:latin typeface="Arial Narrow" panose="020B0606020202030204" pitchFamily="34" charset="0"/>
                        </a:rPr>
                        <a:t>Obvious (3-4)</a:t>
                      </a:r>
                    </a:p>
                  </a:txBody>
                  <a:tcPr>
                    <a:solidFill>
                      <a:schemeClr val="bg1">
                        <a:lumMod val="85000"/>
                      </a:schemeClr>
                    </a:solidFill>
                  </a:tcPr>
                </a:tc>
                <a:extLst>
                  <a:ext uri="{0D108BD9-81ED-4DB2-BD59-A6C34878D82A}">
                    <a16:rowId xmlns:a16="http://schemas.microsoft.com/office/drawing/2014/main" val="2843820462"/>
                  </a:ext>
                </a:extLst>
              </a:tr>
              <a:tr h="1113146">
                <a:tc>
                  <a:txBody>
                    <a:bodyPr/>
                    <a:lstStyle/>
                    <a:p>
                      <a:pPr marL="171450" indent="-171450">
                        <a:buFont typeface="Arial" panose="020B0604020202020204" pitchFamily="34" charset="0"/>
                        <a:buChar char="•"/>
                      </a:pPr>
                      <a:r>
                        <a:rPr lang="en-US" sz="1200" b="1" dirty="0">
                          <a:latin typeface="Arial Narrow" panose="020B0606020202030204" pitchFamily="34" charset="0"/>
                        </a:rPr>
                        <a:t>Thorough: </a:t>
                      </a:r>
                      <a:r>
                        <a:rPr lang="en-US" sz="1200" dirty="0">
                          <a:latin typeface="Arial Narrow" panose="020B0606020202030204" pitchFamily="34" charset="0"/>
                        </a:rPr>
                        <a:t>Complete with attention to detail; including all that is required. </a:t>
                      </a:r>
                    </a:p>
                    <a:p>
                      <a:pPr marL="171450" indent="-171450">
                        <a:buFont typeface="Arial" panose="020B0604020202020204" pitchFamily="34" charset="0"/>
                        <a:buChar char="•"/>
                      </a:pPr>
                      <a:r>
                        <a:rPr lang="en-US" sz="1200" dirty="0">
                          <a:latin typeface="Arial Narrow" panose="020B0606020202030204" pitchFamily="34" charset="0"/>
                        </a:rPr>
                        <a:t>Explicitly refers to specific data in the evidence to support response. </a:t>
                      </a:r>
                    </a:p>
                    <a:p>
                      <a:pPr marL="171450" indent="-171450">
                        <a:buFont typeface="Arial" panose="020B0604020202020204" pitchFamily="34" charset="0"/>
                        <a:buChar char="•"/>
                      </a:pPr>
                      <a:r>
                        <a:rPr lang="en-US" sz="1200" dirty="0">
                          <a:latin typeface="Arial Narrow" panose="020B0606020202030204" pitchFamily="34" charset="0"/>
                        </a:rPr>
                        <a:t>To be thorough, further processing of the data is expected (in addition to identifying key trend/pattern/relationships) such as calculating % change, rate, identifying outliers/exceptions and comparing/contrasting datasets. </a:t>
                      </a:r>
                    </a:p>
                    <a:p>
                      <a:pPr marL="171450" indent="-171450">
                        <a:buFont typeface="Arial" panose="020B0604020202020204" pitchFamily="34" charset="0"/>
                        <a:buChar char="•"/>
                      </a:pPr>
                      <a:r>
                        <a:rPr lang="en-US" sz="1200" dirty="0">
                          <a:latin typeface="Arial Narrow" panose="020B0606020202030204" pitchFamily="34" charset="0"/>
                        </a:rPr>
                        <a:t>Any statistical information must be commented on.</a:t>
                      </a:r>
                    </a:p>
                    <a:p>
                      <a:pPr marL="171450" indent="-171450">
                        <a:buFont typeface="Arial" panose="020B0604020202020204" pitchFamily="34" charset="0"/>
                        <a:buChar char="•"/>
                      </a:pPr>
                      <a:r>
                        <a:rPr lang="en-US" sz="1200" b="1" dirty="0">
                          <a:latin typeface="Arial Narrow" panose="020B0606020202030204" pitchFamily="34" charset="0"/>
                        </a:rPr>
                        <a:t>Relevant: </a:t>
                      </a:r>
                      <a:r>
                        <a:rPr lang="en-US" sz="1200" dirty="0">
                          <a:latin typeface="Arial Narrow" panose="020B0606020202030204" pitchFamily="34" charset="0"/>
                        </a:rPr>
                        <a:t>directly relates to the RQ in arguing plausible points.</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Clearly evident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Easily </a:t>
                      </a:r>
                      <a:r>
                        <a:rPr lang="en-US" sz="1200" dirty="0" err="1">
                          <a:latin typeface="Arial Narrow" panose="020B0606020202030204" pitchFamily="34" charset="0"/>
                        </a:rPr>
                        <a:t>recognised</a:t>
                      </a:r>
                      <a:r>
                        <a:rPr lang="en-US" sz="1200" dirty="0">
                          <a:latin typeface="Arial Narrow" panose="020B0606020202030204" pitchFamily="34" charset="0"/>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Identifies the most evident points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Narrow" panose="020B0606020202030204" pitchFamily="34" charset="0"/>
                        </a:rPr>
                        <a:t>Re-stating what is on the Fig./Table</a:t>
                      </a:r>
                    </a:p>
                  </a:txBody>
                  <a:tcPr/>
                </a:tc>
                <a:extLst>
                  <a:ext uri="{0D108BD9-81ED-4DB2-BD59-A6C34878D82A}">
                    <a16:rowId xmlns:a16="http://schemas.microsoft.com/office/drawing/2014/main" val="3920059997"/>
                  </a:ext>
                </a:extLst>
              </a:tr>
            </a:tbl>
          </a:graphicData>
        </a:graphic>
      </p:graphicFrame>
      <p:sp>
        <p:nvSpPr>
          <p:cNvPr id="13" name="TextBox 12">
            <a:extLst>
              <a:ext uri="{FF2B5EF4-FFF2-40B4-BE49-F238E27FC236}">
                <a16:creationId xmlns:a16="http://schemas.microsoft.com/office/drawing/2014/main" id="{31506273-FC59-4788-A454-54ADD651921A}"/>
              </a:ext>
            </a:extLst>
          </p:cNvPr>
          <p:cNvSpPr txBox="1"/>
          <p:nvPr/>
        </p:nvSpPr>
        <p:spPr>
          <a:xfrm>
            <a:off x="1184092" y="4437775"/>
            <a:ext cx="5119398" cy="3416320"/>
          </a:xfrm>
          <a:prstGeom prst="rect">
            <a:avLst/>
          </a:prstGeom>
          <a:noFill/>
        </p:spPr>
        <p:txBody>
          <a:bodyPr wrap="square">
            <a:spAutoFit/>
          </a:bodyPr>
          <a:lstStyle/>
          <a:p>
            <a:r>
              <a:rPr lang="en-AU" sz="1200" dirty="0">
                <a:latin typeface="Arial Narrow" panose="020B0606020202030204" pitchFamily="34" charset="0"/>
              </a:rPr>
              <a:t>"It can be seen in figure 3, that there was a significant increase in estimated dugong populations of Moreton Bay from 2005-2011”.</a:t>
            </a:r>
          </a:p>
          <a:p>
            <a:endParaRPr lang="en-AU" sz="1200" dirty="0">
              <a:latin typeface="Arial Narrow" panose="020B0606020202030204" pitchFamily="34" charset="0"/>
            </a:endParaRPr>
          </a:p>
          <a:p>
            <a:r>
              <a:rPr lang="en-US" sz="1200" dirty="0">
                <a:latin typeface="Arial Narrow" panose="020B0606020202030204" pitchFamily="34" charset="0"/>
              </a:rPr>
              <a:t>"Figure 1 demonstrates the significant rise in Global Plastic manufacturing from 1950-2015. Throughout these 65 years, there has been a clear rise in plastic manufacturing. Especially in the years following 1960. In 2014, 311 million metric </a:t>
            </a:r>
            <a:r>
              <a:rPr lang="en-US" sz="1200" dirty="0" err="1">
                <a:latin typeface="Arial Narrow" panose="020B0606020202030204" pitchFamily="34" charset="0"/>
              </a:rPr>
              <a:t>tonnes</a:t>
            </a:r>
            <a:r>
              <a:rPr lang="en-US" sz="1200" dirty="0">
                <a:latin typeface="Arial Narrow" panose="020B0606020202030204" pitchFamily="34" charset="0"/>
              </a:rPr>
              <a:t> of plastic were produced globally, with between 4.8 and 12.7 million </a:t>
            </a:r>
            <a:r>
              <a:rPr lang="en-US" sz="1200" dirty="0" err="1">
                <a:latin typeface="Arial Narrow" panose="020B0606020202030204" pitchFamily="34" charset="0"/>
              </a:rPr>
              <a:t>tonnes</a:t>
            </a:r>
            <a:r>
              <a:rPr lang="en-US" sz="1200" dirty="0">
                <a:latin typeface="Arial Narrow" panose="020B0606020202030204" pitchFamily="34" charset="0"/>
              </a:rPr>
              <a:t> of that is estimated to have ended up in the ocean (</a:t>
            </a:r>
            <a:r>
              <a:rPr lang="en-US" sz="1200" dirty="0" err="1">
                <a:latin typeface="Arial Narrow" panose="020B0606020202030204" pitchFamily="34" charset="0"/>
              </a:rPr>
              <a:t>Orayeva</a:t>
            </a:r>
            <a:r>
              <a:rPr lang="en-US" sz="1200" dirty="0">
                <a:latin typeface="Arial Narrow" panose="020B0606020202030204" pitchFamily="34" charset="0"/>
              </a:rPr>
              <a:t>, 2020).” </a:t>
            </a:r>
          </a:p>
          <a:p>
            <a:endParaRPr lang="en-US" sz="1200" dirty="0">
              <a:latin typeface="Arial Narrow" panose="020B0606020202030204" pitchFamily="34" charset="0"/>
            </a:endParaRPr>
          </a:p>
          <a:p>
            <a:r>
              <a:rPr lang="en-US" sz="1200" dirty="0">
                <a:latin typeface="Arial Narrow" panose="020B0606020202030204" pitchFamily="34" charset="0"/>
              </a:rPr>
              <a:t>“By 1990, the annual commercial catch dropped by 79.59% since its peak in 1967." </a:t>
            </a:r>
            <a:r>
              <a:rPr lang="en-US" sz="1200" i="1" dirty="0">
                <a:latin typeface="Arial Narrow" panose="020B0606020202030204" pitchFamily="34" charset="0"/>
              </a:rPr>
              <a:t>Note: </a:t>
            </a:r>
            <a:r>
              <a:rPr lang="en-US" sz="1200" dirty="0">
                <a:latin typeface="Arial Narrow" panose="020B0606020202030204" pitchFamily="34" charset="0"/>
              </a:rPr>
              <a:t>this percentage was calculated by the student and did not feature on the graph. </a:t>
            </a:r>
          </a:p>
          <a:p>
            <a:endParaRPr lang="en-US" sz="1200" dirty="0">
              <a:latin typeface="Arial Narrow" panose="020B0606020202030204" pitchFamily="34" charset="0"/>
            </a:endParaRPr>
          </a:p>
          <a:p>
            <a:r>
              <a:rPr lang="en-US" sz="1200" dirty="0">
                <a:latin typeface="Arial Narrow" panose="020B0606020202030204" pitchFamily="34" charset="0"/>
              </a:rPr>
              <a:t>“Figure 2 supports Figure 1, establishing the positive relationship between temperature and food consumption in coral trout”.</a:t>
            </a:r>
          </a:p>
          <a:p>
            <a:endParaRPr lang="en-US" sz="1200" dirty="0">
              <a:latin typeface="Arial Narrow" panose="020B0606020202030204" pitchFamily="34" charset="0"/>
            </a:endParaRPr>
          </a:p>
          <a:p>
            <a:r>
              <a:rPr lang="en-US" sz="1200" dirty="0">
                <a:latin typeface="Arial Narrow" panose="020B0606020202030204" pitchFamily="34" charset="0"/>
              </a:rPr>
              <a:t>“Calcification rates of </a:t>
            </a:r>
            <a:r>
              <a:rPr lang="en-US" sz="1200" i="1" dirty="0">
                <a:latin typeface="Arial Narrow" panose="020B0606020202030204" pitchFamily="34" charset="0"/>
              </a:rPr>
              <a:t>Acropora </a:t>
            </a:r>
            <a:r>
              <a:rPr lang="en-US" sz="1200" i="1" dirty="0" err="1">
                <a:latin typeface="Arial Narrow" panose="020B0606020202030204" pitchFamily="34" charset="0"/>
              </a:rPr>
              <a:t>millepora</a:t>
            </a:r>
            <a:r>
              <a:rPr lang="en-US" sz="1200" i="1" dirty="0">
                <a:latin typeface="Arial Narrow" panose="020B0606020202030204" pitchFamily="34" charset="0"/>
              </a:rPr>
              <a:t> </a:t>
            </a:r>
            <a:r>
              <a:rPr lang="en-US" sz="1200" dirty="0">
                <a:latin typeface="Arial Narrow" panose="020B0606020202030204" pitchFamily="34" charset="0"/>
              </a:rPr>
              <a:t>had a 51% decrease from 382uatm to 741uatm and a steady decline. </a:t>
            </a:r>
            <a:r>
              <a:rPr lang="en-US" sz="1200" i="1" dirty="0">
                <a:latin typeface="Arial Narrow" panose="020B0606020202030204" pitchFamily="34" charset="0"/>
              </a:rPr>
              <a:t>Acropora</a:t>
            </a:r>
            <a:r>
              <a:rPr lang="en-US" sz="1200" dirty="0">
                <a:latin typeface="Arial Narrow" panose="020B0606020202030204" pitchFamily="34" charset="0"/>
              </a:rPr>
              <a:t> was statistically significant in both Figure 1 (p=0.01) and Figure 2 (p=0.001).”</a:t>
            </a:r>
          </a:p>
        </p:txBody>
      </p:sp>
      <p:sp>
        <p:nvSpPr>
          <p:cNvPr id="14" name="Rectangle 13">
            <a:extLst>
              <a:ext uri="{FF2B5EF4-FFF2-40B4-BE49-F238E27FC236}">
                <a16:creationId xmlns:a16="http://schemas.microsoft.com/office/drawing/2014/main" id="{F04FE7D3-829C-F9D1-3E5B-7EFB5CDC43CC}"/>
              </a:ext>
            </a:extLst>
          </p:cNvPr>
          <p:cNvSpPr/>
          <p:nvPr/>
        </p:nvSpPr>
        <p:spPr>
          <a:xfrm>
            <a:off x="476672" y="3824801"/>
            <a:ext cx="5827299" cy="531121"/>
          </a:xfrm>
          <a:prstGeom prst="rect">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200" b="1" dirty="0">
                <a:solidFill>
                  <a:schemeClr val="bg1"/>
                </a:solidFill>
                <a:latin typeface="Arial Narrow" panose="020B0606020202030204" pitchFamily="34" charset="0"/>
              </a:rPr>
              <a:t>Activity: In the boxes below, indicate if the identification of the trend, pattern or relationship is obvious (3-4)  or thorough and relevant (5-6).</a:t>
            </a:r>
          </a:p>
        </p:txBody>
      </p:sp>
      <p:sp>
        <p:nvSpPr>
          <p:cNvPr id="15" name="Rectangle 14">
            <a:extLst>
              <a:ext uri="{FF2B5EF4-FFF2-40B4-BE49-F238E27FC236}">
                <a16:creationId xmlns:a16="http://schemas.microsoft.com/office/drawing/2014/main" id="{EDC3E29B-271C-D3DD-6998-C595C35AF7B3}"/>
              </a:ext>
            </a:extLst>
          </p:cNvPr>
          <p:cNvSpPr/>
          <p:nvPr/>
        </p:nvSpPr>
        <p:spPr>
          <a:xfrm>
            <a:off x="501939" y="4497760"/>
            <a:ext cx="602479" cy="4123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a:extLst>
              <a:ext uri="{FF2B5EF4-FFF2-40B4-BE49-F238E27FC236}">
                <a16:creationId xmlns:a16="http://schemas.microsoft.com/office/drawing/2014/main" id="{3EF7B493-F3E5-37B4-49D7-45DB8B42BA47}"/>
              </a:ext>
            </a:extLst>
          </p:cNvPr>
          <p:cNvSpPr/>
          <p:nvPr/>
        </p:nvSpPr>
        <p:spPr>
          <a:xfrm>
            <a:off x="501939" y="5239807"/>
            <a:ext cx="602479" cy="4123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16">
            <a:extLst>
              <a:ext uri="{FF2B5EF4-FFF2-40B4-BE49-F238E27FC236}">
                <a16:creationId xmlns:a16="http://schemas.microsoft.com/office/drawing/2014/main" id="{212973D1-7723-58FA-3441-FEED05614B4F}"/>
              </a:ext>
            </a:extLst>
          </p:cNvPr>
          <p:cNvSpPr/>
          <p:nvPr/>
        </p:nvSpPr>
        <p:spPr>
          <a:xfrm>
            <a:off x="501023" y="6101053"/>
            <a:ext cx="602479" cy="4123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Rectangle 17">
            <a:extLst>
              <a:ext uri="{FF2B5EF4-FFF2-40B4-BE49-F238E27FC236}">
                <a16:creationId xmlns:a16="http://schemas.microsoft.com/office/drawing/2014/main" id="{44992CD7-276C-ED5D-BD07-0BF7DCD09579}"/>
              </a:ext>
            </a:extLst>
          </p:cNvPr>
          <p:cNvSpPr/>
          <p:nvPr/>
        </p:nvSpPr>
        <p:spPr>
          <a:xfrm>
            <a:off x="501022" y="6666389"/>
            <a:ext cx="602479" cy="4123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Rectangle 18">
            <a:extLst>
              <a:ext uri="{FF2B5EF4-FFF2-40B4-BE49-F238E27FC236}">
                <a16:creationId xmlns:a16="http://schemas.microsoft.com/office/drawing/2014/main" id="{85E71901-2965-CFDD-126E-1C1193E0C25F}"/>
              </a:ext>
            </a:extLst>
          </p:cNvPr>
          <p:cNvSpPr/>
          <p:nvPr/>
        </p:nvSpPr>
        <p:spPr>
          <a:xfrm>
            <a:off x="501022" y="7308304"/>
            <a:ext cx="602479" cy="4123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Rectangle 19">
            <a:extLst>
              <a:ext uri="{FF2B5EF4-FFF2-40B4-BE49-F238E27FC236}">
                <a16:creationId xmlns:a16="http://schemas.microsoft.com/office/drawing/2014/main" id="{DBD1D966-8F0D-5E6F-0377-BED99CDDCF7E}"/>
              </a:ext>
            </a:extLst>
          </p:cNvPr>
          <p:cNvSpPr/>
          <p:nvPr/>
        </p:nvSpPr>
        <p:spPr>
          <a:xfrm>
            <a:off x="501022" y="7948263"/>
            <a:ext cx="5827299" cy="354869"/>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80" b="1" dirty="0">
                <a:solidFill>
                  <a:schemeClr val="tx1"/>
                </a:solidFill>
                <a:latin typeface="Arial Narrow" panose="020B0606020202030204" pitchFamily="34" charset="0"/>
              </a:rPr>
              <a:t>Q. Is identifying what is already on a table or graph (incl. amounts) enough for a 5-6? Ans. </a:t>
            </a:r>
            <a:endParaRPr lang="en-US" sz="2000" b="1" dirty="0">
              <a:solidFill>
                <a:schemeClr val="tx1"/>
              </a:solidFill>
              <a:latin typeface="Arial Narrow" panose="020B0606020202030204" pitchFamily="34" charset="0"/>
            </a:endParaRPr>
          </a:p>
        </p:txBody>
      </p:sp>
      <p:sp>
        <p:nvSpPr>
          <p:cNvPr id="21" name="Rectangle 20">
            <a:extLst>
              <a:ext uri="{FF2B5EF4-FFF2-40B4-BE49-F238E27FC236}">
                <a16:creationId xmlns:a16="http://schemas.microsoft.com/office/drawing/2014/main" id="{EC3BD845-A7C8-8A9A-C3F0-40C40D3929F6}"/>
              </a:ext>
            </a:extLst>
          </p:cNvPr>
          <p:cNvSpPr/>
          <p:nvPr/>
        </p:nvSpPr>
        <p:spPr>
          <a:xfrm>
            <a:off x="5877272" y="7998071"/>
            <a:ext cx="423685" cy="2670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2" name="Rectangle 21">
            <a:extLst>
              <a:ext uri="{FF2B5EF4-FFF2-40B4-BE49-F238E27FC236}">
                <a16:creationId xmlns:a16="http://schemas.microsoft.com/office/drawing/2014/main" id="{96F035A4-D37A-B5FE-C6B7-6BEB15992CF3}"/>
              </a:ext>
            </a:extLst>
          </p:cNvPr>
          <p:cNvSpPr/>
          <p:nvPr/>
        </p:nvSpPr>
        <p:spPr>
          <a:xfrm>
            <a:off x="501022" y="8393595"/>
            <a:ext cx="5827299" cy="354869"/>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80" b="1" dirty="0">
                <a:solidFill>
                  <a:schemeClr val="tx1"/>
                </a:solidFill>
                <a:latin typeface="Arial Narrow" panose="020B0606020202030204" pitchFamily="34" charset="0"/>
              </a:rPr>
              <a:t>Q. Is describing an obvious trend, pattern or relationship enough analysis for a 5-6? Ans. </a:t>
            </a:r>
            <a:endParaRPr lang="en-US" sz="2000" b="1" dirty="0">
              <a:solidFill>
                <a:schemeClr val="tx1"/>
              </a:solidFill>
              <a:latin typeface="Arial Narrow" panose="020B0606020202030204" pitchFamily="34" charset="0"/>
            </a:endParaRPr>
          </a:p>
        </p:txBody>
      </p:sp>
      <p:sp>
        <p:nvSpPr>
          <p:cNvPr id="30" name="Rectangle 29">
            <a:extLst>
              <a:ext uri="{FF2B5EF4-FFF2-40B4-BE49-F238E27FC236}">
                <a16:creationId xmlns:a16="http://schemas.microsoft.com/office/drawing/2014/main" id="{71F678F9-785D-D5B1-1950-1E2E27B00678}"/>
              </a:ext>
            </a:extLst>
          </p:cNvPr>
          <p:cNvSpPr/>
          <p:nvPr/>
        </p:nvSpPr>
        <p:spPr>
          <a:xfrm>
            <a:off x="5877271" y="8429225"/>
            <a:ext cx="423685" cy="2670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996433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144723</TotalTime>
  <Words>7185</Words>
  <Application>Microsoft Macintosh PowerPoint</Application>
  <PresentationFormat>On-screen Show (4:3)</PresentationFormat>
  <Paragraphs>632</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Arial Narrow</vt:lpstr>
      <vt:lpstr>Calibri</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daniellem</dc:creator>
  <cp:lastModifiedBy>Gail Riches</cp:lastModifiedBy>
  <cp:revision>19220</cp:revision>
  <cp:lastPrinted>2019-01-14T00:32:25Z</cp:lastPrinted>
  <dcterms:created xsi:type="dcterms:W3CDTF">2011-04-13T05:15:36Z</dcterms:created>
  <dcterms:modified xsi:type="dcterms:W3CDTF">2022-11-25T22:07:55Z</dcterms:modified>
</cp:coreProperties>
</file>