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C800D76-3C72-4CB3-9FC9-AADDB526D820}">
          <p14:sldIdLst>
            <p14:sldId id="42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1" clrIdx="0">
    <p:extLst>
      <p:ext uri="{19B8F6BF-5375-455C-9EA6-DF929625EA0E}">
        <p15:presenceInfo xmlns:p15="http://schemas.microsoft.com/office/powerpoint/2012/main" userId="Gail Rich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800"/>
    <a:srgbClr val="962A8B"/>
    <a:srgbClr val="FFFFFF"/>
    <a:srgbClr val="00539B"/>
    <a:srgbClr val="F01D27"/>
    <a:srgbClr val="000000"/>
    <a:srgbClr val="51247A"/>
    <a:srgbClr val="D7D1CC"/>
    <a:srgbClr val="999490"/>
    <a:srgbClr val="C8A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349" autoAdjust="0"/>
  </p:normalViewPr>
  <p:slideViewPr>
    <p:cSldViewPr showGuides="1">
      <p:cViewPr varScale="1">
        <p:scale>
          <a:sx n="61" d="100"/>
          <a:sy n="61" d="100"/>
        </p:scale>
        <p:origin x="6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02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26/06/2020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829E-EB69-4A98-9D54-8D6822520B27}" type="datetimeFigureOut">
              <a:rPr lang="en-AU" smtClean="0"/>
              <a:t>26/06/2020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4412" t="80198" b="-1"/>
          <a:stretch/>
        </p:blipFill>
        <p:spPr bwMode="ltGray"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270" r="70475" b="-1"/>
          <a:stretch/>
        </p:blipFill>
        <p:spPr bwMode="ltGray"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B90A4-353C-48E3-A991-1B0A2B9809C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48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104F0F0-FDFF-43C7-9188-2DB30D5D1563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9DCCA-7638-41AF-BB97-E7C1ADB94B43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075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E031C-D81B-4218-94A1-8E617EC68AED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F3A4-7665-47FA-8B69-9A4F31C18B06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340768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D515-B4C3-44B8-9BAA-EEF692FA5A5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C86CC-8E6A-4F6A-BC10-D9D4BF0CE88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C9ED7-6517-494A-9E4C-6DF78B8356C4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16337-F2DC-4078-961D-7B3BDA5209EB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967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441B-BAF3-4DDF-A5CD-A8E786E8FAAC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1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5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[Entity Name]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60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/>
              <a:t>[Entity Name]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33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B4FA68DC-FEFE-4790-B4A5-75AF5CDBE1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invGray">
          <a:xfrm>
            <a:off x="0" y="0"/>
            <a:ext cx="10704513" cy="6869113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A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 userDrawn="1"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695325" y="151136"/>
            <a:ext cx="2376000" cy="24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4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BB8-1B5E-4246-8A55-FAB9C1E84DFA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38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1DC6-F03F-4189-B5B9-2FF38EB9C0E6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5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7AECD-2D0A-4301-9CB8-B765D71F0B6B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55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88FC7-59B6-4EA9-ABA6-E3BB2E23FF81}"/>
              </a:ext>
            </a:extLst>
          </p:cNvPr>
          <p:cNvSpPr>
            <a:spLocks noGrp="1"/>
          </p:cNvSpPr>
          <p:nvPr>
            <p:ph type="dt" sz="half" idx="39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89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FECAB-12EA-4AAC-BBB9-72070BF594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246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A455-94D3-4DB8-AAFA-811D610E138C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99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5C78F-E1DA-41DF-B969-597539E60F5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75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849" y="234886"/>
            <a:ext cx="2988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763217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 bwMode="invGray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88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F0C86-E17F-4FB6-93F4-7CD03DCBD834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28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8496-7854-4AD0-8A2D-922EA1AA164D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823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06F8-588F-4C50-8AA3-03099347931D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11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382FB-62F4-4C2A-91A5-943967894D42}"/>
              </a:ext>
            </a:extLst>
          </p:cNvPr>
          <p:cNvSpPr>
            <a:spLocks noGrp="1"/>
          </p:cNvSpPr>
          <p:nvPr>
            <p:ph type="dt" sz="half" idx="32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15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3B7EB-0921-47FC-BB02-41C5175DD7EB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white">
          <a:xfrm>
            <a:off x="2" y="-27384"/>
            <a:ext cx="12191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2155"/>
          <a:stretch/>
        </p:blipFill>
        <p:spPr>
          <a:xfrm>
            <a:off x="10271272" y="152896"/>
            <a:ext cx="123734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39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00" y="1082188"/>
            <a:ext cx="5209113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72024" y="943585"/>
            <a:ext cx="6919975" cy="5914417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89982" h="5919694">
                <a:moveTo>
                  <a:pt x="2406" y="0"/>
                </a:moveTo>
                <a:lnTo>
                  <a:pt x="5189982" y="0"/>
                </a:lnTo>
                <a:lnTo>
                  <a:pt x="5189982" y="5919694"/>
                </a:lnTo>
                <a:lnTo>
                  <a:pt x="2534330" y="5916707"/>
                </a:lnTo>
                <a:cubicBezTo>
                  <a:pt x="1320784" y="5620818"/>
                  <a:pt x="-581" y="4408826"/>
                  <a:pt x="1" y="3164891"/>
                </a:cubicBezTo>
                <a:cubicBezTo>
                  <a:pt x="1993" y="1961628"/>
                  <a:pt x="414" y="1203263"/>
                  <a:pt x="240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D687D-A4A4-448E-9A93-005DA39DD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268760"/>
            <a:ext cx="4426685" cy="73335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 | The University of Queensland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1" y="2127382"/>
            <a:ext cx="4416227" cy="418134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935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1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 bwMode="invGray"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 bwMode="invGray"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85400BA-682A-4644-881E-9D9BA0DAB8FC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89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CCA4A0C-C5B9-45ED-9D64-B274EE980802}"/>
              </a:ext>
            </a:extLst>
          </p:cNvPr>
          <p:cNvSpPr txBox="1"/>
          <p:nvPr userDrawn="1"/>
        </p:nvSpPr>
        <p:spPr>
          <a:xfrm>
            <a:off x="8096810" y="6518190"/>
            <a:ext cx="2391677" cy="241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800" dirty="0"/>
              <a:t>CRICOS code 00025B</a:t>
            </a:r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9BA0F0A-82FA-4477-B553-959A8EFB7E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white">
          <a:xfrm>
            <a:off x="695325" y="151136"/>
            <a:ext cx="3384549" cy="24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1A5-F8C2-49CF-AE4B-80932D43C55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B2684-2D18-4E6D-8AA2-AD850CFD277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60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en-AU"/>
              <a:t>[Presentation Title] | [Date]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4" y="151134"/>
            <a:ext cx="3360109" cy="28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[Entity Name]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7DFD9D-2931-49B5-A376-9D4B93C4960C}"/>
              </a:ext>
            </a:extLst>
          </p:cNvPr>
          <p:cNvSpPr txBox="1"/>
          <p:nvPr userDrawn="1"/>
        </p:nvSpPr>
        <p:spPr>
          <a:xfrm>
            <a:off x="8096810" y="6518190"/>
            <a:ext cx="2391677" cy="2412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800" dirty="0"/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83" r:id="rId3"/>
    <p:sldLayoutId id="2147483774" r:id="rId4"/>
    <p:sldLayoutId id="2147483792" r:id="rId5"/>
    <p:sldLayoutId id="2147483775" r:id="rId6"/>
    <p:sldLayoutId id="2147483650" r:id="rId7"/>
    <p:sldLayoutId id="2147483652" r:id="rId8"/>
    <p:sldLayoutId id="2147483778" r:id="rId9"/>
    <p:sldLayoutId id="2147483779" r:id="rId10"/>
    <p:sldLayoutId id="2147483728" r:id="rId11"/>
    <p:sldLayoutId id="2147483784" r:id="rId12"/>
    <p:sldLayoutId id="2147483656" r:id="rId13"/>
    <p:sldLayoutId id="2147483732" r:id="rId14"/>
    <p:sldLayoutId id="2147483793" r:id="rId15"/>
    <p:sldLayoutId id="2147483657" r:id="rId16"/>
    <p:sldLayoutId id="2147483765" r:id="rId17"/>
    <p:sldLayoutId id="2147483787" r:id="rId18"/>
    <p:sldLayoutId id="2147483788" r:id="rId19"/>
    <p:sldLayoutId id="2147483794" r:id="rId20"/>
    <p:sldLayoutId id="2147483795" r:id="rId21"/>
    <p:sldLayoutId id="2147483796" r:id="rId22"/>
    <p:sldLayoutId id="2147483791" r:id="rId23"/>
    <p:sldLayoutId id="2147483797" r:id="rId24"/>
    <p:sldLayoutId id="2147483790" r:id="rId25"/>
    <p:sldLayoutId id="2147483798" r:id="rId26"/>
    <p:sldLayoutId id="2147483768" r:id="rId27"/>
    <p:sldLayoutId id="2147483769" r:id="rId28"/>
    <p:sldLayoutId id="2147483770" r:id="rId29"/>
    <p:sldLayoutId id="2147483771" r:id="rId30"/>
    <p:sldLayoutId id="2147483789" r:id="rId31"/>
    <p:sldLayoutId id="2147483776" r:id="rId32"/>
    <p:sldLayoutId id="2147483777" r:id="rId33"/>
    <p:sldLayoutId id="2147483654" r:id="rId34"/>
    <p:sldLayoutId id="2147483785" r:id="rId35"/>
    <p:sldLayoutId id="2147483780" r:id="rId36"/>
    <p:sldLayoutId id="2147483782" r:id="rId37"/>
    <p:sldLayoutId id="2147483800" r:id="rId3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orient="horz" pos="663" userDrawn="1">
          <p15:clr>
            <a:srgbClr val="F26B43"/>
          </p15:clr>
        </p15:guide>
        <p15:guide id="9" pos="3961" userDrawn="1">
          <p15:clr>
            <a:srgbClr val="F26B43"/>
          </p15:clr>
        </p15:guide>
        <p15:guide id="10" pos="3719" userDrawn="1">
          <p15:clr>
            <a:srgbClr val="F26B43"/>
          </p15:clr>
        </p15:guide>
        <p15:guide id="11" orient="horz" pos="4110" userDrawn="1">
          <p15:clr>
            <a:srgbClr val="F26B43"/>
          </p15:clr>
        </p15:guide>
        <p15:guide id="13" pos="7242" userDrawn="1">
          <p15:clr>
            <a:srgbClr val="F26B43"/>
          </p15:clr>
        </p15:guide>
        <p15:guide id="14" orient="horz" pos="981" userDrawn="1">
          <p15:clr>
            <a:srgbClr val="F26B43"/>
          </p15:clr>
        </p15:guide>
        <p15:guide id="15" pos="2772" userDrawn="1">
          <p15:clr>
            <a:srgbClr val="F26B43"/>
          </p15:clr>
        </p15:guide>
        <p15:guide id="16" pos="2570" userDrawn="1">
          <p15:clr>
            <a:srgbClr val="F26B43"/>
          </p15:clr>
        </p15:guide>
        <p15:guide id="17" pos="5110" userDrawn="1">
          <p15:clr>
            <a:srgbClr val="F26B43"/>
          </p15:clr>
        </p15:guide>
        <p15:guide id="18" pos="4908" userDrawn="1">
          <p15:clr>
            <a:srgbClr val="F26B43"/>
          </p15:clr>
        </p15:guide>
        <p15:guide id="19" orient="horz" pos="1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8" y="923341"/>
            <a:ext cx="12188532" cy="6357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03CFB7-2878-4839-98A8-AD1E517E3BAB}"/>
              </a:ext>
            </a:extLst>
          </p:cNvPr>
          <p:cNvSpPr/>
          <p:nvPr/>
        </p:nvSpPr>
        <p:spPr>
          <a:xfrm>
            <a:off x="233136" y="1035242"/>
            <a:ext cx="3691364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AB37BD-5064-495C-A4B6-77A2A7C5978C}"/>
              </a:ext>
            </a:extLst>
          </p:cNvPr>
          <p:cNvSpPr/>
          <p:nvPr/>
        </p:nvSpPr>
        <p:spPr>
          <a:xfrm>
            <a:off x="8298032" y="1035242"/>
            <a:ext cx="3600400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FB27736-9EEB-4249-8132-F0FAAAEF0362}"/>
              </a:ext>
            </a:extLst>
          </p:cNvPr>
          <p:cNvSpPr/>
          <p:nvPr/>
        </p:nvSpPr>
        <p:spPr>
          <a:xfrm>
            <a:off x="4283817" y="1035242"/>
            <a:ext cx="3691364" cy="5688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731B14-740A-4BEF-B624-351B1C7B2587}"/>
              </a:ext>
            </a:extLst>
          </p:cNvPr>
          <p:cNvSpPr txBox="1"/>
          <p:nvPr/>
        </p:nvSpPr>
        <p:spPr>
          <a:xfrm>
            <a:off x="1006552" y="1204309"/>
            <a:ext cx="205356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1. Data Collection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F8EAD1-B80B-43CC-9A2E-6C821D40322A}"/>
              </a:ext>
            </a:extLst>
          </p:cNvPr>
          <p:cNvSpPr txBox="1"/>
          <p:nvPr/>
        </p:nvSpPr>
        <p:spPr>
          <a:xfrm>
            <a:off x="9071448" y="1204309"/>
            <a:ext cx="205356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3.  Management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E7507A-CD9D-46EC-A0FA-940D47BE76BB}"/>
              </a:ext>
            </a:extLst>
          </p:cNvPr>
          <p:cNvSpPr txBox="1"/>
          <p:nvPr/>
        </p:nvSpPr>
        <p:spPr>
          <a:xfrm>
            <a:off x="619214" y="1542863"/>
            <a:ext cx="286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How many fish are there?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FE32920-3F86-4D79-925D-DA6EB1CC9FB0}"/>
              </a:ext>
            </a:extLst>
          </p:cNvPr>
          <p:cNvSpPr txBox="1"/>
          <p:nvPr/>
        </p:nvSpPr>
        <p:spPr>
          <a:xfrm>
            <a:off x="8694237" y="1533542"/>
            <a:ext cx="2844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How do we stop people overfishing?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14DC868-E942-4C16-AD2D-9E79AF493A19}"/>
              </a:ext>
            </a:extLst>
          </p:cNvPr>
          <p:cNvSpPr/>
          <p:nvPr/>
        </p:nvSpPr>
        <p:spPr>
          <a:xfrm>
            <a:off x="751856" y="2127184"/>
            <a:ext cx="738632" cy="323239"/>
          </a:xfrm>
          <a:custGeom>
            <a:avLst/>
            <a:gdLst>
              <a:gd name="connsiteX0" fmla="*/ 52832 w 738632"/>
              <a:gd name="connsiteY0" fmla="*/ 9972 h 323239"/>
              <a:gd name="connsiteX1" fmla="*/ 27432 w 738632"/>
              <a:gd name="connsiteY1" fmla="*/ 77706 h 323239"/>
              <a:gd name="connsiteX2" fmla="*/ 52832 w 738632"/>
              <a:gd name="connsiteY2" fmla="*/ 120039 h 323239"/>
              <a:gd name="connsiteX3" fmla="*/ 78232 w 738632"/>
              <a:gd name="connsiteY3" fmla="*/ 179306 h 323239"/>
              <a:gd name="connsiteX4" fmla="*/ 137499 w 738632"/>
              <a:gd name="connsiteY4" fmla="*/ 213172 h 323239"/>
              <a:gd name="connsiteX5" fmla="*/ 213699 w 738632"/>
              <a:gd name="connsiteY5" fmla="*/ 263972 h 323239"/>
              <a:gd name="connsiteX6" fmla="*/ 256032 w 738632"/>
              <a:gd name="connsiteY6" fmla="*/ 306306 h 323239"/>
              <a:gd name="connsiteX7" fmla="*/ 306832 w 738632"/>
              <a:gd name="connsiteY7" fmla="*/ 323239 h 323239"/>
              <a:gd name="connsiteX8" fmla="*/ 408432 w 738632"/>
              <a:gd name="connsiteY8" fmla="*/ 314772 h 323239"/>
              <a:gd name="connsiteX9" fmla="*/ 493099 w 738632"/>
              <a:gd name="connsiteY9" fmla="*/ 289372 h 323239"/>
              <a:gd name="connsiteX10" fmla="*/ 586232 w 738632"/>
              <a:gd name="connsiteY10" fmla="*/ 255506 h 323239"/>
              <a:gd name="connsiteX11" fmla="*/ 620099 w 738632"/>
              <a:gd name="connsiteY11" fmla="*/ 230106 h 323239"/>
              <a:gd name="connsiteX12" fmla="*/ 670899 w 738632"/>
              <a:gd name="connsiteY12" fmla="*/ 196239 h 323239"/>
              <a:gd name="connsiteX13" fmla="*/ 713232 w 738632"/>
              <a:gd name="connsiteY13" fmla="*/ 136972 h 323239"/>
              <a:gd name="connsiteX14" fmla="*/ 738632 w 738632"/>
              <a:gd name="connsiteY14" fmla="*/ 52306 h 323239"/>
              <a:gd name="connsiteX15" fmla="*/ 713232 w 738632"/>
              <a:gd name="connsiteY15" fmla="*/ 1506 h 323239"/>
              <a:gd name="connsiteX16" fmla="*/ 687832 w 738632"/>
              <a:gd name="connsiteY16" fmla="*/ 9972 h 323239"/>
              <a:gd name="connsiteX17" fmla="*/ 637032 w 738632"/>
              <a:gd name="connsiteY17" fmla="*/ 18439 h 323239"/>
              <a:gd name="connsiteX18" fmla="*/ 52832 w 738632"/>
              <a:gd name="connsiteY18" fmla="*/ 9972 h 32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38632" h="323239">
                <a:moveTo>
                  <a:pt x="52832" y="9972"/>
                </a:moveTo>
                <a:cubicBezTo>
                  <a:pt x="-48768" y="19850"/>
                  <a:pt x="27432" y="53593"/>
                  <a:pt x="27432" y="77706"/>
                </a:cubicBezTo>
                <a:cubicBezTo>
                  <a:pt x="27432" y="94162"/>
                  <a:pt x="46148" y="105001"/>
                  <a:pt x="52832" y="120039"/>
                </a:cubicBezTo>
                <a:cubicBezTo>
                  <a:pt x="63644" y="144365"/>
                  <a:pt x="54952" y="161200"/>
                  <a:pt x="78232" y="179306"/>
                </a:cubicBezTo>
                <a:cubicBezTo>
                  <a:pt x="96193" y="193275"/>
                  <a:pt x="118567" y="200551"/>
                  <a:pt x="137499" y="213172"/>
                </a:cubicBezTo>
                <a:cubicBezTo>
                  <a:pt x="231441" y="275800"/>
                  <a:pt x="134507" y="224377"/>
                  <a:pt x="213699" y="263972"/>
                </a:cubicBezTo>
                <a:cubicBezTo>
                  <a:pt x="227810" y="278083"/>
                  <a:pt x="237100" y="299995"/>
                  <a:pt x="256032" y="306306"/>
                </a:cubicBezTo>
                <a:lnTo>
                  <a:pt x="306832" y="323239"/>
                </a:lnTo>
                <a:cubicBezTo>
                  <a:pt x="340699" y="320417"/>
                  <a:pt x="374710" y="318987"/>
                  <a:pt x="408432" y="314772"/>
                </a:cubicBezTo>
                <a:cubicBezTo>
                  <a:pt x="430744" y="311983"/>
                  <a:pt x="475547" y="294638"/>
                  <a:pt x="493099" y="289372"/>
                </a:cubicBezTo>
                <a:cubicBezTo>
                  <a:pt x="540931" y="275022"/>
                  <a:pt x="528989" y="286729"/>
                  <a:pt x="586232" y="255506"/>
                </a:cubicBezTo>
                <a:cubicBezTo>
                  <a:pt x="598620" y="248749"/>
                  <a:pt x="608539" y="238198"/>
                  <a:pt x="620099" y="230106"/>
                </a:cubicBezTo>
                <a:cubicBezTo>
                  <a:pt x="636772" y="218435"/>
                  <a:pt x="670899" y="196239"/>
                  <a:pt x="670899" y="196239"/>
                </a:cubicBezTo>
                <a:cubicBezTo>
                  <a:pt x="676652" y="188568"/>
                  <a:pt x="707041" y="149353"/>
                  <a:pt x="713232" y="136972"/>
                </a:cubicBezTo>
                <a:cubicBezTo>
                  <a:pt x="731796" y="99843"/>
                  <a:pt x="730700" y="91963"/>
                  <a:pt x="738632" y="52306"/>
                </a:cubicBezTo>
                <a:cubicBezTo>
                  <a:pt x="730165" y="35373"/>
                  <a:pt x="727776" y="13626"/>
                  <a:pt x="713232" y="1506"/>
                </a:cubicBezTo>
                <a:cubicBezTo>
                  <a:pt x="706376" y="-4207"/>
                  <a:pt x="696544" y="8036"/>
                  <a:pt x="687832" y="9972"/>
                </a:cubicBezTo>
                <a:cubicBezTo>
                  <a:pt x="671074" y="13696"/>
                  <a:pt x="654197" y="18201"/>
                  <a:pt x="637032" y="18439"/>
                </a:cubicBezTo>
                <a:cubicBezTo>
                  <a:pt x="450783" y="21026"/>
                  <a:pt x="154432" y="94"/>
                  <a:pt x="52832" y="9972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A5DDEA-55B8-40AF-B882-872C8251AECC}"/>
              </a:ext>
            </a:extLst>
          </p:cNvPr>
          <p:cNvSpPr/>
          <p:nvPr/>
        </p:nvSpPr>
        <p:spPr>
          <a:xfrm>
            <a:off x="1260865" y="2040363"/>
            <a:ext cx="177800" cy="1006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9267495-3D8E-40FD-BDF0-3B66EB7CE49A}"/>
              </a:ext>
            </a:extLst>
          </p:cNvPr>
          <p:cNvSpPr/>
          <p:nvPr/>
        </p:nvSpPr>
        <p:spPr>
          <a:xfrm>
            <a:off x="784746" y="2050932"/>
            <a:ext cx="45719" cy="900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751189C-9F19-46AC-A79B-0C2B97FECABD}"/>
              </a:ext>
            </a:extLst>
          </p:cNvPr>
          <p:cNvCxnSpPr>
            <a:stCxn id="34" idx="0"/>
          </p:cNvCxnSpPr>
          <p:nvPr/>
        </p:nvCxnSpPr>
        <p:spPr>
          <a:xfrm flipH="1" flipV="1">
            <a:off x="652523" y="1940687"/>
            <a:ext cx="152165" cy="196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927E036-D61C-46BA-B45D-086963823C4B}"/>
              </a:ext>
            </a:extLst>
          </p:cNvPr>
          <p:cNvCxnSpPr/>
          <p:nvPr/>
        </p:nvCxnSpPr>
        <p:spPr>
          <a:xfrm flipH="1">
            <a:off x="481136" y="1940687"/>
            <a:ext cx="171387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89B9437-CAF1-4229-A55F-2FCAD6EEC821}"/>
              </a:ext>
            </a:extLst>
          </p:cNvPr>
          <p:cNvSpPr/>
          <p:nvPr/>
        </p:nvSpPr>
        <p:spPr>
          <a:xfrm>
            <a:off x="398288" y="2331890"/>
            <a:ext cx="1230094" cy="203588"/>
          </a:xfrm>
          <a:custGeom>
            <a:avLst/>
            <a:gdLst>
              <a:gd name="connsiteX0" fmla="*/ 0 w 1230094"/>
              <a:gd name="connsiteY0" fmla="*/ 59266 h 203588"/>
              <a:gd name="connsiteX1" fmla="*/ 135467 w 1230094"/>
              <a:gd name="connsiteY1" fmla="*/ 42333 h 203588"/>
              <a:gd name="connsiteX2" fmla="*/ 160867 w 1230094"/>
              <a:gd name="connsiteY2" fmla="*/ 33866 h 203588"/>
              <a:gd name="connsiteX3" fmla="*/ 254000 w 1230094"/>
              <a:gd name="connsiteY3" fmla="*/ 42333 h 203588"/>
              <a:gd name="connsiteX4" fmla="*/ 287867 w 1230094"/>
              <a:gd name="connsiteY4" fmla="*/ 59266 h 203588"/>
              <a:gd name="connsiteX5" fmla="*/ 423333 w 1230094"/>
              <a:gd name="connsiteY5" fmla="*/ 33866 h 203588"/>
              <a:gd name="connsiteX6" fmla="*/ 584200 w 1230094"/>
              <a:gd name="connsiteY6" fmla="*/ 16933 h 203588"/>
              <a:gd name="connsiteX7" fmla="*/ 753533 w 1230094"/>
              <a:gd name="connsiteY7" fmla="*/ 25400 h 203588"/>
              <a:gd name="connsiteX8" fmla="*/ 770467 w 1230094"/>
              <a:gd name="connsiteY8" fmla="*/ 42333 h 203588"/>
              <a:gd name="connsiteX9" fmla="*/ 863600 w 1230094"/>
              <a:gd name="connsiteY9" fmla="*/ 33866 h 203588"/>
              <a:gd name="connsiteX10" fmla="*/ 1100667 w 1230094"/>
              <a:gd name="connsiteY10" fmla="*/ 0 h 203588"/>
              <a:gd name="connsiteX11" fmla="*/ 1134533 w 1230094"/>
              <a:gd name="connsiteY11" fmla="*/ 8466 h 203588"/>
              <a:gd name="connsiteX12" fmla="*/ 1176867 w 1230094"/>
              <a:gd name="connsiteY12" fmla="*/ 50800 h 203588"/>
              <a:gd name="connsiteX13" fmla="*/ 1219200 w 1230094"/>
              <a:gd name="connsiteY13" fmla="*/ 59266 h 203588"/>
              <a:gd name="connsiteX14" fmla="*/ 1227667 w 1230094"/>
              <a:gd name="connsiteY14" fmla="*/ 194733 h 203588"/>
              <a:gd name="connsiteX15" fmla="*/ 1193800 w 1230094"/>
              <a:gd name="connsiteY15" fmla="*/ 203200 h 203588"/>
              <a:gd name="connsiteX16" fmla="*/ 33867 w 1230094"/>
              <a:gd name="connsiteY16" fmla="*/ 186266 h 203588"/>
              <a:gd name="connsiteX17" fmla="*/ 0 w 1230094"/>
              <a:gd name="connsiteY17" fmla="*/ 59266 h 20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0094" h="203588">
                <a:moveTo>
                  <a:pt x="0" y="59266"/>
                </a:moveTo>
                <a:cubicBezTo>
                  <a:pt x="45156" y="53622"/>
                  <a:pt x="90517" y="49430"/>
                  <a:pt x="135467" y="42333"/>
                </a:cubicBezTo>
                <a:cubicBezTo>
                  <a:pt x="144282" y="40941"/>
                  <a:pt x="151942" y="33866"/>
                  <a:pt x="160867" y="33866"/>
                </a:cubicBezTo>
                <a:cubicBezTo>
                  <a:pt x="192039" y="33866"/>
                  <a:pt x="222956" y="39511"/>
                  <a:pt x="254000" y="42333"/>
                </a:cubicBezTo>
                <a:cubicBezTo>
                  <a:pt x="265289" y="47977"/>
                  <a:pt x="275278" y="58367"/>
                  <a:pt x="287867" y="59266"/>
                </a:cubicBezTo>
                <a:cubicBezTo>
                  <a:pt x="450313" y="70870"/>
                  <a:pt x="307855" y="46021"/>
                  <a:pt x="423333" y="33866"/>
                </a:cubicBezTo>
                <a:lnTo>
                  <a:pt x="584200" y="16933"/>
                </a:lnTo>
                <a:cubicBezTo>
                  <a:pt x="654476" y="-636"/>
                  <a:pt x="636786" y="-544"/>
                  <a:pt x="753533" y="25400"/>
                </a:cubicBezTo>
                <a:cubicBezTo>
                  <a:pt x="761325" y="27132"/>
                  <a:pt x="764822" y="36689"/>
                  <a:pt x="770467" y="42333"/>
                </a:cubicBezTo>
                <a:cubicBezTo>
                  <a:pt x="801511" y="39511"/>
                  <a:pt x="832476" y="35595"/>
                  <a:pt x="863600" y="33866"/>
                </a:cubicBezTo>
                <a:cubicBezTo>
                  <a:pt x="1090915" y="21238"/>
                  <a:pt x="1024712" y="75955"/>
                  <a:pt x="1100667" y="0"/>
                </a:cubicBezTo>
                <a:cubicBezTo>
                  <a:pt x="1111956" y="2822"/>
                  <a:pt x="1124851" y="2011"/>
                  <a:pt x="1134533" y="8466"/>
                </a:cubicBezTo>
                <a:cubicBezTo>
                  <a:pt x="1151138" y="19536"/>
                  <a:pt x="1157298" y="46886"/>
                  <a:pt x="1176867" y="50800"/>
                </a:cubicBezTo>
                <a:lnTo>
                  <a:pt x="1219200" y="59266"/>
                </a:lnTo>
                <a:cubicBezTo>
                  <a:pt x="1222022" y="104422"/>
                  <a:pt x="1235530" y="150178"/>
                  <a:pt x="1227667" y="194733"/>
                </a:cubicBezTo>
                <a:cubicBezTo>
                  <a:pt x="1225645" y="206192"/>
                  <a:pt x="1205436" y="203283"/>
                  <a:pt x="1193800" y="203200"/>
                </a:cubicBezTo>
                <a:lnTo>
                  <a:pt x="33867" y="186266"/>
                </a:lnTo>
                <a:lnTo>
                  <a:pt x="0" y="59266"/>
                </a:lnTo>
                <a:close/>
              </a:path>
            </a:pathLst>
          </a:custGeom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6552201-2E8B-4C1A-BEE8-4FB2EEDA551C}"/>
              </a:ext>
            </a:extLst>
          </p:cNvPr>
          <p:cNvSpPr/>
          <p:nvPr/>
        </p:nvSpPr>
        <p:spPr>
          <a:xfrm>
            <a:off x="502763" y="2400637"/>
            <a:ext cx="128438" cy="84283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8922FC-E3F5-49BF-8139-94166EE0BB69}"/>
              </a:ext>
            </a:extLst>
          </p:cNvPr>
          <p:cNvSpPr txBox="1"/>
          <p:nvPr/>
        </p:nvSpPr>
        <p:spPr>
          <a:xfrm>
            <a:off x="862003" y="2104166"/>
            <a:ext cx="96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FF00"/>
                </a:solidFill>
                <a:latin typeface="Arial Narrow" panose="020B0606020202030204" pitchFamily="34" charset="0"/>
              </a:rPr>
              <a:t>Fishing Vessel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8886322-DDDD-4B04-903C-629F7D8EE6D6}"/>
              </a:ext>
            </a:extLst>
          </p:cNvPr>
          <p:cNvSpPr/>
          <p:nvPr/>
        </p:nvSpPr>
        <p:spPr>
          <a:xfrm>
            <a:off x="1076362" y="1940687"/>
            <a:ext cx="105299" cy="1253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92FD738-0066-48A1-AFF6-269CF22E9BBD}"/>
              </a:ext>
            </a:extLst>
          </p:cNvPr>
          <p:cNvSpPr/>
          <p:nvPr/>
        </p:nvSpPr>
        <p:spPr>
          <a:xfrm>
            <a:off x="1042307" y="2041583"/>
            <a:ext cx="177800" cy="143933"/>
          </a:xfrm>
          <a:custGeom>
            <a:avLst/>
            <a:gdLst>
              <a:gd name="connsiteX0" fmla="*/ 0 w 177800"/>
              <a:gd name="connsiteY0" fmla="*/ 101600 h 143933"/>
              <a:gd name="connsiteX1" fmla="*/ 8467 w 177800"/>
              <a:gd name="connsiteY1" fmla="*/ 59267 h 143933"/>
              <a:gd name="connsiteX2" fmla="*/ 25400 w 177800"/>
              <a:gd name="connsiteY2" fmla="*/ 42333 h 143933"/>
              <a:gd name="connsiteX3" fmla="*/ 50800 w 177800"/>
              <a:gd name="connsiteY3" fmla="*/ 25400 h 143933"/>
              <a:gd name="connsiteX4" fmla="*/ 84667 w 177800"/>
              <a:gd name="connsiteY4" fmla="*/ 0 h 143933"/>
              <a:gd name="connsiteX5" fmla="*/ 152400 w 177800"/>
              <a:gd name="connsiteY5" fmla="*/ 25400 h 143933"/>
              <a:gd name="connsiteX6" fmla="*/ 160867 w 177800"/>
              <a:gd name="connsiteY6" fmla="*/ 50800 h 143933"/>
              <a:gd name="connsiteX7" fmla="*/ 177800 w 177800"/>
              <a:gd name="connsiteY7" fmla="*/ 143933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00" h="143933">
                <a:moveTo>
                  <a:pt x="0" y="101600"/>
                </a:moveTo>
                <a:cubicBezTo>
                  <a:pt x="2822" y="87489"/>
                  <a:pt x="2798" y="72494"/>
                  <a:pt x="8467" y="59267"/>
                </a:cubicBezTo>
                <a:cubicBezTo>
                  <a:pt x="11611" y="51930"/>
                  <a:pt x="19167" y="47320"/>
                  <a:pt x="25400" y="42333"/>
                </a:cubicBezTo>
                <a:cubicBezTo>
                  <a:pt x="33346" y="35976"/>
                  <a:pt x="42520" y="31314"/>
                  <a:pt x="50800" y="25400"/>
                </a:cubicBezTo>
                <a:cubicBezTo>
                  <a:pt x="62283" y="17198"/>
                  <a:pt x="73378" y="8467"/>
                  <a:pt x="84667" y="0"/>
                </a:cubicBezTo>
                <a:cubicBezTo>
                  <a:pt x="107245" y="8467"/>
                  <a:pt x="132337" y="12025"/>
                  <a:pt x="152400" y="25400"/>
                </a:cubicBezTo>
                <a:cubicBezTo>
                  <a:pt x="159826" y="30351"/>
                  <a:pt x="158997" y="42073"/>
                  <a:pt x="160867" y="50800"/>
                </a:cubicBezTo>
                <a:cubicBezTo>
                  <a:pt x="167478" y="81653"/>
                  <a:pt x="177800" y="143933"/>
                  <a:pt x="177800" y="14393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2FC0659-54DB-44F4-9001-F7ECD5B24303}"/>
              </a:ext>
            </a:extLst>
          </p:cNvPr>
          <p:cNvSpPr/>
          <p:nvPr/>
        </p:nvSpPr>
        <p:spPr>
          <a:xfrm>
            <a:off x="769468" y="2769159"/>
            <a:ext cx="738632" cy="323239"/>
          </a:xfrm>
          <a:custGeom>
            <a:avLst/>
            <a:gdLst>
              <a:gd name="connsiteX0" fmla="*/ 52832 w 738632"/>
              <a:gd name="connsiteY0" fmla="*/ 9972 h 323239"/>
              <a:gd name="connsiteX1" fmla="*/ 27432 w 738632"/>
              <a:gd name="connsiteY1" fmla="*/ 77706 h 323239"/>
              <a:gd name="connsiteX2" fmla="*/ 52832 w 738632"/>
              <a:gd name="connsiteY2" fmla="*/ 120039 h 323239"/>
              <a:gd name="connsiteX3" fmla="*/ 78232 w 738632"/>
              <a:gd name="connsiteY3" fmla="*/ 179306 h 323239"/>
              <a:gd name="connsiteX4" fmla="*/ 137499 w 738632"/>
              <a:gd name="connsiteY4" fmla="*/ 213172 h 323239"/>
              <a:gd name="connsiteX5" fmla="*/ 213699 w 738632"/>
              <a:gd name="connsiteY5" fmla="*/ 263972 h 323239"/>
              <a:gd name="connsiteX6" fmla="*/ 256032 w 738632"/>
              <a:gd name="connsiteY6" fmla="*/ 306306 h 323239"/>
              <a:gd name="connsiteX7" fmla="*/ 306832 w 738632"/>
              <a:gd name="connsiteY7" fmla="*/ 323239 h 323239"/>
              <a:gd name="connsiteX8" fmla="*/ 408432 w 738632"/>
              <a:gd name="connsiteY8" fmla="*/ 314772 h 323239"/>
              <a:gd name="connsiteX9" fmla="*/ 493099 w 738632"/>
              <a:gd name="connsiteY9" fmla="*/ 289372 h 323239"/>
              <a:gd name="connsiteX10" fmla="*/ 586232 w 738632"/>
              <a:gd name="connsiteY10" fmla="*/ 255506 h 323239"/>
              <a:gd name="connsiteX11" fmla="*/ 620099 w 738632"/>
              <a:gd name="connsiteY11" fmla="*/ 230106 h 323239"/>
              <a:gd name="connsiteX12" fmla="*/ 670899 w 738632"/>
              <a:gd name="connsiteY12" fmla="*/ 196239 h 323239"/>
              <a:gd name="connsiteX13" fmla="*/ 713232 w 738632"/>
              <a:gd name="connsiteY13" fmla="*/ 136972 h 323239"/>
              <a:gd name="connsiteX14" fmla="*/ 738632 w 738632"/>
              <a:gd name="connsiteY14" fmla="*/ 52306 h 323239"/>
              <a:gd name="connsiteX15" fmla="*/ 713232 w 738632"/>
              <a:gd name="connsiteY15" fmla="*/ 1506 h 323239"/>
              <a:gd name="connsiteX16" fmla="*/ 687832 w 738632"/>
              <a:gd name="connsiteY16" fmla="*/ 9972 h 323239"/>
              <a:gd name="connsiteX17" fmla="*/ 637032 w 738632"/>
              <a:gd name="connsiteY17" fmla="*/ 18439 h 323239"/>
              <a:gd name="connsiteX18" fmla="*/ 52832 w 738632"/>
              <a:gd name="connsiteY18" fmla="*/ 9972 h 32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38632" h="323239">
                <a:moveTo>
                  <a:pt x="52832" y="9972"/>
                </a:moveTo>
                <a:cubicBezTo>
                  <a:pt x="-48768" y="19850"/>
                  <a:pt x="27432" y="53593"/>
                  <a:pt x="27432" y="77706"/>
                </a:cubicBezTo>
                <a:cubicBezTo>
                  <a:pt x="27432" y="94162"/>
                  <a:pt x="46148" y="105001"/>
                  <a:pt x="52832" y="120039"/>
                </a:cubicBezTo>
                <a:cubicBezTo>
                  <a:pt x="63644" y="144365"/>
                  <a:pt x="54952" y="161200"/>
                  <a:pt x="78232" y="179306"/>
                </a:cubicBezTo>
                <a:cubicBezTo>
                  <a:pt x="96193" y="193275"/>
                  <a:pt x="118567" y="200551"/>
                  <a:pt x="137499" y="213172"/>
                </a:cubicBezTo>
                <a:cubicBezTo>
                  <a:pt x="231441" y="275800"/>
                  <a:pt x="134507" y="224377"/>
                  <a:pt x="213699" y="263972"/>
                </a:cubicBezTo>
                <a:cubicBezTo>
                  <a:pt x="227810" y="278083"/>
                  <a:pt x="237100" y="299995"/>
                  <a:pt x="256032" y="306306"/>
                </a:cubicBezTo>
                <a:lnTo>
                  <a:pt x="306832" y="323239"/>
                </a:lnTo>
                <a:cubicBezTo>
                  <a:pt x="340699" y="320417"/>
                  <a:pt x="374710" y="318987"/>
                  <a:pt x="408432" y="314772"/>
                </a:cubicBezTo>
                <a:cubicBezTo>
                  <a:pt x="430744" y="311983"/>
                  <a:pt x="475547" y="294638"/>
                  <a:pt x="493099" y="289372"/>
                </a:cubicBezTo>
                <a:cubicBezTo>
                  <a:pt x="540931" y="275022"/>
                  <a:pt x="528989" y="286729"/>
                  <a:pt x="586232" y="255506"/>
                </a:cubicBezTo>
                <a:cubicBezTo>
                  <a:pt x="598620" y="248749"/>
                  <a:pt x="608539" y="238198"/>
                  <a:pt x="620099" y="230106"/>
                </a:cubicBezTo>
                <a:cubicBezTo>
                  <a:pt x="636772" y="218435"/>
                  <a:pt x="670899" y="196239"/>
                  <a:pt x="670899" y="196239"/>
                </a:cubicBezTo>
                <a:cubicBezTo>
                  <a:pt x="676652" y="188568"/>
                  <a:pt x="707041" y="149353"/>
                  <a:pt x="713232" y="136972"/>
                </a:cubicBezTo>
                <a:cubicBezTo>
                  <a:pt x="731796" y="99843"/>
                  <a:pt x="730700" y="91963"/>
                  <a:pt x="738632" y="52306"/>
                </a:cubicBezTo>
                <a:cubicBezTo>
                  <a:pt x="730165" y="35373"/>
                  <a:pt x="727776" y="13626"/>
                  <a:pt x="713232" y="1506"/>
                </a:cubicBezTo>
                <a:cubicBezTo>
                  <a:pt x="706376" y="-4207"/>
                  <a:pt x="696544" y="8036"/>
                  <a:pt x="687832" y="9972"/>
                </a:cubicBezTo>
                <a:cubicBezTo>
                  <a:pt x="671074" y="13696"/>
                  <a:pt x="654197" y="18201"/>
                  <a:pt x="637032" y="18439"/>
                </a:cubicBezTo>
                <a:cubicBezTo>
                  <a:pt x="450783" y="21026"/>
                  <a:pt x="154432" y="94"/>
                  <a:pt x="52832" y="9972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4520A9-40C3-4A24-8F40-A2B4C7C48FE7}"/>
              </a:ext>
            </a:extLst>
          </p:cNvPr>
          <p:cNvSpPr/>
          <p:nvPr/>
        </p:nvSpPr>
        <p:spPr>
          <a:xfrm>
            <a:off x="1278477" y="2657646"/>
            <a:ext cx="210394" cy="1253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173433F-8565-42A2-8A5C-FE3313D34BE8}"/>
              </a:ext>
            </a:extLst>
          </p:cNvPr>
          <p:cNvSpPr/>
          <p:nvPr/>
        </p:nvSpPr>
        <p:spPr>
          <a:xfrm>
            <a:off x="802358" y="2681309"/>
            <a:ext cx="45719" cy="101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1ADF7A-EC95-4A44-B99A-B44EC3110893}"/>
              </a:ext>
            </a:extLst>
          </p:cNvPr>
          <p:cNvCxnSpPr>
            <a:stCxn id="44" idx="0"/>
          </p:cNvCxnSpPr>
          <p:nvPr/>
        </p:nvCxnSpPr>
        <p:spPr>
          <a:xfrm flipH="1" flipV="1">
            <a:off x="670135" y="2582662"/>
            <a:ext cx="152165" cy="196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8839378-3530-4401-A668-E905B4ACEAE3}"/>
              </a:ext>
            </a:extLst>
          </p:cNvPr>
          <p:cNvCxnSpPr/>
          <p:nvPr/>
        </p:nvCxnSpPr>
        <p:spPr>
          <a:xfrm flipH="1">
            <a:off x="498748" y="2582662"/>
            <a:ext cx="171387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72E6264D-EE8A-4508-B471-42777DB94110}"/>
              </a:ext>
            </a:extLst>
          </p:cNvPr>
          <p:cNvSpPr/>
          <p:nvPr/>
        </p:nvSpPr>
        <p:spPr>
          <a:xfrm>
            <a:off x="415900" y="2973865"/>
            <a:ext cx="1230094" cy="203588"/>
          </a:xfrm>
          <a:custGeom>
            <a:avLst/>
            <a:gdLst>
              <a:gd name="connsiteX0" fmla="*/ 0 w 1230094"/>
              <a:gd name="connsiteY0" fmla="*/ 59266 h 203588"/>
              <a:gd name="connsiteX1" fmla="*/ 135467 w 1230094"/>
              <a:gd name="connsiteY1" fmla="*/ 42333 h 203588"/>
              <a:gd name="connsiteX2" fmla="*/ 160867 w 1230094"/>
              <a:gd name="connsiteY2" fmla="*/ 33866 h 203588"/>
              <a:gd name="connsiteX3" fmla="*/ 254000 w 1230094"/>
              <a:gd name="connsiteY3" fmla="*/ 42333 h 203588"/>
              <a:gd name="connsiteX4" fmla="*/ 287867 w 1230094"/>
              <a:gd name="connsiteY4" fmla="*/ 59266 h 203588"/>
              <a:gd name="connsiteX5" fmla="*/ 423333 w 1230094"/>
              <a:gd name="connsiteY5" fmla="*/ 33866 h 203588"/>
              <a:gd name="connsiteX6" fmla="*/ 584200 w 1230094"/>
              <a:gd name="connsiteY6" fmla="*/ 16933 h 203588"/>
              <a:gd name="connsiteX7" fmla="*/ 753533 w 1230094"/>
              <a:gd name="connsiteY7" fmla="*/ 25400 h 203588"/>
              <a:gd name="connsiteX8" fmla="*/ 770467 w 1230094"/>
              <a:gd name="connsiteY8" fmla="*/ 42333 h 203588"/>
              <a:gd name="connsiteX9" fmla="*/ 863600 w 1230094"/>
              <a:gd name="connsiteY9" fmla="*/ 33866 h 203588"/>
              <a:gd name="connsiteX10" fmla="*/ 1100667 w 1230094"/>
              <a:gd name="connsiteY10" fmla="*/ 0 h 203588"/>
              <a:gd name="connsiteX11" fmla="*/ 1134533 w 1230094"/>
              <a:gd name="connsiteY11" fmla="*/ 8466 h 203588"/>
              <a:gd name="connsiteX12" fmla="*/ 1176867 w 1230094"/>
              <a:gd name="connsiteY12" fmla="*/ 50800 h 203588"/>
              <a:gd name="connsiteX13" fmla="*/ 1219200 w 1230094"/>
              <a:gd name="connsiteY13" fmla="*/ 59266 h 203588"/>
              <a:gd name="connsiteX14" fmla="*/ 1227667 w 1230094"/>
              <a:gd name="connsiteY14" fmla="*/ 194733 h 203588"/>
              <a:gd name="connsiteX15" fmla="*/ 1193800 w 1230094"/>
              <a:gd name="connsiteY15" fmla="*/ 203200 h 203588"/>
              <a:gd name="connsiteX16" fmla="*/ 33867 w 1230094"/>
              <a:gd name="connsiteY16" fmla="*/ 186266 h 203588"/>
              <a:gd name="connsiteX17" fmla="*/ 0 w 1230094"/>
              <a:gd name="connsiteY17" fmla="*/ 59266 h 20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0094" h="203588">
                <a:moveTo>
                  <a:pt x="0" y="59266"/>
                </a:moveTo>
                <a:cubicBezTo>
                  <a:pt x="45156" y="53622"/>
                  <a:pt x="90517" y="49430"/>
                  <a:pt x="135467" y="42333"/>
                </a:cubicBezTo>
                <a:cubicBezTo>
                  <a:pt x="144282" y="40941"/>
                  <a:pt x="151942" y="33866"/>
                  <a:pt x="160867" y="33866"/>
                </a:cubicBezTo>
                <a:cubicBezTo>
                  <a:pt x="192039" y="33866"/>
                  <a:pt x="222956" y="39511"/>
                  <a:pt x="254000" y="42333"/>
                </a:cubicBezTo>
                <a:cubicBezTo>
                  <a:pt x="265289" y="47977"/>
                  <a:pt x="275278" y="58367"/>
                  <a:pt x="287867" y="59266"/>
                </a:cubicBezTo>
                <a:cubicBezTo>
                  <a:pt x="450313" y="70870"/>
                  <a:pt x="307855" y="46021"/>
                  <a:pt x="423333" y="33866"/>
                </a:cubicBezTo>
                <a:lnTo>
                  <a:pt x="584200" y="16933"/>
                </a:lnTo>
                <a:cubicBezTo>
                  <a:pt x="654476" y="-636"/>
                  <a:pt x="636786" y="-544"/>
                  <a:pt x="753533" y="25400"/>
                </a:cubicBezTo>
                <a:cubicBezTo>
                  <a:pt x="761325" y="27132"/>
                  <a:pt x="764822" y="36689"/>
                  <a:pt x="770467" y="42333"/>
                </a:cubicBezTo>
                <a:cubicBezTo>
                  <a:pt x="801511" y="39511"/>
                  <a:pt x="832476" y="35595"/>
                  <a:pt x="863600" y="33866"/>
                </a:cubicBezTo>
                <a:cubicBezTo>
                  <a:pt x="1090915" y="21238"/>
                  <a:pt x="1024712" y="75955"/>
                  <a:pt x="1100667" y="0"/>
                </a:cubicBezTo>
                <a:cubicBezTo>
                  <a:pt x="1111956" y="2822"/>
                  <a:pt x="1124851" y="2011"/>
                  <a:pt x="1134533" y="8466"/>
                </a:cubicBezTo>
                <a:cubicBezTo>
                  <a:pt x="1151138" y="19536"/>
                  <a:pt x="1157298" y="46886"/>
                  <a:pt x="1176867" y="50800"/>
                </a:cubicBezTo>
                <a:lnTo>
                  <a:pt x="1219200" y="59266"/>
                </a:lnTo>
                <a:cubicBezTo>
                  <a:pt x="1222022" y="104422"/>
                  <a:pt x="1235530" y="150178"/>
                  <a:pt x="1227667" y="194733"/>
                </a:cubicBezTo>
                <a:cubicBezTo>
                  <a:pt x="1225645" y="206192"/>
                  <a:pt x="1205436" y="203283"/>
                  <a:pt x="1193800" y="203200"/>
                </a:cubicBezTo>
                <a:lnTo>
                  <a:pt x="33867" y="186266"/>
                </a:lnTo>
                <a:lnTo>
                  <a:pt x="0" y="59266"/>
                </a:lnTo>
                <a:close/>
              </a:path>
            </a:pathLst>
          </a:custGeom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9938CE6-C2EE-4BF2-A957-5A4329A84DCE}"/>
              </a:ext>
            </a:extLst>
          </p:cNvPr>
          <p:cNvSpPr/>
          <p:nvPr/>
        </p:nvSpPr>
        <p:spPr>
          <a:xfrm>
            <a:off x="520375" y="3042612"/>
            <a:ext cx="128438" cy="84283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D945E07-386F-479B-A03A-0344637A40DA}"/>
              </a:ext>
            </a:extLst>
          </p:cNvPr>
          <p:cNvSpPr/>
          <p:nvPr/>
        </p:nvSpPr>
        <p:spPr>
          <a:xfrm>
            <a:off x="1093974" y="2582662"/>
            <a:ext cx="105299" cy="1253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AC3C4EC-899D-4A36-9509-6FB248964DF4}"/>
              </a:ext>
            </a:extLst>
          </p:cNvPr>
          <p:cNvSpPr/>
          <p:nvPr/>
        </p:nvSpPr>
        <p:spPr>
          <a:xfrm>
            <a:off x="1059919" y="2683558"/>
            <a:ext cx="177800" cy="143933"/>
          </a:xfrm>
          <a:custGeom>
            <a:avLst/>
            <a:gdLst>
              <a:gd name="connsiteX0" fmla="*/ 0 w 177800"/>
              <a:gd name="connsiteY0" fmla="*/ 101600 h 143933"/>
              <a:gd name="connsiteX1" fmla="*/ 8467 w 177800"/>
              <a:gd name="connsiteY1" fmla="*/ 59267 h 143933"/>
              <a:gd name="connsiteX2" fmla="*/ 25400 w 177800"/>
              <a:gd name="connsiteY2" fmla="*/ 42333 h 143933"/>
              <a:gd name="connsiteX3" fmla="*/ 50800 w 177800"/>
              <a:gd name="connsiteY3" fmla="*/ 25400 h 143933"/>
              <a:gd name="connsiteX4" fmla="*/ 84667 w 177800"/>
              <a:gd name="connsiteY4" fmla="*/ 0 h 143933"/>
              <a:gd name="connsiteX5" fmla="*/ 152400 w 177800"/>
              <a:gd name="connsiteY5" fmla="*/ 25400 h 143933"/>
              <a:gd name="connsiteX6" fmla="*/ 160867 w 177800"/>
              <a:gd name="connsiteY6" fmla="*/ 50800 h 143933"/>
              <a:gd name="connsiteX7" fmla="*/ 177800 w 177800"/>
              <a:gd name="connsiteY7" fmla="*/ 143933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00" h="143933">
                <a:moveTo>
                  <a:pt x="0" y="101600"/>
                </a:moveTo>
                <a:cubicBezTo>
                  <a:pt x="2822" y="87489"/>
                  <a:pt x="2798" y="72494"/>
                  <a:pt x="8467" y="59267"/>
                </a:cubicBezTo>
                <a:cubicBezTo>
                  <a:pt x="11611" y="51930"/>
                  <a:pt x="19167" y="47320"/>
                  <a:pt x="25400" y="42333"/>
                </a:cubicBezTo>
                <a:cubicBezTo>
                  <a:pt x="33346" y="35976"/>
                  <a:pt x="42520" y="31314"/>
                  <a:pt x="50800" y="25400"/>
                </a:cubicBezTo>
                <a:cubicBezTo>
                  <a:pt x="62283" y="17198"/>
                  <a:pt x="73378" y="8467"/>
                  <a:pt x="84667" y="0"/>
                </a:cubicBezTo>
                <a:cubicBezTo>
                  <a:pt x="107245" y="8467"/>
                  <a:pt x="132337" y="12025"/>
                  <a:pt x="152400" y="25400"/>
                </a:cubicBezTo>
                <a:cubicBezTo>
                  <a:pt x="159826" y="30351"/>
                  <a:pt x="158997" y="42073"/>
                  <a:pt x="160867" y="50800"/>
                </a:cubicBezTo>
                <a:cubicBezTo>
                  <a:pt x="167478" y="81653"/>
                  <a:pt x="177800" y="143933"/>
                  <a:pt x="177800" y="14393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F8AC9FD-676A-43D4-9CC7-7B22419DA123}"/>
              </a:ext>
            </a:extLst>
          </p:cNvPr>
          <p:cNvSpPr/>
          <p:nvPr/>
        </p:nvSpPr>
        <p:spPr>
          <a:xfrm>
            <a:off x="937496" y="2588778"/>
            <a:ext cx="105299" cy="1253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060DAB0-EB98-45AA-92F5-09AC512AC32A}"/>
              </a:ext>
            </a:extLst>
          </p:cNvPr>
          <p:cNvSpPr/>
          <p:nvPr/>
        </p:nvSpPr>
        <p:spPr>
          <a:xfrm>
            <a:off x="903441" y="2689674"/>
            <a:ext cx="177800" cy="143933"/>
          </a:xfrm>
          <a:custGeom>
            <a:avLst/>
            <a:gdLst>
              <a:gd name="connsiteX0" fmla="*/ 0 w 177800"/>
              <a:gd name="connsiteY0" fmla="*/ 101600 h 143933"/>
              <a:gd name="connsiteX1" fmla="*/ 8467 w 177800"/>
              <a:gd name="connsiteY1" fmla="*/ 59267 h 143933"/>
              <a:gd name="connsiteX2" fmla="*/ 25400 w 177800"/>
              <a:gd name="connsiteY2" fmla="*/ 42333 h 143933"/>
              <a:gd name="connsiteX3" fmla="*/ 50800 w 177800"/>
              <a:gd name="connsiteY3" fmla="*/ 25400 h 143933"/>
              <a:gd name="connsiteX4" fmla="*/ 84667 w 177800"/>
              <a:gd name="connsiteY4" fmla="*/ 0 h 143933"/>
              <a:gd name="connsiteX5" fmla="*/ 152400 w 177800"/>
              <a:gd name="connsiteY5" fmla="*/ 25400 h 143933"/>
              <a:gd name="connsiteX6" fmla="*/ 160867 w 177800"/>
              <a:gd name="connsiteY6" fmla="*/ 50800 h 143933"/>
              <a:gd name="connsiteX7" fmla="*/ 177800 w 177800"/>
              <a:gd name="connsiteY7" fmla="*/ 143933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00" h="143933">
                <a:moveTo>
                  <a:pt x="0" y="101600"/>
                </a:moveTo>
                <a:cubicBezTo>
                  <a:pt x="2822" y="87489"/>
                  <a:pt x="2798" y="72494"/>
                  <a:pt x="8467" y="59267"/>
                </a:cubicBezTo>
                <a:cubicBezTo>
                  <a:pt x="11611" y="51930"/>
                  <a:pt x="19167" y="47320"/>
                  <a:pt x="25400" y="42333"/>
                </a:cubicBezTo>
                <a:cubicBezTo>
                  <a:pt x="33346" y="35976"/>
                  <a:pt x="42520" y="31314"/>
                  <a:pt x="50800" y="25400"/>
                </a:cubicBezTo>
                <a:cubicBezTo>
                  <a:pt x="62283" y="17198"/>
                  <a:pt x="73378" y="8467"/>
                  <a:pt x="84667" y="0"/>
                </a:cubicBezTo>
                <a:cubicBezTo>
                  <a:pt x="107245" y="8467"/>
                  <a:pt x="132337" y="12025"/>
                  <a:pt x="152400" y="25400"/>
                </a:cubicBezTo>
                <a:cubicBezTo>
                  <a:pt x="159826" y="30351"/>
                  <a:pt x="158997" y="42073"/>
                  <a:pt x="160867" y="50800"/>
                </a:cubicBezTo>
                <a:cubicBezTo>
                  <a:pt x="167478" y="81653"/>
                  <a:pt x="177800" y="143933"/>
                  <a:pt x="177800" y="14393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61FF6A4-FB7C-4824-A5DF-F957577B0328}"/>
              </a:ext>
            </a:extLst>
          </p:cNvPr>
          <p:cNvSpPr/>
          <p:nvPr/>
        </p:nvSpPr>
        <p:spPr>
          <a:xfrm>
            <a:off x="783513" y="3825616"/>
            <a:ext cx="738632" cy="323239"/>
          </a:xfrm>
          <a:custGeom>
            <a:avLst/>
            <a:gdLst>
              <a:gd name="connsiteX0" fmla="*/ 52832 w 738632"/>
              <a:gd name="connsiteY0" fmla="*/ 9972 h 323239"/>
              <a:gd name="connsiteX1" fmla="*/ 27432 w 738632"/>
              <a:gd name="connsiteY1" fmla="*/ 77706 h 323239"/>
              <a:gd name="connsiteX2" fmla="*/ 52832 w 738632"/>
              <a:gd name="connsiteY2" fmla="*/ 120039 h 323239"/>
              <a:gd name="connsiteX3" fmla="*/ 78232 w 738632"/>
              <a:gd name="connsiteY3" fmla="*/ 179306 h 323239"/>
              <a:gd name="connsiteX4" fmla="*/ 137499 w 738632"/>
              <a:gd name="connsiteY4" fmla="*/ 213172 h 323239"/>
              <a:gd name="connsiteX5" fmla="*/ 213699 w 738632"/>
              <a:gd name="connsiteY5" fmla="*/ 263972 h 323239"/>
              <a:gd name="connsiteX6" fmla="*/ 256032 w 738632"/>
              <a:gd name="connsiteY6" fmla="*/ 306306 h 323239"/>
              <a:gd name="connsiteX7" fmla="*/ 306832 w 738632"/>
              <a:gd name="connsiteY7" fmla="*/ 323239 h 323239"/>
              <a:gd name="connsiteX8" fmla="*/ 408432 w 738632"/>
              <a:gd name="connsiteY8" fmla="*/ 314772 h 323239"/>
              <a:gd name="connsiteX9" fmla="*/ 493099 w 738632"/>
              <a:gd name="connsiteY9" fmla="*/ 289372 h 323239"/>
              <a:gd name="connsiteX10" fmla="*/ 586232 w 738632"/>
              <a:gd name="connsiteY10" fmla="*/ 255506 h 323239"/>
              <a:gd name="connsiteX11" fmla="*/ 620099 w 738632"/>
              <a:gd name="connsiteY11" fmla="*/ 230106 h 323239"/>
              <a:gd name="connsiteX12" fmla="*/ 670899 w 738632"/>
              <a:gd name="connsiteY12" fmla="*/ 196239 h 323239"/>
              <a:gd name="connsiteX13" fmla="*/ 713232 w 738632"/>
              <a:gd name="connsiteY13" fmla="*/ 136972 h 323239"/>
              <a:gd name="connsiteX14" fmla="*/ 738632 w 738632"/>
              <a:gd name="connsiteY14" fmla="*/ 52306 h 323239"/>
              <a:gd name="connsiteX15" fmla="*/ 713232 w 738632"/>
              <a:gd name="connsiteY15" fmla="*/ 1506 h 323239"/>
              <a:gd name="connsiteX16" fmla="*/ 687832 w 738632"/>
              <a:gd name="connsiteY16" fmla="*/ 9972 h 323239"/>
              <a:gd name="connsiteX17" fmla="*/ 637032 w 738632"/>
              <a:gd name="connsiteY17" fmla="*/ 18439 h 323239"/>
              <a:gd name="connsiteX18" fmla="*/ 52832 w 738632"/>
              <a:gd name="connsiteY18" fmla="*/ 9972 h 32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38632" h="323239">
                <a:moveTo>
                  <a:pt x="52832" y="9972"/>
                </a:moveTo>
                <a:cubicBezTo>
                  <a:pt x="-48768" y="19850"/>
                  <a:pt x="27432" y="53593"/>
                  <a:pt x="27432" y="77706"/>
                </a:cubicBezTo>
                <a:cubicBezTo>
                  <a:pt x="27432" y="94162"/>
                  <a:pt x="46148" y="105001"/>
                  <a:pt x="52832" y="120039"/>
                </a:cubicBezTo>
                <a:cubicBezTo>
                  <a:pt x="63644" y="144365"/>
                  <a:pt x="54952" y="161200"/>
                  <a:pt x="78232" y="179306"/>
                </a:cubicBezTo>
                <a:cubicBezTo>
                  <a:pt x="96193" y="193275"/>
                  <a:pt x="118567" y="200551"/>
                  <a:pt x="137499" y="213172"/>
                </a:cubicBezTo>
                <a:cubicBezTo>
                  <a:pt x="231441" y="275800"/>
                  <a:pt x="134507" y="224377"/>
                  <a:pt x="213699" y="263972"/>
                </a:cubicBezTo>
                <a:cubicBezTo>
                  <a:pt x="227810" y="278083"/>
                  <a:pt x="237100" y="299995"/>
                  <a:pt x="256032" y="306306"/>
                </a:cubicBezTo>
                <a:lnTo>
                  <a:pt x="306832" y="323239"/>
                </a:lnTo>
                <a:cubicBezTo>
                  <a:pt x="340699" y="320417"/>
                  <a:pt x="374710" y="318987"/>
                  <a:pt x="408432" y="314772"/>
                </a:cubicBezTo>
                <a:cubicBezTo>
                  <a:pt x="430744" y="311983"/>
                  <a:pt x="475547" y="294638"/>
                  <a:pt x="493099" y="289372"/>
                </a:cubicBezTo>
                <a:cubicBezTo>
                  <a:pt x="540931" y="275022"/>
                  <a:pt x="528989" y="286729"/>
                  <a:pt x="586232" y="255506"/>
                </a:cubicBezTo>
                <a:cubicBezTo>
                  <a:pt x="598620" y="248749"/>
                  <a:pt x="608539" y="238198"/>
                  <a:pt x="620099" y="230106"/>
                </a:cubicBezTo>
                <a:cubicBezTo>
                  <a:pt x="636772" y="218435"/>
                  <a:pt x="670899" y="196239"/>
                  <a:pt x="670899" y="196239"/>
                </a:cubicBezTo>
                <a:cubicBezTo>
                  <a:pt x="676652" y="188568"/>
                  <a:pt x="707041" y="149353"/>
                  <a:pt x="713232" y="136972"/>
                </a:cubicBezTo>
                <a:cubicBezTo>
                  <a:pt x="731796" y="99843"/>
                  <a:pt x="730700" y="91963"/>
                  <a:pt x="738632" y="52306"/>
                </a:cubicBezTo>
                <a:cubicBezTo>
                  <a:pt x="730165" y="35373"/>
                  <a:pt x="727776" y="13626"/>
                  <a:pt x="713232" y="1506"/>
                </a:cubicBezTo>
                <a:cubicBezTo>
                  <a:pt x="706376" y="-4207"/>
                  <a:pt x="696544" y="8036"/>
                  <a:pt x="687832" y="9972"/>
                </a:cubicBezTo>
                <a:cubicBezTo>
                  <a:pt x="671074" y="13696"/>
                  <a:pt x="654197" y="18201"/>
                  <a:pt x="637032" y="18439"/>
                </a:cubicBezTo>
                <a:cubicBezTo>
                  <a:pt x="450783" y="21026"/>
                  <a:pt x="154432" y="94"/>
                  <a:pt x="52832" y="9972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A83541F-471E-4208-B933-B028047B8BC8}"/>
              </a:ext>
            </a:extLst>
          </p:cNvPr>
          <p:cNvSpPr/>
          <p:nvPr/>
        </p:nvSpPr>
        <p:spPr>
          <a:xfrm>
            <a:off x="1271200" y="3756243"/>
            <a:ext cx="229623" cy="98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F385D71-4713-452C-AEBD-9960B42FEFFF}"/>
              </a:ext>
            </a:extLst>
          </p:cNvPr>
          <p:cNvSpPr/>
          <p:nvPr/>
        </p:nvSpPr>
        <p:spPr>
          <a:xfrm>
            <a:off x="795081" y="3740561"/>
            <a:ext cx="67041" cy="988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82E8729-D3E6-44E5-AC4F-69633D11CC37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684180" y="3639119"/>
            <a:ext cx="152165" cy="1964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6A689E6-EB32-4C81-81F1-77EB64FE56E3}"/>
              </a:ext>
            </a:extLst>
          </p:cNvPr>
          <p:cNvCxnSpPr/>
          <p:nvPr/>
        </p:nvCxnSpPr>
        <p:spPr>
          <a:xfrm flipH="1">
            <a:off x="512793" y="3639119"/>
            <a:ext cx="171387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8C65E76-1215-474F-A03D-9B0DCE06D170}"/>
              </a:ext>
            </a:extLst>
          </p:cNvPr>
          <p:cNvSpPr/>
          <p:nvPr/>
        </p:nvSpPr>
        <p:spPr>
          <a:xfrm>
            <a:off x="429945" y="4030322"/>
            <a:ext cx="1230094" cy="203588"/>
          </a:xfrm>
          <a:custGeom>
            <a:avLst/>
            <a:gdLst>
              <a:gd name="connsiteX0" fmla="*/ 0 w 1230094"/>
              <a:gd name="connsiteY0" fmla="*/ 59266 h 203588"/>
              <a:gd name="connsiteX1" fmla="*/ 135467 w 1230094"/>
              <a:gd name="connsiteY1" fmla="*/ 42333 h 203588"/>
              <a:gd name="connsiteX2" fmla="*/ 160867 w 1230094"/>
              <a:gd name="connsiteY2" fmla="*/ 33866 h 203588"/>
              <a:gd name="connsiteX3" fmla="*/ 254000 w 1230094"/>
              <a:gd name="connsiteY3" fmla="*/ 42333 h 203588"/>
              <a:gd name="connsiteX4" fmla="*/ 287867 w 1230094"/>
              <a:gd name="connsiteY4" fmla="*/ 59266 h 203588"/>
              <a:gd name="connsiteX5" fmla="*/ 423333 w 1230094"/>
              <a:gd name="connsiteY5" fmla="*/ 33866 h 203588"/>
              <a:gd name="connsiteX6" fmla="*/ 584200 w 1230094"/>
              <a:gd name="connsiteY6" fmla="*/ 16933 h 203588"/>
              <a:gd name="connsiteX7" fmla="*/ 753533 w 1230094"/>
              <a:gd name="connsiteY7" fmla="*/ 25400 h 203588"/>
              <a:gd name="connsiteX8" fmla="*/ 770467 w 1230094"/>
              <a:gd name="connsiteY8" fmla="*/ 42333 h 203588"/>
              <a:gd name="connsiteX9" fmla="*/ 863600 w 1230094"/>
              <a:gd name="connsiteY9" fmla="*/ 33866 h 203588"/>
              <a:gd name="connsiteX10" fmla="*/ 1100667 w 1230094"/>
              <a:gd name="connsiteY10" fmla="*/ 0 h 203588"/>
              <a:gd name="connsiteX11" fmla="*/ 1134533 w 1230094"/>
              <a:gd name="connsiteY11" fmla="*/ 8466 h 203588"/>
              <a:gd name="connsiteX12" fmla="*/ 1176867 w 1230094"/>
              <a:gd name="connsiteY12" fmla="*/ 50800 h 203588"/>
              <a:gd name="connsiteX13" fmla="*/ 1219200 w 1230094"/>
              <a:gd name="connsiteY13" fmla="*/ 59266 h 203588"/>
              <a:gd name="connsiteX14" fmla="*/ 1227667 w 1230094"/>
              <a:gd name="connsiteY14" fmla="*/ 194733 h 203588"/>
              <a:gd name="connsiteX15" fmla="*/ 1193800 w 1230094"/>
              <a:gd name="connsiteY15" fmla="*/ 203200 h 203588"/>
              <a:gd name="connsiteX16" fmla="*/ 33867 w 1230094"/>
              <a:gd name="connsiteY16" fmla="*/ 186266 h 203588"/>
              <a:gd name="connsiteX17" fmla="*/ 0 w 1230094"/>
              <a:gd name="connsiteY17" fmla="*/ 59266 h 20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30094" h="203588">
                <a:moveTo>
                  <a:pt x="0" y="59266"/>
                </a:moveTo>
                <a:cubicBezTo>
                  <a:pt x="45156" y="53622"/>
                  <a:pt x="90517" y="49430"/>
                  <a:pt x="135467" y="42333"/>
                </a:cubicBezTo>
                <a:cubicBezTo>
                  <a:pt x="144282" y="40941"/>
                  <a:pt x="151942" y="33866"/>
                  <a:pt x="160867" y="33866"/>
                </a:cubicBezTo>
                <a:cubicBezTo>
                  <a:pt x="192039" y="33866"/>
                  <a:pt x="222956" y="39511"/>
                  <a:pt x="254000" y="42333"/>
                </a:cubicBezTo>
                <a:cubicBezTo>
                  <a:pt x="265289" y="47977"/>
                  <a:pt x="275278" y="58367"/>
                  <a:pt x="287867" y="59266"/>
                </a:cubicBezTo>
                <a:cubicBezTo>
                  <a:pt x="450313" y="70870"/>
                  <a:pt x="307855" y="46021"/>
                  <a:pt x="423333" y="33866"/>
                </a:cubicBezTo>
                <a:lnTo>
                  <a:pt x="584200" y="16933"/>
                </a:lnTo>
                <a:cubicBezTo>
                  <a:pt x="654476" y="-636"/>
                  <a:pt x="636786" y="-544"/>
                  <a:pt x="753533" y="25400"/>
                </a:cubicBezTo>
                <a:cubicBezTo>
                  <a:pt x="761325" y="27132"/>
                  <a:pt x="764822" y="36689"/>
                  <a:pt x="770467" y="42333"/>
                </a:cubicBezTo>
                <a:cubicBezTo>
                  <a:pt x="801511" y="39511"/>
                  <a:pt x="832476" y="35595"/>
                  <a:pt x="863600" y="33866"/>
                </a:cubicBezTo>
                <a:cubicBezTo>
                  <a:pt x="1090915" y="21238"/>
                  <a:pt x="1024712" y="75955"/>
                  <a:pt x="1100667" y="0"/>
                </a:cubicBezTo>
                <a:cubicBezTo>
                  <a:pt x="1111956" y="2822"/>
                  <a:pt x="1124851" y="2011"/>
                  <a:pt x="1134533" y="8466"/>
                </a:cubicBezTo>
                <a:cubicBezTo>
                  <a:pt x="1151138" y="19536"/>
                  <a:pt x="1157298" y="46886"/>
                  <a:pt x="1176867" y="50800"/>
                </a:cubicBezTo>
                <a:lnTo>
                  <a:pt x="1219200" y="59266"/>
                </a:lnTo>
                <a:cubicBezTo>
                  <a:pt x="1222022" y="104422"/>
                  <a:pt x="1235530" y="150178"/>
                  <a:pt x="1227667" y="194733"/>
                </a:cubicBezTo>
                <a:cubicBezTo>
                  <a:pt x="1225645" y="206192"/>
                  <a:pt x="1205436" y="203283"/>
                  <a:pt x="1193800" y="203200"/>
                </a:cubicBezTo>
                <a:lnTo>
                  <a:pt x="33867" y="186266"/>
                </a:lnTo>
                <a:lnTo>
                  <a:pt x="0" y="59266"/>
                </a:lnTo>
                <a:close/>
              </a:path>
            </a:pathLst>
          </a:custGeom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9EE1A79-F995-4F68-854A-3CDCC30E770F}"/>
              </a:ext>
            </a:extLst>
          </p:cNvPr>
          <p:cNvSpPr/>
          <p:nvPr/>
        </p:nvSpPr>
        <p:spPr>
          <a:xfrm>
            <a:off x="535473" y="4106713"/>
            <a:ext cx="128438" cy="84283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56BE0A-F381-4355-BAF5-996808195BB6}"/>
              </a:ext>
            </a:extLst>
          </p:cNvPr>
          <p:cNvSpPr txBox="1"/>
          <p:nvPr/>
        </p:nvSpPr>
        <p:spPr>
          <a:xfrm>
            <a:off x="779019" y="3799489"/>
            <a:ext cx="79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Research Vessel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B4B7471-3CBF-40B3-879E-318229D6BBDA}"/>
              </a:ext>
            </a:extLst>
          </p:cNvPr>
          <p:cNvSpPr/>
          <p:nvPr/>
        </p:nvSpPr>
        <p:spPr>
          <a:xfrm>
            <a:off x="951541" y="3645235"/>
            <a:ext cx="105299" cy="1253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3253C2D6-37C9-4DAE-BB7D-63C2980CF242}"/>
              </a:ext>
            </a:extLst>
          </p:cNvPr>
          <p:cNvSpPr/>
          <p:nvPr/>
        </p:nvSpPr>
        <p:spPr>
          <a:xfrm>
            <a:off x="917486" y="3746131"/>
            <a:ext cx="177800" cy="143933"/>
          </a:xfrm>
          <a:custGeom>
            <a:avLst/>
            <a:gdLst>
              <a:gd name="connsiteX0" fmla="*/ 0 w 177800"/>
              <a:gd name="connsiteY0" fmla="*/ 101600 h 143933"/>
              <a:gd name="connsiteX1" fmla="*/ 8467 w 177800"/>
              <a:gd name="connsiteY1" fmla="*/ 59267 h 143933"/>
              <a:gd name="connsiteX2" fmla="*/ 25400 w 177800"/>
              <a:gd name="connsiteY2" fmla="*/ 42333 h 143933"/>
              <a:gd name="connsiteX3" fmla="*/ 50800 w 177800"/>
              <a:gd name="connsiteY3" fmla="*/ 25400 h 143933"/>
              <a:gd name="connsiteX4" fmla="*/ 84667 w 177800"/>
              <a:gd name="connsiteY4" fmla="*/ 0 h 143933"/>
              <a:gd name="connsiteX5" fmla="*/ 152400 w 177800"/>
              <a:gd name="connsiteY5" fmla="*/ 25400 h 143933"/>
              <a:gd name="connsiteX6" fmla="*/ 160867 w 177800"/>
              <a:gd name="connsiteY6" fmla="*/ 50800 h 143933"/>
              <a:gd name="connsiteX7" fmla="*/ 177800 w 177800"/>
              <a:gd name="connsiteY7" fmla="*/ 143933 h 1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800" h="143933">
                <a:moveTo>
                  <a:pt x="0" y="101600"/>
                </a:moveTo>
                <a:cubicBezTo>
                  <a:pt x="2822" y="87489"/>
                  <a:pt x="2798" y="72494"/>
                  <a:pt x="8467" y="59267"/>
                </a:cubicBezTo>
                <a:cubicBezTo>
                  <a:pt x="11611" y="51930"/>
                  <a:pt x="19167" y="47320"/>
                  <a:pt x="25400" y="42333"/>
                </a:cubicBezTo>
                <a:cubicBezTo>
                  <a:pt x="33346" y="35976"/>
                  <a:pt x="42520" y="31314"/>
                  <a:pt x="50800" y="25400"/>
                </a:cubicBezTo>
                <a:cubicBezTo>
                  <a:pt x="62283" y="17198"/>
                  <a:pt x="73378" y="8467"/>
                  <a:pt x="84667" y="0"/>
                </a:cubicBezTo>
                <a:cubicBezTo>
                  <a:pt x="107245" y="8467"/>
                  <a:pt x="132337" y="12025"/>
                  <a:pt x="152400" y="25400"/>
                </a:cubicBezTo>
                <a:cubicBezTo>
                  <a:pt x="159826" y="30351"/>
                  <a:pt x="158997" y="42073"/>
                  <a:pt x="160867" y="50800"/>
                </a:cubicBezTo>
                <a:cubicBezTo>
                  <a:pt x="167478" y="81653"/>
                  <a:pt x="177800" y="143933"/>
                  <a:pt x="177800" y="143933"/>
                </a:cubicBezTo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C684F84-6F41-44DD-9D26-017D503A7A89}"/>
              </a:ext>
            </a:extLst>
          </p:cNvPr>
          <p:cNvSpPr txBox="1"/>
          <p:nvPr/>
        </p:nvSpPr>
        <p:spPr>
          <a:xfrm>
            <a:off x="637610" y="2711662"/>
            <a:ext cx="10597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Scientists</a:t>
            </a:r>
          </a:p>
          <a:p>
            <a:pPr algn="ctr"/>
            <a:r>
              <a:rPr lang="en-AU" sz="2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on board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BF5AEE9-44B7-476B-A97A-827093BA32BE}"/>
              </a:ext>
            </a:extLst>
          </p:cNvPr>
          <p:cNvSpPr txBox="1"/>
          <p:nvPr/>
        </p:nvSpPr>
        <p:spPr>
          <a:xfrm>
            <a:off x="1640690" y="1903646"/>
            <a:ext cx="249565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FF00"/>
                </a:solidFill>
                <a:latin typeface="Arial Narrow" panose="020B0606020202030204" pitchFamily="34" charset="0"/>
              </a:rPr>
              <a:t>Catch per unit effort (CPUE)</a:t>
            </a:r>
          </a:p>
          <a:p>
            <a:endParaRPr lang="en-AU" sz="400" dirty="0">
              <a:solidFill>
                <a:srgbClr val="FFFF00"/>
              </a:solidFill>
              <a:latin typeface="Arial Narrow" panose="020B0606020202030204" pitchFamily="34" charset="0"/>
            </a:endParaRPr>
          </a:p>
          <a:p>
            <a:r>
              <a:rPr lang="en-AU" sz="1200" b="1" dirty="0">
                <a:solidFill>
                  <a:srgbClr val="FFFF00"/>
                </a:solidFill>
                <a:latin typeface="Arial Narrow" panose="020B0606020202030204" pitchFamily="34" charset="0"/>
              </a:rPr>
              <a:t>E.g. 10 fish/hr or 100 fish/hr</a:t>
            </a:r>
          </a:p>
          <a:p>
            <a:endParaRPr lang="en-AU" sz="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1050" b="1" dirty="0">
                <a:solidFill>
                  <a:srgbClr val="FFFF00"/>
                </a:solidFill>
                <a:latin typeface="Arial Narrow" panose="020B0606020202030204" pitchFamily="34" charset="0"/>
              </a:rPr>
              <a:t>Lots of fish in the catch EQUALS </a:t>
            </a:r>
          </a:p>
          <a:p>
            <a:r>
              <a:rPr lang="en-US" sz="1050" b="1" dirty="0">
                <a:solidFill>
                  <a:srgbClr val="FFFF00"/>
                </a:solidFill>
                <a:latin typeface="Arial Narrow" panose="020B0606020202030204" pitchFamily="34" charset="0"/>
              </a:rPr>
              <a:t>Lots of fish in the unit stock (pop.) right?!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40BE8D5-D3A7-4BD4-A56E-B1B2816EFBA4}"/>
              </a:ext>
            </a:extLst>
          </p:cNvPr>
          <p:cNvSpPr txBox="1"/>
          <p:nvPr/>
        </p:nvSpPr>
        <p:spPr>
          <a:xfrm>
            <a:off x="1650395" y="3291657"/>
            <a:ext cx="2216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To estimate </a:t>
            </a:r>
            <a:r>
              <a:rPr lang="en-AU" sz="1200" b="1" i="1" dirty="0">
                <a:solidFill>
                  <a:srgbClr val="00B0F0"/>
                </a:solidFill>
                <a:latin typeface="Arial Narrow" panose="020B0606020202030204" pitchFamily="34" charset="0"/>
              </a:rPr>
              <a:t>population size </a:t>
            </a:r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of </a:t>
            </a:r>
            <a:r>
              <a:rPr lang="en-AU" sz="1200" b="1" i="1" dirty="0">
                <a:solidFill>
                  <a:srgbClr val="00B0F0"/>
                </a:solidFill>
                <a:latin typeface="Arial Narrow" panose="020B0606020202030204" pitchFamily="34" charset="0"/>
              </a:rPr>
              <a:t>mobile </a:t>
            </a:r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organisms: Capture-Recapture Method (Lincoln Index) </a:t>
            </a:r>
          </a:p>
          <a:p>
            <a:endParaRPr lang="en-AU" sz="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AU" sz="1000" b="1" dirty="0">
                <a:solidFill>
                  <a:srgbClr val="00B0F0"/>
                </a:solidFill>
                <a:latin typeface="Arial Narrow" panose="020B0606020202030204" pitchFamily="34" charset="0"/>
              </a:rPr>
              <a:t>More tagged recaptures EQUALS </a:t>
            </a:r>
          </a:p>
          <a:p>
            <a:r>
              <a:rPr lang="en-AU" sz="1000" b="1" dirty="0">
                <a:solidFill>
                  <a:srgbClr val="00B0F0"/>
                </a:solidFill>
                <a:latin typeface="Arial Narrow" panose="020B0606020202030204" pitchFamily="34" charset="0"/>
              </a:rPr>
              <a:t>smaller population, right?!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85F1C89-CB3F-4D67-8B9B-D80707E6B376}"/>
              </a:ext>
            </a:extLst>
          </p:cNvPr>
          <p:cNvSpPr txBox="1"/>
          <p:nvPr/>
        </p:nvSpPr>
        <p:spPr>
          <a:xfrm>
            <a:off x="1644736" y="2898446"/>
            <a:ext cx="2216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example, as ‘Observers’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9A96000-24EA-4EBC-A6D8-D4154E18D93F}"/>
              </a:ext>
            </a:extLst>
          </p:cNvPr>
          <p:cNvSpPr/>
          <p:nvPr/>
        </p:nvSpPr>
        <p:spPr>
          <a:xfrm>
            <a:off x="578117" y="4708110"/>
            <a:ext cx="2073489" cy="1783524"/>
          </a:xfrm>
          <a:prstGeom prst="rect">
            <a:avLst/>
          </a:prstGeom>
          <a:noFill/>
          <a:ln w="57150">
            <a:solidFill>
              <a:srgbClr val="00B0F0"/>
            </a:solidFill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B0F0"/>
              </a:solidFill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2F2BF59-0FC8-46A8-8883-589EE1C96902}"/>
              </a:ext>
            </a:extLst>
          </p:cNvPr>
          <p:cNvSpPr/>
          <p:nvPr/>
        </p:nvSpPr>
        <p:spPr>
          <a:xfrm>
            <a:off x="1212432" y="4844554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AD3B3065-AEB2-4005-A9CC-F68A07A186CE}"/>
              </a:ext>
            </a:extLst>
          </p:cNvPr>
          <p:cNvSpPr/>
          <p:nvPr/>
        </p:nvSpPr>
        <p:spPr>
          <a:xfrm>
            <a:off x="702363" y="4791258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rgbClr val="F01D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0088800-D345-4B25-A6AC-8B59D037714F}"/>
              </a:ext>
            </a:extLst>
          </p:cNvPr>
          <p:cNvSpPr/>
          <p:nvPr/>
        </p:nvSpPr>
        <p:spPr>
          <a:xfrm>
            <a:off x="677690" y="5167141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FEF387D-1034-4810-904C-2C00C0D12F45}"/>
              </a:ext>
            </a:extLst>
          </p:cNvPr>
          <p:cNvSpPr/>
          <p:nvPr/>
        </p:nvSpPr>
        <p:spPr>
          <a:xfrm>
            <a:off x="1921434" y="5096178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520A2B-BF71-4BB3-A3EC-412F01FCED08}"/>
              </a:ext>
            </a:extLst>
          </p:cNvPr>
          <p:cNvSpPr/>
          <p:nvPr/>
        </p:nvSpPr>
        <p:spPr>
          <a:xfrm>
            <a:off x="2232778" y="5227160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DA340AD-1C22-4CEE-A518-F2E17639C0DD}"/>
              </a:ext>
            </a:extLst>
          </p:cNvPr>
          <p:cNvSpPr/>
          <p:nvPr/>
        </p:nvSpPr>
        <p:spPr>
          <a:xfrm>
            <a:off x="820114" y="5856301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5332436-0283-48EE-B69C-38CB23730166}"/>
              </a:ext>
            </a:extLst>
          </p:cNvPr>
          <p:cNvSpPr/>
          <p:nvPr/>
        </p:nvSpPr>
        <p:spPr>
          <a:xfrm>
            <a:off x="1314270" y="6168878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6604E33-FC9F-49E0-87CF-68FFEB3E4B92}"/>
              </a:ext>
            </a:extLst>
          </p:cNvPr>
          <p:cNvSpPr/>
          <p:nvPr/>
        </p:nvSpPr>
        <p:spPr>
          <a:xfrm>
            <a:off x="1493350" y="5175934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3A4A16F-4382-473D-BA69-282CC363D05F}"/>
              </a:ext>
            </a:extLst>
          </p:cNvPr>
          <p:cNvSpPr/>
          <p:nvPr/>
        </p:nvSpPr>
        <p:spPr>
          <a:xfrm>
            <a:off x="661997" y="5602440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rgbClr val="F01D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7B6200C-68E7-4118-9487-FCC08EBA4E91}"/>
              </a:ext>
            </a:extLst>
          </p:cNvPr>
          <p:cNvSpPr/>
          <p:nvPr/>
        </p:nvSpPr>
        <p:spPr>
          <a:xfrm>
            <a:off x="2133811" y="4820025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rgbClr val="F01D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B32CD73-F67A-44A3-8F7D-01228D492A8B}"/>
              </a:ext>
            </a:extLst>
          </p:cNvPr>
          <p:cNvSpPr/>
          <p:nvPr/>
        </p:nvSpPr>
        <p:spPr>
          <a:xfrm>
            <a:off x="1640690" y="4835878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779D81D2-C9DE-4906-AD2C-4CD1E87ED77A}"/>
              </a:ext>
            </a:extLst>
          </p:cNvPr>
          <p:cNvSpPr/>
          <p:nvPr/>
        </p:nvSpPr>
        <p:spPr>
          <a:xfrm>
            <a:off x="693509" y="6116667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5EE0B22E-418E-4E3C-998D-5E1A6B936562}"/>
              </a:ext>
            </a:extLst>
          </p:cNvPr>
          <p:cNvSpPr/>
          <p:nvPr/>
        </p:nvSpPr>
        <p:spPr>
          <a:xfrm>
            <a:off x="1313014" y="5781484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FBC806-B14E-4EA9-959F-425F2AD7C30A}"/>
              </a:ext>
            </a:extLst>
          </p:cNvPr>
          <p:cNvSpPr/>
          <p:nvPr/>
        </p:nvSpPr>
        <p:spPr>
          <a:xfrm>
            <a:off x="1692686" y="5697183"/>
            <a:ext cx="859420" cy="670376"/>
          </a:xfrm>
          <a:prstGeom prst="rect">
            <a:avLst/>
          </a:prstGeom>
          <a:noFill/>
          <a:ln w="57150">
            <a:solidFill>
              <a:srgbClr val="FFC000"/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DA949B71-C484-409A-983B-3454B026C312}"/>
              </a:ext>
            </a:extLst>
          </p:cNvPr>
          <p:cNvSpPr/>
          <p:nvPr/>
        </p:nvSpPr>
        <p:spPr>
          <a:xfrm>
            <a:off x="1036165" y="5197605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3791DB8A-4BE5-41D2-8381-55C70BF08E80}"/>
              </a:ext>
            </a:extLst>
          </p:cNvPr>
          <p:cNvSpPr/>
          <p:nvPr/>
        </p:nvSpPr>
        <p:spPr>
          <a:xfrm>
            <a:off x="1119936" y="5483375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D053C529-429D-43BE-A154-AAE26CC60EC2}"/>
              </a:ext>
            </a:extLst>
          </p:cNvPr>
          <p:cNvSpPr/>
          <p:nvPr/>
        </p:nvSpPr>
        <p:spPr>
          <a:xfrm>
            <a:off x="1999557" y="5763801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2719AB5D-9E7B-470E-9322-BC42FB03D668}"/>
              </a:ext>
            </a:extLst>
          </p:cNvPr>
          <p:cNvSpPr/>
          <p:nvPr/>
        </p:nvSpPr>
        <p:spPr>
          <a:xfrm>
            <a:off x="2239889" y="6104051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54501B71-D9DD-4A4A-A67D-7B46517F1AAF}"/>
              </a:ext>
            </a:extLst>
          </p:cNvPr>
          <p:cNvSpPr/>
          <p:nvPr/>
        </p:nvSpPr>
        <p:spPr>
          <a:xfrm>
            <a:off x="1742797" y="5999123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0CBC2E29-4728-43E6-92FF-87D6A0CBBBAF}"/>
              </a:ext>
            </a:extLst>
          </p:cNvPr>
          <p:cNvSpPr/>
          <p:nvPr/>
        </p:nvSpPr>
        <p:spPr>
          <a:xfrm>
            <a:off x="2825363" y="4839720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rgbClr val="F01D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CC87B10E-F170-4C7B-9309-6B8ED40965E5}"/>
              </a:ext>
            </a:extLst>
          </p:cNvPr>
          <p:cNvSpPr/>
          <p:nvPr/>
        </p:nvSpPr>
        <p:spPr>
          <a:xfrm>
            <a:off x="2812661" y="5175934"/>
            <a:ext cx="246775" cy="178570"/>
          </a:xfrm>
          <a:custGeom>
            <a:avLst/>
            <a:gdLst>
              <a:gd name="connsiteX0" fmla="*/ 336 w 415972"/>
              <a:gd name="connsiteY0" fmla="*/ 180109 h 318654"/>
              <a:gd name="connsiteX1" fmla="*/ 14191 w 415972"/>
              <a:gd name="connsiteY1" fmla="*/ 131618 h 318654"/>
              <a:gd name="connsiteX2" fmla="*/ 34972 w 415972"/>
              <a:gd name="connsiteY2" fmla="*/ 90054 h 318654"/>
              <a:gd name="connsiteX3" fmla="*/ 104245 w 415972"/>
              <a:gd name="connsiteY3" fmla="*/ 13854 h 318654"/>
              <a:gd name="connsiteX4" fmla="*/ 125027 w 415972"/>
              <a:gd name="connsiteY4" fmla="*/ 0 h 318654"/>
              <a:gd name="connsiteX5" fmla="*/ 228936 w 415972"/>
              <a:gd name="connsiteY5" fmla="*/ 6927 h 318654"/>
              <a:gd name="connsiteX6" fmla="*/ 249718 w 415972"/>
              <a:gd name="connsiteY6" fmla="*/ 20782 h 318654"/>
              <a:gd name="connsiteX7" fmla="*/ 270500 w 415972"/>
              <a:gd name="connsiteY7" fmla="*/ 27709 h 318654"/>
              <a:gd name="connsiteX8" fmla="*/ 291281 w 415972"/>
              <a:gd name="connsiteY8" fmla="*/ 62345 h 318654"/>
              <a:gd name="connsiteX9" fmla="*/ 305136 w 415972"/>
              <a:gd name="connsiteY9" fmla="*/ 83127 h 318654"/>
              <a:gd name="connsiteX10" fmla="*/ 312063 w 415972"/>
              <a:gd name="connsiteY10" fmla="*/ 110836 h 318654"/>
              <a:gd name="connsiteX11" fmla="*/ 346700 w 415972"/>
              <a:gd name="connsiteY11" fmla="*/ 173182 h 318654"/>
              <a:gd name="connsiteX12" fmla="*/ 367481 w 415972"/>
              <a:gd name="connsiteY12" fmla="*/ 117763 h 318654"/>
              <a:gd name="connsiteX13" fmla="*/ 388263 w 415972"/>
              <a:gd name="connsiteY13" fmla="*/ 76200 h 318654"/>
              <a:gd name="connsiteX14" fmla="*/ 415972 w 415972"/>
              <a:gd name="connsiteY14" fmla="*/ 13854 h 318654"/>
              <a:gd name="connsiteX15" fmla="*/ 409045 w 415972"/>
              <a:gd name="connsiteY15" fmla="*/ 145472 h 318654"/>
              <a:gd name="connsiteX16" fmla="*/ 402118 w 415972"/>
              <a:gd name="connsiteY16" fmla="*/ 166254 h 318654"/>
              <a:gd name="connsiteX17" fmla="*/ 374409 w 415972"/>
              <a:gd name="connsiteY17" fmla="*/ 318654 h 318654"/>
              <a:gd name="connsiteX18" fmla="*/ 360554 w 415972"/>
              <a:gd name="connsiteY18" fmla="*/ 297872 h 318654"/>
              <a:gd name="connsiteX19" fmla="*/ 353627 w 415972"/>
              <a:gd name="connsiteY19" fmla="*/ 277091 h 318654"/>
              <a:gd name="connsiteX20" fmla="*/ 325918 w 415972"/>
              <a:gd name="connsiteY20" fmla="*/ 263236 h 318654"/>
              <a:gd name="connsiteX21" fmla="*/ 284354 w 415972"/>
              <a:gd name="connsiteY21" fmla="*/ 297872 h 318654"/>
              <a:gd name="connsiteX22" fmla="*/ 256645 w 415972"/>
              <a:gd name="connsiteY22" fmla="*/ 318654 h 318654"/>
              <a:gd name="connsiteX23" fmla="*/ 62681 w 415972"/>
              <a:gd name="connsiteY23" fmla="*/ 304800 h 318654"/>
              <a:gd name="connsiteX24" fmla="*/ 41900 w 415972"/>
              <a:gd name="connsiteY24" fmla="*/ 297872 h 318654"/>
              <a:gd name="connsiteX25" fmla="*/ 28045 w 415972"/>
              <a:gd name="connsiteY25" fmla="*/ 277091 h 318654"/>
              <a:gd name="connsiteX26" fmla="*/ 336 w 415972"/>
              <a:gd name="connsiteY26" fmla="*/ 180109 h 318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5972" h="318654">
                <a:moveTo>
                  <a:pt x="336" y="180109"/>
                </a:moveTo>
                <a:cubicBezTo>
                  <a:pt x="-1973" y="155864"/>
                  <a:pt x="8156" y="147308"/>
                  <a:pt x="14191" y="131618"/>
                </a:cubicBezTo>
                <a:cubicBezTo>
                  <a:pt x="19751" y="117161"/>
                  <a:pt x="27450" y="103595"/>
                  <a:pt x="34972" y="90054"/>
                </a:cubicBezTo>
                <a:cubicBezTo>
                  <a:pt x="50067" y="62882"/>
                  <a:pt x="84520" y="27003"/>
                  <a:pt x="104245" y="13854"/>
                </a:cubicBezTo>
                <a:lnTo>
                  <a:pt x="125027" y="0"/>
                </a:lnTo>
                <a:cubicBezTo>
                  <a:pt x="159663" y="2309"/>
                  <a:pt x="194695" y="1220"/>
                  <a:pt x="228936" y="6927"/>
                </a:cubicBezTo>
                <a:cubicBezTo>
                  <a:pt x="237148" y="8296"/>
                  <a:pt x="242271" y="17059"/>
                  <a:pt x="249718" y="20782"/>
                </a:cubicBezTo>
                <a:cubicBezTo>
                  <a:pt x="256249" y="24048"/>
                  <a:pt x="263573" y="25400"/>
                  <a:pt x="270500" y="27709"/>
                </a:cubicBezTo>
                <a:cubicBezTo>
                  <a:pt x="277427" y="39254"/>
                  <a:pt x="284145" y="50928"/>
                  <a:pt x="291281" y="62345"/>
                </a:cubicBezTo>
                <a:cubicBezTo>
                  <a:pt x="295694" y="69405"/>
                  <a:pt x="301856" y="75475"/>
                  <a:pt x="305136" y="83127"/>
                </a:cubicBezTo>
                <a:cubicBezTo>
                  <a:pt x="308886" y="91878"/>
                  <a:pt x="308720" y="101922"/>
                  <a:pt x="312063" y="110836"/>
                </a:cubicBezTo>
                <a:cubicBezTo>
                  <a:pt x="318687" y="128500"/>
                  <a:pt x="337884" y="158489"/>
                  <a:pt x="346700" y="173182"/>
                </a:cubicBezTo>
                <a:cubicBezTo>
                  <a:pt x="353910" y="151550"/>
                  <a:pt x="357129" y="140538"/>
                  <a:pt x="367481" y="117763"/>
                </a:cubicBezTo>
                <a:cubicBezTo>
                  <a:pt x="373891" y="103662"/>
                  <a:pt x="382305" y="90498"/>
                  <a:pt x="388263" y="76200"/>
                </a:cubicBezTo>
                <a:cubicBezTo>
                  <a:pt x="415744" y="10247"/>
                  <a:pt x="387750" y="56188"/>
                  <a:pt x="415972" y="13854"/>
                </a:cubicBezTo>
                <a:cubicBezTo>
                  <a:pt x="413663" y="57727"/>
                  <a:pt x="413022" y="101719"/>
                  <a:pt x="409045" y="145472"/>
                </a:cubicBezTo>
                <a:cubicBezTo>
                  <a:pt x="408384" y="152744"/>
                  <a:pt x="403550" y="159094"/>
                  <a:pt x="402118" y="166254"/>
                </a:cubicBezTo>
                <a:cubicBezTo>
                  <a:pt x="391992" y="216884"/>
                  <a:pt x="383645" y="267854"/>
                  <a:pt x="374409" y="318654"/>
                </a:cubicBezTo>
                <a:cubicBezTo>
                  <a:pt x="369791" y="311727"/>
                  <a:pt x="364277" y="305319"/>
                  <a:pt x="360554" y="297872"/>
                </a:cubicBezTo>
                <a:cubicBezTo>
                  <a:pt x="357289" y="291341"/>
                  <a:pt x="358790" y="282254"/>
                  <a:pt x="353627" y="277091"/>
                </a:cubicBezTo>
                <a:cubicBezTo>
                  <a:pt x="346325" y="269789"/>
                  <a:pt x="335154" y="267854"/>
                  <a:pt x="325918" y="263236"/>
                </a:cubicBezTo>
                <a:cubicBezTo>
                  <a:pt x="279987" y="293857"/>
                  <a:pt x="331024" y="257870"/>
                  <a:pt x="284354" y="297872"/>
                </a:cubicBezTo>
                <a:cubicBezTo>
                  <a:pt x="275588" y="305386"/>
                  <a:pt x="265881" y="311727"/>
                  <a:pt x="256645" y="318654"/>
                </a:cubicBezTo>
                <a:cubicBezTo>
                  <a:pt x="191990" y="314036"/>
                  <a:pt x="127199" y="311044"/>
                  <a:pt x="62681" y="304800"/>
                </a:cubicBezTo>
                <a:cubicBezTo>
                  <a:pt x="55413" y="304097"/>
                  <a:pt x="47602" y="302433"/>
                  <a:pt x="41900" y="297872"/>
                </a:cubicBezTo>
                <a:cubicBezTo>
                  <a:pt x="35399" y="292671"/>
                  <a:pt x="32663" y="284018"/>
                  <a:pt x="28045" y="277091"/>
                </a:cubicBezTo>
                <a:cubicBezTo>
                  <a:pt x="12718" y="215779"/>
                  <a:pt x="2645" y="204354"/>
                  <a:pt x="336" y="18010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2A47BC4-72D2-4246-82E6-90E7E6B5FCA2}"/>
              </a:ext>
            </a:extLst>
          </p:cNvPr>
          <p:cNvSpPr txBox="1"/>
          <p:nvPr/>
        </p:nvSpPr>
        <p:spPr>
          <a:xfrm rot="16200000">
            <a:off x="-482822" y="5278548"/>
            <a:ext cx="1851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latin typeface="Arial Narrow" panose="020B0606020202030204" pitchFamily="34" charset="0"/>
              </a:rPr>
              <a:t>Population Boundary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3A09631-F094-4417-AADE-F6F4C4387228}"/>
              </a:ext>
            </a:extLst>
          </p:cNvPr>
          <p:cNvSpPr txBox="1"/>
          <p:nvPr/>
        </p:nvSpPr>
        <p:spPr>
          <a:xfrm>
            <a:off x="1598237" y="5420653"/>
            <a:ext cx="1118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C000"/>
                </a:solidFill>
                <a:latin typeface="Arial Narrow" panose="020B0606020202030204" pitchFamily="34" charset="0"/>
              </a:rPr>
              <a:t>Second Catch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E6BF32B-BF1B-449A-9982-5006A03C4EF8}"/>
              </a:ext>
            </a:extLst>
          </p:cNvPr>
          <p:cNvSpPr txBox="1"/>
          <p:nvPr/>
        </p:nvSpPr>
        <p:spPr>
          <a:xfrm>
            <a:off x="3079571" y="4793055"/>
            <a:ext cx="90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Tagged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D59AA16-72B2-40C2-896F-05FB0DC37EA5}"/>
              </a:ext>
            </a:extLst>
          </p:cNvPr>
          <p:cNvSpPr txBox="1"/>
          <p:nvPr/>
        </p:nvSpPr>
        <p:spPr>
          <a:xfrm>
            <a:off x="3086289" y="5148390"/>
            <a:ext cx="900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 tagged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DF1A429-F025-43F1-B233-2C9BDFE5D478}"/>
              </a:ext>
            </a:extLst>
          </p:cNvPr>
          <p:cNvSpPr txBox="1"/>
          <p:nvPr/>
        </p:nvSpPr>
        <p:spPr>
          <a:xfrm>
            <a:off x="461787" y="4415037"/>
            <a:ext cx="23049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First Catch (tag and release)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D3A9273-2FC2-4EB1-9793-8A3AC9FB9890}"/>
              </a:ext>
            </a:extLst>
          </p:cNvPr>
          <p:cNvSpPr txBox="1"/>
          <p:nvPr/>
        </p:nvSpPr>
        <p:spPr>
          <a:xfrm>
            <a:off x="2776435" y="5596219"/>
            <a:ext cx="15220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Lincoln Index:</a:t>
            </a:r>
          </a:p>
          <a:p>
            <a:r>
              <a:rPr lang="en-AU" sz="1200" b="1" dirty="0">
                <a:solidFill>
                  <a:srgbClr val="FFC000"/>
                </a:solidFill>
                <a:latin typeface="Arial Narrow" panose="020B0606020202030204" pitchFamily="34" charset="0"/>
              </a:rPr>
              <a:t>1 : 3 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= </a:t>
            </a:r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6 : 18 </a:t>
            </a:r>
          </a:p>
          <a:p>
            <a:r>
              <a:rPr lang="en-AU" sz="1200" b="1" dirty="0">
                <a:solidFill>
                  <a:srgbClr val="FFC000"/>
                </a:solidFill>
                <a:latin typeface="Arial Narrow" panose="020B0606020202030204" pitchFamily="34" charset="0"/>
              </a:rPr>
              <a:t>m / n 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= </a:t>
            </a:r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M / N</a:t>
            </a:r>
          </a:p>
          <a:p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N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 = </a:t>
            </a:r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M 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x </a:t>
            </a:r>
            <a:r>
              <a:rPr lang="en-AU" sz="1200" b="1" dirty="0">
                <a:solidFill>
                  <a:srgbClr val="FFC000"/>
                </a:solidFill>
                <a:latin typeface="Arial Narrow" panose="020B0606020202030204" pitchFamily="34" charset="0"/>
              </a:rPr>
              <a:t>n / m</a:t>
            </a:r>
          </a:p>
          <a:p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18 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= </a:t>
            </a:r>
            <a:r>
              <a:rPr lang="en-AU" sz="1200" b="1" dirty="0">
                <a:solidFill>
                  <a:srgbClr val="00B0F0"/>
                </a:solidFill>
                <a:latin typeface="Arial Narrow" panose="020B0606020202030204" pitchFamily="34" charset="0"/>
              </a:rPr>
              <a:t>6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 x </a:t>
            </a:r>
            <a:r>
              <a:rPr lang="en-AU" sz="1200" b="1" dirty="0">
                <a:solidFill>
                  <a:srgbClr val="FFC000"/>
                </a:solidFill>
                <a:latin typeface="Arial Narrow" panose="020B0606020202030204" pitchFamily="34" charset="0"/>
              </a:rPr>
              <a:t>3 /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7775E5-894A-4B90-B8C5-77F7841EBF3E}"/>
              </a:ext>
            </a:extLst>
          </p:cNvPr>
          <p:cNvSpPr txBox="1"/>
          <p:nvPr/>
        </p:nvSpPr>
        <p:spPr>
          <a:xfrm>
            <a:off x="6065784" y="2104317"/>
            <a:ext cx="210120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Logistic Growth Curve</a:t>
            </a:r>
          </a:p>
          <a:p>
            <a:endParaRPr lang="en-AU" sz="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K: </a:t>
            </a:r>
            <a:r>
              <a:rPr lang="en-AU" sz="10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carrying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K: maximum population size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K: births + immigration EQUALS </a:t>
            </a:r>
            <a:b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deaths + emigration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2183BD7-8A1E-4362-9D60-8F77A05C7FFA}"/>
              </a:ext>
            </a:extLst>
          </p:cNvPr>
          <p:cNvSpPr txBox="1"/>
          <p:nvPr/>
        </p:nvSpPr>
        <p:spPr>
          <a:xfrm>
            <a:off x="6109677" y="3653357"/>
            <a:ext cx="199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M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aximum </a:t>
            </a:r>
            <a:r>
              <a:rPr lang="en-A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S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ustainable </a:t>
            </a:r>
            <a:r>
              <a:rPr lang="en-A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Y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ield</a:t>
            </a:r>
          </a:p>
          <a:p>
            <a:endParaRPr lang="en-AU" sz="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K/2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Fastest Birth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Fastest Population Growth rate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628EE25-8E28-461F-B503-70558F7FEBE6}"/>
              </a:ext>
            </a:extLst>
          </p:cNvPr>
          <p:cNvSpPr txBox="1"/>
          <p:nvPr/>
        </p:nvSpPr>
        <p:spPr>
          <a:xfrm>
            <a:off x="6115121" y="5234750"/>
            <a:ext cx="1966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M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aximum </a:t>
            </a:r>
            <a:r>
              <a:rPr lang="en-A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E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conomic </a:t>
            </a:r>
            <a:r>
              <a:rPr lang="en-AU" sz="1200" b="1" dirty="0">
                <a:solidFill>
                  <a:srgbClr val="FF0000"/>
                </a:solidFill>
                <a:latin typeface="Arial Narrow" panose="020B0606020202030204" pitchFamily="34" charset="0"/>
              </a:rPr>
              <a:t>Y</a:t>
            </a:r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ield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0B2A42E-D780-42F0-A518-23FA38B609E5}"/>
              </a:ext>
            </a:extLst>
          </p:cNvPr>
          <p:cNvSpPr txBox="1"/>
          <p:nvPr/>
        </p:nvSpPr>
        <p:spPr>
          <a:xfrm>
            <a:off x="6115121" y="5505772"/>
            <a:ext cx="18403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At MEY, the fishery </a:t>
            </a:r>
            <a:r>
              <a:rPr lang="en-AU" sz="800" b="1" dirty="0">
                <a:solidFill>
                  <a:schemeClr val="bg1"/>
                </a:solidFill>
                <a:latin typeface="Arial Narrow" panose="020B0606020202030204" pitchFamily="34" charset="0"/>
              </a:rPr>
              <a:t>(as a whole) </a:t>
            </a: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makes </a:t>
            </a:r>
            <a:r>
              <a:rPr lang="en-AU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MORE </a:t>
            </a: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money, for </a:t>
            </a:r>
            <a:b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AU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LESS</a:t>
            </a:r>
            <a:r>
              <a:rPr lang="en-A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 fishing effort </a:t>
            </a:r>
            <a:r>
              <a:rPr lang="en-AU" sz="800" b="1" dirty="0">
                <a:solidFill>
                  <a:schemeClr val="bg1"/>
                </a:solidFill>
                <a:latin typeface="Arial Narrow" panose="020B0606020202030204" pitchFamily="34" charset="0"/>
              </a:rPr>
              <a:t>(than MSY)</a:t>
            </a:r>
          </a:p>
          <a:p>
            <a:endParaRPr lang="en-A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817B5328-69D4-4D83-9FA7-4B33D9E79BBF}"/>
              </a:ext>
            </a:extLst>
          </p:cNvPr>
          <p:cNvSpPr txBox="1"/>
          <p:nvPr/>
        </p:nvSpPr>
        <p:spPr>
          <a:xfrm>
            <a:off x="8398412" y="1850250"/>
            <a:ext cx="3435804" cy="253916"/>
          </a:xfrm>
          <a:prstGeom prst="rect">
            <a:avLst/>
          </a:prstGeom>
          <a:solidFill>
            <a:srgbClr val="962A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0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“Fisheries Management is about managing people, not fish”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FFC8B957-90E4-42D8-AE75-17845160D7EC}"/>
              </a:ext>
            </a:extLst>
          </p:cNvPr>
          <p:cNvSpPr txBox="1"/>
          <p:nvPr/>
        </p:nvSpPr>
        <p:spPr>
          <a:xfrm>
            <a:off x="8325951" y="2128997"/>
            <a:ext cx="111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Input controls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26C23657-FEDB-440C-9E85-3A096B350980}"/>
              </a:ext>
            </a:extLst>
          </p:cNvPr>
          <p:cNvSpPr txBox="1"/>
          <p:nvPr/>
        </p:nvSpPr>
        <p:spPr>
          <a:xfrm>
            <a:off x="8325951" y="2360963"/>
            <a:ext cx="1119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Output controls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388065F-0916-4787-BBFA-DB6C8281D8C5}"/>
              </a:ext>
            </a:extLst>
          </p:cNvPr>
          <p:cNvSpPr txBox="1"/>
          <p:nvPr/>
        </p:nvSpPr>
        <p:spPr>
          <a:xfrm>
            <a:off x="9317647" y="2135209"/>
            <a:ext cx="23399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chemeClr val="bg1"/>
                </a:solidFill>
                <a:latin typeface="Arial Narrow" panose="020B0606020202030204" pitchFamily="34" charset="0"/>
              </a:rPr>
              <a:t>Licences, gear restrictions, taxes, closures…</a:t>
            </a:r>
          </a:p>
        </p:txBody>
      </p:sp>
      <p:pic>
        <p:nvPicPr>
          <p:cNvPr id="1030" name="Picture 6" descr="Free Printable Clipart Stop Sign">
            <a:extLst>
              <a:ext uri="{FF2B5EF4-FFF2-40B4-BE49-F238E27FC236}">
                <a16:creationId xmlns:a16="http://schemas.microsoft.com/office/drawing/2014/main" id="{8697F4FA-F42F-470B-9458-EDB8BF1CC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3749" y="1342316"/>
            <a:ext cx="406494" cy="39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TextBox 149">
            <a:extLst>
              <a:ext uri="{FF2B5EF4-FFF2-40B4-BE49-F238E27FC236}">
                <a16:creationId xmlns:a16="http://schemas.microsoft.com/office/drawing/2014/main" id="{486A9681-18BF-4249-909E-A2C651A280D0}"/>
              </a:ext>
            </a:extLst>
          </p:cNvPr>
          <p:cNvSpPr txBox="1"/>
          <p:nvPr/>
        </p:nvSpPr>
        <p:spPr>
          <a:xfrm>
            <a:off x="9317629" y="2295971"/>
            <a:ext cx="231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chemeClr val="bg1"/>
                </a:solidFill>
                <a:latin typeface="Arial Narrow" panose="020B0606020202030204" pitchFamily="34" charset="0"/>
              </a:rPr>
              <a:t>Selectivity criteria (e.g. size/age/sex), landing fees, TAC (total allowable catch), quotas…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9EC21F-1057-4D63-B393-3610FB122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8557" y="2739444"/>
            <a:ext cx="1331976" cy="68758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DB8E947-6027-4711-A1F0-66FD2699E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2097" y="2727746"/>
            <a:ext cx="1319529" cy="723114"/>
          </a:xfrm>
          <a:prstGeom prst="rect">
            <a:avLst/>
          </a:prstGeom>
        </p:spPr>
      </p:pic>
      <p:sp>
        <p:nvSpPr>
          <p:cNvPr id="225" name="TextBox 224">
            <a:extLst>
              <a:ext uri="{FF2B5EF4-FFF2-40B4-BE49-F238E27FC236}">
                <a16:creationId xmlns:a16="http://schemas.microsoft.com/office/drawing/2014/main" id="{5DDDEA0F-517C-4E11-AF14-62D5DBEC98F2}"/>
              </a:ext>
            </a:extLst>
          </p:cNvPr>
          <p:cNvSpPr txBox="1"/>
          <p:nvPr/>
        </p:nvSpPr>
        <p:spPr>
          <a:xfrm>
            <a:off x="9873615" y="3081786"/>
            <a:ext cx="66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or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EC74B65F-CF43-4888-9955-7F4B43B98376}"/>
              </a:ext>
            </a:extLst>
          </p:cNvPr>
          <p:cNvSpPr txBox="1"/>
          <p:nvPr/>
        </p:nvSpPr>
        <p:spPr>
          <a:xfrm>
            <a:off x="11536912" y="3096556"/>
            <a:ext cx="3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EFBFA04-1CAF-41FE-A037-6EA021890530}"/>
              </a:ext>
            </a:extLst>
          </p:cNvPr>
          <p:cNvSpPr txBox="1"/>
          <p:nvPr/>
        </p:nvSpPr>
        <p:spPr>
          <a:xfrm>
            <a:off x="8619051" y="3385567"/>
            <a:ext cx="13412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dirty="0">
                <a:solidFill>
                  <a:schemeClr val="bg1"/>
                </a:solidFill>
                <a:latin typeface="Arial Narrow" panose="020B0606020202030204" pitchFamily="34" charset="0"/>
              </a:rPr>
              <a:t>TAC (4 fish) as 1 quota  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C4203F7-42FE-42B4-8DF0-35AFD0B522A0}"/>
              </a:ext>
            </a:extLst>
          </p:cNvPr>
          <p:cNvSpPr txBox="1"/>
          <p:nvPr/>
        </p:nvSpPr>
        <p:spPr>
          <a:xfrm>
            <a:off x="10106322" y="3386043"/>
            <a:ext cx="15725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b="1" dirty="0">
                <a:solidFill>
                  <a:schemeClr val="bg1"/>
                </a:solidFill>
                <a:latin typeface="Arial Narrow" panose="020B0606020202030204" pitchFamily="34" charset="0"/>
              </a:rPr>
              <a:t>TAC (4 fish) as 4 quotas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4A7DA8A2-C339-4EF7-949B-A2912F6ADD09}"/>
              </a:ext>
            </a:extLst>
          </p:cNvPr>
          <p:cNvSpPr txBox="1"/>
          <p:nvPr/>
        </p:nvSpPr>
        <p:spPr>
          <a:xfrm>
            <a:off x="8318396" y="4019095"/>
            <a:ext cx="1191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Governance: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A1EA376-C70D-4042-8EAB-CB3628852C69}"/>
              </a:ext>
            </a:extLst>
          </p:cNvPr>
          <p:cNvSpPr txBox="1"/>
          <p:nvPr/>
        </p:nvSpPr>
        <p:spPr>
          <a:xfrm>
            <a:off x="9149441" y="4042179"/>
            <a:ext cx="2779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chemeClr val="bg1"/>
                </a:solidFill>
                <a:latin typeface="Arial Narrow" panose="020B0606020202030204" pitchFamily="34" charset="0"/>
              </a:rPr>
              <a:t>Top-down vs. bottom-up governance, co-mgmt., RFMOs…</a:t>
            </a:r>
          </a:p>
        </p:txBody>
      </p:sp>
      <p:pic>
        <p:nvPicPr>
          <p:cNvPr id="243" name="Picture 242">
            <a:extLst>
              <a:ext uri="{FF2B5EF4-FFF2-40B4-BE49-F238E27FC236}">
                <a16:creationId xmlns:a16="http://schemas.microsoft.com/office/drawing/2014/main" id="{123195C0-77DA-4E42-BDED-D11DF84708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47656" y="2153068"/>
            <a:ext cx="425679" cy="466046"/>
          </a:xfrm>
          <a:prstGeom prst="rect">
            <a:avLst/>
          </a:prstGeom>
        </p:spPr>
      </p:pic>
      <p:graphicFrame>
        <p:nvGraphicFramePr>
          <p:cNvPr id="70" name="Table 70">
            <a:extLst>
              <a:ext uri="{FF2B5EF4-FFF2-40B4-BE49-F238E27FC236}">
                <a16:creationId xmlns:a16="http://schemas.microsoft.com/office/drawing/2014/main" id="{F354CAB9-B79C-4BE4-8547-DAF47C3B6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512584"/>
              </p:ext>
            </p:extLst>
          </p:nvPr>
        </p:nvGraphicFramePr>
        <p:xfrm>
          <a:off x="8386574" y="4423578"/>
          <a:ext cx="343680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755">
                  <a:extLst>
                    <a:ext uri="{9D8B030D-6E8A-4147-A177-3AD203B41FA5}">
                      <a16:colId xmlns:a16="http://schemas.microsoft.com/office/drawing/2014/main" val="104268622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53501809"/>
                    </a:ext>
                  </a:extLst>
                </a:gridCol>
                <a:gridCol w="1015905">
                  <a:extLst>
                    <a:ext uri="{9D8B030D-6E8A-4147-A177-3AD203B41FA5}">
                      <a16:colId xmlns:a16="http://schemas.microsoft.com/office/drawing/2014/main" val="2039273511"/>
                    </a:ext>
                  </a:extLst>
                </a:gridCol>
              </a:tblGrid>
              <a:tr h="265269">
                <a:tc>
                  <a:txBody>
                    <a:bodyPr/>
                    <a:lstStyle/>
                    <a:p>
                      <a:r>
                        <a:rPr lang="en-AU" sz="105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Single-Species</a:t>
                      </a:r>
                    </a:p>
                    <a:p>
                      <a:r>
                        <a:rPr lang="en-AU" sz="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Fisheries Management (SS)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014363"/>
                  </a:ext>
                </a:extLst>
              </a:tr>
              <a:tr h="265269">
                <a:tc>
                  <a:txBody>
                    <a:bodyPr/>
                    <a:lstStyle/>
                    <a:p>
                      <a:r>
                        <a:rPr lang="en-AU" sz="1050" b="1" dirty="0">
                          <a:latin typeface="Arial Narrow" panose="020B0606020202030204" pitchFamily="34" charset="0"/>
                        </a:rPr>
                        <a:t>Ecosystem-based</a:t>
                      </a:r>
                    </a:p>
                    <a:p>
                      <a:r>
                        <a:rPr lang="en-AU" sz="600" b="1" dirty="0">
                          <a:latin typeface="Arial Narrow" panose="020B0606020202030204" pitchFamily="34" charset="0"/>
                        </a:rPr>
                        <a:t>Fisheries Management (EBFM)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5431"/>
                  </a:ext>
                </a:extLst>
              </a:tr>
            </a:tbl>
          </a:graphicData>
        </a:graphic>
      </p:graphicFrame>
      <p:pic>
        <p:nvPicPr>
          <p:cNvPr id="246" name="Picture 245">
            <a:extLst>
              <a:ext uri="{FF2B5EF4-FFF2-40B4-BE49-F238E27FC236}">
                <a16:creationId xmlns:a16="http://schemas.microsoft.com/office/drawing/2014/main" id="{4BAF8C91-13DB-464F-8A18-BF6F8D5488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4979" y="4453864"/>
            <a:ext cx="262130" cy="286988"/>
          </a:xfrm>
          <a:prstGeom prst="rect">
            <a:avLst/>
          </a:prstGeom>
        </p:spPr>
      </p:pic>
      <p:pic>
        <p:nvPicPr>
          <p:cNvPr id="247" name="Picture 246">
            <a:extLst>
              <a:ext uri="{FF2B5EF4-FFF2-40B4-BE49-F238E27FC236}">
                <a16:creationId xmlns:a16="http://schemas.microsoft.com/office/drawing/2014/main" id="{2851AA89-489F-4AD2-95AE-7E89C3FCE21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1628" t="-13183" b="-2"/>
          <a:stretch/>
        </p:blipFill>
        <p:spPr>
          <a:xfrm>
            <a:off x="9828414" y="4764837"/>
            <a:ext cx="884541" cy="254882"/>
          </a:xfrm>
          <a:prstGeom prst="rect">
            <a:avLst/>
          </a:prstGeom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58BC42E9-5953-4051-A015-B631F285F2F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653" t="1" r="76465" b="2328"/>
          <a:stretch/>
        </p:blipFill>
        <p:spPr>
          <a:xfrm>
            <a:off x="9580461" y="4526310"/>
            <a:ext cx="240773" cy="121543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5992CA66-D510-4C8A-9A7C-2545DD974EB0}"/>
              </a:ext>
            </a:extLst>
          </p:cNvPr>
          <p:cNvSpPr txBox="1"/>
          <p:nvPr/>
        </p:nvSpPr>
        <p:spPr>
          <a:xfrm>
            <a:off x="9780891" y="4960931"/>
            <a:ext cx="115734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600" b="1" dirty="0">
                <a:latin typeface="Arial Narrow" panose="020B0606020202030204" pitchFamily="34" charset="0"/>
              </a:rPr>
              <a:t>Climate     Habitat    Predator</a:t>
            </a:r>
          </a:p>
        </p:txBody>
      </p:sp>
      <p:pic>
        <p:nvPicPr>
          <p:cNvPr id="253" name="Picture 252">
            <a:extLst>
              <a:ext uri="{FF2B5EF4-FFF2-40B4-BE49-F238E27FC236}">
                <a16:creationId xmlns:a16="http://schemas.microsoft.com/office/drawing/2014/main" id="{90578EBD-56CF-400B-8525-9422F88D62E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653" t="1" r="76465" b="2328"/>
          <a:stretch/>
        </p:blipFill>
        <p:spPr>
          <a:xfrm>
            <a:off x="9577898" y="4859703"/>
            <a:ext cx="240773" cy="121543"/>
          </a:xfrm>
          <a:prstGeom prst="rect">
            <a:avLst/>
          </a:prstGeom>
          <a:ln>
            <a:noFill/>
          </a:ln>
        </p:spPr>
      </p:pic>
      <p:pic>
        <p:nvPicPr>
          <p:cNvPr id="255" name="Picture 254">
            <a:extLst>
              <a:ext uri="{FF2B5EF4-FFF2-40B4-BE49-F238E27FC236}">
                <a16:creationId xmlns:a16="http://schemas.microsoft.com/office/drawing/2014/main" id="{5785EFB2-4214-41B5-AD08-63101DE6FB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3994" y="4791685"/>
            <a:ext cx="262130" cy="286988"/>
          </a:xfrm>
          <a:prstGeom prst="rect">
            <a:avLst/>
          </a:prstGeom>
        </p:spPr>
      </p:pic>
      <p:sp>
        <p:nvSpPr>
          <p:cNvPr id="256" name="TextBox 255">
            <a:extLst>
              <a:ext uri="{FF2B5EF4-FFF2-40B4-BE49-F238E27FC236}">
                <a16:creationId xmlns:a16="http://schemas.microsoft.com/office/drawing/2014/main" id="{7CB4844C-F270-49B7-AA46-F04655484BAD}"/>
              </a:ext>
            </a:extLst>
          </p:cNvPr>
          <p:cNvSpPr txBox="1"/>
          <p:nvPr/>
        </p:nvSpPr>
        <p:spPr>
          <a:xfrm>
            <a:off x="11046761" y="4404090"/>
            <a:ext cx="4388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MSY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2B4F008B-14B8-49A6-92AA-D5BB10B10B21}"/>
              </a:ext>
            </a:extLst>
          </p:cNvPr>
          <p:cNvSpPr txBox="1"/>
          <p:nvPr/>
        </p:nvSpPr>
        <p:spPr>
          <a:xfrm>
            <a:off x="11052804" y="4554858"/>
            <a:ext cx="4205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MEY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890CAE1-8B4C-4621-A84D-ADC576BA5262}"/>
              </a:ext>
            </a:extLst>
          </p:cNvPr>
          <p:cNvSpPr txBox="1"/>
          <p:nvPr/>
        </p:nvSpPr>
        <p:spPr>
          <a:xfrm>
            <a:off x="11283568" y="4754741"/>
            <a:ext cx="690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" b="1" dirty="0">
                <a:latin typeface="Arial Narrow" panose="020B0606020202030204" pitchFamily="34" charset="0"/>
              </a:rPr>
              <a:t>Plus</a:t>
            </a:r>
            <a:r>
              <a:rPr lang="en-AU" sz="800" b="1" dirty="0">
                <a:latin typeface="Arial Narrow" panose="020B0606020202030204" pitchFamily="34" charset="0"/>
              </a:rPr>
              <a:t> MPA’s </a:t>
            </a:r>
            <a:r>
              <a:rPr lang="en-AU" sz="500" b="1" dirty="0">
                <a:latin typeface="Arial Narrow" panose="020B0606020202030204" pitchFamily="34" charset="0"/>
              </a:rPr>
              <a:t>&amp; </a:t>
            </a:r>
            <a:endParaRPr lang="en-AU" sz="800" b="1" dirty="0">
              <a:latin typeface="Arial Narrow" panose="020B0606020202030204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8577E9EB-8EB2-4513-8E92-0726F69D40F0}"/>
              </a:ext>
            </a:extLst>
          </p:cNvPr>
          <p:cNvSpPr txBox="1"/>
          <p:nvPr/>
        </p:nvSpPr>
        <p:spPr>
          <a:xfrm>
            <a:off x="11300353" y="4895305"/>
            <a:ext cx="569539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800" b="1" dirty="0">
                <a:latin typeface="Arial Narrow" panose="020B0606020202030204" pitchFamily="34" charset="0"/>
              </a:rPr>
              <a:t>Bycatch</a:t>
            </a:r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563D59BD-8E62-47E1-AADE-28283BD3B57D}"/>
              </a:ext>
            </a:extLst>
          </p:cNvPr>
          <p:cNvSpPr/>
          <p:nvPr/>
        </p:nvSpPr>
        <p:spPr>
          <a:xfrm>
            <a:off x="8682972" y="5706823"/>
            <a:ext cx="684379" cy="66222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E0B5CC36-9A3F-4FA4-860E-AE4CA0A26968}"/>
              </a:ext>
            </a:extLst>
          </p:cNvPr>
          <p:cNvSpPr/>
          <p:nvPr/>
        </p:nvSpPr>
        <p:spPr>
          <a:xfrm>
            <a:off x="9069150" y="5691923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C4FA3511-5790-4ABB-BDE5-C6700E0F991B}"/>
              </a:ext>
            </a:extLst>
          </p:cNvPr>
          <p:cNvSpPr/>
          <p:nvPr/>
        </p:nvSpPr>
        <p:spPr>
          <a:xfrm>
            <a:off x="8726505" y="5724825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5" name="Freeform: Shape 284">
            <a:extLst>
              <a:ext uri="{FF2B5EF4-FFF2-40B4-BE49-F238E27FC236}">
                <a16:creationId xmlns:a16="http://schemas.microsoft.com/office/drawing/2014/main" id="{6893E16D-F563-4BE6-AD60-4495B62A9168}"/>
              </a:ext>
            </a:extLst>
          </p:cNvPr>
          <p:cNvSpPr/>
          <p:nvPr/>
        </p:nvSpPr>
        <p:spPr>
          <a:xfrm>
            <a:off x="9229630" y="5816743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81C0046B-3E16-464D-B3E2-7AA7207FC020}"/>
              </a:ext>
            </a:extLst>
          </p:cNvPr>
          <p:cNvSpPr/>
          <p:nvPr/>
        </p:nvSpPr>
        <p:spPr>
          <a:xfrm>
            <a:off x="8636574" y="5992644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2EDC583A-C7A0-496B-B47C-2BA47DE0E367}"/>
              </a:ext>
            </a:extLst>
          </p:cNvPr>
          <p:cNvSpPr/>
          <p:nvPr/>
        </p:nvSpPr>
        <p:spPr>
          <a:xfrm>
            <a:off x="9043208" y="6076107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8" name="Freeform: Shape 287">
            <a:extLst>
              <a:ext uri="{FF2B5EF4-FFF2-40B4-BE49-F238E27FC236}">
                <a16:creationId xmlns:a16="http://schemas.microsoft.com/office/drawing/2014/main" id="{D2A5DACC-2053-4901-803F-2C71B3D91B4D}"/>
              </a:ext>
            </a:extLst>
          </p:cNvPr>
          <p:cNvSpPr/>
          <p:nvPr/>
        </p:nvSpPr>
        <p:spPr>
          <a:xfrm>
            <a:off x="8835633" y="6152326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9" name="Freeform: Shape 288">
            <a:extLst>
              <a:ext uri="{FF2B5EF4-FFF2-40B4-BE49-F238E27FC236}">
                <a16:creationId xmlns:a16="http://schemas.microsoft.com/office/drawing/2014/main" id="{809F7120-4880-4821-9101-3E9CA986E31D}"/>
              </a:ext>
            </a:extLst>
          </p:cNvPr>
          <p:cNvSpPr/>
          <p:nvPr/>
        </p:nvSpPr>
        <p:spPr>
          <a:xfrm>
            <a:off x="9318117" y="5594942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2" name="Freeform: Shape 291">
            <a:extLst>
              <a:ext uri="{FF2B5EF4-FFF2-40B4-BE49-F238E27FC236}">
                <a16:creationId xmlns:a16="http://schemas.microsoft.com/office/drawing/2014/main" id="{FED9CCF8-0FFF-4398-9F6F-1B68F315D9CE}"/>
              </a:ext>
            </a:extLst>
          </p:cNvPr>
          <p:cNvSpPr/>
          <p:nvPr/>
        </p:nvSpPr>
        <p:spPr>
          <a:xfrm>
            <a:off x="8411756" y="5993924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3" name="Freeform: Shape 292">
            <a:extLst>
              <a:ext uri="{FF2B5EF4-FFF2-40B4-BE49-F238E27FC236}">
                <a16:creationId xmlns:a16="http://schemas.microsoft.com/office/drawing/2014/main" id="{E2847CFA-9F73-46EA-B088-01DAF117D171}"/>
              </a:ext>
            </a:extLst>
          </p:cNvPr>
          <p:cNvSpPr/>
          <p:nvPr/>
        </p:nvSpPr>
        <p:spPr>
          <a:xfrm>
            <a:off x="8508166" y="5759465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5" name="Freeform: Shape 294">
            <a:extLst>
              <a:ext uri="{FF2B5EF4-FFF2-40B4-BE49-F238E27FC236}">
                <a16:creationId xmlns:a16="http://schemas.microsoft.com/office/drawing/2014/main" id="{2309FE6B-FEDC-4744-8D00-23C1C00A82AB}"/>
              </a:ext>
            </a:extLst>
          </p:cNvPr>
          <p:cNvSpPr/>
          <p:nvPr/>
        </p:nvSpPr>
        <p:spPr>
          <a:xfrm>
            <a:off x="9275112" y="6037453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06E9091-4474-4F1B-9212-041971FFA3C4}"/>
              </a:ext>
            </a:extLst>
          </p:cNvPr>
          <p:cNvSpPr txBox="1"/>
          <p:nvPr/>
        </p:nvSpPr>
        <p:spPr>
          <a:xfrm>
            <a:off x="8777048" y="5859796"/>
            <a:ext cx="688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latin typeface="Arial Narrow" panose="020B0606020202030204" pitchFamily="34" charset="0"/>
              </a:rPr>
              <a:t>MPA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CCD914C1-CFF3-46B0-9AFE-DC2B592D592C}"/>
              </a:ext>
            </a:extLst>
          </p:cNvPr>
          <p:cNvSpPr txBox="1"/>
          <p:nvPr/>
        </p:nvSpPr>
        <p:spPr>
          <a:xfrm>
            <a:off x="8553956" y="6345230"/>
            <a:ext cx="1419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>
                <a:solidFill>
                  <a:srgbClr val="92D050"/>
                </a:solidFill>
                <a:latin typeface="Arial Narrow" panose="020B0606020202030204" pitchFamily="34" charset="0"/>
              </a:rPr>
              <a:t>Spill-over effect</a:t>
            </a:r>
          </a:p>
        </p:txBody>
      </p:sp>
      <p:sp>
        <p:nvSpPr>
          <p:cNvPr id="298" name="Freeform: Shape 297">
            <a:extLst>
              <a:ext uri="{FF2B5EF4-FFF2-40B4-BE49-F238E27FC236}">
                <a16:creationId xmlns:a16="http://schemas.microsoft.com/office/drawing/2014/main" id="{4F5AFE69-931F-49A3-B413-2BF5BF44B66B}"/>
              </a:ext>
            </a:extLst>
          </p:cNvPr>
          <p:cNvSpPr/>
          <p:nvPr/>
        </p:nvSpPr>
        <p:spPr>
          <a:xfrm>
            <a:off x="9468980" y="5779078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9" name="Freeform: Shape 298">
            <a:extLst>
              <a:ext uri="{FF2B5EF4-FFF2-40B4-BE49-F238E27FC236}">
                <a16:creationId xmlns:a16="http://schemas.microsoft.com/office/drawing/2014/main" id="{B799E155-6B78-4984-A10B-19BB4E2F3471}"/>
              </a:ext>
            </a:extLst>
          </p:cNvPr>
          <p:cNvSpPr/>
          <p:nvPr/>
        </p:nvSpPr>
        <p:spPr>
          <a:xfrm>
            <a:off x="8906013" y="5586807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F791051A-9389-4765-A92D-EB04ECDD7C13}"/>
              </a:ext>
            </a:extLst>
          </p:cNvPr>
          <p:cNvSpPr txBox="1"/>
          <p:nvPr/>
        </p:nvSpPr>
        <p:spPr>
          <a:xfrm>
            <a:off x="8398412" y="3763106"/>
            <a:ext cx="3435804" cy="253916"/>
          </a:xfrm>
          <a:prstGeom prst="rect">
            <a:avLst/>
          </a:prstGeom>
          <a:solidFill>
            <a:srgbClr val="962A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050" b="1" dirty="0">
                <a:solidFill>
                  <a:schemeClr val="bg1"/>
                </a:solidFill>
                <a:latin typeface="Arial Narrow" panose="020B0606020202030204" pitchFamily="34" charset="0"/>
              </a:rPr>
              <a:t>Who is making and enforcing the rules?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047911-DFDE-4A12-BAD7-4E887DA76934}"/>
              </a:ext>
            </a:extLst>
          </p:cNvPr>
          <p:cNvCxnSpPr/>
          <p:nvPr/>
        </p:nvCxnSpPr>
        <p:spPr>
          <a:xfrm>
            <a:off x="11765902" y="4919752"/>
            <a:ext cx="0" cy="12835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6321936E-A624-4E11-89FE-A0EF2CBFC0AA}"/>
              </a:ext>
            </a:extLst>
          </p:cNvPr>
          <p:cNvSpPr txBox="1"/>
          <p:nvPr/>
        </p:nvSpPr>
        <p:spPr>
          <a:xfrm>
            <a:off x="8316385" y="5077042"/>
            <a:ext cx="3600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b="1" dirty="0">
                <a:solidFill>
                  <a:srgbClr val="FFFF00"/>
                </a:solidFill>
                <a:latin typeface="Arial Narrow" panose="020B0606020202030204" pitchFamily="34" charset="0"/>
              </a:rPr>
              <a:t>Q. Not enough scientific data? Ans. </a:t>
            </a:r>
            <a:r>
              <a:rPr lang="en-AU" sz="700" b="1" i="1" dirty="0">
                <a:solidFill>
                  <a:srgbClr val="FFFF00"/>
                </a:solidFill>
                <a:latin typeface="Arial Narrow" panose="020B0606020202030204" pitchFamily="34" charset="0"/>
              </a:rPr>
              <a:t>Precautionary Principle </a:t>
            </a:r>
            <a:r>
              <a:rPr lang="en-AU" sz="7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applies!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1429C2C-F92B-4634-9830-20E3E5909A97}"/>
              </a:ext>
            </a:extLst>
          </p:cNvPr>
          <p:cNvSpPr txBox="1"/>
          <p:nvPr/>
        </p:nvSpPr>
        <p:spPr>
          <a:xfrm>
            <a:off x="4610287" y="6443250"/>
            <a:ext cx="330188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800" b="1" dirty="0">
                <a:highlight>
                  <a:srgbClr val="00FFFF"/>
                </a:highlight>
                <a:latin typeface="Arial Narrow" panose="020B0606020202030204" pitchFamily="34" charset="0"/>
              </a:rPr>
              <a:t>Q. How do we make sure the level of fishing effort stays at or below MEY?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567E5DB-285B-408E-BA19-402A08E4DDA6}"/>
              </a:ext>
            </a:extLst>
          </p:cNvPr>
          <p:cNvSpPr txBox="1"/>
          <p:nvPr/>
        </p:nvSpPr>
        <p:spPr>
          <a:xfrm>
            <a:off x="9673105" y="5606107"/>
            <a:ext cx="114419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Criteria to design MPAs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site selection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networking and </a:t>
            </a:r>
            <a:b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</a:br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connectivity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replication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spacing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800" b="1" dirty="0">
                <a:solidFill>
                  <a:schemeClr val="bg1"/>
                </a:solidFill>
                <a:latin typeface="Arial Narrow" pitchFamily="34" charset="0"/>
              </a:rPr>
              <a:t>size and coverage</a:t>
            </a:r>
            <a:endParaRPr lang="en-AU" sz="800" b="1" dirty="0">
              <a:solidFill>
                <a:schemeClr val="bg1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29FE7C0A-F277-445C-A6C6-02F4FB729AF2}"/>
              </a:ext>
            </a:extLst>
          </p:cNvPr>
          <p:cNvSpPr txBox="1"/>
          <p:nvPr/>
        </p:nvSpPr>
        <p:spPr>
          <a:xfrm>
            <a:off x="8173549" y="5235942"/>
            <a:ext cx="3743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100" b="1" dirty="0">
                <a:highlight>
                  <a:srgbClr val="00FF00"/>
                </a:highlight>
                <a:latin typeface="Arial Narrow" panose="020B0606020202030204" pitchFamily="34" charset="0"/>
              </a:rPr>
              <a:t>A Marine Protected Area (MPA)</a:t>
            </a:r>
            <a:r>
              <a:rPr lang="en-AU" sz="1400" b="1" dirty="0">
                <a:highlight>
                  <a:srgbClr val="00FF00"/>
                </a:highlight>
                <a:latin typeface="Arial Narrow" panose="020B0606020202030204" pitchFamily="34" charset="0"/>
              </a:rPr>
              <a:t> MUST </a:t>
            </a:r>
            <a:r>
              <a:rPr lang="en-AU" sz="1100" b="1" dirty="0">
                <a:highlight>
                  <a:srgbClr val="00FF00"/>
                </a:highlight>
                <a:latin typeface="Arial Narrow" panose="020B0606020202030204" pitchFamily="34" charset="0"/>
              </a:rPr>
              <a:t>be designed well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D367C-E3D6-47F1-AEB8-FA5C2343DF21}"/>
              </a:ext>
            </a:extLst>
          </p:cNvPr>
          <p:cNvSpPr txBox="1"/>
          <p:nvPr/>
        </p:nvSpPr>
        <p:spPr>
          <a:xfrm>
            <a:off x="10779794" y="5633037"/>
            <a:ext cx="900536" cy="900246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AU" sz="1050" b="1" dirty="0">
                <a:solidFill>
                  <a:srgbClr val="00B0F0"/>
                </a:solidFill>
                <a:latin typeface="Arial Narrow" panose="020B0606020202030204" pitchFamily="34" charset="0"/>
              </a:rPr>
              <a:t>Dynamic Spatial Zoning </a:t>
            </a:r>
          </a:p>
          <a:p>
            <a:pPr algn="ctr"/>
            <a:r>
              <a:rPr lang="en-AU" sz="1050" b="1" dirty="0">
                <a:solidFill>
                  <a:srgbClr val="00B0F0"/>
                </a:solidFill>
                <a:latin typeface="Arial Narrow" panose="020B0606020202030204" pitchFamily="34" charset="0"/>
              </a:rPr>
              <a:t>Fish Management</a:t>
            </a:r>
            <a:endParaRPr lang="en-AU" sz="11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BA09CE9C-03BD-4E01-A1A6-14F846B4CEC9}"/>
              </a:ext>
            </a:extLst>
          </p:cNvPr>
          <p:cNvSpPr/>
          <p:nvPr/>
        </p:nvSpPr>
        <p:spPr>
          <a:xfrm rot="10800000">
            <a:off x="10871279" y="6144039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B2950A00-F671-4488-BD49-63BB3A48E931}"/>
              </a:ext>
            </a:extLst>
          </p:cNvPr>
          <p:cNvSpPr/>
          <p:nvPr/>
        </p:nvSpPr>
        <p:spPr>
          <a:xfrm rot="10800000">
            <a:off x="11451287" y="5934178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B6BF7275-E52E-4D4F-9BCB-B5B54D78605B}"/>
              </a:ext>
            </a:extLst>
          </p:cNvPr>
          <p:cNvSpPr/>
          <p:nvPr/>
        </p:nvSpPr>
        <p:spPr>
          <a:xfrm>
            <a:off x="9552519" y="5990675"/>
            <a:ext cx="165345" cy="213173"/>
          </a:xfrm>
          <a:custGeom>
            <a:avLst/>
            <a:gdLst>
              <a:gd name="connsiteX0" fmla="*/ 262467 w 296334"/>
              <a:gd name="connsiteY0" fmla="*/ 186267 h 321733"/>
              <a:gd name="connsiteX1" fmla="*/ 160867 w 296334"/>
              <a:gd name="connsiteY1" fmla="*/ 110067 h 321733"/>
              <a:gd name="connsiteX2" fmla="*/ 110067 w 296334"/>
              <a:gd name="connsiteY2" fmla="*/ 84667 h 321733"/>
              <a:gd name="connsiteX3" fmla="*/ 8467 w 296334"/>
              <a:gd name="connsiteY3" fmla="*/ 135467 h 321733"/>
              <a:gd name="connsiteX4" fmla="*/ 0 w 296334"/>
              <a:gd name="connsiteY4" fmla="*/ 160867 h 321733"/>
              <a:gd name="connsiteX5" fmla="*/ 50800 w 296334"/>
              <a:gd name="connsiteY5" fmla="*/ 313267 h 321733"/>
              <a:gd name="connsiteX6" fmla="*/ 76200 w 296334"/>
              <a:gd name="connsiteY6" fmla="*/ 321733 h 321733"/>
              <a:gd name="connsiteX7" fmla="*/ 135467 w 296334"/>
              <a:gd name="connsiteY7" fmla="*/ 313267 h 321733"/>
              <a:gd name="connsiteX8" fmla="*/ 186267 w 296334"/>
              <a:gd name="connsiteY8" fmla="*/ 237067 h 321733"/>
              <a:gd name="connsiteX9" fmla="*/ 220134 w 296334"/>
              <a:gd name="connsiteY9" fmla="*/ 186267 h 321733"/>
              <a:gd name="connsiteX10" fmla="*/ 228600 w 296334"/>
              <a:gd name="connsiteY10" fmla="*/ 110067 h 321733"/>
              <a:gd name="connsiteX11" fmla="*/ 245534 w 296334"/>
              <a:gd name="connsiteY11" fmla="*/ 0 h 321733"/>
              <a:gd name="connsiteX12" fmla="*/ 262467 w 296334"/>
              <a:gd name="connsiteY12" fmla="*/ 160867 h 321733"/>
              <a:gd name="connsiteX13" fmla="*/ 296334 w 296334"/>
              <a:gd name="connsiteY13" fmla="*/ 287867 h 321733"/>
              <a:gd name="connsiteX14" fmla="*/ 270934 w 296334"/>
              <a:gd name="connsiteY14" fmla="*/ 279400 h 321733"/>
              <a:gd name="connsiteX15" fmla="*/ 245534 w 296334"/>
              <a:gd name="connsiteY15" fmla="*/ 254000 h 321733"/>
              <a:gd name="connsiteX16" fmla="*/ 237067 w 296334"/>
              <a:gd name="connsiteY16" fmla="*/ 228600 h 321733"/>
              <a:gd name="connsiteX17" fmla="*/ 211667 w 296334"/>
              <a:gd name="connsiteY17" fmla="*/ 194733 h 32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6334" h="321733">
                <a:moveTo>
                  <a:pt x="262467" y="186267"/>
                </a:moveTo>
                <a:cubicBezTo>
                  <a:pt x="179694" y="115319"/>
                  <a:pt x="232476" y="154824"/>
                  <a:pt x="160867" y="110067"/>
                </a:cubicBezTo>
                <a:cubicBezTo>
                  <a:pt x="123351" y="86619"/>
                  <a:pt x="149234" y="97722"/>
                  <a:pt x="110067" y="84667"/>
                </a:cubicBezTo>
                <a:cubicBezTo>
                  <a:pt x="23641" y="101952"/>
                  <a:pt x="33615" y="76788"/>
                  <a:pt x="8467" y="135467"/>
                </a:cubicBezTo>
                <a:cubicBezTo>
                  <a:pt x="4951" y="143670"/>
                  <a:pt x="2822" y="152400"/>
                  <a:pt x="0" y="160867"/>
                </a:cubicBezTo>
                <a:cubicBezTo>
                  <a:pt x="11521" y="235753"/>
                  <a:pt x="-2282" y="267768"/>
                  <a:pt x="50800" y="313267"/>
                </a:cubicBezTo>
                <a:cubicBezTo>
                  <a:pt x="57576" y="319075"/>
                  <a:pt x="67733" y="318911"/>
                  <a:pt x="76200" y="321733"/>
                </a:cubicBezTo>
                <a:cubicBezTo>
                  <a:pt x="95956" y="318911"/>
                  <a:pt x="116938" y="320678"/>
                  <a:pt x="135467" y="313267"/>
                </a:cubicBezTo>
                <a:cubicBezTo>
                  <a:pt x="160775" y="303144"/>
                  <a:pt x="176824" y="253255"/>
                  <a:pt x="186267" y="237067"/>
                </a:cubicBezTo>
                <a:cubicBezTo>
                  <a:pt x="196522" y="219488"/>
                  <a:pt x="208845" y="203200"/>
                  <a:pt x="220134" y="186267"/>
                </a:cubicBezTo>
                <a:cubicBezTo>
                  <a:pt x="222956" y="160867"/>
                  <a:pt x="225430" y="135426"/>
                  <a:pt x="228600" y="110067"/>
                </a:cubicBezTo>
                <a:cubicBezTo>
                  <a:pt x="234046" y="66496"/>
                  <a:pt x="238473" y="42364"/>
                  <a:pt x="245534" y="0"/>
                </a:cubicBezTo>
                <a:cubicBezTo>
                  <a:pt x="266784" y="106257"/>
                  <a:pt x="239168" y="-41060"/>
                  <a:pt x="262467" y="160867"/>
                </a:cubicBezTo>
                <a:cubicBezTo>
                  <a:pt x="274150" y="262121"/>
                  <a:pt x="262406" y="236977"/>
                  <a:pt x="296334" y="287867"/>
                </a:cubicBezTo>
                <a:cubicBezTo>
                  <a:pt x="267190" y="317009"/>
                  <a:pt x="288519" y="305778"/>
                  <a:pt x="270934" y="279400"/>
                </a:cubicBezTo>
                <a:cubicBezTo>
                  <a:pt x="264292" y="269437"/>
                  <a:pt x="254001" y="262467"/>
                  <a:pt x="245534" y="254000"/>
                </a:cubicBezTo>
                <a:cubicBezTo>
                  <a:pt x="242712" y="245533"/>
                  <a:pt x="242642" y="235569"/>
                  <a:pt x="237067" y="228600"/>
                </a:cubicBezTo>
                <a:cubicBezTo>
                  <a:pt x="206970" y="190980"/>
                  <a:pt x="211667" y="231581"/>
                  <a:pt x="211667" y="19473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614E005D-774E-4FC1-9B38-03B763493433}"/>
              </a:ext>
            </a:extLst>
          </p:cNvPr>
          <p:cNvSpPr txBox="1"/>
          <p:nvPr/>
        </p:nvSpPr>
        <p:spPr>
          <a:xfrm>
            <a:off x="11051141" y="4741639"/>
            <a:ext cx="4388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MSY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DAB2176A-DB35-4C9F-9170-C7D48DF880B5}"/>
              </a:ext>
            </a:extLst>
          </p:cNvPr>
          <p:cNvSpPr txBox="1"/>
          <p:nvPr/>
        </p:nvSpPr>
        <p:spPr>
          <a:xfrm>
            <a:off x="11057184" y="4892407"/>
            <a:ext cx="4205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MEY</a:t>
            </a:r>
          </a:p>
        </p:txBody>
      </p:sp>
      <p:sp>
        <p:nvSpPr>
          <p:cNvPr id="146" name="Arc 145">
            <a:extLst>
              <a:ext uri="{FF2B5EF4-FFF2-40B4-BE49-F238E27FC236}">
                <a16:creationId xmlns:a16="http://schemas.microsoft.com/office/drawing/2014/main" id="{79D7435D-EB67-483C-B4C2-895820A49316}"/>
              </a:ext>
            </a:extLst>
          </p:cNvPr>
          <p:cNvSpPr/>
          <p:nvPr/>
        </p:nvSpPr>
        <p:spPr>
          <a:xfrm>
            <a:off x="4970135" y="5365888"/>
            <a:ext cx="735746" cy="1462746"/>
          </a:xfrm>
          <a:prstGeom prst="arc">
            <a:avLst>
              <a:gd name="adj1" fmla="val 10729121"/>
              <a:gd name="adj2" fmla="val 0"/>
            </a:avLst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07FC49C-6056-434C-8EBA-58B40D4471BE}"/>
              </a:ext>
            </a:extLst>
          </p:cNvPr>
          <p:cNvSpPr txBox="1"/>
          <p:nvPr/>
        </p:nvSpPr>
        <p:spPr>
          <a:xfrm>
            <a:off x="4799413" y="6100898"/>
            <a:ext cx="1254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Fishing Effort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C47B944-3CC6-4ACE-BEE8-85A098E9BB3B}"/>
              </a:ext>
            </a:extLst>
          </p:cNvPr>
          <p:cNvSpPr txBox="1"/>
          <p:nvPr/>
        </p:nvSpPr>
        <p:spPr>
          <a:xfrm rot="16200000">
            <a:off x="4097718" y="5415619"/>
            <a:ext cx="101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rgbClr val="FFFF00"/>
                </a:solidFill>
                <a:latin typeface="Arial Narrow" panose="020B0606020202030204" pitchFamily="34" charset="0"/>
              </a:rPr>
              <a:t>Revenue </a:t>
            </a:r>
            <a:r>
              <a:rPr lang="en-AU" sz="1400" b="1" dirty="0">
                <a:solidFill>
                  <a:srgbClr val="FFFF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</a:t>
            </a:r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 and </a:t>
            </a:r>
            <a:r>
              <a:rPr lang="en-AU" sz="1400" b="1" dirty="0">
                <a:solidFill>
                  <a:srgbClr val="00B0F0"/>
                </a:solidFill>
                <a:latin typeface="Arial Narrow" panose="020B0606020202030204" pitchFamily="34" charset="0"/>
              </a:rPr>
              <a:t>Cost </a:t>
            </a:r>
            <a:r>
              <a:rPr lang="en-AU" sz="1400" b="1" dirty="0">
                <a:solidFill>
                  <a:srgbClr val="00B0F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</a:t>
            </a:r>
            <a:endParaRPr lang="en-A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E7424E4F-F68C-40A7-9A91-74D7F3F14974}"/>
              </a:ext>
            </a:extLst>
          </p:cNvPr>
          <p:cNvCxnSpPr>
            <a:cxnSpLocks/>
          </p:cNvCxnSpPr>
          <p:nvPr/>
        </p:nvCxnSpPr>
        <p:spPr>
          <a:xfrm>
            <a:off x="5345023" y="5420653"/>
            <a:ext cx="0" cy="328573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C313A321-00DF-42DA-9149-AA7BB09BC31A}"/>
              </a:ext>
            </a:extLst>
          </p:cNvPr>
          <p:cNvSpPr txBox="1"/>
          <p:nvPr/>
        </p:nvSpPr>
        <p:spPr>
          <a:xfrm>
            <a:off x="5158158" y="5169397"/>
            <a:ext cx="7271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MSY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9437F30-E9CD-4D85-B1C5-4F1DA96B129B}"/>
              </a:ext>
            </a:extLst>
          </p:cNvPr>
          <p:cNvSpPr txBox="1"/>
          <p:nvPr/>
        </p:nvSpPr>
        <p:spPr>
          <a:xfrm>
            <a:off x="4983280" y="5308989"/>
            <a:ext cx="3895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MEY</a:t>
            </a:r>
          </a:p>
        </p:txBody>
      </p: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96100BB0-0AA1-4186-BD70-8DCEADF13881}"/>
              </a:ext>
            </a:extLst>
          </p:cNvPr>
          <p:cNvCxnSpPr>
            <a:cxnSpLocks/>
          </p:cNvCxnSpPr>
          <p:nvPr/>
        </p:nvCxnSpPr>
        <p:spPr>
          <a:xfrm flipV="1">
            <a:off x="4909252" y="5124357"/>
            <a:ext cx="0" cy="97290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5C998BBB-4831-404F-AD31-F7B06C8EB588}"/>
              </a:ext>
            </a:extLst>
          </p:cNvPr>
          <p:cNvCxnSpPr>
            <a:cxnSpLocks/>
          </p:cNvCxnSpPr>
          <p:nvPr/>
        </p:nvCxnSpPr>
        <p:spPr>
          <a:xfrm flipV="1">
            <a:off x="4954154" y="5364330"/>
            <a:ext cx="954764" cy="69620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F95FDE1A-B827-47F4-92F0-C12C05508B7E}"/>
              </a:ext>
            </a:extLst>
          </p:cNvPr>
          <p:cNvCxnSpPr>
            <a:cxnSpLocks/>
          </p:cNvCxnSpPr>
          <p:nvPr/>
        </p:nvCxnSpPr>
        <p:spPr>
          <a:xfrm>
            <a:off x="5202211" y="5513638"/>
            <a:ext cx="0" cy="35657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>
            <a:extLst>
              <a:ext uri="{FF2B5EF4-FFF2-40B4-BE49-F238E27FC236}">
                <a16:creationId xmlns:a16="http://schemas.microsoft.com/office/drawing/2014/main" id="{081F7A59-40CE-48B2-BBCE-66010E84D2C9}"/>
              </a:ext>
            </a:extLst>
          </p:cNvPr>
          <p:cNvCxnSpPr>
            <a:cxnSpLocks/>
          </p:cNvCxnSpPr>
          <p:nvPr/>
        </p:nvCxnSpPr>
        <p:spPr>
          <a:xfrm flipV="1">
            <a:off x="4881190" y="6076153"/>
            <a:ext cx="1091273" cy="700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Arc 187">
            <a:extLst>
              <a:ext uri="{FF2B5EF4-FFF2-40B4-BE49-F238E27FC236}">
                <a16:creationId xmlns:a16="http://schemas.microsoft.com/office/drawing/2014/main" id="{D2D7F71C-268F-45DA-9311-F7EC4F6D69CC}"/>
              </a:ext>
            </a:extLst>
          </p:cNvPr>
          <p:cNvSpPr/>
          <p:nvPr/>
        </p:nvSpPr>
        <p:spPr>
          <a:xfrm>
            <a:off x="4966515" y="3799907"/>
            <a:ext cx="735746" cy="1462746"/>
          </a:xfrm>
          <a:prstGeom prst="arc">
            <a:avLst>
              <a:gd name="adj1" fmla="val 10729121"/>
              <a:gd name="adj2" fmla="val 0"/>
            </a:avLst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F9169BE1-BA33-4E05-986E-228D5182330A}"/>
              </a:ext>
            </a:extLst>
          </p:cNvPr>
          <p:cNvSpPr txBox="1"/>
          <p:nvPr/>
        </p:nvSpPr>
        <p:spPr>
          <a:xfrm>
            <a:off x="5057956" y="1204309"/>
            <a:ext cx="205356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2.  Stock Assessment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6066610D-ABEA-47BE-AC5E-A1506F3B6A84}"/>
              </a:ext>
            </a:extLst>
          </p:cNvPr>
          <p:cNvSpPr txBox="1"/>
          <p:nvPr/>
        </p:nvSpPr>
        <p:spPr>
          <a:xfrm>
            <a:off x="5093837" y="1533542"/>
            <a:ext cx="2053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How many fish can we catch?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7E84E026-08CD-4E2F-8966-6B9F692D4814}"/>
              </a:ext>
            </a:extLst>
          </p:cNvPr>
          <p:cNvSpPr txBox="1"/>
          <p:nvPr/>
        </p:nvSpPr>
        <p:spPr>
          <a:xfrm>
            <a:off x="4717610" y="4555201"/>
            <a:ext cx="1254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Population size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BCA55736-3BAC-4667-BC2F-D9CFD4B3DF5F}"/>
              </a:ext>
            </a:extLst>
          </p:cNvPr>
          <p:cNvSpPr txBox="1"/>
          <p:nvPr/>
        </p:nvSpPr>
        <p:spPr>
          <a:xfrm rot="16200000">
            <a:off x="4097692" y="3877957"/>
            <a:ext cx="101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Population growth rate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12D3C024-F767-4AB4-BF14-D2A1A8FD9992}"/>
              </a:ext>
            </a:extLst>
          </p:cNvPr>
          <p:cNvSpPr txBox="1"/>
          <p:nvPr/>
        </p:nvSpPr>
        <p:spPr>
          <a:xfrm>
            <a:off x="5687192" y="4177427"/>
            <a:ext cx="44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Arial Narrow" panose="020B0606020202030204" pitchFamily="34" charset="0"/>
              </a:rPr>
              <a:t>K</a:t>
            </a: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272FE620-195B-4F77-A1E1-63ADD794D49E}"/>
              </a:ext>
            </a:extLst>
          </p:cNvPr>
          <p:cNvSpPr txBox="1"/>
          <p:nvPr/>
        </p:nvSpPr>
        <p:spPr>
          <a:xfrm>
            <a:off x="5106748" y="3692548"/>
            <a:ext cx="72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MSY</a:t>
            </a:r>
          </a:p>
        </p:txBody>
      </p:sp>
      <p:cxnSp>
        <p:nvCxnSpPr>
          <p:cNvPr id="1027" name="Straight Arrow Connector 1026">
            <a:extLst>
              <a:ext uri="{FF2B5EF4-FFF2-40B4-BE49-F238E27FC236}">
                <a16:creationId xmlns:a16="http://schemas.microsoft.com/office/drawing/2014/main" id="{BE7D32FA-BF27-44FF-9EF7-E0BF200F8542}"/>
              </a:ext>
            </a:extLst>
          </p:cNvPr>
          <p:cNvCxnSpPr>
            <a:cxnSpLocks/>
          </p:cNvCxnSpPr>
          <p:nvPr/>
        </p:nvCxnSpPr>
        <p:spPr>
          <a:xfrm flipV="1">
            <a:off x="4909225" y="3586695"/>
            <a:ext cx="0" cy="97290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>
            <a:extLst>
              <a:ext uri="{FF2B5EF4-FFF2-40B4-BE49-F238E27FC236}">
                <a16:creationId xmlns:a16="http://schemas.microsoft.com/office/drawing/2014/main" id="{A8930B21-1DF7-4FFF-8D59-D386256E7B5F}"/>
              </a:ext>
            </a:extLst>
          </p:cNvPr>
          <p:cNvCxnSpPr>
            <a:cxnSpLocks/>
          </p:cNvCxnSpPr>
          <p:nvPr/>
        </p:nvCxnSpPr>
        <p:spPr>
          <a:xfrm flipV="1">
            <a:off x="4881163" y="4538491"/>
            <a:ext cx="1091273" cy="700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Freeform: Shape 1028">
            <a:extLst>
              <a:ext uri="{FF2B5EF4-FFF2-40B4-BE49-F238E27FC236}">
                <a16:creationId xmlns:a16="http://schemas.microsoft.com/office/drawing/2014/main" id="{332EC530-6CAA-4C09-ACC1-ABB5DB627484}"/>
              </a:ext>
            </a:extLst>
          </p:cNvPr>
          <p:cNvSpPr/>
          <p:nvPr/>
        </p:nvSpPr>
        <p:spPr>
          <a:xfrm rot="21441108">
            <a:off x="4894373" y="2341269"/>
            <a:ext cx="953705" cy="607535"/>
          </a:xfrm>
          <a:custGeom>
            <a:avLst/>
            <a:gdLst>
              <a:gd name="connsiteX0" fmla="*/ 0 w 1676400"/>
              <a:gd name="connsiteY0" fmla="*/ 711739 h 711739"/>
              <a:gd name="connsiteX1" fmla="*/ 419100 w 1676400"/>
              <a:gd name="connsiteY1" fmla="*/ 559339 h 711739"/>
              <a:gd name="connsiteX2" fmla="*/ 781050 w 1676400"/>
              <a:gd name="connsiteY2" fmla="*/ 187864 h 711739"/>
              <a:gd name="connsiteX3" fmla="*/ 1123950 w 1676400"/>
              <a:gd name="connsiteY3" fmla="*/ 16414 h 711739"/>
              <a:gd name="connsiteX4" fmla="*/ 1676400 w 1676400"/>
              <a:gd name="connsiteY4" fmla="*/ 6889 h 711739"/>
              <a:gd name="connsiteX5" fmla="*/ 1676400 w 1676400"/>
              <a:gd name="connsiteY5" fmla="*/ 6889 h 71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6400" h="711739">
                <a:moveTo>
                  <a:pt x="0" y="711739"/>
                </a:moveTo>
                <a:cubicBezTo>
                  <a:pt x="144462" y="679195"/>
                  <a:pt x="288925" y="646651"/>
                  <a:pt x="419100" y="559339"/>
                </a:cubicBezTo>
                <a:cubicBezTo>
                  <a:pt x="549275" y="472026"/>
                  <a:pt x="663575" y="278351"/>
                  <a:pt x="781050" y="187864"/>
                </a:cubicBezTo>
                <a:cubicBezTo>
                  <a:pt x="898525" y="97376"/>
                  <a:pt x="974725" y="46576"/>
                  <a:pt x="1123950" y="16414"/>
                </a:cubicBezTo>
                <a:cubicBezTo>
                  <a:pt x="1273175" y="-13749"/>
                  <a:pt x="1676400" y="6889"/>
                  <a:pt x="1676400" y="6889"/>
                </a:cubicBezTo>
                <a:lnTo>
                  <a:pt x="1676400" y="6889"/>
                </a:lnTo>
              </a:path>
            </a:pathLst>
          </a:cu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31" name="Straight Arrow Connector 1030">
            <a:extLst>
              <a:ext uri="{FF2B5EF4-FFF2-40B4-BE49-F238E27FC236}">
                <a16:creationId xmlns:a16="http://schemas.microsoft.com/office/drawing/2014/main" id="{A091E3C3-9317-4B4A-9F1D-FE7FC3006BC8}"/>
              </a:ext>
            </a:extLst>
          </p:cNvPr>
          <p:cNvCxnSpPr>
            <a:cxnSpLocks/>
          </p:cNvCxnSpPr>
          <p:nvPr/>
        </p:nvCxnSpPr>
        <p:spPr>
          <a:xfrm flipV="1">
            <a:off x="4898695" y="2060776"/>
            <a:ext cx="0" cy="97290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>
            <a:extLst>
              <a:ext uri="{FF2B5EF4-FFF2-40B4-BE49-F238E27FC236}">
                <a16:creationId xmlns:a16="http://schemas.microsoft.com/office/drawing/2014/main" id="{D64F0149-6027-40FB-AD19-B8632C0022F3}"/>
              </a:ext>
            </a:extLst>
          </p:cNvPr>
          <p:cNvCxnSpPr>
            <a:cxnSpLocks/>
          </p:cNvCxnSpPr>
          <p:nvPr/>
        </p:nvCxnSpPr>
        <p:spPr>
          <a:xfrm flipV="1">
            <a:off x="4880671" y="3001885"/>
            <a:ext cx="1048729" cy="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7EE96BCC-2F67-4DD3-BF6E-33CDC6E4A8B1}"/>
              </a:ext>
            </a:extLst>
          </p:cNvPr>
          <p:cNvCxnSpPr>
            <a:cxnSpLocks/>
          </p:cNvCxnSpPr>
          <p:nvPr/>
        </p:nvCxnSpPr>
        <p:spPr>
          <a:xfrm>
            <a:off x="4908732" y="2313916"/>
            <a:ext cx="899658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>
            <a:extLst>
              <a:ext uri="{FF2B5EF4-FFF2-40B4-BE49-F238E27FC236}">
                <a16:creationId xmlns:a16="http://schemas.microsoft.com/office/drawing/2014/main" id="{8FC243FD-03ED-4E93-B710-6A6A874500C9}"/>
              </a:ext>
            </a:extLst>
          </p:cNvPr>
          <p:cNvSpPr txBox="1"/>
          <p:nvPr/>
        </p:nvSpPr>
        <p:spPr>
          <a:xfrm>
            <a:off x="5032836" y="2999760"/>
            <a:ext cx="667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time</a:t>
            </a:r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37EF016B-E6FF-40BC-AA1A-12192109E095}"/>
              </a:ext>
            </a:extLst>
          </p:cNvPr>
          <p:cNvSpPr txBox="1"/>
          <p:nvPr/>
        </p:nvSpPr>
        <p:spPr>
          <a:xfrm rot="16200000">
            <a:off x="4106053" y="2297507"/>
            <a:ext cx="101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Population size</a:t>
            </a: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67B5F4EA-7FA1-4A11-81AE-83E91559BD5D}"/>
              </a:ext>
            </a:extLst>
          </p:cNvPr>
          <p:cNvSpPr txBox="1"/>
          <p:nvPr/>
        </p:nvSpPr>
        <p:spPr>
          <a:xfrm>
            <a:off x="5785030" y="2111963"/>
            <a:ext cx="44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  <a:latin typeface="Arial Narrow" panose="020B0606020202030204" pitchFamily="34" charset="0"/>
              </a:rPr>
              <a:t>K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7FA2414F-A5CD-401B-B9AA-114809815F80}"/>
              </a:ext>
            </a:extLst>
          </p:cNvPr>
          <p:cNvSpPr txBox="1"/>
          <p:nvPr/>
        </p:nvSpPr>
        <p:spPr>
          <a:xfrm>
            <a:off x="5019814" y="2469559"/>
            <a:ext cx="7271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rgbClr val="FF0000"/>
                </a:solidFill>
                <a:highlight>
                  <a:srgbClr val="FFFFFF"/>
                </a:highlight>
                <a:latin typeface="Arial Narrow" panose="020B0606020202030204" pitchFamily="34" charset="0"/>
              </a:rPr>
              <a:t>MSY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02A237-AD98-477B-848A-B33D3D0B03EC}"/>
              </a:ext>
            </a:extLst>
          </p:cNvPr>
          <p:cNvSpPr txBox="1"/>
          <p:nvPr/>
        </p:nvSpPr>
        <p:spPr>
          <a:xfrm>
            <a:off x="9289681" y="3570272"/>
            <a:ext cx="199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i="1" dirty="0">
                <a:solidFill>
                  <a:srgbClr val="FFFF00"/>
                </a:solidFill>
                <a:latin typeface="Arial Narrow" panose="020B0606020202030204" pitchFamily="34" charset="0"/>
              </a:rPr>
              <a:t>“Quotas stop the RACE to catch fish”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8A2E5-3903-45E1-8987-9E5AFFB860B2}"/>
              </a:ext>
            </a:extLst>
          </p:cNvPr>
          <p:cNvSpPr txBox="1"/>
          <p:nvPr/>
        </p:nvSpPr>
        <p:spPr>
          <a:xfrm>
            <a:off x="8315112" y="4255234"/>
            <a:ext cx="135593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00" b="1" dirty="0">
                <a:solidFill>
                  <a:srgbClr val="FFFF00"/>
                </a:solidFill>
                <a:latin typeface="Arial Narrow" panose="020B0606020202030204" pitchFamily="34" charset="0"/>
              </a:rPr>
              <a:t>Types of management plans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7E7955-08BC-4130-A3CD-CCF84477EE8F}"/>
              </a:ext>
            </a:extLst>
          </p:cNvPr>
          <p:cNvSpPr txBox="1"/>
          <p:nvPr/>
        </p:nvSpPr>
        <p:spPr>
          <a:xfrm>
            <a:off x="5332054" y="2440889"/>
            <a:ext cx="6438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00" b="1" dirty="0">
                <a:solidFill>
                  <a:srgbClr val="FFC000"/>
                </a:solidFill>
                <a:latin typeface="Arial Narrow" panose="020B0606020202030204" pitchFamily="34" charset="0"/>
              </a:rPr>
              <a:t>Steep slope = population is growing very fast</a:t>
            </a:r>
            <a:br>
              <a:rPr lang="en-AU" sz="600" b="1" dirty="0">
                <a:solidFill>
                  <a:srgbClr val="FFC000"/>
                </a:solidFill>
                <a:latin typeface="Arial Narrow" panose="020B0606020202030204" pitchFamily="34" charset="0"/>
              </a:rPr>
            </a:br>
            <a:endParaRPr lang="en-AU" sz="6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BFF7B0-BAD8-4101-9398-2BE7EFC0B591}"/>
              </a:ext>
            </a:extLst>
          </p:cNvPr>
          <p:cNvSpPr txBox="1"/>
          <p:nvPr/>
        </p:nvSpPr>
        <p:spPr>
          <a:xfrm>
            <a:off x="4976643" y="3437737"/>
            <a:ext cx="7703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00" b="1" dirty="0">
                <a:solidFill>
                  <a:srgbClr val="FFC000"/>
                </a:solidFill>
                <a:latin typeface="Arial Narrow" panose="020B0606020202030204" pitchFamily="34" charset="0"/>
              </a:rPr>
              <a:t>Idea: harvested stock is quickly replaced in the fastest time at MSY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B31255-EA21-4D38-A847-DEDC7444D458}"/>
              </a:ext>
            </a:extLst>
          </p:cNvPr>
          <p:cNvSpPr txBox="1"/>
          <p:nvPr/>
        </p:nvSpPr>
        <p:spPr>
          <a:xfrm>
            <a:off x="5487682" y="5579195"/>
            <a:ext cx="77036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00" b="1" dirty="0">
                <a:solidFill>
                  <a:srgbClr val="FFC000"/>
                </a:solidFill>
                <a:latin typeface="Arial Narrow" panose="020B0606020202030204" pitchFamily="34" charset="0"/>
              </a:rPr>
              <a:t>Losing $$$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99BFDC-76B4-4A11-8B71-AA187C452CD4}"/>
              </a:ext>
            </a:extLst>
          </p:cNvPr>
          <p:cNvSpPr txBox="1"/>
          <p:nvPr/>
        </p:nvSpPr>
        <p:spPr>
          <a:xfrm>
            <a:off x="11339112" y="3404120"/>
            <a:ext cx="841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500" b="1" dirty="0">
                <a:solidFill>
                  <a:srgbClr val="FFC000"/>
                </a:solidFill>
                <a:latin typeface="Arial Narrow" panose="020B0606020202030204" pitchFamily="34" charset="0"/>
              </a:rPr>
              <a:t>Allocated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500" b="1" dirty="0">
                <a:solidFill>
                  <a:srgbClr val="FFC000"/>
                </a:solidFill>
                <a:latin typeface="Arial Narrow" panose="020B0606020202030204" pitchFamily="34" charset="0"/>
              </a:rPr>
              <a:t>Auctioned</a:t>
            </a:r>
            <a:endParaRPr lang="en-AU" sz="6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E1205A-61B0-4F4E-A669-5B37014DFA17}"/>
              </a:ext>
            </a:extLst>
          </p:cNvPr>
          <p:cNvSpPr/>
          <p:nvPr/>
        </p:nvSpPr>
        <p:spPr>
          <a:xfrm>
            <a:off x="0" y="14589"/>
            <a:ext cx="8845737" cy="7078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A99395-2A15-4D1B-9EDF-F6067446B731}"/>
              </a:ext>
            </a:extLst>
          </p:cNvPr>
          <p:cNvSpPr txBox="1"/>
          <p:nvPr/>
        </p:nvSpPr>
        <p:spPr>
          <a:xfrm>
            <a:off x="2977301" y="188619"/>
            <a:ext cx="630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Introduction to Fisheries Management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316569-5DFE-462F-8369-951B83D02712}"/>
              </a:ext>
            </a:extLst>
          </p:cNvPr>
          <p:cNvSpPr txBox="1"/>
          <p:nvPr/>
        </p:nvSpPr>
        <p:spPr>
          <a:xfrm>
            <a:off x="187266" y="134126"/>
            <a:ext cx="7920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latin typeface="Arial Narrow" panose="020B0606020202030204" pitchFamily="34" charset="0"/>
              </a:rPr>
              <a:t>M</a:t>
            </a:r>
            <a:r>
              <a:rPr lang="en-AU" sz="1200" b="1" dirty="0">
                <a:latin typeface="Arial Narrow" panose="020B0606020202030204" pitchFamily="34" charset="0"/>
              </a:rPr>
              <a:t>arine</a:t>
            </a:r>
            <a:r>
              <a:rPr lang="en-AU" dirty="0"/>
              <a:t> </a:t>
            </a:r>
          </a:p>
          <a:p>
            <a:r>
              <a:rPr lang="en-AU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</a:t>
            </a:r>
            <a:r>
              <a:rPr lang="en-AU" sz="12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ducation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11B8D5-6CF8-4179-9B8C-CB3CB8398724}"/>
              </a:ext>
            </a:extLst>
          </p:cNvPr>
          <p:cNvSpPr txBox="1"/>
          <p:nvPr/>
        </p:nvSpPr>
        <p:spPr>
          <a:xfrm rot="16200000">
            <a:off x="-433435" y="233352"/>
            <a:ext cx="11167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80" dirty="0">
                <a:solidFill>
                  <a:schemeClr val="bg1"/>
                </a:solidFill>
                <a:latin typeface="Arial Narrow" panose="020B0606020202030204" pitchFamily="34" charset="0"/>
              </a:rPr>
              <a:t>marineeducation.com.au</a:t>
            </a:r>
          </a:p>
        </p:txBody>
      </p:sp>
    </p:spTree>
    <p:extLst>
      <p:ext uri="{BB962C8B-B14F-4D97-AF65-F5344CB8AC3E}">
        <p14:creationId xmlns:p14="http://schemas.microsoft.com/office/powerpoint/2010/main" val="258184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niversity of Queensland">
  <a:themeElements>
    <a:clrScheme name="UQ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51247A"/>
      </a:hlink>
      <a:folHlink>
        <a:srgbClr val="51247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Q PowerPoint Template v4.potx" id="{EB40B91F-2F7C-4628-893D-3539496D6C6A}" vid="{691CE4A2-4C6F-4895-A94C-37E246F52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UQ PowerPoint Template v4</Template>
  <TotalTime>4386</TotalTime>
  <Words>459</Words>
  <Application>Microsoft Office PowerPoint</Application>
  <PresentationFormat>Widescreen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University of Queensland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Gail Riches</cp:lastModifiedBy>
  <cp:revision>240</cp:revision>
  <dcterms:created xsi:type="dcterms:W3CDTF">2018-09-28T01:38:30Z</dcterms:created>
  <dcterms:modified xsi:type="dcterms:W3CDTF">2020-06-26T08:37:38Z</dcterms:modified>
</cp:coreProperties>
</file>