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38" r:id="rId2"/>
  </p:sldIdLst>
  <p:sldSz cx="6858000" cy="9144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Riches" initials="G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88" autoAdjust="0"/>
    <p:restoredTop sz="95214" autoAdjust="0"/>
  </p:normalViewPr>
  <p:slideViewPr>
    <p:cSldViewPr>
      <p:cViewPr>
        <p:scale>
          <a:sx n="90" d="100"/>
          <a:sy n="90" d="100"/>
        </p:scale>
        <p:origin x="1123" y="1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148" y="0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B311833B-65A7-4B04-9E13-7DEB37ED3333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33588" y="749300"/>
            <a:ext cx="28209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532"/>
            <a:ext cx="5510530" cy="4508101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148" y="9515854"/>
            <a:ext cx="2985406" cy="50125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E17E4790-4B88-4B3E-89CD-9E8426F404C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176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E4790-4B88-4B3E-89CD-9E8426F404CC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84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BCE7-22BB-4C35-B64C-521946A1A25E}" type="datetimeFigureOut">
              <a:rPr lang="en-AU" smtClean="0"/>
              <a:pPr/>
              <a:t>19/04/2020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11533-C339-4AC9-9FBB-5D0E827ECBD5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36"/>
          <p:cNvSpPr txBox="1"/>
          <p:nvPr/>
        </p:nvSpPr>
        <p:spPr>
          <a:xfrm>
            <a:off x="423625" y="8809682"/>
            <a:ext cx="1565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100" dirty="0">
                <a:latin typeface="Arial Narrow" pitchFamily="34" charset="0"/>
              </a:rPr>
              <a:t>© Marine Education 2020 	                                               </a:t>
            </a:r>
            <a:endParaRPr lang="en-AU" sz="1100" b="1" dirty="0">
              <a:latin typeface="Arial Narrow" pitchFamily="34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 flipH="1">
            <a:off x="469041" y="8808950"/>
            <a:ext cx="5863487" cy="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36"/>
          <p:cNvSpPr txBox="1"/>
          <p:nvPr/>
        </p:nvSpPr>
        <p:spPr>
          <a:xfrm>
            <a:off x="1675748" y="8809682"/>
            <a:ext cx="44246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100" dirty="0">
                <a:latin typeface="Arial Narrow" pitchFamily="34" charset="0"/>
              </a:rPr>
              <a:t>Ocean Chemistry </a:t>
            </a:r>
            <a:r>
              <a:rPr lang="en-AU" sz="1100" dirty="0" err="1">
                <a:latin typeface="Arial Narrow" pitchFamily="34" charset="0"/>
              </a:rPr>
              <a:t>Prac</a:t>
            </a:r>
            <a:r>
              <a:rPr lang="en-AU" sz="1100" dirty="0">
                <a:latin typeface="Arial Narrow" pitchFamily="34" charset="0"/>
              </a:rPr>
              <a:t>: Saturated Solutions and Crystallisation</a:t>
            </a:r>
          </a:p>
          <a:p>
            <a:pPr algn="ctr"/>
            <a:endParaRPr lang="en-AU" sz="1100" dirty="0">
              <a:latin typeface="Arial Narrow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FD31CAF-76B1-4A0F-BFD0-A9C6B5FBD72B}"/>
              </a:ext>
            </a:extLst>
          </p:cNvPr>
          <p:cNvSpPr txBox="1"/>
          <p:nvPr/>
        </p:nvSpPr>
        <p:spPr>
          <a:xfrm>
            <a:off x="564258" y="214201"/>
            <a:ext cx="79208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b="1" dirty="0">
                <a:latin typeface="Arial Narrow" panose="020B0606020202030204" pitchFamily="34" charset="0"/>
              </a:rPr>
              <a:t>M</a:t>
            </a:r>
            <a:r>
              <a:rPr lang="en-AU" sz="1200" b="1" dirty="0">
                <a:latin typeface="Arial Narrow" panose="020B0606020202030204" pitchFamily="34" charset="0"/>
              </a:rPr>
              <a:t>arine</a:t>
            </a:r>
            <a:r>
              <a:rPr lang="en-AU" dirty="0"/>
              <a:t> </a:t>
            </a:r>
          </a:p>
          <a:p>
            <a:r>
              <a:rPr lang="en-AU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E</a:t>
            </a:r>
            <a:r>
              <a:rPr lang="en-AU" sz="1200" dirty="0">
                <a:ln>
                  <a:solidFill>
                    <a:schemeClr val="tx1"/>
                  </a:solidFill>
                </a:ln>
                <a:latin typeface="Arial Narrow" panose="020B0606020202030204" pitchFamily="34" charset="0"/>
              </a:rPr>
              <a:t>ducation</a:t>
            </a:r>
          </a:p>
        </p:txBody>
      </p:sp>
      <p:sp>
        <p:nvSpPr>
          <p:cNvPr id="45" name="TextBox 17">
            <a:extLst>
              <a:ext uri="{FF2B5EF4-FFF2-40B4-BE49-F238E27FC236}">
                <a16:creationId xmlns:a16="http://schemas.microsoft.com/office/drawing/2014/main" id="{45DC8008-03A9-4A1F-8EB0-1337B78B98E3}"/>
              </a:ext>
            </a:extLst>
          </p:cNvPr>
          <p:cNvSpPr txBox="1"/>
          <p:nvPr/>
        </p:nvSpPr>
        <p:spPr>
          <a:xfrm>
            <a:off x="5518848" y="165470"/>
            <a:ext cx="1170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Arial Narrow" pitchFamily="34" charset="0"/>
              </a:rPr>
              <a:t>Name:</a:t>
            </a:r>
          </a:p>
          <a:p>
            <a:endParaRPr lang="en-US" sz="1200" b="1" dirty="0">
              <a:latin typeface="Arial Narrow" pitchFamily="34" charset="0"/>
            </a:endParaRPr>
          </a:p>
          <a:p>
            <a:r>
              <a:rPr lang="en-US" sz="1200" b="1" dirty="0">
                <a:latin typeface="Arial Narrow" pitchFamily="34" charset="0"/>
              </a:rPr>
              <a:t>Date: 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6ADC2CB-2259-430E-A4E9-F01BFE6DE9EE}"/>
              </a:ext>
            </a:extLst>
          </p:cNvPr>
          <p:cNvCxnSpPr/>
          <p:nvPr/>
        </p:nvCxnSpPr>
        <p:spPr>
          <a:xfrm flipH="1">
            <a:off x="465754" y="973010"/>
            <a:ext cx="58634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3995BC98-5C05-45C6-9C90-3A57C8C0F498}"/>
              </a:ext>
            </a:extLst>
          </p:cNvPr>
          <p:cNvSpPr txBox="1"/>
          <p:nvPr/>
        </p:nvSpPr>
        <p:spPr>
          <a:xfrm rot="16200000">
            <a:off x="-56443" y="313427"/>
            <a:ext cx="11167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80" dirty="0">
                <a:latin typeface="Arial Narrow" panose="020B0606020202030204" pitchFamily="34" charset="0"/>
              </a:rPr>
              <a:t>marineeducation.com.au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4C66FD-3620-45DA-A70B-04F02C406E9D}"/>
              </a:ext>
            </a:extLst>
          </p:cNvPr>
          <p:cNvSpPr txBox="1"/>
          <p:nvPr/>
        </p:nvSpPr>
        <p:spPr>
          <a:xfrm>
            <a:off x="1314772" y="103765"/>
            <a:ext cx="4162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>
                <a:latin typeface="Arial Narrow" panose="020B0606020202030204" pitchFamily="34" charset="0"/>
              </a:rPr>
              <a:t>Ocean Chemistry </a:t>
            </a:r>
            <a:r>
              <a:rPr lang="en-AU" sz="2800" b="1" dirty="0" err="1">
                <a:latin typeface="Arial Narrow" panose="020B0606020202030204" pitchFamily="34" charset="0"/>
              </a:rPr>
              <a:t>Prac</a:t>
            </a:r>
            <a:endParaRPr lang="en-AU" sz="2800" b="1" dirty="0">
              <a:latin typeface="Arial Narrow" panose="020B0606020202030204" pitchFamily="34" charset="0"/>
            </a:endParaRPr>
          </a:p>
          <a:p>
            <a:pPr algn="ctr"/>
            <a:r>
              <a:rPr lang="en-AU" sz="1400" b="1" dirty="0">
                <a:latin typeface="Arial Narrow" panose="020B0606020202030204" pitchFamily="34" charset="0"/>
              </a:rPr>
              <a:t>Saturated Solutions and Crystallisation</a:t>
            </a:r>
            <a:endParaRPr lang="en-AU" b="1" dirty="0">
              <a:latin typeface="Arial Narrow" panose="020B06060202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BC5301-D3A5-425F-9AD4-9AF4BC00F749}"/>
              </a:ext>
            </a:extLst>
          </p:cNvPr>
          <p:cNvSpPr/>
          <p:nvPr/>
        </p:nvSpPr>
        <p:spPr>
          <a:xfrm>
            <a:off x="483846" y="1051518"/>
            <a:ext cx="5827299" cy="9289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17CBF5-3EF4-4084-913E-DF8E6CF4294A}"/>
              </a:ext>
            </a:extLst>
          </p:cNvPr>
          <p:cNvSpPr txBox="1"/>
          <p:nvPr/>
        </p:nvSpPr>
        <p:spPr>
          <a:xfrm>
            <a:off x="62833" y="1098825"/>
            <a:ext cx="67951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Modified from Home Science Tools Inspired Learning at:</a:t>
            </a:r>
          </a:p>
          <a:p>
            <a:pPr algn="ctr"/>
            <a:endParaRPr lang="en-AU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A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https://learning-center.homesciencetools.com/article/crystal-growing-science/</a:t>
            </a:r>
          </a:p>
          <a:p>
            <a:pPr algn="ctr"/>
            <a:endParaRPr lang="en-AU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A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Instructions kindly provided by Unity College Caloundra</a:t>
            </a:r>
            <a:endParaRPr lang="en-A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306041-B4AA-4290-9EA0-B787A783954E}"/>
              </a:ext>
            </a:extLst>
          </p:cNvPr>
          <p:cNvSpPr txBox="1"/>
          <p:nvPr/>
        </p:nvSpPr>
        <p:spPr>
          <a:xfrm>
            <a:off x="409605" y="2088491"/>
            <a:ext cx="37394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AIM: 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To compare the properties of a supersaturated, saturated, and unsaturated solution. 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To model crystal 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precipitation 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when placed in a 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supersaturated 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solution.</a:t>
            </a:r>
          </a:p>
          <a:p>
            <a:pPr marL="342900" lvl="0" indent="-342900" fontAlgn="ctr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To model how the saturation of the solution affects the amount of crystallization.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To model crystal 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dissolution 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when placed in an 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unsaturated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solution</a:t>
            </a:r>
            <a:r>
              <a:rPr lang="en-AU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.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To model, using different salts, how different polymorphs of calcium carbonate </a:t>
            </a:r>
            <a:b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</a:b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(e.g. aragonite, calcite, vaterite) have different crystal structures</a:t>
            </a:r>
            <a:r>
              <a:rPr lang="en-US" sz="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.</a:t>
            </a:r>
            <a:endParaRPr lang="en-AU" sz="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B020A7-1142-418E-8398-0BCA5978216C}"/>
              </a:ext>
            </a:extLst>
          </p:cNvPr>
          <p:cNvSpPr txBox="1"/>
          <p:nvPr/>
        </p:nvSpPr>
        <p:spPr>
          <a:xfrm>
            <a:off x="4430916" y="2097601"/>
            <a:ext cx="201747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EQUIPMENT: </a:t>
            </a:r>
          </a:p>
          <a:p>
            <a:pPr fontAlgn="ctr"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3 x 250mL beakers for each group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Sodium Chloride (rock salt)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Aluminum Sulphate (alum)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Magnesium sulphate (Epsom salt)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AU" sz="800" dirty="0"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Food colouring (3 colours)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Measuring spoon for each group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Measuring Cylinder for each group</a:t>
            </a: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St</a:t>
            </a: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irring Rod for each group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3 paddle pop sticks for each group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3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pieces of string for each group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3 toothpicks for each group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Electric kettle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71450" lvl="0" indent="-171450" fontAlgn="ctr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Hot plate (optional)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049B5FF-FC44-4428-91B4-2BED662EB526}"/>
              </a:ext>
            </a:extLst>
          </p:cNvPr>
          <p:cNvSpPr txBox="1"/>
          <p:nvPr/>
        </p:nvSpPr>
        <p:spPr>
          <a:xfrm>
            <a:off x="409605" y="3104779"/>
            <a:ext cx="381148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METHOD: 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028700" fontAlgn="ctr">
              <a:spcAft>
                <a:spcPts val="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 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The class will be divided into three groups, with each group using a different salt to make the crystals. The different salts represent the different polymorphs (types) of calcium carbonate found in the ocean. Use food </a:t>
            </a:r>
            <a:r>
              <a:rPr lang="en-US" sz="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colouring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 to differentiate between the different types of salts.</a:t>
            </a:r>
            <a:endParaRPr lang="en-AU" sz="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en-A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F439649-1D78-45EA-9992-415A38D87D9C}"/>
              </a:ext>
            </a:extLst>
          </p:cNvPr>
          <p:cNvSpPr txBox="1"/>
          <p:nvPr/>
        </p:nvSpPr>
        <p:spPr>
          <a:xfrm>
            <a:off x="387807" y="3851486"/>
            <a:ext cx="366746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1. Make a 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supersaturated 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salt solution:</a:t>
            </a:r>
            <a:b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</a:br>
            <a:endParaRPr lang="en-AU" sz="8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Pour 150mL of very hot water into a beaker.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Measure out a spoonful of salt and add it to the water.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Stir the solution until all the salt is dissolved.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Continue to add and mix the salt until no more salt dissolves. Keep a record of how many spoons of salt you added to the water.</a:t>
            </a:r>
          </a:p>
          <a:p>
            <a:pPr marL="228600" lvl="0" indent="-228600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You may need to heat the beaker on the hot plate.</a:t>
            </a:r>
          </a:p>
          <a:p>
            <a:pPr lvl="0">
              <a:spcAft>
                <a:spcPts val="0"/>
              </a:spcAft>
            </a:pPr>
            <a:endParaRPr lang="en-AU" sz="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6A338C-CD33-4D54-AE78-DEA75E4BB00B}"/>
              </a:ext>
            </a:extLst>
          </p:cNvPr>
          <p:cNvSpPr txBox="1"/>
          <p:nvPr/>
        </p:nvSpPr>
        <p:spPr>
          <a:xfrm>
            <a:off x="401304" y="4971223"/>
            <a:ext cx="366746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ctr">
              <a:spcAft>
                <a:spcPts val="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2. Make a </a:t>
            </a:r>
            <a:r>
              <a:rPr lang="en-GB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saturated </a:t>
            </a: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salt solution</a:t>
            </a:r>
            <a:r>
              <a:rPr lang="en-AU" sz="800" dirty="0">
                <a:latin typeface="Arial Narrow" panose="020B0606020202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:</a:t>
            </a:r>
          </a:p>
          <a:p>
            <a:pPr lvl="0" fontAlgn="ctr">
              <a:spcAft>
                <a:spcPts val="0"/>
              </a:spcAft>
            </a:pPr>
            <a:endParaRPr lang="en-AU" sz="800" dirty="0"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Pour 150mL of water (room temperature) into a beaker.</a:t>
            </a: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Measure out a spoonful of salt and add it to the water.</a:t>
            </a: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Stir the solution until the salt is dissolved.</a:t>
            </a: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Continue to add and mix the salt until no more salt dissolves. Keep a record of how many spoons of salt you added to the water.</a:t>
            </a:r>
            <a:endParaRPr lang="en-AU" sz="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1">
              <a:spcAft>
                <a:spcPts val="0"/>
              </a:spcAft>
            </a:pPr>
            <a:endParaRPr lang="en-AU" sz="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3. Make an </a:t>
            </a: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unsaturated 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</a:rPr>
              <a:t>salt solution:</a:t>
            </a:r>
          </a:p>
          <a:p>
            <a:pPr lvl="0">
              <a:spcAft>
                <a:spcPts val="0"/>
              </a:spcAft>
            </a:pPr>
            <a:endParaRPr lang="en-AU" sz="8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  <a:p>
            <a:pPr marL="22860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Pour 150mL of water (room temperature) into a beaker.</a:t>
            </a:r>
          </a:p>
          <a:p>
            <a:pPr marL="22860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Add ¼ the amount of salt that you added to make the unsaturated solution.</a:t>
            </a:r>
          </a:p>
          <a:p>
            <a:pPr marL="22860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Stir the solution until the salt is dissolved.</a:t>
            </a:r>
          </a:p>
          <a:p>
            <a:pPr fontAlgn="ctr"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 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lvl="0" fontAlgn="ctr">
              <a:spcAft>
                <a:spcPts val="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4. Seed your crystals:</a:t>
            </a:r>
          </a:p>
          <a:p>
            <a:pPr lvl="0" fontAlgn="ctr">
              <a:spcAft>
                <a:spcPts val="0"/>
              </a:spcAft>
            </a:pPr>
            <a:endParaRPr lang="en-GB" sz="8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Tie the piece of toothpick to one end of the string</a:t>
            </a: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Tie the other end of the string around the </a:t>
            </a:r>
            <a:r>
              <a:rPr lang="en-US" sz="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centre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of the </a:t>
            </a:r>
            <a:r>
              <a:rPr lang="en-US" sz="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paddlepop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stick.</a:t>
            </a:r>
          </a:p>
          <a:p>
            <a:pPr marL="228600" lvl="0" indent="-228600" fontAlgn="ctr">
              <a:spcAft>
                <a:spcPts val="0"/>
              </a:spcAft>
              <a:buFont typeface="+mj-lt"/>
              <a:buAutoNum type="alphaLcParenR"/>
            </a:pP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Place the </a:t>
            </a:r>
            <a:r>
              <a:rPr lang="en-US" sz="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paddlepop</a:t>
            </a:r>
            <a:r>
              <a:rPr lang="en-US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 stick across the top of a beaker of the supersaturated salt solution. The end of the string with the piece of toothpick should dangle into the solution. Repeat with the remaining salt solutions</a:t>
            </a:r>
          </a:p>
          <a:p>
            <a:pPr lvl="0" fontAlgn="ctr">
              <a:spcAft>
                <a:spcPts val="0"/>
              </a:spcAft>
            </a:pPr>
            <a:endParaRPr lang="en-GB" sz="8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  <a:p>
            <a:pPr lvl="0" fontAlgn="ctr">
              <a:spcAft>
                <a:spcPts val="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5. Place the salt solutions in the fridge and leave for 24-48hrs.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2B39CDC-8794-4CE9-8B8D-40F25C713DAB}"/>
              </a:ext>
            </a:extLst>
          </p:cNvPr>
          <p:cNvCxnSpPr/>
          <p:nvPr/>
        </p:nvCxnSpPr>
        <p:spPr>
          <a:xfrm>
            <a:off x="4221088" y="2191899"/>
            <a:ext cx="0" cy="5760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835B5E5-E9CC-4BE3-B03D-1DC1979A8A03}"/>
              </a:ext>
            </a:extLst>
          </p:cNvPr>
          <p:cNvSpPr/>
          <p:nvPr/>
        </p:nvSpPr>
        <p:spPr>
          <a:xfrm>
            <a:off x="450516" y="7952539"/>
            <a:ext cx="5891015" cy="80414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84AA5D-D070-4055-BF9A-04F1ED00366F}"/>
              </a:ext>
            </a:extLst>
          </p:cNvPr>
          <p:cNvSpPr txBox="1"/>
          <p:nvPr/>
        </p:nvSpPr>
        <p:spPr>
          <a:xfrm>
            <a:off x="423625" y="7991360"/>
            <a:ext cx="60595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spcAft>
                <a:spcPts val="0"/>
              </a:spcAft>
            </a:pPr>
            <a:r>
              <a:rPr lang="en-US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OBSERVATIONS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fontAlgn="ctr">
              <a:spcAft>
                <a:spcPts val="0"/>
              </a:spcAft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 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+mj-lt"/>
              <a:buAutoNum type="arabicPeriod"/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Compare the size and the amount of crystallisation that occurred in each of the salt solutions.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+mj-lt"/>
              <a:buAutoNum type="arabicPeriod"/>
            </a:pP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Compare the crystal structure between the different types of salt solution/groups (</a:t>
            </a:r>
            <a:r>
              <a:rPr lang="en-GB" sz="8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rocksalt</a:t>
            </a: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alum, Epsom salt)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42900" lvl="0" indent="-342900" fontAlgn="ctr">
              <a:spcAft>
                <a:spcPts val="0"/>
              </a:spcAft>
              <a:buFont typeface="+mj-lt"/>
              <a:buAutoNum type="arabicPeriod"/>
            </a:pPr>
            <a:r>
              <a:rPr lang="en-GB" sz="8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Place the crystals from the supersaturated solution into the unsaturated solution. </a:t>
            </a:r>
            <a:r>
              <a:rPr lang="en-GB" sz="8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Observe what happens to the crystals (may take awhile).   </a:t>
            </a:r>
            <a:endParaRPr lang="en-AU" sz="800" dirty="0">
              <a:effectLst/>
              <a:latin typeface="Arial Narrow" panose="020B0606020202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2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144021</TotalTime>
  <Words>615</Words>
  <Application>Microsoft Office PowerPoint</Application>
  <PresentationFormat>On-screen Show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daniellem</dc:creator>
  <cp:lastModifiedBy>Gail Riches</cp:lastModifiedBy>
  <cp:revision>19153</cp:revision>
  <cp:lastPrinted>2019-01-14T00:32:25Z</cp:lastPrinted>
  <dcterms:created xsi:type="dcterms:W3CDTF">2011-04-13T05:15:36Z</dcterms:created>
  <dcterms:modified xsi:type="dcterms:W3CDTF">2020-04-19T03:45:30Z</dcterms:modified>
</cp:coreProperties>
</file>