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38" r:id="rId2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88" autoAdjust="0"/>
    <p:restoredTop sz="95214" autoAdjust="0"/>
  </p:normalViewPr>
  <p:slideViewPr>
    <p:cSldViewPr>
      <p:cViewPr>
        <p:scale>
          <a:sx n="60" d="100"/>
          <a:sy n="60" d="100"/>
        </p:scale>
        <p:origin x="1542" y="-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9300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21/07/2020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36"/>
          <p:cNvSpPr txBox="1"/>
          <p:nvPr/>
        </p:nvSpPr>
        <p:spPr>
          <a:xfrm>
            <a:off x="423625" y="8809682"/>
            <a:ext cx="1565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>
                <a:latin typeface="Arial Narrow" pitchFamily="34" charset="0"/>
              </a:rPr>
              <a:t>© Marine Education 2020 	                                               </a:t>
            </a:r>
            <a:endParaRPr lang="en-AU" sz="1100" b="1" dirty="0">
              <a:latin typeface="Arial Narrow" pitchFamily="34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469041" y="8808950"/>
            <a:ext cx="5863487" cy="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6"/>
          <p:cNvSpPr txBox="1"/>
          <p:nvPr/>
        </p:nvSpPr>
        <p:spPr>
          <a:xfrm>
            <a:off x="1675749" y="8809682"/>
            <a:ext cx="3769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>
                <a:latin typeface="Arial Narrow" pitchFamily="34" charset="0"/>
              </a:rPr>
              <a:t>Primary Productivity </a:t>
            </a:r>
            <a:r>
              <a:rPr lang="en-AU" sz="1100" dirty="0" err="1">
                <a:latin typeface="Arial Narrow" pitchFamily="34" charset="0"/>
              </a:rPr>
              <a:t>Prac</a:t>
            </a:r>
            <a:r>
              <a:rPr lang="en-AU" sz="1100" dirty="0">
                <a:latin typeface="Arial Narrow" pitchFamily="34" charset="0"/>
              </a:rPr>
              <a:t> </a:t>
            </a:r>
          </a:p>
          <a:p>
            <a:pPr algn="ctr"/>
            <a:endParaRPr lang="en-AU" sz="1100" dirty="0">
              <a:latin typeface="Arial Narrow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D31CAF-76B1-4A0F-BFD0-A9C6B5FBD72B}"/>
              </a:ext>
            </a:extLst>
          </p:cNvPr>
          <p:cNvSpPr txBox="1"/>
          <p:nvPr/>
        </p:nvSpPr>
        <p:spPr>
          <a:xfrm>
            <a:off x="564258" y="214201"/>
            <a:ext cx="7920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latin typeface="Arial Narrow" panose="020B0606020202030204" pitchFamily="34" charset="0"/>
              </a:rPr>
              <a:t>M</a:t>
            </a:r>
            <a:r>
              <a:rPr lang="en-AU" sz="1200" b="1" dirty="0">
                <a:latin typeface="Arial Narrow" panose="020B0606020202030204" pitchFamily="34" charset="0"/>
              </a:rPr>
              <a:t>arine</a:t>
            </a:r>
            <a:r>
              <a:rPr lang="en-AU" dirty="0"/>
              <a:t> </a:t>
            </a:r>
          </a:p>
          <a:p>
            <a:r>
              <a:rPr lang="en-AU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</a:t>
            </a:r>
            <a:r>
              <a:rPr lang="en-AU" sz="12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ducation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45DC8008-03A9-4A1F-8EB0-1337B78B98E3}"/>
              </a:ext>
            </a:extLst>
          </p:cNvPr>
          <p:cNvSpPr txBox="1"/>
          <p:nvPr/>
        </p:nvSpPr>
        <p:spPr>
          <a:xfrm>
            <a:off x="5606283" y="188419"/>
            <a:ext cx="11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Arial Narrow" pitchFamily="34" charset="0"/>
              </a:rPr>
              <a:t>Name:</a:t>
            </a:r>
          </a:p>
          <a:p>
            <a:endParaRPr lang="en-US" sz="1200" b="1" dirty="0">
              <a:latin typeface="Arial Narrow" pitchFamily="34" charset="0"/>
            </a:endParaRPr>
          </a:p>
          <a:p>
            <a:r>
              <a:rPr lang="en-US" sz="1200" b="1" dirty="0">
                <a:latin typeface="Arial Narrow" pitchFamily="34" charset="0"/>
              </a:rPr>
              <a:t>Date: 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6ADC2CB-2259-430E-A4E9-F01BFE6DE9EE}"/>
              </a:ext>
            </a:extLst>
          </p:cNvPr>
          <p:cNvCxnSpPr/>
          <p:nvPr/>
        </p:nvCxnSpPr>
        <p:spPr>
          <a:xfrm flipH="1">
            <a:off x="465754" y="973010"/>
            <a:ext cx="58634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995BC98-5C05-45C6-9C90-3A57C8C0F498}"/>
              </a:ext>
            </a:extLst>
          </p:cNvPr>
          <p:cNvSpPr txBox="1"/>
          <p:nvPr/>
        </p:nvSpPr>
        <p:spPr>
          <a:xfrm rot="16200000">
            <a:off x="-56443" y="313427"/>
            <a:ext cx="11167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80" dirty="0">
                <a:latin typeface="Arial Narrow" panose="020B0606020202030204" pitchFamily="34" charset="0"/>
              </a:rPr>
              <a:t>marineeducation.com.au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4C66FD-3620-45DA-A70B-04F02C406E9D}"/>
              </a:ext>
            </a:extLst>
          </p:cNvPr>
          <p:cNvSpPr txBox="1"/>
          <p:nvPr/>
        </p:nvSpPr>
        <p:spPr>
          <a:xfrm>
            <a:off x="1308077" y="136728"/>
            <a:ext cx="434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Arial Narrow" panose="020B0606020202030204" pitchFamily="34" charset="0"/>
              </a:rPr>
              <a:t>Primary Productivity </a:t>
            </a:r>
            <a:r>
              <a:rPr lang="en-AU" sz="2400" b="1" dirty="0" err="1">
                <a:latin typeface="Arial Narrow" panose="020B0606020202030204" pitchFamily="34" charset="0"/>
              </a:rPr>
              <a:t>Prac</a:t>
            </a:r>
            <a:endParaRPr lang="en-AU" sz="2400" b="1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BC5301-D3A5-425F-9AD4-9AF4BC00F749}"/>
              </a:ext>
            </a:extLst>
          </p:cNvPr>
          <p:cNvSpPr/>
          <p:nvPr/>
        </p:nvSpPr>
        <p:spPr>
          <a:xfrm>
            <a:off x="487456" y="1051517"/>
            <a:ext cx="5841782" cy="5545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7CBF5-3EF4-4084-913E-DF8E6CF4294A}"/>
              </a:ext>
            </a:extLst>
          </p:cNvPr>
          <p:cNvSpPr txBox="1"/>
          <p:nvPr/>
        </p:nvSpPr>
        <p:spPr>
          <a:xfrm>
            <a:off x="1200357" y="543931"/>
            <a:ext cx="46870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50" dirty="0">
                <a:latin typeface="Arial Narrow" panose="020B0606020202030204" pitchFamily="34" charset="0"/>
              </a:rPr>
              <a:t>Modified from Lesson Plan by Kate Nunn </a:t>
            </a:r>
          </a:p>
          <a:p>
            <a:pPr algn="ctr"/>
            <a:r>
              <a:rPr lang="en-AU" sz="1050" dirty="0">
                <a:latin typeface="Arial Narrow" panose="020B0606020202030204" pitchFamily="34" charset="0"/>
              </a:rPr>
              <a:t>Rosedale State School (P-12)</a:t>
            </a:r>
          </a:p>
          <a:p>
            <a:pPr algn="ctr"/>
            <a:endParaRPr lang="en-AU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306041-B4AA-4290-9EA0-B787A783954E}"/>
              </a:ext>
            </a:extLst>
          </p:cNvPr>
          <p:cNvSpPr txBox="1"/>
          <p:nvPr/>
        </p:nvSpPr>
        <p:spPr>
          <a:xfrm>
            <a:off x="465754" y="1040178"/>
            <a:ext cx="5931926" cy="541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Research Question:</a:t>
            </a:r>
            <a:b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</a:br>
            <a:r>
              <a:rPr lang="en-AU" sz="14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Is there a relationship between nutrient concentration and phytoplankton growth? </a:t>
            </a:r>
            <a:endParaRPr lang="en-AU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B020A7-1142-418E-8398-0BCA5978216C}"/>
              </a:ext>
            </a:extLst>
          </p:cNvPr>
          <p:cNvSpPr txBox="1"/>
          <p:nvPr/>
        </p:nvSpPr>
        <p:spPr>
          <a:xfrm>
            <a:off x="381644" y="2050599"/>
            <a:ext cx="223844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EQUIPMENT: </a:t>
            </a:r>
          </a:p>
          <a:p>
            <a:pPr fontAlgn="ctr"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endParaRPr lang="en-AU" sz="10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Fluro Lights </a:t>
            </a:r>
            <a:endParaRPr lang="en-AU" sz="1000" dirty="0">
              <a:solidFill>
                <a:srgbClr val="000000"/>
              </a:solidFill>
              <a:latin typeface="Arial Narrow" panose="020B0606020202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Garden Fertiliser (and scales)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Water from a dam or lake system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Air tubing and pumps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1.25L bottles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Me</a:t>
            </a:r>
            <a:r>
              <a:rPr lang="en-AU" sz="10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asuring Cylinders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Marker Pen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Microscope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Water Testing Equipment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1000" dirty="0" err="1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CoralWatch</a:t>
            </a:r>
            <a:r>
              <a:rPr lang="en-AU" sz="10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Charts </a:t>
            </a:r>
            <a:endParaRPr lang="en-AU" sz="10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49B5FF-FC44-4428-91B4-2BED662EB526}"/>
              </a:ext>
            </a:extLst>
          </p:cNvPr>
          <p:cNvSpPr txBox="1"/>
          <p:nvPr/>
        </p:nvSpPr>
        <p:spPr>
          <a:xfrm>
            <a:off x="2772805" y="2041192"/>
            <a:ext cx="381148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RESULTS TABLE:</a:t>
            </a:r>
            <a:endParaRPr lang="en-AU" sz="10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39CDC-8794-4CE9-8B8D-40F25C713DAB}"/>
              </a:ext>
            </a:extLst>
          </p:cNvPr>
          <p:cNvCxnSpPr/>
          <p:nvPr/>
        </p:nvCxnSpPr>
        <p:spPr>
          <a:xfrm>
            <a:off x="2641279" y="2033924"/>
            <a:ext cx="0" cy="5760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35B5E5-E9CC-4BE3-B03D-1DC1979A8A03}"/>
              </a:ext>
            </a:extLst>
          </p:cNvPr>
          <p:cNvSpPr/>
          <p:nvPr/>
        </p:nvSpPr>
        <p:spPr>
          <a:xfrm>
            <a:off x="450516" y="7952539"/>
            <a:ext cx="5891015" cy="8072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84AA5D-D070-4055-BF9A-04F1ED00366F}"/>
              </a:ext>
            </a:extLst>
          </p:cNvPr>
          <p:cNvSpPr txBox="1"/>
          <p:nvPr/>
        </p:nvSpPr>
        <p:spPr>
          <a:xfrm>
            <a:off x="457033" y="7929776"/>
            <a:ext cx="588449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AU" sz="10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DISCUSSION QUESTIONS</a:t>
            </a:r>
            <a:endParaRPr lang="en-GB" sz="10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fontAlgn="ctr"/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What abiotic conditions do phytoplankton need to thrive (e.g</a:t>
            </a:r>
            <a:r>
              <a:rPr lang="en-US" sz="10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light, nutrient, heat</a:t>
            </a:r>
            <a:r>
              <a:rPr lang="en-US" sz="10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</a:t>
            </a:r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carbon dioxide and </a:t>
            </a:r>
            <a:r>
              <a:rPr lang="en-US" sz="10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oxygen</a:t>
            </a:r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requirements)? Where do we see high levels of phytoplankton production? What abiotic factors a</a:t>
            </a:r>
            <a:r>
              <a:rPr lang="en-US" sz="10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ffect </a:t>
            </a:r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phytoplankton growth? </a:t>
            </a:r>
          </a:p>
          <a:p>
            <a:pPr fontAlgn="ctr"/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Why do aquaculture farmers grow phytoplankton? How does the level of phytoplankton affect a wild-caught fishery? </a:t>
            </a:r>
          </a:p>
          <a:p>
            <a:pPr fontAlgn="ctr"/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How can human activities affect the natural production of phytoplankton (e.g. </a:t>
            </a:r>
            <a:r>
              <a:rPr lang="en-US" sz="10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and</a:t>
            </a:r>
            <a:r>
              <a:rPr lang="en-US" sz="10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cause eutrophication)?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6E275-96FA-4B2C-841F-B68E601386BD}"/>
              </a:ext>
            </a:extLst>
          </p:cNvPr>
          <p:cNvSpPr txBox="1"/>
          <p:nvPr/>
        </p:nvSpPr>
        <p:spPr>
          <a:xfrm>
            <a:off x="366111" y="1609534"/>
            <a:ext cx="6117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600" dirty="0">
                <a:latin typeface="Arial Narrow" panose="020B0606020202030204" pitchFamily="34" charset="0"/>
              </a:rPr>
              <a:t>Unit 1 Topic 2: Define the process of eutrophication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600" dirty="0">
                <a:latin typeface="Arial Narrow" panose="020B0606020202030204" pitchFamily="34" charset="0"/>
              </a:rPr>
              <a:t>Unit 2 Topic 1: Distinguish abiotic components</a:t>
            </a:r>
            <a:r>
              <a:rPr lang="en-AU" sz="600" baseline="0" dirty="0">
                <a:latin typeface="Arial Narrow" panose="020B0606020202030204" pitchFamily="34" charset="0"/>
              </a:rPr>
              <a:t> of marine ecosystems: light availability, depth, stratification, temperature, currents (water and wind), tides, sediment type and </a:t>
            </a:r>
            <a:r>
              <a:rPr lang="en-AU" sz="600" u="sng" baseline="0" dirty="0">
                <a:latin typeface="Arial Narrow" panose="020B0606020202030204" pitchFamily="34" charset="0"/>
              </a:rPr>
              <a:t>nutrient availability</a:t>
            </a:r>
            <a:endParaRPr lang="en-AU" sz="600" dirty="0"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600" baseline="0" dirty="0">
                <a:latin typeface="Arial Narrow" panose="020B0606020202030204" pitchFamily="34" charset="0"/>
              </a:rPr>
              <a:t>Unit 4 Topic 2: </a:t>
            </a:r>
            <a:r>
              <a:rPr lang="en-US" sz="600" baseline="0" dirty="0">
                <a:latin typeface="Arial Narrow" panose="020B0606020202030204" pitchFamily="34" charset="0"/>
              </a:rPr>
              <a:t> Explain how distribution of fish populations are determined by temperature, </a:t>
            </a:r>
            <a:r>
              <a:rPr lang="en-US" sz="600" u="sng" baseline="0" dirty="0">
                <a:latin typeface="Arial Narrow" panose="020B0606020202030204" pitchFamily="34" charset="0"/>
              </a:rPr>
              <a:t>primary productivity</a:t>
            </a:r>
            <a:r>
              <a:rPr lang="en-US" sz="600" baseline="0" dirty="0">
                <a:latin typeface="Arial Narrow" panose="020B0606020202030204" pitchFamily="34" charset="0"/>
              </a:rPr>
              <a:t> and nutrient dispersal, and these are influenced by currents, upwelling and seasonal factors</a:t>
            </a:r>
            <a:endParaRPr lang="en-AU" sz="600" baseline="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835866-96F0-491F-95AF-B93BCA720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33" y="5136551"/>
            <a:ext cx="3490499" cy="261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76AD019-D6F7-4529-9897-1306528B774F}"/>
              </a:ext>
            </a:extLst>
          </p:cNvPr>
          <p:cNvSpPr txBox="1"/>
          <p:nvPr/>
        </p:nvSpPr>
        <p:spPr>
          <a:xfrm>
            <a:off x="2754850" y="7697822"/>
            <a:ext cx="382943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050505"/>
                </a:solidFill>
                <a:effectLst/>
                <a:latin typeface="Arial Narrow" panose="020B0606020202030204" pitchFamily="34" charset="0"/>
              </a:rPr>
              <a:t>Double Fluro lights behind trials. Photograph: Kate Nunn – Rosedale SS </a:t>
            </a:r>
            <a:endParaRPr lang="en-AU" sz="1000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46BCA9-73A5-42A2-8C13-09F95AEEB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361555"/>
              </p:ext>
            </p:extLst>
          </p:nvPr>
        </p:nvGraphicFramePr>
        <p:xfrm>
          <a:off x="2850382" y="2338686"/>
          <a:ext cx="3478855" cy="10355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7081">
                  <a:extLst>
                    <a:ext uri="{9D8B030D-6E8A-4147-A177-3AD203B41FA5}">
                      <a16:colId xmlns:a16="http://schemas.microsoft.com/office/drawing/2014/main" val="827588681"/>
                    </a:ext>
                  </a:extLst>
                </a:gridCol>
                <a:gridCol w="485918">
                  <a:extLst>
                    <a:ext uri="{9D8B030D-6E8A-4147-A177-3AD203B41FA5}">
                      <a16:colId xmlns:a16="http://schemas.microsoft.com/office/drawing/2014/main" val="873564345"/>
                    </a:ext>
                  </a:extLst>
                </a:gridCol>
                <a:gridCol w="485918">
                  <a:extLst>
                    <a:ext uri="{9D8B030D-6E8A-4147-A177-3AD203B41FA5}">
                      <a16:colId xmlns:a16="http://schemas.microsoft.com/office/drawing/2014/main" val="2803629122"/>
                    </a:ext>
                  </a:extLst>
                </a:gridCol>
                <a:gridCol w="469001">
                  <a:extLst>
                    <a:ext uri="{9D8B030D-6E8A-4147-A177-3AD203B41FA5}">
                      <a16:colId xmlns:a16="http://schemas.microsoft.com/office/drawing/2014/main" val="2491689046"/>
                    </a:ext>
                  </a:extLst>
                </a:gridCol>
                <a:gridCol w="496979">
                  <a:extLst>
                    <a:ext uri="{9D8B030D-6E8A-4147-A177-3AD203B41FA5}">
                      <a16:colId xmlns:a16="http://schemas.microsoft.com/office/drawing/2014/main" val="3725717230"/>
                    </a:ext>
                  </a:extLst>
                </a:gridCol>
                <a:gridCol w="496979">
                  <a:extLst>
                    <a:ext uri="{9D8B030D-6E8A-4147-A177-3AD203B41FA5}">
                      <a16:colId xmlns:a16="http://schemas.microsoft.com/office/drawing/2014/main" val="3775641501"/>
                    </a:ext>
                  </a:extLst>
                </a:gridCol>
                <a:gridCol w="496979">
                  <a:extLst>
                    <a:ext uri="{9D8B030D-6E8A-4147-A177-3AD203B41FA5}">
                      <a16:colId xmlns:a16="http://schemas.microsoft.com/office/drawing/2014/main" val="93564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Fertiliser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2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555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Trial 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0g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1g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2g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3g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4g 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5g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455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980740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70711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05759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i="0" u="none" strike="noStrike" dirty="0">
                          <a:effectLst/>
                          <a:latin typeface="Arial Narrow" panose="020B0606020202030204" pitchFamily="34" charset="0"/>
                        </a:rPr>
                        <a:t>Average</a:t>
                      </a:r>
                    </a:p>
                  </a:txBody>
                  <a:tcPr marL="68580" marR="68580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AU" sz="10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AU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522779067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A84EA803-DAAC-46DF-BEEB-E1071A4A9FF0}"/>
              </a:ext>
            </a:extLst>
          </p:cNvPr>
          <p:cNvSpPr txBox="1"/>
          <p:nvPr/>
        </p:nvSpPr>
        <p:spPr>
          <a:xfrm>
            <a:off x="409605" y="4241571"/>
            <a:ext cx="2199929" cy="3565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00" b="1" dirty="0"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ALLOCATE JOBS (listed below):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Safety officer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Prepare bottles - u</a:t>
            </a: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se a measuring cylinder to fill bottles with water containing </a:t>
            </a:r>
            <a:r>
              <a:rPr lang="en-AU" sz="1000" dirty="0" err="1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phytoplankon</a:t>
            </a:r>
            <a:endParaRPr lang="en-AU" sz="1000" dirty="0">
              <a:effectLst/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Setup air tubing - each bottle needs air tubing connected to a pump </a:t>
            </a:r>
            <a:r>
              <a:rPr lang="en-AU" sz="1000" dirty="0"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(</a:t>
            </a: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above water level to prevent backflow)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Nutrient weighing – use fertiliser and scales </a:t>
            </a:r>
            <a:endParaRPr lang="en-AU" sz="1000" dirty="0"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Label bottles</a:t>
            </a:r>
            <a:endParaRPr lang="en-AU" sz="1000" dirty="0"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Light setup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dirty="0"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Test Water</a:t>
            </a:r>
          </a:p>
          <a:p>
            <a:endParaRPr lang="en-AU" sz="1000" dirty="0"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AU" sz="1000" dirty="0">
                <a:effectLst/>
                <a:latin typeface="Arial Narrow" panose="020B0606020202030204" pitchFamily="34" charset="0"/>
                <a:ea typeface="PMingLiU" panose="020B0604030504040204" pitchFamily="18" charset="-120"/>
                <a:cs typeface="Times New Roman" panose="02020603050405020304" pitchFamily="18" charset="0"/>
              </a:rPr>
              <a:t>Check phytoplankton- use microscope to determine quality of phytoplankton</a:t>
            </a:r>
          </a:p>
          <a:p>
            <a:pPr lvl="0"/>
            <a:endParaRPr lang="en-AU" sz="800" dirty="0">
              <a:latin typeface="Arial Narrow" panose="020B0606020202030204" pitchFamily="34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D6DB9A-0879-486D-B34C-DC165434CF36}"/>
              </a:ext>
            </a:extLst>
          </p:cNvPr>
          <p:cNvSpPr txBox="1"/>
          <p:nvPr/>
        </p:nvSpPr>
        <p:spPr>
          <a:xfrm>
            <a:off x="4291418" y="3455880"/>
            <a:ext cx="21216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50505"/>
                </a:solidFill>
                <a:latin typeface="Arial Narrow" panose="020B0606020202030204" pitchFamily="34" charset="0"/>
              </a:rPr>
              <a:t>After one week, use a </a:t>
            </a:r>
            <a:r>
              <a:rPr lang="en-US" sz="1000" dirty="0" err="1">
                <a:solidFill>
                  <a:srgbClr val="050505"/>
                </a:solidFill>
                <a:latin typeface="Arial Narrow" panose="020B0606020202030204" pitchFamily="34" charset="0"/>
              </a:rPr>
              <a:t>CoralWatch</a:t>
            </a:r>
            <a:r>
              <a:rPr lang="en-US" sz="1000" dirty="0">
                <a:solidFill>
                  <a:srgbClr val="050505"/>
                </a:solidFill>
                <a:latin typeface="Arial Narrow" panose="020B0606020202030204" pitchFamily="34" charset="0"/>
              </a:rPr>
              <a:t> Chart to record the darkness of each trial as an indicator of phytoplankton growth.</a:t>
            </a:r>
          </a:p>
        </p:txBody>
      </p:sp>
      <p:pic>
        <p:nvPicPr>
          <p:cNvPr id="3074" name="Picture 2" descr="CoralWatch – Citizen Science on the Reef">
            <a:extLst>
              <a:ext uri="{FF2B5EF4-FFF2-40B4-BE49-F238E27FC236}">
                <a16:creationId xmlns:a16="http://schemas.microsoft.com/office/drawing/2014/main" id="{74938071-F637-464F-8B05-5810B2B68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33" y="3516858"/>
            <a:ext cx="1410302" cy="141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21AA80-F5C8-442A-BD7E-49BF14BE18E2}"/>
              </a:ext>
            </a:extLst>
          </p:cNvPr>
          <p:cNvSpPr txBox="1"/>
          <p:nvPr/>
        </p:nvSpPr>
        <p:spPr>
          <a:xfrm>
            <a:off x="2756070" y="4884600"/>
            <a:ext cx="219179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1" dirty="0">
                <a:solidFill>
                  <a:srgbClr val="050505"/>
                </a:solidFill>
                <a:effectLst/>
                <a:latin typeface="Arial Narrow" panose="020B0606020202030204" pitchFamily="34" charset="0"/>
              </a:rPr>
              <a:t>Image: CoralWatch.org</a:t>
            </a:r>
            <a:endParaRPr lang="en-AU" sz="10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2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144160</TotalTime>
  <Words>384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Gail Riches</cp:lastModifiedBy>
  <cp:revision>19181</cp:revision>
  <cp:lastPrinted>2019-01-14T00:32:25Z</cp:lastPrinted>
  <dcterms:created xsi:type="dcterms:W3CDTF">2011-04-13T05:15:36Z</dcterms:created>
  <dcterms:modified xsi:type="dcterms:W3CDTF">2020-07-21T11:23:24Z</dcterms:modified>
</cp:coreProperties>
</file>