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772" r:id="rId2"/>
    <p:sldId id="848" r:id="rId3"/>
    <p:sldId id="1342" r:id="rId4"/>
    <p:sldId id="1343" r:id="rId5"/>
    <p:sldId id="1395" r:id="rId6"/>
    <p:sldId id="1181" r:id="rId7"/>
    <p:sldId id="1390" r:id="rId8"/>
    <p:sldId id="1273" r:id="rId9"/>
    <p:sldId id="1274" r:id="rId10"/>
    <p:sldId id="1275" r:id="rId11"/>
    <p:sldId id="1283" r:id="rId12"/>
    <p:sldId id="1392" r:id="rId13"/>
    <p:sldId id="1391" r:id="rId14"/>
    <p:sldId id="1415" r:id="rId15"/>
    <p:sldId id="1427" r:id="rId16"/>
    <p:sldId id="1428" r:id="rId17"/>
    <p:sldId id="1183" r:id="rId18"/>
    <p:sldId id="1048" r:id="rId19"/>
    <p:sldId id="1412" r:id="rId20"/>
    <p:sldId id="1413" r:id="rId21"/>
    <p:sldId id="1288" r:id="rId22"/>
    <p:sldId id="1207" r:id="rId23"/>
    <p:sldId id="1209" r:id="rId24"/>
    <p:sldId id="1409" r:id="rId25"/>
    <p:sldId id="1354" r:id="rId26"/>
    <p:sldId id="849" r:id="rId27"/>
    <p:sldId id="1353" r:id="rId28"/>
    <p:sldId id="749" r:id="rId29"/>
    <p:sldId id="1222" r:id="rId30"/>
    <p:sldId id="1357" r:id="rId31"/>
    <p:sldId id="752" r:id="rId32"/>
    <p:sldId id="1355" r:id="rId33"/>
    <p:sldId id="1251" r:id="rId34"/>
    <p:sldId id="1243" r:id="rId35"/>
    <p:sldId id="1242" r:id="rId36"/>
    <p:sldId id="1244" r:id="rId37"/>
    <p:sldId id="1245" r:id="rId38"/>
    <p:sldId id="1358" r:id="rId39"/>
    <p:sldId id="1246" r:id="rId40"/>
    <p:sldId id="1360" r:id="rId41"/>
    <p:sldId id="1359" r:id="rId42"/>
    <p:sldId id="1365" r:id="rId43"/>
    <p:sldId id="1366" r:id="rId44"/>
    <p:sldId id="1128" r:id="rId45"/>
    <p:sldId id="1401" r:id="rId46"/>
    <p:sldId id="1368" r:id="rId47"/>
    <p:sldId id="1260" r:id="rId48"/>
    <p:sldId id="1402" r:id="rId49"/>
    <p:sldId id="1404" r:id="rId50"/>
    <p:sldId id="1418" r:id="rId51"/>
    <p:sldId id="1419" r:id="rId52"/>
    <p:sldId id="1421" r:id="rId53"/>
    <p:sldId id="1423" r:id="rId54"/>
    <p:sldId id="1422" r:id="rId55"/>
    <p:sldId id="1406" r:id="rId56"/>
    <p:sldId id="1425" r:id="rId57"/>
    <p:sldId id="1411" r:id="rId58"/>
    <p:sldId id="1030" r:id="rId59"/>
    <p:sldId id="1269" r:id="rId60"/>
    <p:sldId id="1114" r:id="rId61"/>
    <p:sldId id="1282" r:id="rId62"/>
    <p:sldId id="1276" r:id="rId63"/>
    <p:sldId id="1271" r:id="rId64"/>
    <p:sldId id="1278" r:id="rId65"/>
    <p:sldId id="1211" r:id="rId66"/>
    <p:sldId id="1212" r:id="rId67"/>
    <p:sldId id="1285" r:id="rId68"/>
    <p:sldId id="1213" r:id="rId69"/>
    <p:sldId id="1424" r:id="rId70"/>
    <p:sldId id="1162" r:id="rId71"/>
    <p:sldId id="1387" r:id="rId72"/>
    <p:sldId id="1163" r:id="rId73"/>
    <p:sldId id="1388" r:id="rId74"/>
    <p:sldId id="1426" r:id="rId75"/>
    <p:sldId id="1168" r:id="rId76"/>
    <p:sldId id="816" r:id="rId77"/>
    <p:sldId id="1304" r:id="rId78"/>
    <p:sldId id="1305" r:id="rId79"/>
    <p:sldId id="1316" r:id="rId80"/>
    <p:sldId id="1317" r:id="rId81"/>
    <p:sldId id="1194" r:id="rId82"/>
    <p:sldId id="1318" r:id="rId83"/>
    <p:sldId id="1319" r:id="rId84"/>
    <p:sldId id="1320" r:id="rId85"/>
    <p:sldId id="1321" r:id="rId86"/>
    <p:sldId id="1340" r:id="rId87"/>
    <p:sldId id="1341" r:id="rId88"/>
    <p:sldId id="1323" r:id="rId89"/>
    <p:sldId id="1324" r:id="rId90"/>
    <p:sldId id="1325" r:id="rId91"/>
    <p:sldId id="1326" r:id="rId92"/>
    <p:sldId id="1327" r:id="rId93"/>
    <p:sldId id="1345" r:id="rId94"/>
    <p:sldId id="1350" r:id="rId95"/>
    <p:sldId id="1331" r:id="rId96"/>
    <p:sldId id="1344" r:id="rId97"/>
    <p:sldId id="1349" r:id="rId98"/>
    <p:sldId id="1351" r:id="rId99"/>
    <p:sldId id="1333" r:id="rId100"/>
    <p:sldId id="1332" r:id="rId101"/>
    <p:sldId id="1334" r:id="rId102"/>
    <p:sldId id="1335" r:id="rId103"/>
    <p:sldId id="1336" r:id="rId104"/>
    <p:sldId id="1337" r:id="rId105"/>
    <p:sldId id="1338" r:id="rId106"/>
    <p:sldId id="1339" r:id="rId107"/>
  </p:sldIdLst>
  <p:sldSz cx="6858000" cy="9144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il Riches" initials="G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 autoAdjust="0"/>
    <p:restoredTop sz="93275" autoAdjust="0"/>
  </p:normalViewPr>
  <p:slideViewPr>
    <p:cSldViewPr>
      <p:cViewPr>
        <p:scale>
          <a:sx n="80" d="100"/>
          <a:sy n="80" d="100"/>
        </p:scale>
        <p:origin x="918" y="-145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5FC57E-96E3-42AA-93BE-339DEBB4E6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86AC33-6AC7-4D09-AA3E-C34866501A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BCD5F-1EBD-4B74-ACAF-E50868CDA894}" type="datetimeFigureOut">
              <a:rPr lang="en-AU" smtClean="0"/>
              <a:t>11/07/2021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38CFB-34A5-47D3-A98C-DC961AE525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12523-1471-4BFB-B445-E08227BD87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EBC42-FCF8-42BF-83B7-D44B58198D6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626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406" cy="501257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148" y="0"/>
            <a:ext cx="2985406" cy="501257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B311833B-65A7-4B04-9E13-7DEB37ED3333}" type="datetimeFigureOut">
              <a:rPr lang="en-AU" smtClean="0"/>
              <a:pPr/>
              <a:t>11/07/2021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3588" y="749300"/>
            <a:ext cx="28209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532"/>
            <a:ext cx="5510530" cy="4508101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5854"/>
            <a:ext cx="2985406" cy="501257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148" y="9515854"/>
            <a:ext cx="2985406" cy="501257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E17E4790-4B88-4B3E-89CD-9E8426F404C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176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5273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9527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105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0877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0053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3030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0877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34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3746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35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9070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43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2460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44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285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0408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45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4951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46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4319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47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7221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48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1707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50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4421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51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7340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52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070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53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69787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54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1563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58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0877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297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59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2272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78470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08773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77943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21397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29258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08773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08773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16173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0877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86609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36816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70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24968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71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38681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72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05326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73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0526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7673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5835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1751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9582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442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11/07/2021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11/07/2021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11/07/2021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11/07/2021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11/07/2021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11/07/2021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11/07/2021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11/07/2021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11/07/2021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11/07/2021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11/07/2021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BBCE7-22BB-4C35-B64C-521946A1A25E}" type="datetimeFigureOut">
              <a:rPr lang="en-AU" smtClean="0"/>
              <a:pPr/>
              <a:t>11/07/2021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5.wdp"/><Relationship Id="rId4" Type="http://schemas.openxmlformats.org/officeDocument/2006/relationships/image" Target="../media/image35.png"/></Relationships>
</file>

<file path=ppt/slides/_rels/slide101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8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19.png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Relationship Id="rId4" Type="http://schemas.openxmlformats.org/officeDocument/2006/relationships/image" Target="../media/image20.png"/></Relationships>
</file>

<file path=ppt/slides/_rels/slide8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2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microsoft.com/office/2007/relationships/hdphoto" Target="../media/hdphoto13.wdp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4.wdp"/></Relationships>
</file>

<file path=ppt/slides/_rels/slide8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93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96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2.wdp"/><Relationship Id="rId4" Type="http://schemas.openxmlformats.org/officeDocument/2006/relationships/image" Target="../media/image31.png"/></Relationships>
</file>

<file path=ppt/slides/_rels/slide98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6"/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3C22BE-69B1-46D9-ABA0-EAB58A90BDAB}"/>
              </a:ext>
            </a:extLst>
          </p:cNvPr>
          <p:cNvSpPr txBox="1"/>
          <p:nvPr/>
        </p:nvSpPr>
        <p:spPr>
          <a:xfrm>
            <a:off x="1702939" y="6600370"/>
            <a:ext cx="1523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 Narrow" panose="020B0606020202030204" pitchFamily="34" charset="0"/>
              </a:rPr>
              <a:t>y=mx + 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B39C20-8006-44F3-854C-A2C81EC83E4D}"/>
              </a:ext>
            </a:extLst>
          </p:cNvPr>
          <p:cNvSpPr txBox="1"/>
          <p:nvPr/>
        </p:nvSpPr>
        <p:spPr>
          <a:xfrm>
            <a:off x="764705" y="1610539"/>
            <a:ext cx="5623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Analyse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 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Create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Scatter Plot Graphs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3E11CD-6F86-45A4-98E2-BF129F2091F8}"/>
              </a:ext>
            </a:extLst>
          </p:cNvPr>
          <p:cNvSpPr txBox="1"/>
          <p:nvPr/>
        </p:nvSpPr>
        <p:spPr>
          <a:xfrm>
            <a:off x="880969" y="7893653"/>
            <a:ext cx="5390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by Gail Riches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0D3C78-F606-4857-B363-137CB6EF5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364" y="3611188"/>
            <a:ext cx="4768810" cy="35366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49453-F0EF-493B-B923-09B744DC7F97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EC8E29E-71C3-4D07-B7A6-661272766111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540654-E2FF-436B-B3CA-40A09577739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D22F0-3BAB-4A39-A0DF-FEE9BBB64BCB}"/>
              </a:ext>
            </a:extLst>
          </p:cNvPr>
          <p:cNvSpPr txBox="1"/>
          <p:nvPr/>
        </p:nvSpPr>
        <p:spPr>
          <a:xfrm>
            <a:off x="1305220" y="316850"/>
            <a:ext cx="419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pitchFamily="34" charset="0"/>
              </a:rPr>
              <a:t>Little Books of Statistics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8E895389-9396-4506-8515-1221F4604F9E}"/>
              </a:ext>
            </a:extLst>
          </p:cNvPr>
          <p:cNvSpPr txBox="1"/>
          <p:nvPr/>
        </p:nvSpPr>
        <p:spPr>
          <a:xfrm>
            <a:off x="5445224" y="214200"/>
            <a:ext cx="117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 Narrow" pitchFamily="34" charset="0"/>
              </a:rPr>
              <a:t>Name:</a:t>
            </a:r>
          </a:p>
          <a:p>
            <a:endParaRPr lang="en-US" sz="1200" b="1" dirty="0">
              <a:latin typeface="Arial Narrow" pitchFamily="34" charset="0"/>
            </a:endParaRPr>
          </a:p>
          <a:p>
            <a:r>
              <a:rPr lang="en-US" sz="1200" b="1" dirty="0">
                <a:latin typeface="Arial Narrow" pitchFamily="34" charset="0"/>
              </a:rPr>
              <a:t>Date: </a:t>
            </a:r>
          </a:p>
        </p:txBody>
      </p:sp>
    </p:spTree>
    <p:extLst>
      <p:ext uri="{BB962C8B-B14F-4D97-AF65-F5344CB8AC3E}">
        <p14:creationId xmlns:p14="http://schemas.microsoft.com/office/powerpoint/2010/main" val="426419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912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6DF8FF8-F1F8-46F1-B89A-14AC132D4E28}"/>
              </a:ext>
            </a:extLst>
          </p:cNvPr>
          <p:cNvSpPr txBox="1"/>
          <p:nvPr/>
        </p:nvSpPr>
        <p:spPr>
          <a:xfrm>
            <a:off x="3370043" y="8016967"/>
            <a:ext cx="1688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highlight>
                  <a:srgbClr val="000000"/>
                </a:highlight>
              </a:rPr>
              <a:t>x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568018-5400-4704-9A13-2FA96A6C01DE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E4447D5C-DE03-4E80-820F-9D6415E5AF1A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7F371-5E92-4C2A-9ADA-BCD5A4163D27}"/>
              </a:ext>
            </a:extLst>
          </p:cNvPr>
          <p:cNvSpPr/>
          <p:nvPr/>
        </p:nvSpPr>
        <p:spPr>
          <a:xfrm>
            <a:off x="1076939" y="4144363"/>
            <a:ext cx="4801998" cy="38889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FA4AF0-4B37-4AD1-97C5-8F55A63B53A6}"/>
              </a:ext>
            </a:extLst>
          </p:cNvPr>
          <p:cNvCxnSpPr>
            <a:cxnSpLocks/>
          </p:cNvCxnSpPr>
          <p:nvPr/>
        </p:nvCxnSpPr>
        <p:spPr>
          <a:xfrm>
            <a:off x="1732735" y="7419557"/>
            <a:ext cx="384670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50AAA7C7-8312-4588-908B-9953D421DA58}"/>
              </a:ext>
            </a:extLst>
          </p:cNvPr>
          <p:cNvGraphicFramePr>
            <a:graphicFrameLocks noGrp="1"/>
          </p:cNvGraphicFramePr>
          <p:nvPr/>
        </p:nvGraphicFramePr>
        <p:xfrm>
          <a:off x="1699009" y="7439639"/>
          <a:ext cx="2949472" cy="18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BF567CEA-AA87-4578-B428-0DAE957777D4}"/>
              </a:ext>
            </a:extLst>
          </p:cNvPr>
          <p:cNvGraphicFramePr>
            <a:graphicFrameLocks noGrp="1"/>
          </p:cNvGraphicFramePr>
          <p:nvPr/>
        </p:nvGraphicFramePr>
        <p:xfrm>
          <a:off x="2267831" y="7515155"/>
          <a:ext cx="2949472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4FC083C9-A108-4167-B10A-6DD113A28D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22" t="48089"/>
          <a:stretch/>
        </p:blipFill>
        <p:spPr>
          <a:xfrm rot="16200000">
            <a:off x="432813" y="5836167"/>
            <a:ext cx="2443191" cy="2786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5D2F61-342F-4A34-97A5-D800F2CEF0C4}"/>
              </a:ext>
            </a:extLst>
          </p:cNvPr>
          <p:cNvCxnSpPr>
            <a:cxnSpLocks/>
          </p:cNvCxnSpPr>
          <p:nvPr/>
        </p:nvCxnSpPr>
        <p:spPr>
          <a:xfrm flipV="1">
            <a:off x="1732735" y="4449302"/>
            <a:ext cx="0" cy="29702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4BBAB46-4815-47F4-A2A0-47D6F879BC9F}"/>
              </a:ext>
            </a:extLst>
          </p:cNvPr>
          <p:cNvSpPr txBox="1"/>
          <p:nvPr/>
        </p:nvSpPr>
        <p:spPr>
          <a:xfrm>
            <a:off x="578621" y="5590746"/>
            <a:ext cx="72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highlight>
                  <a:srgbClr val="000000"/>
                </a:highlight>
              </a:rPr>
              <a:t>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9F3D59-D3F0-48FB-99D2-BDE766B025F4}"/>
              </a:ext>
            </a:extLst>
          </p:cNvPr>
          <p:cNvSpPr txBox="1"/>
          <p:nvPr/>
        </p:nvSpPr>
        <p:spPr>
          <a:xfrm>
            <a:off x="1199544" y="6646885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63C319-BCBF-433C-A97C-AC41D65613DA}"/>
              </a:ext>
            </a:extLst>
          </p:cNvPr>
          <p:cNvSpPr txBox="1"/>
          <p:nvPr/>
        </p:nvSpPr>
        <p:spPr>
          <a:xfrm>
            <a:off x="1195357" y="6060612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133B9-8CBC-4FD8-9E7C-59EF4299CE20}"/>
              </a:ext>
            </a:extLst>
          </p:cNvPr>
          <p:cNvSpPr txBox="1"/>
          <p:nvPr/>
        </p:nvSpPr>
        <p:spPr>
          <a:xfrm>
            <a:off x="1195356" y="5462109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C9FCE2-8EFF-4588-968E-0ECE74C93C71}"/>
              </a:ext>
            </a:extLst>
          </p:cNvPr>
          <p:cNvSpPr txBox="1"/>
          <p:nvPr/>
        </p:nvSpPr>
        <p:spPr>
          <a:xfrm>
            <a:off x="1207968" y="4823056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8115DF-0811-4F84-A2AC-45E1027410B5}"/>
              </a:ext>
            </a:extLst>
          </p:cNvPr>
          <p:cNvSpPr txBox="1"/>
          <p:nvPr/>
        </p:nvSpPr>
        <p:spPr>
          <a:xfrm>
            <a:off x="3559606" y="5452409"/>
            <a:ext cx="120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(3, 8)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48E298-49A6-441E-A7C4-D72CD61FAF1B}"/>
              </a:ext>
            </a:extLst>
          </p:cNvPr>
          <p:cNvSpPr/>
          <p:nvPr/>
        </p:nvSpPr>
        <p:spPr>
          <a:xfrm>
            <a:off x="2872172" y="6073014"/>
            <a:ext cx="566954" cy="5232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11B006-F1EB-4EA2-B2E1-366BF71C7711}"/>
              </a:ext>
            </a:extLst>
          </p:cNvPr>
          <p:cNvSpPr txBox="1"/>
          <p:nvPr/>
        </p:nvSpPr>
        <p:spPr>
          <a:xfrm>
            <a:off x="2835473" y="6125701"/>
            <a:ext cx="120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(2, 4)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7740D4-1FAB-476F-8365-9741AC5C281F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774CAE-67DE-4730-8EA8-D9CD0F399F27}"/>
              </a:ext>
            </a:extLst>
          </p:cNvPr>
          <p:cNvCxnSpPr>
            <a:cxnSpLocks/>
          </p:cNvCxnSpPr>
          <p:nvPr/>
        </p:nvCxnSpPr>
        <p:spPr>
          <a:xfrm>
            <a:off x="1849729" y="5076056"/>
            <a:ext cx="2422023" cy="0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1C942966-ABFC-4D1B-82DA-69EC3BAA3ECA}"/>
              </a:ext>
            </a:extLst>
          </p:cNvPr>
          <p:cNvGraphicFramePr>
            <a:graphicFrameLocks noGrp="1"/>
          </p:cNvGraphicFramePr>
          <p:nvPr/>
        </p:nvGraphicFramePr>
        <p:xfrm>
          <a:off x="1081523" y="1705894"/>
          <a:ext cx="480200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500">
                  <a:extLst>
                    <a:ext uri="{9D8B030D-6E8A-4147-A177-3AD203B41FA5}">
                      <a16:colId xmlns:a16="http://schemas.microsoft.com/office/drawing/2014/main" val="3756724007"/>
                    </a:ext>
                  </a:extLst>
                </a:gridCol>
                <a:gridCol w="1200500">
                  <a:extLst>
                    <a:ext uri="{9D8B030D-6E8A-4147-A177-3AD203B41FA5}">
                      <a16:colId xmlns:a16="http://schemas.microsoft.com/office/drawing/2014/main" val="2466414718"/>
                    </a:ext>
                  </a:extLst>
                </a:gridCol>
                <a:gridCol w="1200500">
                  <a:extLst>
                    <a:ext uri="{9D8B030D-6E8A-4147-A177-3AD203B41FA5}">
                      <a16:colId xmlns:a16="http://schemas.microsoft.com/office/drawing/2014/main" val="1246048321"/>
                    </a:ext>
                  </a:extLst>
                </a:gridCol>
                <a:gridCol w="1200500">
                  <a:extLst>
                    <a:ext uri="{9D8B030D-6E8A-4147-A177-3AD203B41FA5}">
                      <a16:colId xmlns:a16="http://schemas.microsoft.com/office/drawing/2014/main" val="236294200"/>
                    </a:ext>
                  </a:extLst>
                </a:gridCol>
              </a:tblGrid>
              <a:tr h="743557"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401218"/>
                  </a:ext>
                </a:extLst>
              </a:tr>
              <a:tr h="743557"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63641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6AFE595D-9D0A-427A-9ACB-371C8720D18F}"/>
              </a:ext>
            </a:extLst>
          </p:cNvPr>
          <p:cNvSpPr/>
          <p:nvPr/>
        </p:nvSpPr>
        <p:spPr>
          <a:xfrm>
            <a:off x="3648778" y="5478293"/>
            <a:ext cx="566954" cy="5232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7DD5B5-300E-46A7-B98F-ABBDBEB8277A}"/>
              </a:ext>
            </a:extLst>
          </p:cNvPr>
          <p:cNvSpPr txBox="1"/>
          <p:nvPr/>
        </p:nvSpPr>
        <p:spPr>
          <a:xfrm>
            <a:off x="3612079" y="5530980"/>
            <a:ext cx="120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(3, 6)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3724B48-9D88-4C3A-B813-265CF0875FCB}"/>
              </a:ext>
            </a:extLst>
          </p:cNvPr>
          <p:cNvCxnSpPr>
            <a:cxnSpLocks/>
          </p:cNvCxnSpPr>
          <p:nvPr/>
        </p:nvCxnSpPr>
        <p:spPr>
          <a:xfrm flipV="1">
            <a:off x="4648481" y="5590746"/>
            <a:ext cx="0" cy="1633130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F292505-EE26-4139-8697-FE01CA59B3FC}"/>
              </a:ext>
            </a:extLst>
          </p:cNvPr>
          <p:cNvSpPr txBox="1"/>
          <p:nvPr/>
        </p:nvSpPr>
        <p:spPr>
          <a:xfrm>
            <a:off x="4275832" y="4880323"/>
            <a:ext cx="120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(3, 8)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235EF75-C28A-4C6D-B48D-966082B0DA36}"/>
              </a:ext>
            </a:extLst>
          </p:cNvPr>
          <p:cNvSpPr/>
          <p:nvPr/>
        </p:nvSpPr>
        <p:spPr>
          <a:xfrm>
            <a:off x="4365004" y="4906207"/>
            <a:ext cx="566954" cy="5232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FDB6FB-F8E3-4D96-AE35-91F0E16E7AB5}"/>
              </a:ext>
            </a:extLst>
          </p:cNvPr>
          <p:cNvSpPr txBox="1"/>
          <p:nvPr/>
        </p:nvSpPr>
        <p:spPr>
          <a:xfrm>
            <a:off x="4328305" y="4958894"/>
            <a:ext cx="120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(4, 8)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65AED3-FD18-4ACF-81B6-3AF0BB281449}"/>
              </a:ext>
            </a:extLst>
          </p:cNvPr>
          <p:cNvSpPr txBox="1"/>
          <p:nvPr/>
        </p:nvSpPr>
        <p:spPr>
          <a:xfrm>
            <a:off x="1432072" y="214200"/>
            <a:ext cx="49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SCATTER PLOT graph</a:t>
            </a:r>
          </a:p>
        </p:txBody>
      </p:sp>
      <p:sp>
        <p:nvSpPr>
          <p:cNvPr id="33" name="TextBox 36">
            <a:extLst>
              <a:ext uri="{FF2B5EF4-FFF2-40B4-BE49-F238E27FC236}">
                <a16:creationId xmlns:a16="http://schemas.microsoft.com/office/drawing/2014/main" id="{5C698C6F-57BD-4934-A6FB-FBCAA8AB38BC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A4DD405C-D778-4C5F-929A-00ACFB8BEC7A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971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8E80BEB-89FC-4DC4-B7B5-E0A06FA996F4}"/>
              </a:ext>
            </a:extLst>
          </p:cNvPr>
          <p:cNvSpPr txBox="1"/>
          <p:nvPr/>
        </p:nvSpPr>
        <p:spPr>
          <a:xfrm>
            <a:off x="535030" y="1284729"/>
            <a:ext cx="593902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endParaRPr lang="en-AU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 </a:t>
            </a:r>
            <a:r>
              <a:rPr lang="en-AU" sz="5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Marker</a:t>
            </a:r>
            <a:endParaRPr lang="en-AU" sz="28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5E4341-0799-4F52-A331-58AF44A07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2763" b="5727"/>
          <a:stretch/>
        </p:blipFill>
        <p:spPr>
          <a:xfrm>
            <a:off x="2911843" y="2246136"/>
            <a:ext cx="1165230" cy="1016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C381F7-C2C8-45DB-B767-9F217AE0B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479" y="4572000"/>
            <a:ext cx="4910955" cy="3692178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558F3D43-64C9-4D6D-BA9D-276171D43879}"/>
              </a:ext>
            </a:extLst>
          </p:cNvPr>
          <p:cNvSpPr/>
          <p:nvPr/>
        </p:nvSpPr>
        <p:spPr>
          <a:xfrm>
            <a:off x="4204369" y="6507739"/>
            <a:ext cx="1152128" cy="108012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DF3113-909E-4170-AB72-572D7D783FB1}"/>
              </a:ext>
            </a:extLst>
          </p:cNvPr>
          <p:cNvSpPr/>
          <p:nvPr/>
        </p:nvSpPr>
        <p:spPr>
          <a:xfrm>
            <a:off x="1142238" y="5894907"/>
            <a:ext cx="719732" cy="70126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B971145-FC78-4E91-9D00-1FADF6B18592}"/>
              </a:ext>
            </a:extLst>
          </p:cNvPr>
          <p:cNvSpPr/>
          <p:nvPr/>
        </p:nvSpPr>
        <p:spPr>
          <a:xfrm>
            <a:off x="2152200" y="6789666"/>
            <a:ext cx="1657088" cy="51626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FE9ED-0FA7-4A61-A4F9-662C7C38C9D5}"/>
              </a:ext>
            </a:extLst>
          </p:cNvPr>
          <p:cNvSpPr txBox="1"/>
          <p:nvPr/>
        </p:nvSpPr>
        <p:spPr>
          <a:xfrm>
            <a:off x="1255656" y="198812"/>
            <a:ext cx="522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dots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CF7BA6-5604-4FB5-A73E-6882D8FE0E4F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6">
            <a:extLst>
              <a:ext uri="{FF2B5EF4-FFF2-40B4-BE49-F238E27FC236}">
                <a16:creationId xmlns:a16="http://schemas.microsoft.com/office/drawing/2014/main" id="{390BC030-BEEE-4CB6-92CB-6D03AF30F2D0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7C250319-F0EE-47FF-A3AE-F4529D22BB01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0838EA4F-1316-45DF-9147-5F2B38547FBE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196325389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8E80BEB-89FC-4DC4-B7B5-E0A06FA996F4}"/>
              </a:ext>
            </a:extLst>
          </p:cNvPr>
          <p:cNvSpPr txBox="1"/>
          <p:nvPr/>
        </p:nvSpPr>
        <p:spPr>
          <a:xfrm>
            <a:off x="496254" y="1633090"/>
            <a:ext cx="59390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5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Fill</a:t>
            </a:r>
            <a:endParaRPr lang="en-AU" sz="48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6E83F4-29E8-4D13-95FD-454DD41184D1}"/>
              </a:ext>
            </a:extLst>
          </p:cNvPr>
          <p:cNvSpPr txBox="1"/>
          <p:nvPr/>
        </p:nvSpPr>
        <p:spPr>
          <a:xfrm>
            <a:off x="555347" y="8028892"/>
            <a:ext cx="6287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i="1" dirty="0">
                <a:solidFill>
                  <a:schemeClr val="bg1"/>
                </a:solidFill>
                <a:latin typeface="Arial Narrow" panose="020B0606020202030204" pitchFamily="34" charset="0"/>
              </a:rPr>
              <a:t>Note: </a:t>
            </a:r>
            <a:r>
              <a:rPr lang="en-AU" dirty="0">
                <a:solidFill>
                  <a:schemeClr val="bg1"/>
                </a:solidFill>
                <a:latin typeface="Arial Narrow" panose="020B0606020202030204" pitchFamily="34" charset="0"/>
              </a:rPr>
              <a:t>It is important the reader can understand the meaning of your graph when printed in black and white. Therefore, remove all colour.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86DA03-963B-44B5-BA24-3CFC06C29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0282" y="3474086"/>
            <a:ext cx="4628069" cy="410445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5E5E222-E1F9-4B54-A37B-AD6491BEE338}"/>
              </a:ext>
            </a:extLst>
          </p:cNvPr>
          <p:cNvSpPr/>
          <p:nvPr/>
        </p:nvSpPr>
        <p:spPr>
          <a:xfrm>
            <a:off x="1301343" y="6401021"/>
            <a:ext cx="1067038" cy="45744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804130-EDD5-4462-9BE1-386413F63AAF}"/>
              </a:ext>
            </a:extLst>
          </p:cNvPr>
          <p:cNvSpPr txBox="1"/>
          <p:nvPr/>
        </p:nvSpPr>
        <p:spPr>
          <a:xfrm>
            <a:off x="1255656" y="198812"/>
            <a:ext cx="522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dots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9ACB95-373F-477A-BD48-39A451225317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6">
            <a:extLst>
              <a:ext uri="{FF2B5EF4-FFF2-40B4-BE49-F238E27FC236}">
                <a16:creationId xmlns:a16="http://schemas.microsoft.com/office/drawing/2014/main" id="{A4C957B3-C4E7-4A97-89B5-C036E68E581B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8E707CCB-81C9-4D65-83FC-4C748BF079A7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4E9353A1-7F16-4449-B073-E464A9ACF9AD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97</a:t>
            </a:r>
          </a:p>
        </p:txBody>
      </p:sp>
    </p:spTree>
    <p:extLst>
      <p:ext uri="{BB962C8B-B14F-4D97-AF65-F5344CB8AC3E}">
        <p14:creationId xmlns:p14="http://schemas.microsoft.com/office/powerpoint/2010/main" val="92520793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8E80BEB-89FC-4DC4-B7B5-E0A06FA996F4}"/>
              </a:ext>
            </a:extLst>
          </p:cNvPr>
          <p:cNvSpPr txBox="1"/>
          <p:nvPr/>
        </p:nvSpPr>
        <p:spPr>
          <a:xfrm>
            <a:off x="549170" y="1211940"/>
            <a:ext cx="59390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5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Solid Fill</a:t>
            </a:r>
            <a:endParaRPr lang="en-AU" sz="48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Change</a:t>
            </a:r>
            <a:r>
              <a:rPr lang="en-AU" sz="4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5400" b="1" i="1" u="sng" dirty="0" err="1">
                <a:solidFill>
                  <a:schemeClr val="bg1"/>
                </a:solidFill>
                <a:latin typeface="Arial Narrow" panose="020B0606020202030204" pitchFamily="34" charset="0"/>
              </a:rPr>
              <a:t>Color</a:t>
            </a:r>
            <a:r>
              <a:rPr lang="en-AU" sz="4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</a:t>
            </a:r>
            <a:r>
              <a:rPr lang="en-AU" sz="5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Black</a:t>
            </a:r>
            <a:endParaRPr lang="en-AU" sz="28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17B1C5-CABD-4C6F-93B9-5B98ECF8F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2416" y="3254182"/>
            <a:ext cx="3181191" cy="521198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A8E02FF-F86D-4844-9570-D421D042C13F}"/>
              </a:ext>
            </a:extLst>
          </p:cNvPr>
          <p:cNvSpPr/>
          <p:nvPr/>
        </p:nvSpPr>
        <p:spPr>
          <a:xfrm>
            <a:off x="2167178" y="5800508"/>
            <a:ext cx="1331817" cy="47592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EA5790E-EAEA-42B5-9C8D-62D3812BDAC4}"/>
              </a:ext>
            </a:extLst>
          </p:cNvPr>
          <p:cNvSpPr/>
          <p:nvPr/>
        </p:nvSpPr>
        <p:spPr>
          <a:xfrm>
            <a:off x="4219076" y="7500572"/>
            <a:ext cx="820481" cy="64807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FAAE02-B3C1-4023-9528-AB0B4F9A5A86}"/>
              </a:ext>
            </a:extLst>
          </p:cNvPr>
          <p:cNvSpPr txBox="1"/>
          <p:nvPr/>
        </p:nvSpPr>
        <p:spPr>
          <a:xfrm>
            <a:off x="1255656" y="198812"/>
            <a:ext cx="522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dots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3927A7-BA03-4CA9-8EB1-0F84EC323CA9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4B613F3F-6F4D-4E8F-8782-68A6C8FE58A1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EA471864-9A8B-41C3-8880-51DA9EC6555C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4C6BCCEE-2BB1-438E-B3F1-0D37A85ECBA4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144304864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8E80BEB-89FC-4DC4-B7B5-E0A06FA996F4}"/>
              </a:ext>
            </a:extLst>
          </p:cNvPr>
          <p:cNvSpPr txBox="1"/>
          <p:nvPr/>
        </p:nvSpPr>
        <p:spPr>
          <a:xfrm>
            <a:off x="535030" y="1319509"/>
            <a:ext cx="59390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Repeat for </a:t>
            </a:r>
            <a:r>
              <a:rPr lang="en-AU" sz="5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Border</a:t>
            </a:r>
            <a:endParaRPr lang="en-AU" sz="28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DF5BAA-AE34-4101-9BEB-02FCEE7B77AC}"/>
              </a:ext>
            </a:extLst>
          </p:cNvPr>
          <p:cNvSpPr/>
          <p:nvPr/>
        </p:nvSpPr>
        <p:spPr>
          <a:xfrm>
            <a:off x="1608369" y="2540049"/>
            <a:ext cx="3764847" cy="577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37A76B7-ED3C-4F8E-9E96-00206AE01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690" y="2638149"/>
            <a:ext cx="3503941" cy="5613978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12F01B56-195B-4DA9-BE15-B54389355A94}"/>
              </a:ext>
            </a:extLst>
          </p:cNvPr>
          <p:cNvSpPr/>
          <p:nvPr/>
        </p:nvSpPr>
        <p:spPr>
          <a:xfrm>
            <a:off x="1697917" y="3365502"/>
            <a:ext cx="719732" cy="70126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6F4366-9271-4158-8A16-B585E4EDC89D}"/>
              </a:ext>
            </a:extLst>
          </p:cNvPr>
          <p:cNvSpPr/>
          <p:nvPr/>
        </p:nvSpPr>
        <p:spPr>
          <a:xfrm>
            <a:off x="1752164" y="5153312"/>
            <a:ext cx="1298451" cy="40136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31B8F07-5056-43A7-9F74-A92CD0C1C90E}"/>
              </a:ext>
            </a:extLst>
          </p:cNvPr>
          <p:cNvSpPr/>
          <p:nvPr/>
        </p:nvSpPr>
        <p:spPr>
          <a:xfrm>
            <a:off x="4231826" y="6732240"/>
            <a:ext cx="719732" cy="56487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32316E2-05BA-4CAF-AFE9-318EBD62799D}"/>
              </a:ext>
            </a:extLst>
          </p:cNvPr>
          <p:cNvSpPr/>
          <p:nvPr/>
        </p:nvSpPr>
        <p:spPr>
          <a:xfrm>
            <a:off x="2564905" y="4135006"/>
            <a:ext cx="1080120" cy="40136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E6BD181-2094-4CE6-AB9A-9D9688CC1EE5}"/>
              </a:ext>
            </a:extLst>
          </p:cNvPr>
          <p:cNvSpPr/>
          <p:nvPr/>
        </p:nvSpPr>
        <p:spPr>
          <a:xfrm>
            <a:off x="1915679" y="5770250"/>
            <a:ext cx="1298451" cy="40136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D473AC-2EF8-4311-8AF4-9755F237A1A3}"/>
              </a:ext>
            </a:extLst>
          </p:cNvPr>
          <p:cNvSpPr txBox="1"/>
          <p:nvPr/>
        </p:nvSpPr>
        <p:spPr>
          <a:xfrm>
            <a:off x="1255656" y="198812"/>
            <a:ext cx="522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dots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894FF6-98B3-4E51-A660-04733282FC86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6">
            <a:extLst>
              <a:ext uri="{FF2B5EF4-FFF2-40B4-BE49-F238E27FC236}">
                <a16:creationId xmlns:a16="http://schemas.microsoft.com/office/drawing/2014/main" id="{1507748D-85FB-4EDE-9BAA-EE3F2C9AEC8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99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19E2771E-6283-42B2-896F-1E6F4F82ACE9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3E50BB83-9E9E-41BB-92CF-0DC4681DD482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0491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6EFB12-847F-446B-87E1-17992D402821}"/>
              </a:ext>
            </a:extLst>
          </p:cNvPr>
          <p:cNvSpPr txBox="1"/>
          <p:nvPr/>
        </p:nvSpPr>
        <p:spPr>
          <a:xfrm>
            <a:off x="1596420" y="220964"/>
            <a:ext cx="439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a CAPTION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D64490-F20F-4ECC-B448-ACA59C44C642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6">
            <a:extLst>
              <a:ext uri="{FF2B5EF4-FFF2-40B4-BE49-F238E27FC236}">
                <a16:creationId xmlns:a16="http://schemas.microsoft.com/office/drawing/2014/main" id="{0157C47D-4776-4FD7-8DA0-39E3F110E26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100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85FD0357-8FE0-4918-AF7E-7D66BB198D7F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FE4A941-9803-417E-80A3-C268658FA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6617" y="4166111"/>
            <a:ext cx="3044765" cy="4119388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3179C1FA-0778-454C-A4FA-A6411165BAFF}"/>
              </a:ext>
            </a:extLst>
          </p:cNvPr>
          <p:cNvSpPr/>
          <p:nvPr/>
        </p:nvSpPr>
        <p:spPr>
          <a:xfrm>
            <a:off x="2038962" y="5678279"/>
            <a:ext cx="587735" cy="3223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0573DCE-88EA-41CF-846F-F11749147A24}"/>
              </a:ext>
            </a:extLst>
          </p:cNvPr>
          <p:cNvSpPr/>
          <p:nvPr/>
        </p:nvSpPr>
        <p:spPr>
          <a:xfrm>
            <a:off x="4141127" y="6542375"/>
            <a:ext cx="635732" cy="65227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B2DE5D99-8F5C-4598-AD9A-AE9852A86BF4}"/>
              </a:ext>
            </a:extLst>
          </p:cNvPr>
          <p:cNvSpPr/>
          <p:nvPr/>
        </p:nvSpPr>
        <p:spPr>
          <a:xfrm>
            <a:off x="932248" y="5364298"/>
            <a:ext cx="793367" cy="96205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F31C0FAC-6A5C-483C-8C0F-76ACFF11D62E}"/>
              </a:ext>
            </a:extLst>
          </p:cNvPr>
          <p:cNvSpPr/>
          <p:nvPr/>
        </p:nvSpPr>
        <p:spPr>
          <a:xfrm rot="10800000">
            <a:off x="5126880" y="6326351"/>
            <a:ext cx="793367" cy="96205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B742A5D-4F52-443E-BD80-033E1BED798F}"/>
              </a:ext>
            </a:extLst>
          </p:cNvPr>
          <p:cNvSpPr/>
          <p:nvPr/>
        </p:nvSpPr>
        <p:spPr>
          <a:xfrm>
            <a:off x="2770714" y="4252188"/>
            <a:ext cx="1235078" cy="52567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CB323A9-44D8-46C4-9464-F64070AC8CC5}"/>
              </a:ext>
            </a:extLst>
          </p:cNvPr>
          <p:cNvSpPr txBox="1"/>
          <p:nvPr/>
        </p:nvSpPr>
        <p:spPr>
          <a:xfrm>
            <a:off x="550298" y="1165838"/>
            <a:ext cx="5863484" cy="3762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the Graph</a:t>
            </a:r>
          </a:p>
          <a:p>
            <a:pPr algn="ctr"/>
            <a:endParaRPr lang="en-AU" sz="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105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Copy and Paste 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(as a picture)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your paper </a:t>
            </a:r>
          </a:p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</a:t>
            </a:r>
          </a:p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</a:p>
        </p:txBody>
      </p:sp>
      <p:pic>
        <p:nvPicPr>
          <p:cNvPr id="49" name="Picture 2" descr="Free Cursor Clip Art with No Background - ClipartKey">
            <a:extLst>
              <a:ext uri="{FF2B5EF4-FFF2-40B4-BE49-F238E27FC236}">
                <a16:creationId xmlns:a16="http://schemas.microsoft.com/office/drawing/2014/main" id="{B96FA523-E0C3-4557-BAA7-04C05598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937">
            <a:off x="5622851" y="1325056"/>
            <a:ext cx="391869" cy="3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C11D03C-429F-44EE-A9E9-373028544728}"/>
              </a:ext>
            </a:extLst>
          </p:cNvPr>
          <p:cNvSpPr/>
          <p:nvPr/>
        </p:nvSpPr>
        <p:spPr>
          <a:xfrm>
            <a:off x="5694013" y="1219049"/>
            <a:ext cx="381688" cy="430889"/>
          </a:xfrm>
          <a:custGeom>
            <a:avLst/>
            <a:gdLst>
              <a:gd name="connsiteX0" fmla="*/ 349857 w 381688"/>
              <a:gd name="connsiteY0" fmla="*/ 429370 h 430889"/>
              <a:gd name="connsiteX1" fmla="*/ 341906 w 381688"/>
              <a:gd name="connsiteY1" fmla="*/ 389613 h 430889"/>
              <a:gd name="connsiteX2" fmla="*/ 333955 w 381688"/>
              <a:gd name="connsiteY2" fmla="*/ 326003 h 430889"/>
              <a:gd name="connsiteX3" fmla="*/ 310101 w 381688"/>
              <a:gd name="connsiteY3" fmla="*/ 278295 h 430889"/>
              <a:gd name="connsiteX4" fmla="*/ 294198 w 381688"/>
              <a:gd name="connsiteY4" fmla="*/ 230587 h 430889"/>
              <a:gd name="connsiteX5" fmla="*/ 286247 w 381688"/>
              <a:gd name="connsiteY5" fmla="*/ 206733 h 430889"/>
              <a:gd name="connsiteX6" fmla="*/ 262393 w 381688"/>
              <a:gd name="connsiteY6" fmla="*/ 190831 h 430889"/>
              <a:gd name="connsiteX7" fmla="*/ 238539 w 381688"/>
              <a:gd name="connsiteY7" fmla="*/ 182880 h 430889"/>
              <a:gd name="connsiteX8" fmla="*/ 174929 w 381688"/>
              <a:gd name="connsiteY8" fmla="*/ 190831 h 430889"/>
              <a:gd name="connsiteX9" fmla="*/ 151075 w 381688"/>
              <a:gd name="connsiteY9" fmla="*/ 198782 h 430889"/>
              <a:gd name="connsiteX10" fmla="*/ 87464 w 381688"/>
              <a:gd name="connsiteY10" fmla="*/ 190831 h 430889"/>
              <a:gd name="connsiteX11" fmla="*/ 23854 w 381688"/>
              <a:gd name="connsiteY11" fmla="*/ 151074 h 430889"/>
              <a:gd name="connsiteX12" fmla="*/ 0 w 381688"/>
              <a:gd name="connsiteY12" fmla="*/ 143123 h 430889"/>
              <a:gd name="connsiteX13" fmla="*/ 7951 w 381688"/>
              <a:gd name="connsiteY13" fmla="*/ 119269 h 430889"/>
              <a:gd name="connsiteX14" fmla="*/ 55659 w 381688"/>
              <a:gd name="connsiteY14" fmla="*/ 103367 h 430889"/>
              <a:gd name="connsiteX15" fmla="*/ 127221 w 381688"/>
              <a:gd name="connsiteY15" fmla="*/ 79513 h 430889"/>
              <a:gd name="connsiteX16" fmla="*/ 151075 w 381688"/>
              <a:gd name="connsiteY16" fmla="*/ 71561 h 430889"/>
              <a:gd name="connsiteX17" fmla="*/ 198783 w 381688"/>
              <a:gd name="connsiteY17" fmla="*/ 39756 h 430889"/>
              <a:gd name="connsiteX18" fmla="*/ 222636 w 381688"/>
              <a:gd name="connsiteY18" fmla="*/ 23853 h 430889"/>
              <a:gd name="connsiteX19" fmla="*/ 270344 w 381688"/>
              <a:gd name="connsiteY19" fmla="*/ 7951 h 430889"/>
              <a:gd name="connsiteX20" fmla="*/ 294198 w 381688"/>
              <a:gd name="connsiteY20" fmla="*/ 0 h 430889"/>
              <a:gd name="connsiteX21" fmla="*/ 341906 w 381688"/>
              <a:gd name="connsiteY21" fmla="*/ 31805 h 430889"/>
              <a:gd name="connsiteX22" fmla="*/ 357809 w 381688"/>
              <a:gd name="connsiteY22" fmla="*/ 79513 h 430889"/>
              <a:gd name="connsiteX23" fmla="*/ 365760 w 381688"/>
              <a:gd name="connsiteY23" fmla="*/ 143123 h 430889"/>
              <a:gd name="connsiteX24" fmla="*/ 381663 w 381688"/>
              <a:gd name="connsiteY24" fmla="*/ 333954 h 430889"/>
              <a:gd name="connsiteX25" fmla="*/ 349857 w 381688"/>
              <a:gd name="connsiteY25" fmla="*/ 429370 h 43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1688" h="430889">
                <a:moveTo>
                  <a:pt x="349857" y="429370"/>
                </a:moveTo>
                <a:cubicBezTo>
                  <a:pt x="343231" y="438646"/>
                  <a:pt x="343961" y="402971"/>
                  <a:pt x="341906" y="389613"/>
                </a:cubicBezTo>
                <a:cubicBezTo>
                  <a:pt x="338657" y="368493"/>
                  <a:pt x="337778" y="347027"/>
                  <a:pt x="333955" y="326003"/>
                </a:cubicBezTo>
                <a:cubicBezTo>
                  <a:pt x="327264" y="289202"/>
                  <a:pt x="325769" y="313548"/>
                  <a:pt x="310101" y="278295"/>
                </a:cubicBezTo>
                <a:cubicBezTo>
                  <a:pt x="303293" y="262977"/>
                  <a:pt x="299499" y="246490"/>
                  <a:pt x="294198" y="230587"/>
                </a:cubicBezTo>
                <a:cubicBezTo>
                  <a:pt x="291548" y="222636"/>
                  <a:pt x="293221" y="211382"/>
                  <a:pt x="286247" y="206733"/>
                </a:cubicBezTo>
                <a:cubicBezTo>
                  <a:pt x="278296" y="201432"/>
                  <a:pt x="270940" y="195105"/>
                  <a:pt x="262393" y="190831"/>
                </a:cubicBezTo>
                <a:cubicBezTo>
                  <a:pt x="254896" y="187083"/>
                  <a:pt x="246490" y="185530"/>
                  <a:pt x="238539" y="182880"/>
                </a:cubicBezTo>
                <a:cubicBezTo>
                  <a:pt x="217336" y="185530"/>
                  <a:pt x="195953" y="187009"/>
                  <a:pt x="174929" y="190831"/>
                </a:cubicBezTo>
                <a:cubicBezTo>
                  <a:pt x="166683" y="192330"/>
                  <a:pt x="159456" y="198782"/>
                  <a:pt x="151075" y="198782"/>
                </a:cubicBezTo>
                <a:cubicBezTo>
                  <a:pt x="129706" y="198782"/>
                  <a:pt x="108668" y="193481"/>
                  <a:pt x="87464" y="190831"/>
                </a:cubicBezTo>
                <a:cubicBezTo>
                  <a:pt x="62264" y="153030"/>
                  <a:pt x="80627" y="169998"/>
                  <a:pt x="23854" y="151074"/>
                </a:cubicBezTo>
                <a:lnTo>
                  <a:pt x="0" y="143123"/>
                </a:lnTo>
                <a:cubicBezTo>
                  <a:pt x="2650" y="135172"/>
                  <a:pt x="1131" y="124141"/>
                  <a:pt x="7951" y="119269"/>
                </a:cubicBezTo>
                <a:cubicBezTo>
                  <a:pt x="21592" y="109526"/>
                  <a:pt x="39756" y="108668"/>
                  <a:pt x="55659" y="103367"/>
                </a:cubicBezTo>
                <a:lnTo>
                  <a:pt x="127221" y="79513"/>
                </a:lnTo>
                <a:cubicBezTo>
                  <a:pt x="135172" y="76862"/>
                  <a:pt x="144101" y="76210"/>
                  <a:pt x="151075" y="71561"/>
                </a:cubicBezTo>
                <a:lnTo>
                  <a:pt x="198783" y="39756"/>
                </a:lnTo>
                <a:cubicBezTo>
                  <a:pt x="206734" y="34455"/>
                  <a:pt x="213570" y="26875"/>
                  <a:pt x="222636" y="23853"/>
                </a:cubicBezTo>
                <a:lnTo>
                  <a:pt x="270344" y="7951"/>
                </a:lnTo>
                <a:lnTo>
                  <a:pt x="294198" y="0"/>
                </a:lnTo>
                <a:cubicBezTo>
                  <a:pt x="325855" y="7914"/>
                  <a:pt x="328178" y="918"/>
                  <a:pt x="341906" y="31805"/>
                </a:cubicBezTo>
                <a:cubicBezTo>
                  <a:pt x="348714" y="47123"/>
                  <a:pt x="357809" y="79513"/>
                  <a:pt x="357809" y="79513"/>
                </a:cubicBezTo>
                <a:cubicBezTo>
                  <a:pt x="360459" y="100716"/>
                  <a:pt x="363400" y="121885"/>
                  <a:pt x="365760" y="143123"/>
                </a:cubicBezTo>
                <a:cubicBezTo>
                  <a:pt x="372175" y="200863"/>
                  <a:pt x="379127" y="278172"/>
                  <a:pt x="381663" y="333954"/>
                </a:cubicBezTo>
                <a:cubicBezTo>
                  <a:pt x="382626" y="355136"/>
                  <a:pt x="356483" y="420094"/>
                  <a:pt x="349857" y="42937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50B8F81-3242-439B-B9E4-AED2FA5ADFF4}"/>
              </a:ext>
            </a:extLst>
          </p:cNvPr>
          <p:cNvSpPr/>
          <p:nvPr/>
        </p:nvSpPr>
        <p:spPr>
          <a:xfrm>
            <a:off x="5517210" y="1300896"/>
            <a:ext cx="346404" cy="514500"/>
          </a:xfrm>
          <a:custGeom>
            <a:avLst/>
            <a:gdLst>
              <a:gd name="connsiteX0" fmla="*/ 192706 w 346404"/>
              <a:gd name="connsiteY0" fmla="*/ 45373 h 514500"/>
              <a:gd name="connsiteX1" fmla="*/ 184754 w 346404"/>
              <a:gd name="connsiteY1" fmla="*/ 85130 h 514500"/>
              <a:gd name="connsiteX2" fmla="*/ 168852 w 346404"/>
              <a:gd name="connsiteY2" fmla="*/ 108984 h 514500"/>
              <a:gd name="connsiteX3" fmla="*/ 176803 w 346404"/>
              <a:gd name="connsiteY3" fmla="*/ 188497 h 514500"/>
              <a:gd name="connsiteX4" fmla="*/ 184754 w 346404"/>
              <a:gd name="connsiteY4" fmla="*/ 164643 h 514500"/>
              <a:gd name="connsiteX5" fmla="*/ 192706 w 346404"/>
              <a:gd name="connsiteY5" fmla="*/ 196448 h 514500"/>
              <a:gd name="connsiteX6" fmla="*/ 200657 w 346404"/>
              <a:gd name="connsiteY6" fmla="*/ 236205 h 514500"/>
              <a:gd name="connsiteX7" fmla="*/ 208608 w 346404"/>
              <a:gd name="connsiteY7" fmla="*/ 260059 h 514500"/>
              <a:gd name="connsiteX8" fmla="*/ 192706 w 346404"/>
              <a:gd name="connsiteY8" fmla="*/ 236205 h 514500"/>
              <a:gd name="connsiteX9" fmla="*/ 168852 w 346404"/>
              <a:gd name="connsiteY9" fmla="*/ 228253 h 514500"/>
              <a:gd name="connsiteX10" fmla="*/ 152949 w 346404"/>
              <a:gd name="connsiteY10" fmla="*/ 252107 h 514500"/>
              <a:gd name="connsiteX11" fmla="*/ 137046 w 346404"/>
              <a:gd name="connsiteY11" fmla="*/ 323669 h 514500"/>
              <a:gd name="connsiteX12" fmla="*/ 160900 w 346404"/>
              <a:gd name="connsiteY12" fmla="*/ 339572 h 514500"/>
              <a:gd name="connsiteX13" fmla="*/ 184754 w 346404"/>
              <a:gd name="connsiteY13" fmla="*/ 363426 h 514500"/>
              <a:gd name="connsiteX14" fmla="*/ 232462 w 346404"/>
              <a:gd name="connsiteY14" fmla="*/ 379328 h 514500"/>
              <a:gd name="connsiteX15" fmla="*/ 248365 w 346404"/>
              <a:gd name="connsiteY15" fmla="*/ 403182 h 514500"/>
              <a:gd name="connsiteX16" fmla="*/ 296073 w 346404"/>
              <a:gd name="connsiteY16" fmla="*/ 427036 h 514500"/>
              <a:gd name="connsiteX17" fmla="*/ 319926 w 346404"/>
              <a:gd name="connsiteY17" fmla="*/ 450890 h 514500"/>
              <a:gd name="connsiteX18" fmla="*/ 343780 w 346404"/>
              <a:gd name="connsiteY18" fmla="*/ 466793 h 514500"/>
              <a:gd name="connsiteX19" fmla="*/ 335829 w 346404"/>
              <a:gd name="connsiteY19" fmla="*/ 434987 h 514500"/>
              <a:gd name="connsiteX20" fmla="*/ 296073 w 346404"/>
              <a:gd name="connsiteY20" fmla="*/ 395231 h 514500"/>
              <a:gd name="connsiteX21" fmla="*/ 272219 w 346404"/>
              <a:gd name="connsiteY21" fmla="*/ 387280 h 514500"/>
              <a:gd name="connsiteX22" fmla="*/ 240413 w 346404"/>
              <a:gd name="connsiteY22" fmla="*/ 506549 h 514500"/>
              <a:gd name="connsiteX23" fmla="*/ 216559 w 346404"/>
              <a:gd name="connsiteY23" fmla="*/ 514500 h 514500"/>
              <a:gd name="connsiteX24" fmla="*/ 144998 w 346404"/>
              <a:gd name="connsiteY24" fmla="*/ 498598 h 514500"/>
              <a:gd name="connsiteX25" fmla="*/ 65485 w 346404"/>
              <a:gd name="connsiteY25" fmla="*/ 403182 h 514500"/>
              <a:gd name="connsiteX26" fmla="*/ 41631 w 346404"/>
              <a:gd name="connsiteY26" fmla="*/ 355474 h 514500"/>
              <a:gd name="connsiteX27" fmla="*/ 33679 w 346404"/>
              <a:gd name="connsiteY27" fmla="*/ 323669 h 514500"/>
              <a:gd name="connsiteX28" fmla="*/ 17777 w 346404"/>
              <a:gd name="connsiteY28" fmla="*/ 275961 h 514500"/>
              <a:gd name="connsiteX29" fmla="*/ 9826 w 346404"/>
              <a:gd name="connsiteY29" fmla="*/ 244156 h 514500"/>
              <a:gd name="connsiteX30" fmla="*/ 17777 w 346404"/>
              <a:gd name="connsiteY30" fmla="*/ 13568 h 514500"/>
              <a:gd name="connsiteX31" fmla="*/ 129095 w 346404"/>
              <a:gd name="connsiteY31" fmla="*/ 21520 h 514500"/>
              <a:gd name="connsiteX32" fmla="*/ 176803 w 346404"/>
              <a:gd name="connsiteY32" fmla="*/ 45373 h 514500"/>
              <a:gd name="connsiteX33" fmla="*/ 192706 w 346404"/>
              <a:gd name="connsiteY33" fmla="*/ 45373 h 5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46404" h="514500">
                <a:moveTo>
                  <a:pt x="192706" y="45373"/>
                </a:moveTo>
                <a:cubicBezTo>
                  <a:pt x="194031" y="51999"/>
                  <a:pt x="189499" y="72476"/>
                  <a:pt x="184754" y="85130"/>
                </a:cubicBezTo>
                <a:cubicBezTo>
                  <a:pt x="181399" y="94078"/>
                  <a:pt x="169585" y="99456"/>
                  <a:pt x="168852" y="108984"/>
                </a:cubicBezTo>
                <a:cubicBezTo>
                  <a:pt x="166809" y="135542"/>
                  <a:pt x="174153" y="161993"/>
                  <a:pt x="176803" y="188497"/>
                </a:cubicBezTo>
                <a:cubicBezTo>
                  <a:pt x="179453" y="180546"/>
                  <a:pt x="177257" y="160895"/>
                  <a:pt x="184754" y="164643"/>
                </a:cubicBezTo>
                <a:cubicBezTo>
                  <a:pt x="194528" y="169530"/>
                  <a:pt x="190335" y="185780"/>
                  <a:pt x="192706" y="196448"/>
                </a:cubicBezTo>
                <a:cubicBezTo>
                  <a:pt x="195638" y="209641"/>
                  <a:pt x="197379" y="223094"/>
                  <a:pt x="200657" y="236205"/>
                </a:cubicBezTo>
                <a:cubicBezTo>
                  <a:pt x="202690" y="244336"/>
                  <a:pt x="216989" y="260059"/>
                  <a:pt x="208608" y="260059"/>
                </a:cubicBezTo>
                <a:cubicBezTo>
                  <a:pt x="199052" y="260059"/>
                  <a:pt x="200168" y="242175"/>
                  <a:pt x="192706" y="236205"/>
                </a:cubicBezTo>
                <a:cubicBezTo>
                  <a:pt x="186161" y="230969"/>
                  <a:pt x="176803" y="230904"/>
                  <a:pt x="168852" y="228253"/>
                </a:cubicBezTo>
                <a:cubicBezTo>
                  <a:pt x="163551" y="236204"/>
                  <a:pt x="159706" y="245350"/>
                  <a:pt x="152949" y="252107"/>
                </a:cubicBezTo>
                <a:cubicBezTo>
                  <a:pt x="124480" y="280576"/>
                  <a:pt x="106213" y="254294"/>
                  <a:pt x="137046" y="323669"/>
                </a:cubicBezTo>
                <a:cubicBezTo>
                  <a:pt x="140927" y="332402"/>
                  <a:pt x="153559" y="333454"/>
                  <a:pt x="160900" y="339572"/>
                </a:cubicBezTo>
                <a:cubicBezTo>
                  <a:pt x="169539" y="346771"/>
                  <a:pt x="174924" y="357965"/>
                  <a:pt x="184754" y="363426"/>
                </a:cubicBezTo>
                <a:cubicBezTo>
                  <a:pt x="199407" y="371567"/>
                  <a:pt x="232462" y="379328"/>
                  <a:pt x="232462" y="379328"/>
                </a:cubicBezTo>
                <a:cubicBezTo>
                  <a:pt x="237763" y="387279"/>
                  <a:pt x="241608" y="396425"/>
                  <a:pt x="248365" y="403182"/>
                </a:cubicBezTo>
                <a:cubicBezTo>
                  <a:pt x="263780" y="418597"/>
                  <a:pt x="276671" y="420569"/>
                  <a:pt x="296073" y="427036"/>
                </a:cubicBezTo>
                <a:cubicBezTo>
                  <a:pt x="304024" y="434987"/>
                  <a:pt x="311288" y="443691"/>
                  <a:pt x="319926" y="450890"/>
                </a:cubicBezTo>
                <a:cubicBezTo>
                  <a:pt x="327267" y="457008"/>
                  <a:pt x="337023" y="473550"/>
                  <a:pt x="343780" y="466793"/>
                </a:cubicBezTo>
                <a:cubicBezTo>
                  <a:pt x="351507" y="459066"/>
                  <a:pt x="340134" y="445032"/>
                  <a:pt x="335829" y="434987"/>
                </a:cubicBezTo>
                <a:cubicBezTo>
                  <a:pt x="327155" y="414748"/>
                  <a:pt x="315348" y="404868"/>
                  <a:pt x="296073" y="395231"/>
                </a:cubicBezTo>
                <a:cubicBezTo>
                  <a:pt x="288576" y="391483"/>
                  <a:pt x="280170" y="389930"/>
                  <a:pt x="272219" y="387280"/>
                </a:cubicBezTo>
                <a:cubicBezTo>
                  <a:pt x="266071" y="467197"/>
                  <a:pt x="292319" y="480596"/>
                  <a:pt x="240413" y="506549"/>
                </a:cubicBezTo>
                <a:cubicBezTo>
                  <a:pt x="232916" y="510297"/>
                  <a:pt x="224510" y="511850"/>
                  <a:pt x="216559" y="514500"/>
                </a:cubicBezTo>
                <a:cubicBezTo>
                  <a:pt x="215351" y="514299"/>
                  <a:pt x="155674" y="506902"/>
                  <a:pt x="144998" y="498598"/>
                </a:cubicBezTo>
                <a:cubicBezTo>
                  <a:pt x="125066" y="483096"/>
                  <a:pt x="74674" y="430748"/>
                  <a:pt x="65485" y="403182"/>
                </a:cubicBezTo>
                <a:cubicBezTo>
                  <a:pt x="54511" y="370262"/>
                  <a:pt x="62182" y="386302"/>
                  <a:pt x="41631" y="355474"/>
                </a:cubicBezTo>
                <a:cubicBezTo>
                  <a:pt x="38980" y="344872"/>
                  <a:pt x="36819" y="334136"/>
                  <a:pt x="33679" y="323669"/>
                </a:cubicBezTo>
                <a:cubicBezTo>
                  <a:pt x="28862" y="307613"/>
                  <a:pt x="21842" y="292223"/>
                  <a:pt x="17777" y="275961"/>
                </a:cubicBezTo>
                <a:lnTo>
                  <a:pt x="9826" y="244156"/>
                </a:lnTo>
                <a:cubicBezTo>
                  <a:pt x="12476" y="167293"/>
                  <a:pt x="-18541" y="81361"/>
                  <a:pt x="17777" y="13568"/>
                </a:cubicBezTo>
                <a:cubicBezTo>
                  <a:pt x="35344" y="-19224"/>
                  <a:pt x="92149" y="17173"/>
                  <a:pt x="129095" y="21520"/>
                </a:cubicBezTo>
                <a:cubicBezTo>
                  <a:pt x="139091" y="22696"/>
                  <a:pt x="172112" y="35992"/>
                  <a:pt x="176803" y="45373"/>
                </a:cubicBezTo>
                <a:cubicBezTo>
                  <a:pt x="181544" y="54856"/>
                  <a:pt x="191381" y="38747"/>
                  <a:pt x="192706" y="45373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8B69C803-5C87-4647-8A0E-3F52E78DDC6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0917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6F1F1F5-01E1-4674-A7C8-F0242159E037}"/>
              </a:ext>
            </a:extLst>
          </p:cNvPr>
          <p:cNvSpPr txBox="1"/>
          <p:nvPr/>
        </p:nvSpPr>
        <p:spPr>
          <a:xfrm>
            <a:off x="927542" y="6991695"/>
            <a:ext cx="52377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Figure 1: There was a strong, positive, linear relationship between Biological Oxygen Demand (BOD) and Fish Mortality</a:t>
            </a:r>
            <a:r>
              <a:rPr lang="en-AU" sz="2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(R</a:t>
            </a:r>
            <a:r>
              <a:rPr lang="en-AU" sz="22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r>
              <a:rPr lang="en-AU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=0.9351).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791F67-149B-44BA-848C-C9723A2030B1}"/>
              </a:ext>
            </a:extLst>
          </p:cNvPr>
          <p:cNvSpPr txBox="1"/>
          <p:nvPr/>
        </p:nvSpPr>
        <p:spPr>
          <a:xfrm>
            <a:off x="1596420" y="220964"/>
            <a:ext cx="439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a CAPTION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901C1A-5E2E-4D8C-AC58-8B2E14AD6AF4}"/>
              </a:ext>
            </a:extLst>
          </p:cNvPr>
          <p:cNvSpPr txBox="1"/>
          <p:nvPr/>
        </p:nvSpPr>
        <p:spPr>
          <a:xfrm>
            <a:off x="594273" y="1410153"/>
            <a:ext cx="5728696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Add a caption to the bottom of your graph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(including the r or R</a:t>
            </a:r>
            <a:r>
              <a:rPr lang="en-AU" sz="28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value)</a:t>
            </a:r>
          </a:p>
          <a:p>
            <a:pPr algn="ctr"/>
            <a:r>
              <a:rPr lang="en-AU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F3683-95F3-47B0-8C33-1194AFECC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65" y="3967359"/>
            <a:ext cx="4966863" cy="296568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38B586-E1AA-4C10-9922-A06A581529D3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6">
            <a:extLst>
              <a:ext uri="{FF2B5EF4-FFF2-40B4-BE49-F238E27FC236}">
                <a16:creationId xmlns:a16="http://schemas.microsoft.com/office/drawing/2014/main" id="{4BACD805-C6B8-4ED9-91A1-35CC74D46562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101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FDA68EEE-8B4C-4248-B743-AC9AF998E6C7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11C89D16-1775-486B-935D-0946F8294810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7811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5CB8405-D67F-490F-8B81-D8FA9CD6A2AB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CHECKLIST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2C6513-0AEF-4612-9C89-96172DF30211}"/>
              </a:ext>
            </a:extLst>
          </p:cNvPr>
          <p:cNvSpPr txBox="1"/>
          <p:nvPr/>
        </p:nvSpPr>
        <p:spPr>
          <a:xfrm>
            <a:off x="767209" y="1119490"/>
            <a:ext cx="568431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IF RELATIONSHIP EXISTS: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Trend line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 Trend line equation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 r or R</a:t>
            </a:r>
            <a:r>
              <a:rPr lang="en-AU" sz="30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 value</a:t>
            </a:r>
          </a:p>
          <a:p>
            <a:pPr>
              <a:lnSpc>
                <a:spcPct val="150000"/>
              </a:lnSpc>
            </a:pPr>
            <a:r>
              <a:rPr lang="en-AU" sz="4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IN GENERAL: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No gridlines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Chart Title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Axis Titles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Units of measurement </a:t>
            </a:r>
            <a:b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(in brackets)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Correct scale on axis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Tick Marks on axis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Black and White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Caption (including r or R</a:t>
            </a:r>
            <a:r>
              <a:rPr lang="en-AU" sz="30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3A87DA-913B-416C-AC56-B4E8FF02572F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D2CDC82F-1C8E-49FF-97C6-3BE907FCCD48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102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11D81E75-FC2C-4B9E-9134-83D5CE04EC6E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DECBE003-5ED6-4A3E-A3F7-970B58F1105A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6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912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568018-5400-4704-9A13-2FA96A6C01DE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E4447D5C-DE03-4E80-820F-9D6415E5AF1A}"/>
              </a:ext>
            </a:extLst>
          </p:cNvPr>
          <p:cNvSpPr txBox="1"/>
          <p:nvPr/>
        </p:nvSpPr>
        <p:spPr>
          <a:xfrm>
            <a:off x="5487157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FF6575-09C0-474D-BD77-EF62D3E6AB81}"/>
              </a:ext>
            </a:extLst>
          </p:cNvPr>
          <p:cNvSpPr txBox="1"/>
          <p:nvPr/>
        </p:nvSpPr>
        <p:spPr>
          <a:xfrm>
            <a:off x="562907" y="1809804"/>
            <a:ext cx="581470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coordinates originate from </a:t>
            </a:r>
          </a:p>
          <a:p>
            <a:pPr algn="ctr"/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A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72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en-US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(x, y) </a:t>
            </a:r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PAIRS</a:t>
            </a:r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collected as a pair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the lab or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the field</a:t>
            </a:r>
          </a:p>
          <a:p>
            <a:pPr algn="ctr"/>
            <a:endParaRPr lang="en-A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7740D4-1FAB-476F-8365-9741AC5C281F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3D60BF0-D2B2-4823-A988-1660BED96533}"/>
              </a:ext>
            </a:extLst>
          </p:cNvPr>
          <p:cNvSpPr txBox="1"/>
          <p:nvPr/>
        </p:nvSpPr>
        <p:spPr>
          <a:xfrm>
            <a:off x="1432072" y="214200"/>
            <a:ext cx="49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SCATTER PLOT graph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08D01EF1-1132-4D30-8334-2EB9D33FEB4E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46FE54D3-81F5-4DA5-93A2-BF9FDE89E3A9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9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27721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6F289-9416-482B-903C-5194D1CC62E3}"/>
              </a:ext>
            </a:extLst>
          </p:cNvPr>
          <p:cNvSpPr txBox="1"/>
          <p:nvPr/>
        </p:nvSpPr>
        <p:spPr>
          <a:xfrm>
            <a:off x="4800706" y="5914119"/>
            <a:ext cx="164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x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B56FCECA-B7A5-422F-878C-54329056E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705809"/>
              </p:ext>
            </p:extLst>
          </p:nvPr>
        </p:nvGraphicFramePr>
        <p:xfrm>
          <a:off x="2167951" y="6044523"/>
          <a:ext cx="2949472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852151-B9B7-46DB-BC96-7CBA48257253}"/>
              </a:ext>
            </a:extLst>
          </p:cNvPr>
          <p:cNvCxnSpPr>
            <a:cxnSpLocks/>
          </p:cNvCxnSpPr>
          <p:nvPr/>
        </p:nvCxnSpPr>
        <p:spPr>
          <a:xfrm>
            <a:off x="1532618" y="6294358"/>
            <a:ext cx="3846708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7DFD38F-37CC-4DBC-A232-A503A1AE619D}"/>
              </a:ext>
            </a:extLst>
          </p:cNvPr>
          <p:cNvSpPr txBox="1"/>
          <p:nvPr/>
        </p:nvSpPr>
        <p:spPr>
          <a:xfrm>
            <a:off x="1492441" y="6781848"/>
            <a:ext cx="480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Independent Variable  </a:t>
            </a:r>
          </a:p>
        </p:txBody>
      </p:sp>
      <p:sp>
        <p:nvSpPr>
          <p:cNvPr id="56" name="Arrow: Left 55">
            <a:extLst>
              <a:ext uri="{FF2B5EF4-FFF2-40B4-BE49-F238E27FC236}">
                <a16:creationId xmlns:a16="http://schemas.microsoft.com/office/drawing/2014/main" id="{9E9D8A36-CE33-4149-9915-10D53FA912CE}"/>
              </a:ext>
            </a:extLst>
          </p:cNvPr>
          <p:cNvSpPr/>
          <p:nvPr/>
        </p:nvSpPr>
        <p:spPr>
          <a:xfrm rot="16200000">
            <a:off x="2764910" y="3875694"/>
            <a:ext cx="1755554" cy="1878457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650327-26E9-4C18-A03B-2500E76D2DE7}"/>
              </a:ext>
            </a:extLst>
          </p:cNvPr>
          <p:cNvSpPr txBox="1"/>
          <p:nvPr/>
        </p:nvSpPr>
        <p:spPr>
          <a:xfrm>
            <a:off x="1432072" y="214200"/>
            <a:ext cx="49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SCATTER PLOT graph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1D89BC-6044-48F1-B653-74D413365499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6">
            <a:extLst>
              <a:ext uri="{FF2B5EF4-FFF2-40B4-BE49-F238E27FC236}">
                <a16:creationId xmlns:a16="http://schemas.microsoft.com/office/drawing/2014/main" id="{E65E7A4F-9DE1-43C6-9844-2B0EFB199F1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8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32EF1495-4290-48FD-BE1B-D6088374E939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A40DBC04-B44E-4388-A63D-2561076BEE0B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9A429-2910-4180-97E1-87E22F882300}"/>
              </a:ext>
            </a:extLst>
          </p:cNvPr>
          <p:cNvSpPr txBox="1"/>
          <p:nvPr/>
        </p:nvSpPr>
        <p:spPr>
          <a:xfrm>
            <a:off x="3246643" y="3927901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x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DEA48C-9466-4CA0-8325-194B1DBA0517}"/>
              </a:ext>
            </a:extLst>
          </p:cNvPr>
          <p:cNvCxnSpPr>
            <a:cxnSpLocks/>
          </p:cNvCxnSpPr>
          <p:nvPr/>
        </p:nvCxnSpPr>
        <p:spPr>
          <a:xfrm flipV="1">
            <a:off x="1544510" y="2558250"/>
            <a:ext cx="0" cy="374535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285A1B4-B6FE-456C-B9F2-C10284D4893C}"/>
              </a:ext>
            </a:extLst>
          </p:cNvPr>
          <p:cNvSpPr txBox="1"/>
          <p:nvPr/>
        </p:nvSpPr>
        <p:spPr>
          <a:xfrm>
            <a:off x="724006" y="1815144"/>
            <a:ext cx="164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10645A-3484-4B61-A485-FA2D905CB58F}"/>
              </a:ext>
            </a:extLst>
          </p:cNvPr>
          <p:cNvSpPr txBox="1"/>
          <p:nvPr/>
        </p:nvSpPr>
        <p:spPr>
          <a:xfrm>
            <a:off x="897178" y="8376291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Note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: sometimes called the </a:t>
            </a:r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explanatory 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or </a:t>
            </a:r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input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 variable</a:t>
            </a:r>
          </a:p>
        </p:txBody>
      </p:sp>
    </p:spTree>
    <p:extLst>
      <p:ext uri="{BB962C8B-B14F-4D97-AF65-F5344CB8AC3E}">
        <p14:creationId xmlns:p14="http://schemas.microsoft.com/office/powerpoint/2010/main" val="3272653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27719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DFD38F-37CC-4DBC-A232-A503A1AE619D}"/>
              </a:ext>
            </a:extLst>
          </p:cNvPr>
          <p:cNvSpPr txBox="1"/>
          <p:nvPr/>
        </p:nvSpPr>
        <p:spPr>
          <a:xfrm rot="16200000">
            <a:off x="-1052765" y="4077831"/>
            <a:ext cx="480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Dependent Variable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898DC5-8858-410D-8B1F-4CFF46A6D4B5}"/>
              </a:ext>
            </a:extLst>
          </p:cNvPr>
          <p:cNvSpPr txBox="1"/>
          <p:nvPr/>
        </p:nvSpPr>
        <p:spPr>
          <a:xfrm>
            <a:off x="1432072" y="214200"/>
            <a:ext cx="49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SCATTER PLOT graph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3A3658-8C7F-4E43-915B-57DFDFC4F10F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BAA25379-D3FF-4CA7-9DB1-9D08C6672AE8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9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61E48BBF-B452-4394-ADDA-E75528B10CBB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78D4711E-9AE0-46F8-A9AF-50768575A473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D7BD6-B866-40EC-AA0B-91E1451D643A}"/>
              </a:ext>
            </a:extLst>
          </p:cNvPr>
          <p:cNvSpPr txBox="1"/>
          <p:nvPr/>
        </p:nvSpPr>
        <p:spPr>
          <a:xfrm>
            <a:off x="4796337" y="6394721"/>
            <a:ext cx="164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x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39F04A40-9320-4569-BB97-B569C959C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388466"/>
              </p:ext>
            </p:extLst>
          </p:nvPr>
        </p:nvGraphicFramePr>
        <p:xfrm>
          <a:off x="2916936" y="6522892"/>
          <a:ext cx="2949472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5429878-EBBC-493B-AC65-92B36DF604D1}"/>
              </a:ext>
            </a:extLst>
          </p:cNvPr>
          <p:cNvCxnSpPr>
            <a:cxnSpLocks/>
          </p:cNvCxnSpPr>
          <p:nvPr/>
        </p:nvCxnSpPr>
        <p:spPr>
          <a:xfrm>
            <a:off x="2281603" y="6772727"/>
            <a:ext cx="2993676" cy="924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C89371-A07F-4603-9F09-5E8F267F96AF}"/>
              </a:ext>
            </a:extLst>
          </p:cNvPr>
          <p:cNvCxnSpPr>
            <a:cxnSpLocks/>
          </p:cNvCxnSpPr>
          <p:nvPr/>
        </p:nvCxnSpPr>
        <p:spPr>
          <a:xfrm flipV="1">
            <a:off x="2293495" y="3036619"/>
            <a:ext cx="0" cy="374535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Left 24">
            <a:extLst>
              <a:ext uri="{FF2B5EF4-FFF2-40B4-BE49-F238E27FC236}">
                <a16:creationId xmlns:a16="http://schemas.microsoft.com/office/drawing/2014/main" id="{B7318A23-AFA5-469F-8B56-F9612063DA16}"/>
              </a:ext>
            </a:extLst>
          </p:cNvPr>
          <p:cNvSpPr/>
          <p:nvPr/>
        </p:nvSpPr>
        <p:spPr>
          <a:xfrm>
            <a:off x="2899014" y="3851920"/>
            <a:ext cx="1897305" cy="1878457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E2C111-A9A0-4548-922D-9F30C1C3F65F}"/>
              </a:ext>
            </a:extLst>
          </p:cNvPr>
          <p:cNvSpPr txBox="1"/>
          <p:nvPr/>
        </p:nvSpPr>
        <p:spPr>
          <a:xfrm>
            <a:off x="3653053" y="3971881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1D3509-6EBD-438C-9289-3F1BF53A4FA0}"/>
              </a:ext>
            </a:extLst>
          </p:cNvPr>
          <p:cNvSpPr txBox="1"/>
          <p:nvPr/>
        </p:nvSpPr>
        <p:spPr>
          <a:xfrm>
            <a:off x="1472991" y="2293513"/>
            <a:ext cx="164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7F8C1D-5867-4B49-9EF0-3FE48295B7D9}"/>
              </a:ext>
            </a:extLst>
          </p:cNvPr>
          <p:cNvSpPr txBox="1"/>
          <p:nvPr/>
        </p:nvSpPr>
        <p:spPr>
          <a:xfrm>
            <a:off x="998139" y="8343542"/>
            <a:ext cx="512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Note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: sometimes called the </a:t>
            </a:r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response 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variable</a:t>
            </a:r>
          </a:p>
        </p:txBody>
      </p:sp>
    </p:spTree>
    <p:extLst>
      <p:ext uri="{BB962C8B-B14F-4D97-AF65-F5344CB8AC3E}">
        <p14:creationId xmlns:p14="http://schemas.microsoft.com/office/powerpoint/2010/main" val="3286036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27721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650327-26E9-4C18-A03B-2500E76D2DE7}"/>
              </a:ext>
            </a:extLst>
          </p:cNvPr>
          <p:cNvSpPr txBox="1"/>
          <p:nvPr/>
        </p:nvSpPr>
        <p:spPr>
          <a:xfrm>
            <a:off x="1432072" y="214200"/>
            <a:ext cx="49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SCATTER PLOT graph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1D89BC-6044-48F1-B653-74D413365499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6">
            <a:extLst>
              <a:ext uri="{FF2B5EF4-FFF2-40B4-BE49-F238E27FC236}">
                <a16:creationId xmlns:a16="http://schemas.microsoft.com/office/drawing/2014/main" id="{E65E7A4F-9DE1-43C6-9844-2B0EFB199F1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10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32EF1495-4290-48FD-BE1B-D6088374E939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A40DBC04-B44E-4388-A63D-2561076BEE0B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E4237B3-7BC8-4D6F-937E-5C5CDBC55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786895"/>
              </p:ext>
            </p:extLst>
          </p:nvPr>
        </p:nvGraphicFramePr>
        <p:xfrm>
          <a:off x="1179768" y="2339752"/>
          <a:ext cx="4625496" cy="58743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2748">
                  <a:extLst>
                    <a:ext uri="{9D8B030D-6E8A-4147-A177-3AD203B41FA5}">
                      <a16:colId xmlns:a16="http://schemas.microsoft.com/office/drawing/2014/main" val="415227626"/>
                    </a:ext>
                  </a:extLst>
                </a:gridCol>
                <a:gridCol w="2312748">
                  <a:extLst>
                    <a:ext uri="{9D8B030D-6E8A-4147-A177-3AD203B41FA5}">
                      <a16:colId xmlns:a16="http://schemas.microsoft.com/office/drawing/2014/main" val="2880153981"/>
                    </a:ext>
                  </a:extLst>
                </a:gridCol>
              </a:tblGrid>
              <a:tr h="1256606">
                <a:tc>
                  <a:txBody>
                    <a:bodyPr/>
                    <a:lstStyle/>
                    <a:p>
                      <a:pPr algn="ctr"/>
                      <a:r>
                        <a:rPr lang="en-AU" sz="5400" b="1" dirty="0">
                          <a:latin typeface="Arial Narrow" panose="020B0606020202030204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en-AU" sz="2000" b="1" dirty="0">
                          <a:latin typeface="Arial Narrow" panose="020B0606020202030204" pitchFamily="34" charset="0"/>
                        </a:rPr>
                        <a:t>Independent Variable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b="1">
                          <a:latin typeface="Arial Narrow" panose="020B0606020202030204" pitchFamily="34" charset="0"/>
                        </a:rPr>
                        <a:t>y</a:t>
                      </a:r>
                    </a:p>
                    <a:p>
                      <a:pPr algn="ctr"/>
                      <a:r>
                        <a:rPr lang="en-AU" sz="2000" b="1">
                          <a:latin typeface="Arial Narrow" panose="020B0606020202030204" pitchFamily="34" charset="0"/>
                        </a:rPr>
                        <a:t>Dependent Variable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432759"/>
                  </a:ext>
                </a:extLst>
              </a:tr>
              <a:tr h="769628">
                <a:tc>
                  <a:txBody>
                    <a:bodyPr/>
                    <a:lstStyle/>
                    <a:p>
                      <a:pPr algn="ctr"/>
                      <a:endParaRPr lang="en-AU" sz="400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4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323047"/>
                  </a:ext>
                </a:extLst>
              </a:tr>
              <a:tr h="769628">
                <a:tc>
                  <a:txBody>
                    <a:bodyPr/>
                    <a:lstStyle/>
                    <a:p>
                      <a:pPr algn="ctr"/>
                      <a:endParaRPr lang="en-AU" sz="400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4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637114"/>
                  </a:ext>
                </a:extLst>
              </a:tr>
              <a:tr h="769628">
                <a:tc>
                  <a:txBody>
                    <a:bodyPr/>
                    <a:lstStyle/>
                    <a:p>
                      <a:pPr algn="ctr"/>
                      <a:endParaRPr lang="en-AU" sz="400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4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845836"/>
                  </a:ext>
                </a:extLst>
              </a:tr>
              <a:tr h="769628">
                <a:tc>
                  <a:txBody>
                    <a:bodyPr/>
                    <a:lstStyle/>
                    <a:p>
                      <a:pPr algn="ctr"/>
                      <a:endParaRPr lang="en-AU" sz="400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4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65253"/>
                  </a:ext>
                </a:extLst>
              </a:tr>
              <a:tr h="769628">
                <a:tc>
                  <a:txBody>
                    <a:bodyPr/>
                    <a:lstStyle/>
                    <a:p>
                      <a:pPr algn="ctr"/>
                      <a:endParaRPr lang="en-AU" sz="400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4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504441"/>
                  </a:ext>
                </a:extLst>
              </a:tr>
              <a:tr h="769628">
                <a:tc>
                  <a:txBody>
                    <a:bodyPr/>
                    <a:lstStyle/>
                    <a:p>
                      <a:pPr algn="ctr"/>
                      <a:endParaRPr lang="en-AU" sz="400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4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95779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5C56A9B-8DD7-4B0E-86C4-5EF6041962CD}"/>
              </a:ext>
            </a:extLst>
          </p:cNvPr>
          <p:cNvSpPr txBox="1"/>
          <p:nvPr/>
        </p:nvSpPr>
        <p:spPr>
          <a:xfrm>
            <a:off x="1432072" y="1308176"/>
            <a:ext cx="405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Results 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ECEE0E-16AA-4714-95E0-A9ED07BBAE73}"/>
              </a:ext>
            </a:extLst>
          </p:cNvPr>
          <p:cNvSpPr txBox="1"/>
          <p:nvPr/>
        </p:nvSpPr>
        <p:spPr>
          <a:xfrm rot="16200000">
            <a:off x="-205827" y="517793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Quantitative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382C2-1BE8-4E75-AFBF-638C76B723FA}"/>
              </a:ext>
            </a:extLst>
          </p:cNvPr>
          <p:cNvSpPr txBox="1"/>
          <p:nvPr/>
        </p:nvSpPr>
        <p:spPr>
          <a:xfrm rot="16200000">
            <a:off x="2277848" y="5158479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Quantitative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440BA-D572-4E07-982E-7E380C841A3E}"/>
              </a:ext>
            </a:extLst>
          </p:cNvPr>
          <p:cNvSpPr txBox="1"/>
          <p:nvPr/>
        </p:nvSpPr>
        <p:spPr>
          <a:xfrm>
            <a:off x="406065" y="8341978"/>
            <a:ext cx="604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Note: 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Quantitative Data is quantities  (numbers,</a:t>
            </a:r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not 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words)</a:t>
            </a:r>
          </a:p>
        </p:txBody>
      </p:sp>
    </p:spTree>
    <p:extLst>
      <p:ext uri="{BB962C8B-B14F-4D97-AF65-F5344CB8AC3E}">
        <p14:creationId xmlns:p14="http://schemas.microsoft.com/office/powerpoint/2010/main" val="658842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912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568018-5400-4704-9A13-2FA96A6C01DE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E4447D5C-DE03-4E80-820F-9D6415E5AF1A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FF6575-09C0-474D-BD77-EF62D3E6AB81}"/>
              </a:ext>
            </a:extLst>
          </p:cNvPr>
          <p:cNvSpPr txBox="1"/>
          <p:nvPr/>
        </p:nvSpPr>
        <p:spPr>
          <a:xfrm>
            <a:off x="579711" y="1039453"/>
            <a:ext cx="5801908" cy="7448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Can you see a </a:t>
            </a:r>
          </a:p>
          <a:p>
            <a:pPr algn="ctr"/>
            <a:r>
              <a:rPr lang="en-AU" sz="9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trend </a:t>
            </a:r>
          </a:p>
          <a:p>
            <a:pPr algn="ctr"/>
            <a:endParaRPr lang="en-AU" sz="36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the dots? </a:t>
            </a:r>
          </a:p>
          <a:p>
            <a:pPr algn="ctr"/>
            <a:endParaRPr lang="en-AU" sz="40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And therefore a </a:t>
            </a:r>
          </a:p>
          <a:p>
            <a:pPr algn="ctr"/>
            <a:r>
              <a:rPr lang="en-AU" sz="6000" b="1" i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relationship</a:t>
            </a:r>
            <a:r>
              <a:rPr lang="en-AU" sz="60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40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between x and y?</a:t>
            </a:r>
          </a:p>
          <a:p>
            <a:pPr algn="ctr"/>
            <a:endParaRPr lang="en-A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7740D4-1FAB-476F-8365-9741AC5C281F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B2A1C17-8331-4D30-904A-17F80C26BE7D}"/>
              </a:ext>
            </a:extLst>
          </p:cNvPr>
          <p:cNvSpPr txBox="1"/>
          <p:nvPr/>
        </p:nvSpPr>
        <p:spPr>
          <a:xfrm>
            <a:off x="1432072" y="214200"/>
            <a:ext cx="49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SCATTER PLOT graph</a:t>
            </a:r>
          </a:p>
        </p:txBody>
      </p:sp>
      <p:sp>
        <p:nvSpPr>
          <p:cNvPr id="28" name="TextBox 36">
            <a:extLst>
              <a:ext uri="{FF2B5EF4-FFF2-40B4-BE49-F238E27FC236}">
                <a16:creationId xmlns:a16="http://schemas.microsoft.com/office/drawing/2014/main" id="{34B26946-7EC8-4667-81C7-FCCD9C52E6EF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9A53A6DA-7066-473F-9420-0A4295E0FC6B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84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700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8A70CC9-03CF-4F80-9480-733813F5AA6A}"/>
              </a:ext>
            </a:extLst>
          </p:cNvPr>
          <p:cNvSpPr txBox="1"/>
          <p:nvPr/>
        </p:nvSpPr>
        <p:spPr>
          <a:xfrm>
            <a:off x="594273" y="1130461"/>
            <a:ext cx="5694352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What </a:t>
            </a:r>
          </a:p>
          <a:p>
            <a:pPr algn="ctr"/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the </a:t>
            </a:r>
          </a:p>
          <a:p>
            <a:pPr algn="ctr"/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trend line?</a:t>
            </a:r>
            <a:endParaRPr lang="en-AU" sz="20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FA34F8-1C4B-4F91-8A11-96002F48A240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6691B073-F675-476C-AADD-CA7E20FAE7C2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1A4B1E-1296-4FFD-AFE5-5156C1D0D5E6}"/>
              </a:ext>
            </a:extLst>
          </p:cNvPr>
          <p:cNvSpPr txBox="1"/>
          <p:nvPr/>
        </p:nvSpPr>
        <p:spPr>
          <a:xfrm>
            <a:off x="1432072" y="214200"/>
            <a:ext cx="437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C2118234-AFC8-45AD-84EF-9CA49207B63D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D9AC9353-2B49-4634-B39B-E61A3B322F2F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7E983-99DF-4F90-A334-1C92563CF53D}"/>
              </a:ext>
            </a:extLst>
          </p:cNvPr>
          <p:cNvSpPr txBox="1"/>
          <p:nvPr/>
        </p:nvSpPr>
        <p:spPr>
          <a:xfrm>
            <a:off x="406065" y="8341978"/>
            <a:ext cx="604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Note: 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sometimes called the regression line</a:t>
            </a:r>
          </a:p>
        </p:txBody>
      </p:sp>
    </p:spTree>
    <p:extLst>
      <p:ext uri="{BB962C8B-B14F-4D97-AF65-F5344CB8AC3E}">
        <p14:creationId xmlns:p14="http://schemas.microsoft.com/office/powerpoint/2010/main" val="1066494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767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B07A0D-1591-46B9-9F20-0163E93B56D9}"/>
              </a:ext>
            </a:extLst>
          </p:cNvPr>
          <p:cNvSpPr txBox="1"/>
          <p:nvPr/>
        </p:nvSpPr>
        <p:spPr>
          <a:xfrm>
            <a:off x="626207" y="1151763"/>
            <a:ext cx="560558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trend line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often called the </a:t>
            </a:r>
          </a:p>
          <a:p>
            <a:pPr algn="ctr"/>
            <a:r>
              <a:rPr lang="en-AU" sz="8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line of </a:t>
            </a:r>
          </a:p>
          <a:p>
            <a:pPr algn="ctr"/>
            <a:r>
              <a:rPr lang="en-AU" sz="8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best fit</a:t>
            </a:r>
            <a:endParaRPr lang="en-AU" sz="8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6A9D9-1E02-4DE7-A78B-BB33A3797C06}"/>
              </a:ext>
            </a:extLst>
          </p:cNvPr>
          <p:cNvSpPr txBox="1"/>
          <p:nvPr/>
        </p:nvSpPr>
        <p:spPr>
          <a:xfrm>
            <a:off x="1435846" y="7848254"/>
            <a:ext cx="1600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before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DBB519-3B71-4D4D-A3B5-77C0F25919E0}"/>
              </a:ext>
            </a:extLst>
          </p:cNvPr>
          <p:cNvSpPr txBox="1"/>
          <p:nvPr/>
        </p:nvSpPr>
        <p:spPr>
          <a:xfrm>
            <a:off x="4165746" y="7879608"/>
            <a:ext cx="1600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after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4539F4-B7B1-437C-90B3-6579A35B8F86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6">
            <a:extLst>
              <a:ext uri="{FF2B5EF4-FFF2-40B4-BE49-F238E27FC236}">
                <a16:creationId xmlns:a16="http://schemas.microsoft.com/office/drawing/2014/main" id="{E6459ECF-EB23-41DE-A53A-65DD5D27D86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AC4DBB-9B3B-43B9-980C-7BBA44E379E1}"/>
              </a:ext>
            </a:extLst>
          </p:cNvPr>
          <p:cNvSpPr txBox="1"/>
          <p:nvPr/>
        </p:nvSpPr>
        <p:spPr>
          <a:xfrm>
            <a:off x="1432072" y="214200"/>
            <a:ext cx="437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E88B25A0-51B3-4038-ACB4-06CB820AB03E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EF4F072C-0FAB-4E52-B3B5-BDB38FC9C83D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28A52D-A10C-4A5E-A410-782C5B0F4B30}"/>
              </a:ext>
            </a:extLst>
          </p:cNvPr>
          <p:cNvSpPr/>
          <p:nvPr/>
        </p:nvSpPr>
        <p:spPr>
          <a:xfrm>
            <a:off x="866251" y="5440569"/>
            <a:ext cx="2468698" cy="2346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52954C-2810-4179-BD4E-2BA4FD329DFD}"/>
              </a:ext>
            </a:extLst>
          </p:cNvPr>
          <p:cNvSpPr/>
          <p:nvPr/>
        </p:nvSpPr>
        <p:spPr>
          <a:xfrm rot="13302180">
            <a:off x="2427698" y="628346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A5A2E51-03E1-4679-A6F0-DB692E339C3B}"/>
              </a:ext>
            </a:extLst>
          </p:cNvPr>
          <p:cNvSpPr/>
          <p:nvPr/>
        </p:nvSpPr>
        <p:spPr>
          <a:xfrm rot="13302180">
            <a:off x="1344587" y="670098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CAAF664-7DD1-42D9-B318-02323C1C940D}"/>
              </a:ext>
            </a:extLst>
          </p:cNvPr>
          <p:cNvSpPr/>
          <p:nvPr/>
        </p:nvSpPr>
        <p:spPr>
          <a:xfrm rot="12699236">
            <a:off x="1863218" y="595218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2E987C1-5293-4B24-A29A-42A4A997B8ED}"/>
              </a:ext>
            </a:extLst>
          </p:cNvPr>
          <p:cNvSpPr/>
          <p:nvPr/>
        </p:nvSpPr>
        <p:spPr>
          <a:xfrm>
            <a:off x="866251" y="5440569"/>
            <a:ext cx="2468698" cy="2346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665093E-61CB-4682-80F8-08A25136C533}"/>
              </a:ext>
            </a:extLst>
          </p:cNvPr>
          <p:cNvSpPr/>
          <p:nvPr/>
        </p:nvSpPr>
        <p:spPr>
          <a:xfrm rot="12699236">
            <a:off x="2003633" y="63231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3D27668-886C-4667-9E67-92B89B9B0157}"/>
              </a:ext>
            </a:extLst>
          </p:cNvPr>
          <p:cNvSpPr/>
          <p:nvPr/>
        </p:nvSpPr>
        <p:spPr>
          <a:xfrm rot="12699236">
            <a:off x="2194443" y="660351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C8A5245-6787-44A7-A147-F261BE4E362B}"/>
              </a:ext>
            </a:extLst>
          </p:cNvPr>
          <p:cNvSpPr/>
          <p:nvPr/>
        </p:nvSpPr>
        <p:spPr>
          <a:xfrm rot="13302180">
            <a:off x="3052702" y="719587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C59D2ED-5365-475E-859E-0F6871FA8EB9}"/>
              </a:ext>
            </a:extLst>
          </p:cNvPr>
          <p:cNvSpPr/>
          <p:nvPr/>
        </p:nvSpPr>
        <p:spPr>
          <a:xfrm rot="13302180">
            <a:off x="2536231" y="733763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AA6444D-4FE8-4B24-9EBF-208941DFEC48}"/>
              </a:ext>
            </a:extLst>
          </p:cNvPr>
          <p:cNvSpPr/>
          <p:nvPr/>
        </p:nvSpPr>
        <p:spPr>
          <a:xfrm rot="12699236">
            <a:off x="2902324" y="704935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431E898-17DC-4E90-BA32-3FA1D235B71B}"/>
              </a:ext>
            </a:extLst>
          </p:cNvPr>
          <p:cNvSpPr/>
          <p:nvPr/>
        </p:nvSpPr>
        <p:spPr>
          <a:xfrm rot="12699236">
            <a:off x="1918394" y="653371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7E1EC0A-9553-45ED-BF23-584C42796FB4}"/>
              </a:ext>
            </a:extLst>
          </p:cNvPr>
          <p:cNvSpPr/>
          <p:nvPr/>
        </p:nvSpPr>
        <p:spPr>
          <a:xfrm rot="12699236">
            <a:off x="1822208" y="594445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3CE1A97-875F-4D87-8132-C84FB30B36A4}"/>
              </a:ext>
            </a:extLst>
          </p:cNvPr>
          <p:cNvSpPr/>
          <p:nvPr/>
        </p:nvSpPr>
        <p:spPr>
          <a:xfrm rot="12699236">
            <a:off x="1806164" y="575551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1C5A76B-5F20-4615-9EDC-4FF2654838E3}"/>
              </a:ext>
            </a:extLst>
          </p:cNvPr>
          <p:cNvSpPr/>
          <p:nvPr/>
        </p:nvSpPr>
        <p:spPr>
          <a:xfrm rot="12699236">
            <a:off x="3116433" y="750720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9C1E129-8A44-41D0-9929-D2A58A78B4B3}"/>
              </a:ext>
            </a:extLst>
          </p:cNvPr>
          <p:cNvSpPr/>
          <p:nvPr/>
        </p:nvSpPr>
        <p:spPr>
          <a:xfrm rot="12699236">
            <a:off x="1413052" y="603096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75A4FCE-3F00-48CF-9367-80509DE6809B}"/>
              </a:ext>
            </a:extLst>
          </p:cNvPr>
          <p:cNvSpPr/>
          <p:nvPr/>
        </p:nvSpPr>
        <p:spPr>
          <a:xfrm rot="12699236">
            <a:off x="2461984" y="629976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D088972-FF57-4BBF-8D31-C21BA29E3245}"/>
              </a:ext>
            </a:extLst>
          </p:cNvPr>
          <p:cNvSpPr/>
          <p:nvPr/>
        </p:nvSpPr>
        <p:spPr>
          <a:xfrm rot="12699236">
            <a:off x="2358987" y="691527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3ADA3C4-9E17-4D15-931D-4BEAA998A046}"/>
              </a:ext>
            </a:extLst>
          </p:cNvPr>
          <p:cNvSpPr/>
          <p:nvPr/>
        </p:nvSpPr>
        <p:spPr>
          <a:xfrm rot="12699236">
            <a:off x="1731088" y="660351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C3E40EF-DAE1-49FD-890D-229C9DA55D14}"/>
              </a:ext>
            </a:extLst>
          </p:cNvPr>
          <p:cNvSpPr/>
          <p:nvPr/>
        </p:nvSpPr>
        <p:spPr>
          <a:xfrm rot="12699236">
            <a:off x="2535411" y="673019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D983735-5D63-4D12-979D-14867475E819}"/>
              </a:ext>
            </a:extLst>
          </p:cNvPr>
          <p:cNvSpPr/>
          <p:nvPr/>
        </p:nvSpPr>
        <p:spPr>
          <a:xfrm rot="12699236">
            <a:off x="1588833" y="617382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753D3F1-9E1D-4036-B7D1-24E1EB2FEDDD}"/>
              </a:ext>
            </a:extLst>
          </p:cNvPr>
          <p:cNvSpPr/>
          <p:nvPr/>
        </p:nvSpPr>
        <p:spPr>
          <a:xfrm rot="12699236">
            <a:off x="1766470" y="673182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E2AB2DC-C5FB-48F1-B704-731575FFB4D6}"/>
              </a:ext>
            </a:extLst>
          </p:cNvPr>
          <p:cNvSpPr/>
          <p:nvPr/>
        </p:nvSpPr>
        <p:spPr>
          <a:xfrm rot="20997056">
            <a:off x="1379719" y="578231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208BB1C9-5393-41CD-B982-70C34C19515B}"/>
              </a:ext>
            </a:extLst>
          </p:cNvPr>
          <p:cNvSpPr/>
          <p:nvPr/>
        </p:nvSpPr>
        <p:spPr>
          <a:xfrm rot="12699236">
            <a:off x="1772295" y="626556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B808677-0129-4FB0-AF78-DD1BACD3C259}"/>
              </a:ext>
            </a:extLst>
          </p:cNvPr>
          <p:cNvSpPr/>
          <p:nvPr/>
        </p:nvSpPr>
        <p:spPr>
          <a:xfrm rot="12699236">
            <a:off x="2998708" y="733845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1CD3BF5-B992-49AC-80F0-609582DC41F8}"/>
              </a:ext>
            </a:extLst>
          </p:cNvPr>
          <p:cNvSpPr/>
          <p:nvPr/>
        </p:nvSpPr>
        <p:spPr>
          <a:xfrm rot="12699236">
            <a:off x="1111874" y="571149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5D10581D-9B3E-4A5B-A61B-1FAB82D5F850}"/>
              </a:ext>
            </a:extLst>
          </p:cNvPr>
          <p:cNvSpPr/>
          <p:nvPr/>
        </p:nvSpPr>
        <p:spPr>
          <a:xfrm rot="12699236">
            <a:off x="2807950" y="694673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7D79671-7E55-4601-B0B7-5E69B00211E5}"/>
              </a:ext>
            </a:extLst>
          </p:cNvPr>
          <p:cNvSpPr/>
          <p:nvPr/>
        </p:nvSpPr>
        <p:spPr>
          <a:xfrm>
            <a:off x="3607814" y="5412170"/>
            <a:ext cx="2468698" cy="2346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05AF2AD-F4EB-4CA2-BBA3-64CAE0131866}"/>
              </a:ext>
            </a:extLst>
          </p:cNvPr>
          <p:cNvSpPr/>
          <p:nvPr/>
        </p:nvSpPr>
        <p:spPr>
          <a:xfrm rot="13302180">
            <a:off x="5169261" y="625506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BB3B0287-51E3-46A9-8FE1-93E04D5B062B}"/>
              </a:ext>
            </a:extLst>
          </p:cNvPr>
          <p:cNvSpPr/>
          <p:nvPr/>
        </p:nvSpPr>
        <p:spPr>
          <a:xfrm rot="13302180">
            <a:off x="4086150" y="667258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F2DD818-DF9B-40C8-A111-589AA5C3B83A}"/>
              </a:ext>
            </a:extLst>
          </p:cNvPr>
          <p:cNvSpPr/>
          <p:nvPr/>
        </p:nvSpPr>
        <p:spPr>
          <a:xfrm rot="12699236">
            <a:off x="4604781" y="592379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0E9391A-2F4F-458B-915F-0900F525179D}"/>
              </a:ext>
            </a:extLst>
          </p:cNvPr>
          <p:cNvSpPr/>
          <p:nvPr/>
        </p:nvSpPr>
        <p:spPr>
          <a:xfrm>
            <a:off x="3607814" y="5412170"/>
            <a:ext cx="2468698" cy="2346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BC6CDBB-F5E8-4E45-92AC-99F417CED415}"/>
              </a:ext>
            </a:extLst>
          </p:cNvPr>
          <p:cNvSpPr/>
          <p:nvPr/>
        </p:nvSpPr>
        <p:spPr>
          <a:xfrm rot="12699236">
            <a:off x="4745196" y="629476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F705C9B-8435-471C-99FD-A4E9441B98A2}"/>
              </a:ext>
            </a:extLst>
          </p:cNvPr>
          <p:cNvSpPr/>
          <p:nvPr/>
        </p:nvSpPr>
        <p:spPr>
          <a:xfrm rot="12699236">
            <a:off x="4936006" y="657512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AF175052-F239-4A50-8B84-26F944F70CCE}"/>
              </a:ext>
            </a:extLst>
          </p:cNvPr>
          <p:cNvSpPr/>
          <p:nvPr/>
        </p:nvSpPr>
        <p:spPr>
          <a:xfrm rot="13302180">
            <a:off x="5794265" y="716747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6C917C3-261B-4F37-8EF1-28E8CE5EB6A5}"/>
              </a:ext>
            </a:extLst>
          </p:cNvPr>
          <p:cNvSpPr/>
          <p:nvPr/>
        </p:nvSpPr>
        <p:spPr>
          <a:xfrm rot="13302180">
            <a:off x="5277794" y="730923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AB5632D-6E70-4DCA-9C09-145C424FA7D3}"/>
              </a:ext>
            </a:extLst>
          </p:cNvPr>
          <p:cNvSpPr/>
          <p:nvPr/>
        </p:nvSpPr>
        <p:spPr>
          <a:xfrm rot="12699236">
            <a:off x="5643887" y="702095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F99E90C2-590E-4262-B4A4-4B0C65405410}"/>
              </a:ext>
            </a:extLst>
          </p:cNvPr>
          <p:cNvSpPr/>
          <p:nvPr/>
        </p:nvSpPr>
        <p:spPr>
          <a:xfrm rot="12699236">
            <a:off x="4659957" y="650531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CFE2F1F7-9870-4029-80A8-815AE6767FD3}"/>
              </a:ext>
            </a:extLst>
          </p:cNvPr>
          <p:cNvSpPr/>
          <p:nvPr/>
        </p:nvSpPr>
        <p:spPr>
          <a:xfrm rot="12699236">
            <a:off x="4563771" y="591605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C3C2A8F0-3460-4003-A5AB-54291B72CCAC}"/>
              </a:ext>
            </a:extLst>
          </p:cNvPr>
          <p:cNvSpPr/>
          <p:nvPr/>
        </p:nvSpPr>
        <p:spPr>
          <a:xfrm rot="12699236">
            <a:off x="4547727" y="572712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97978FA0-9458-49CE-B0A8-3A9FDB878355}"/>
              </a:ext>
            </a:extLst>
          </p:cNvPr>
          <p:cNvSpPr/>
          <p:nvPr/>
        </p:nvSpPr>
        <p:spPr>
          <a:xfrm rot="12699236">
            <a:off x="5857996" y="747880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68E3538A-B4EB-471D-9EEC-83C5BE9292EC}"/>
              </a:ext>
            </a:extLst>
          </p:cNvPr>
          <p:cNvSpPr/>
          <p:nvPr/>
        </p:nvSpPr>
        <p:spPr>
          <a:xfrm rot="12699236">
            <a:off x="4154615" y="600257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897CE9EC-60F6-45AD-82B8-A9CE62350DAB}"/>
              </a:ext>
            </a:extLst>
          </p:cNvPr>
          <p:cNvSpPr/>
          <p:nvPr/>
        </p:nvSpPr>
        <p:spPr>
          <a:xfrm rot="12699236">
            <a:off x="5203547" y="62713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C389E45C-B793-4E6E-A9A8-D0029EF328F3}"/>
              </a:ext>
            </a:extLst>
          </p:cNvPr>
          <p:cNvSpPr/>
          <p:nvPr/>
        </p:nvSpPr>
        <p:spPr>
          <a:xfrm rot="12699236">
            <a:off x="5100550" y="688687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25AFC1B0-B5DC-447B-A91E-E754660F37DE}"/>
              </a:ext>
            </a:extLst>
          </p:cNvPr>
          <p:cNvSpPr/>
          <p:nvPr/>
        </p:nvSpPr>
        <p:spPr>
          <a:xfrm rot="12699236">
            <a:off x="4472651" y="657512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CFDA5A22-F32E-4DDE-BF40-96846EA81F6E}"/>
              </a:ext>
            </a:extLst>
          </p:cNvPr>
          <p:cNvSpPr/>
          <p:nvPr/>
        </p:nvSpPr>
        <p:spPr>
          <a:xfrm rot="12699236">
            <a:off x="5276974" y="670180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3D258B68-5C2D-4718-A8A3-8389121E7BFC}"/>
              </a:ext>
            </a:extLst>
          </p:cNvPr>
          <p:cNvSpPr/>
          <p:nvPr/>
        </p:nvSpPr>
        <p:spPr>
          <a:xfrm rot="12699236">
            <a:off x="4330396" y="614542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AB436D33-6674-4717-8C68-6ADB23680CB0}"/>
              </a:ext>
            </a:extLst>
          </p:cNvPr>
          <p:cNvSpPr/>
          <p:nvPr/>
        </p:nvSpPr>
        <p:spPr>
          <a:xfrm rot="12699236">
            <a:off x="4508033" y="670342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8146D9EE-BEB9-4D3F-A2DC-722927E38001}"/>
              </a:ext>
            </a:extLst>
          </p:cNvPr>
          <p:cNvSpPr/>
          <p:nvPr/>
        </p:nvSpPr>
        <p:spPr>
          <a:xfrm rot="20997056">
            <a:off x="4121282" y="575392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DA1AF1A9-2711-499A-BFC6-97BC0AC392A7}"/>
              </a:ext>
            </a:extLst>
          </p:cNvPr>
          <p:cNvSpPr/>
          <p:nvPr/>
        </p:nvSpPr>
        <p:spPr>
          <a:xfrm rot="12699236">
            <a:off x="4513858" y="623716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452CA523-69DB-4E30-9B1A-D4C17A1AA478}"/>
              </a:ext>
            </a:extLst>
          </p:cNvPr>
          <p:cNvSpPr/>
          <p:nvPr/>
        </p:nvSpPr>
        <p:spPr>
          <a:xfrm rot="12699236">
            <a:off x="5740271" y="731005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CDD10EB9-CE27-4379-A9EB-4FA4D0081E80}"/>
              </a:ext>
            </a:extLst>
          </p:cNvPr>
          <p:cNvSpPr/>
          <p:nvPr/>
        </p:nvSpPr>
        <p:spPr>
          <a:xfrm rot="12699236">
            <a:off x="3853437" y="568309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B7E26F94-0FD3-4C56-8CDA-EDAAAD45FC1A}"/>
              </a:ext>
            </a:extLst>
          </p:cNvPr>
          <p:cNvSpPr/>
          <p:nvPr/>
        </p:nvSpPr>
        <p:spPr>
          <a:xfrm rot="12699236">
            <a:off x="5549513" y="691833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AD74B36-B023-4ADC-9AEE-3D051D80A102}"/>
              </a:ext>
            </a:extLst>
          </p:cNvPr>
          <p:cNvCxnSpPr>
            <a:cxnSpLocks/>
          </p:cNvCxnSpPr>
          <p:nvPr/>
        </p:nvCxnSpPr>
        <p:spPr>
          <a:xfrm>
            <a:off x="3904000" y="5749979"/>
            <a:ext cx="1913124" cy="15821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0E26FBED-8B16-46C3-9848-D15D47A3A327}"/>
              </a:ext>
            </a:extLst>
          </p:cNvPr>
          <p:cNvSpPr txBox="1"/>
          <p:nvPr/>
        </p:nvSpPr>
        <p:spPr>
          <a:xfrm>
            <a:off x="4075039" y="5432406"/>
            <a:ext cx="1965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000" b="1" dirty="0">
                <a:latin typeface="Arial Narrow" panose="020B0606020202030204" pitchFamily="34" charset="0"/>
              </a:rPr>
              <a:t>Linear</a:t>
            </a:r>
          </a:p>
          <a:p>
            <a:pPr algn="r"/>
            <a:r>
              <a:rPr lang="en-AU" sz="2000" b="1" dirty="0">
                <a:latin typeface="Arial Narrow" panose="020B0606020202030204" pitchFamily="34" charset="0"/>
              </a:rPr>
              <a:t>trend</a:t>
            </a:r>
          </a:p>
        </p:txBody>
      </p:sp>
    </p:spTree>
    <p:extLst>
      <p:ext uri="{BB962C8B-B14F-4D97-AF65-F5344CB8AC3E}">
        <p14:creationId xmlns:p14="http://schemas.microsoft.com/office/powerpoint/2010/main" val="4034574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767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B07A0D-1591-46B9-9F20-0163E93B56D9}"/>
              </a:ext>
            </a:extLst>
          </p:cNvPr>
          <p:cNvSpPr txBox="1"/>
          <p:nvPr/>
        </p:nvSpPr>
        <p:spPr>
          <a:xfrm>
            <a:off x="543623" y="1322238"/>
            <a:ext cx="577075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It is a line that</a:t>
            </a:r>
            <a:endParaRPr lang="en-AU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best fits</a:t>
            </a:r>
          </a:p>
          <a:p>
            <a:pPr algn="ctr"/>
            <a:r>
              <a:rPr lang="en-A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right through the </a:t>
            </a:r>
            <a:r>
              <a:rPr lang="en-AU" sz="4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middle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of </a:t>
            </a:r>
          </a:p>
          <a:p>
            <a:pPr algn="ctr"/>
            <a:r>
              <a:rPr lang="en-AU" sz="4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all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the dots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on a scatter plot</a:t>
            </a:r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6A9D9-1E02-4DE7-A78B-BB33A3797C06}"/>
              </a:ext>
            </a:extLst>
          </p:cNvPr>
          <p:cNvSpPr txBox="1"/>
          <p:nvPr/>
        </p:nvSpPr>
        <p:spPr>
          <a:xfrm>
            <a:off x="1450112" y="7921920"/>
            <a:ext cx="1600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before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DBB519-3B71-4D4D-A3B5-77C0F25919E0}"/>
              </a:ext>
            </a:extLst>
          </p:cNvPr>
          <p:cNvSpPr txBox="1"/>
          <p:nvPr/>
        </p:nvSpPr>
        <p:spPr>
          <a:xfrm>
            <a:off x="4180012" y="7953274"/>
            <a:ext cx="1600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after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4539F4-B7B1-437C-90B3-6579A35B8F86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6">
            <a:extLst>
              <a:ext uri="{FF2B5EF4-FFF2-40B4-BE49-F238E27FC236}">
                <a16:creationId xmlns:a16="http://schemas.microsoft.com/office/drawing/2014/main" id="{E6459ECF-EB23-41DE-A53A-65DD5D27D86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AC4DBB-9B3B-43B9-980C-7BBA44E379E1}"/>
              </a:ext>
            </a:extLst>
          </p:cNvPr>
          <p:cNvSpPr txBox="1"/>
          <p:nvPr/>
        </p:nvSpPr>
        <p:spPr>
          <a:xfrm>
            <a:off x="1432072" y="214200"/>
            <a:ext cx="437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E88B25A0-51B3-4038-ACB4-06CB820AB03E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EF4F072C-0FAB-4E52-B3B5-BDB38FC9C83D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E7267A7-6D13-4094-B924-5CFB47BF0381}"/>
              </a:ext>
            </a:extLst>
          </p:cNvPr>
          <p:cNvSpPr/>
          <p:nvPr/>
        </p:nvSpPr>
        <p:spPr>
          <a:xfrm>
            <a:off x="862930" y="5464643"/>
            <a:ext cx="2468698" cy="2346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09BBD96A-4B3B-4056-945A-308CDA2D3303}"/>
              </a:ext>
            </a:extLst>
          </p:cNvPr>
          <p:cNvSpPr/>
          <p:nvPr/>
        </p:nvSpPr>
        <p:spPr>
          <a:xfrm>
            <a:off x="2057167" y="686187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64192F04-24EA-4506-8BD1-0ABD8862074E}"/>
              </a:ext>
            </a:extLst>
          </p:cNvPr>
          <p:cNvSpPr/>
          <p:nvPr/>
        </p:nvSpPr>
        <p:spPr>
          <a:xfrm>
            <a:off x="1632587" y="732182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7112C381-F3A3-4326-A104-DBAE4B879023}"/>
              </a:ext>
            </a:extLst>
          </p:cNvPr>
          <p:cNvSpPr/>
          <p:nvPr/>
        </p:nvSpPr>
        <p:spPr>
          <a:xfrm rot="20997056">
            <a:off x="1907348" y="742881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9639CD0-2764-4B64-9D30-54E9B2DD7C48}"/>
              </a:ext>
            </a:extLst>
          </p:cNvPr>
          <p:cNvSpPr/>
          <p:nvPr/>
        </p:nvSpPr>
        <p:spPr>
          <a:xfrm>
            <a:off x="862930" y="5464643"/>
            <a:ext cx="2468698" cy="2346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D75725E3-AA23-4858-8663-6DF9A8034D14}"/>
              </a:ext>
            </a:extLst>
          </p:cNvPr>
          <p:cNvSpPr/>
          <p:nvPr/>
        </p:nvSpPr>
        <p:spPr>
          <a:xfrm rot="20997056">
            <a:off x="1609581" y="740119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D10C721-8190-4BEC-92D7-725774D35979}"/>
              </a:ext>
            </a:extLst>
          </p:cNvPr>
          <p:cNvSpPr/>
          <p:nvPr/>
        </p:nvSpPr>
        <p:spPr>
          <a:xfrm rot="20997056">
            <a:off x="1865990" y="737203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67FE9724-FE3E-4DAD-9B47-4510790A6466}"/>
              </a:ext>
            </a:extLst>
          </p:cNvPr>
          <p:cNvSpPr/>
          <p:nvPr/>
        </p:nvSpPr>
        <p:spPr>
          <a:xfrm>
            <a:off x="1195039" y="742729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102168E9-FCC6-44BC-A08C-F915CD76E81E}"/>
              </a:ext>
            </a:extLst>
          </p:cNvPr>
          <p:cNvSpPr/>
          <p:nvPr/>
        </p:nvSpPr>
        <p:spPr>
          <a:xfrm>
            <a:off x="1151808" y="742405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4F5602B7-4E9A-44CC-AF47-ED5C3018C7B1}"/>
              </a:ext>
            </a:extLst>
          </p:cNvPr>
          <p:cNvSpPr/>
          <p:nvPr/>
        </p:nvSpPr>
        <p:spPr>
          <a:xfrm rot="20997056">
            <a:off x="1367336" y="737508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EF89A9F5-C559-4BF4-AC4E-75862201725A}"/>
              </a:ext>
            </a:extLst>
          </p:cNvPr>
          <p:cNvSpPr/>
          <p:nvPr/>
        </p:nvSpPr>
        <p:spPr>
          <a:xfrm rot="20997056">
            <a:off x="1598080" y="722447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D22C21B2-E90A-4F5B-8553-8849C9F72BFB}"/>
              </a:ext>
            </a:extLst>
          </p:cNvPr>
          <p:cNvSpPr/>
          <p:nvPr/>
        </p:nvSpPr>
        <p:spPr>
          <a:xfrm rot="20997056">
            <a:off x="1963856" y="724603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743E71EB-0D34-4342-9E53-518C280A13DB}"/>
              </a:ext>
            </a:extLst>
          </p:cNvPr>
          <p:cNvSpPr/>
          <p:nvPr/>
        </p:nvSpPr>
        <p:spPr>
          <a:xfrm rot="20997056">
            <a:off x="2218619" y="721953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98AE1DCD-8332-4337-83E2-2DF9436B0AAA}"/>
              </a:ext>
            </a:extLst>
          </p:cNvPr>
          <p:cNvSpPr/>
          <p:nvPr/>
        </p:nvSpPr>
        <p:spPr>
          <a:xfrm rot="20997056">
            <a:off x="2434655" y="705000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B5695B66-95D6-4C36-84EB-32B5297FFDB1}"/>
              </a:ext>
            </a:extLst>
          </p:cNvPr>
          <p:cNvSpPr/>
          <p:nvPr/>
        </p:nvSpPr>
        <p:spPr>
          <a:xfrm rot="20997056">
            <a:off x="2511815" y="683901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81B3C3DC-E989-47BE-90ED-E3FFC294F58D}"/>
              </a:ext>
            </a:extLst>
          </p:cNvPr>
          <p:cNvSpPr/>
          <p:nvPr/>
        </p:nvSpPr>
        <p:spPr>
          <a:xfrm rot="20997056">
            <a:off x="2749184" y="657244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BF700FC0-7976-4292-BE0D-7462396AF890}"/>
              </a:ext>
            </a:extLst>
          </p:cNvPr>
          <p:cNvSpPr/>
          <p:nvPr/>
        </p:nvSpPr>
        <p:spPr>
          <a:xfrm rot="20997056">
            <a:off x="2820837" y="621240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640D109C-DFFA-455B-9696-39CDD3551061}"/>
              </a:ext>
            </a:extLst>
          </p:cNvPr>
          <p:cNvSpPr/>
          <p:nvPr/>
        </p:nvSpPr>
        <p:spPr>
          <a:xfrm rot="20997056">
            <a:off x="2873833" y="592391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D60BDEAB-3472-4AFD-9384-D703C0648D88}"/>
              </a:ext>
            </a:extLst>
          </p:cNvPr>
          <p:cNvSpPr/>
          <p:nvPr/>
        </p:nvSpPr>
        <p:spPr>
          <a:xfrm rot="20997056">
            <a:off x="2784566" y="670075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BE51E5F8-FCF2-4507-9CD7-97E8CF289713}"/>
              </a:ext>
            </a:extLst>
          </p:cNvPr>
          <p:cNvSpPr/>
          <p:nvPr/>
        </p:nvSpPr>
        <p:spPr>
          <a:xfrm rot="20997056">
            <a:off x="2856219" y="634071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1996EF9F-1759-462F-AEC4-2262D8F1740C}"/>
              </a:ext>
            </a:extLst>
          </p:cNvPr>
          <p:cNvSpPr/>
          <p:nvPr/>
        </p:nvSpPr>
        <p:spPr>
          <a:xfrm rot="20997056">
            <a:off x="2909215" y="605222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16D2EBB2-6C73-4C7F-AF77-738693F3F197}"/>
              </a:ext>
            </a:extLst>
          </p:cNvPr>
          <p:cNvSpPr/>
          <p:nvPr/>
        </p:nvSpPr>
        <p:spPr>
          <a:xfrm rot="20997056">
            <a:off x="3056675" y="572776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36A5A85B-F0AD-4DF0-BE22-554645D88A8A}"/>
              </a:ext>
            </a:extLst>
          </p:cNvPr>
          <p:cNvSpPr/>
          <p:nvPr/>
        </p:nvSpPr>
        <p:spPr>
          <a:xfrm rot="20997056">
            <a:off x="3056674" y="592254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0D9A9CC1-009B-422C-8E12-AE7283EECF2F}"/>
              </a:ext>
            </a:extLst>
          </p:cNvPr>
          <p:cNvSpPr/>
          <p:nvPr/>
        </p:nvSpPr>
        <p:spPr>
          <a:xfrm rot="20997056">
            <a:off x="2696188" y="698564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2AE413C1-F14B-421D-9E78-5DD2ECA685AA}"/>
              </a:ext>
            </a:extLst>
          </p:cNvPr>
          <p:cNvSpPr/>
          <p:nvPr/>
        </p:nvSpPr>
        <p:spPr>
          <a:xfrm rot="20997056">
            <a:off x="3041026" y="61615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DC4AD5C2-89DE-44C1-B0B1-AE040EF713F1}"/>
              </a:ext>
            </a:extLst>
          </p:cNvPr>
          <p:cNvSpPr/>
          <p:nvPr/>
        </p:nvSpPr>
        <p:spPr>
          <a:xfrm rot="20997056">
            <a:off x="1272962" y="72724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0B71A08C-2E20-4D53-B480-A94DACEDAB91}"/>
              </a:ext>
            </a:extLst>
          </p:cNvPr>
          <p:cNvSpPr/>
          <p:nvPr/>
        </p:nvSpPr>
        <p:spPr>
          <a:xfrm>
            <a:off x="3553843" y="5464643"/>
            <a:ext cx="2468698" cy="2346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DDC4B0B5-6699-49B2-9E79-E6963CDAA507}"/>
              </a:ext>
            </a:extLst>
          </p:cNvPr>
          <p:cNvSpPr/>
          <p:nvPr/>
        </p:nvSpPr>
        <p:spPr>
          <a:xfrm>
            <a:off x="4748080" y="686187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C32EBAB1-EAC4-45C3-A230-B52387D8B554}"/>
              </a:ext>
            </a:extLst>
          </p:cNvPr>
          <p:cNvSpPr/>
          <p:nvPr/>
        </p:nvSpPr>
        <p:spPr>
          <a:xfrm>
            <a:off x="4323500" y="732182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A18FC4AD-D700-4110-ABBE-59CCA4746107}"/>
              </a:ext>
            </a:extLst>
          </p:cNvPr>
          <p:cNvSpPr/>
          <p:nvPr/>
        </p:nvSpPr>
        <p:spPr>
          <a:xfrm rot="20997056">
            <a:off x="4598261" y="742881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792AEDD4-E67F-45AB-BEA6-F9EC922D74EA}"/>
              </a:ext>
            </a:extLst>
          </p:cNvPr>
          <p:cNvSpPr/>
          <p:nvPr/>
        </p:nvSpPr>
        <p:spPr>
          <a:xfrm>
            <a:off x="3553843" y="5464643"/>
            <a:ext cx="2468698" cy="2346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AC5FBC26-163D-408C-9383-88C4416A47DF}"/>
              </a:ext>
            </a:extLst>
          </p:cNvPr>
          <p:cNvSpPr/>
          <p:nvPr/>
        </p:nvSpPr>
        <p:spPr>
          <a:xfrm rot="20997056">
            <a:off x="4300494" y="740119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7E02B3BD-8436-4753-AEDD-8317165B41EF}"/>
              </a:ext>
            </a:extLst>
          </p:cNvPr>
          <p:cNvSpPr/>
          <p:nvPr/>
        </p:nvSpPr>
        <p:spPr>
          <a:xfrm rot="20997056">
            <a:off x="4556903" y="737203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4CB35253-5778-46BF-AEBF-2F4836AE8584}"/>
              </a:ext>
            </a:extLst>
          </p:cNvPr>
          <p:cNvSpPr/>
          <p:nvPr/>
        </p:nvSpPr>
        <p:spPr>
          <a:xfrm>
            <a:off x="3885952" y="742729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161205EA-F6DF-4C8E-9EA6-42F0C34CB391}"/>
              </a:ext>
            </a:extLst>
          </p:cNvPr>
          <p:cNvSpPr/>
          <p:nvPr/>
        </p:nvSpPr>
        <p:spPr>
          <a:xfrm>
            <a:off x="3842721" y="742405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D0566E92-1BCE-41A3-84D6-D1BB7C455699}"/>
              </a:ext>
            </a:extLst>
          </p:cNvPr>
          <p:cNvSpPr/>
          <p:nvPr/>
        </p:nvSpPr>
        <p:spPr>
          <a:xfrm rot="20997056">
            <a:off x="4058249" y="737508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BB6DB869-99E5-4B2C-9706-581E17045407}"/>
              </a:ext>
            </a:extLst>
          </p:cNvPr>
          <p:cNvSpPr/>
          <p:nvPr/>
        </p:nvSpPr>
        <p:spPr>
          <a:xfrm rot="20997056">
            <a:off x="4288993" y="722447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8E68BCFF-819C-4696-A8CB-2E15BEFFCFC1}"/>
              </a:ext>
            </a:extLst>
          </p:cNvPr>
          <p:cNvSpPr/>
          <p:nvPr/>
        </p:nvSpPr>
        <p:spPr>
          <a:xfrm rot="20997056">
            <a:off x="4654769" y="724603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59FA6BBE-E29D-463B-85E9-1BEDE139CB53}"/>
              </a:ext>
            </a:extLst>
          </p:cNvPr>
          <p:cNvSpPr/>
          <p:nvPr/>
        </p:nvSpPr>
        <p:spPr>
          <a:xfrm rot="20997056">
            <a:off x="4909532" y="721953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8A6BB988-2094-45FB-98F0-1F7904A2DDF7}"/>
              </a:ext>
            </a:extLst>
          </p:cNvPr>
          <p:cNvSpPr/>
          <p:nvPr/>
        </p:nvSpPr>
        <p:spPr>
          <a:xfrm rot="20997056">
            <a:off x="5125568" y="705000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679EE23A-9F34-4FA9-8989-DF27CE15048D}"/>
              </a:ext>
            </a:extLst>
          </p:cNvPr>
          <p:cNvSpPr/>
          <p:nvPr/>
        </p:nvSpPr>
        <p:spPr>
          <a:xfrm rot="20997056">
            <a:off x="5202728" y="683901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A9E20980-4E16-42F3-8D42-AB385C6B1650}"/>
              </a:ext>
            </a:extLst>
          </p:cNvPr>
          <p:cNvSpPr/>
          <p:nvPr/>
        </p:nvSpPr>
        <p:spPr>
          <a:xfrm rot="20997056">
            <a:off x="5440097" y="657244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CE29D397-B44C-4134-8755-509A8FB4D1FA}"/>
              </a:ext>
            </a:extLst>
          </p:cNvPr>
          <p:cNvSpPr/>
          <p:nvPr/>
        </p:nvSpPr>
        <p:spPr>
          <a:xfrm rot="20997056">
            <a:off x="5511750" y="621240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3542F159-1C74-409E-B7F8-679BB98E0C8D}"/>
              </a:ext>
            </a:extLst>
          </p:cNvPr>
          <p:cNvSpPr/>
          <p:nvPr/>
        </p:nvSpPr>
        <p:spPr>
          <a:xfrm rot="20997056">
            <a:off x="5564746" y="592391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F211A35E-0E41-47B6-9BDA-8D4E43049416}"/>
              </a:ext>
            </a:extLst>
          </p:cNvPr>
          <p:cNvSpPr/>
          <p:nvPr/>
        </p:nvSpPr>
        <p:spPr>
          <a:xfrm rot="20997056">
            <a:off x="5475479" y="670075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7EF6227-51A7-4E7F-8E66-5032DA0C29C3}"/>
              </a:ext>
            </a:extLst>
          </p:cNvPr>
          <p:cNvSpPr/>
          <p:nvPr/>
        </p:nvSpPr>
        <p:spPr>
          <a:xfrm rot="20997056">
            <a:off x="5547132" y="634071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411525AE-6501-4968-8697-7BF137ECBEF2}"/>
              </a:ext>
            </a:extLst>
          </p:cNvPr>
          <p:cNvSpPr/>
          <p:nvPr/>
        </p:nvSpPr>
        <p:spPr>
          <a:xfrm rot="20997056">
            <a:off x="5600128" y="605222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345149D3-2B88-4FF5-821A-215680FBF401}"/>
              </a:ext>
            </a:extLst>
          </p:cNvPr>
          <p:cNvSpPr/>
          <p:nvPr/>
        </p:nvSpPr>
        <p:spPr>
          <a:xfrm rot="20997056">
            <a:off x="5747588" y="572776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D11A8B5B-1902-4909-B132-6C6097852DF0}"/>
              </a:ext>
            </a:extLst>
          </p:cNvPr>
          <p:cNvSpPr/>
          <p:nvPr/>
        </p:nvSpPr>
        <p:spPr>
          <a:xfrm rot="20997056">
            <a:off x="5747587" y="592254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0564BF35-3F4A-4F33-A1BB-A190287A20D5}"/>
              </a:ext>
            </a:extLst>
          </p:cNvPr>
          <p:cNvSpPr/>
          <p:nvPr/>
        </p:nvSpPr>
        <p:spPr>
          <a:xfrm rot="20997056">
            <a:off x="5387101" y="698564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5BB544EF-574B-4D44-A5EC-7AA92C0B7917}"/>
              </a:ext>
            </a:extLst>
          </p:cNvPr>
          <p:cNvSpPr/>
          <p:nvPr/>
        </p:nvSpPr>
        <p:spPr>
          <a:xfrm rot="20997056">
            <a:off x="5731939" y="61615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AA963EF1-BE71-4251-915A-D3BBB9DF2501}"/>
              </a:ext>
            </a:extLst>
          </p:cNvPr>
          <p:cNvSpPr/>
          <p:nvPr/>
        </p:nvSpPr>
        <p:spPr>
          <a:xfrm rot="20997056">
            <a:off x="3963875" y="72724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AC716FEE-2DDA-4862-87D1-272E1A3DF24C}"/>
              </a:ext>
            </a:extLst>
          </p:cNvPr>
          <p:cNvSpPr/>
          <p:nvPr/>
        </p:nvSpPr>
        <p:spPr>
          <a:xfrm>
            <a:off x="3905250" y="5724127"/>
            <a:ext cx="1838698" cy="1648223"/>
          </a:xfrm>
          <a:custGeom>
            <a:avLst/>
            <a:gdLst>
              <a:gd name="connsiteX0" fmla="*/ 0 w 1828800"/>
              <a:gd name="connsiteY0" fmla="*/ 1543050 h 1543050"/>
              <a:gd name="connsiteX1" fmla="*/ 685800 w 1828800"/>
              <a:gd name="connsiteY1" fmla="*/ 1504950 h 1543050"/>
              <a:gd name="connsiteX2" fmla="*/ 1162050 w 1828800"/>
              <a:gd name="connsiteY2" fmla="*/ 1371600 h 1543050"/>
              <a:gd name="connsiteX3" fmla="*/ 1562100 w 1828800"/>
              <a:gd name="connsiteY3" fmla="*/ 914400 h 1543050"/>
              <a:gd name="connsiteX4" fmla="*/ 1771650 w 1828800"/>
              <a:gd name="connsiteY4" fmla="*/ 285750 h 1543050"/>
              <a:gd name="connsiteX5" fmla="*/ 1828800 w 1828800"/>
              <a:gd name="connsiteY5" fmla="*/ 0 h 1543050"/>
              <a:gd name="connsiteX6" fmla="*/ 1828800 w 1828800"/>
              <a:gd name="connsiteY6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1543050">
                <a:moveTo>
                  <a:pt x="0" y="1543050"/>
                </a:moveTo>
                <a:cubicBezTo>
                  <a:pt x="246062" y="1538287"/>
                  <a:pt x="492125" y="1533525"/>
                  <a:pt x="685800" y="1504950"/>
                </a:cubicBezTo>
                <a:cubicBezTo>
                  <a:pt x="879475" y="1476375"/>
                  <a:pt x="1016000" y="1470025"/>
                  <a:pt x="1162050" y="1371600"/>
                </a:cubicBezTo>
                <a:cubicBezTo>
                  <a:pt x="1308100" y="1273175"/>
                  <a:pt x="1460500" y="1095375"/>
                  <a:pt x="1562100" y="914400"/>
                </a:cubicBezTo>
                <a:cubicBezTo>
                  <a:pt x="1663700" y="733425"/>
                  <a:pt x="1727200" y="438150"/>
                  <a:pt x="1771650" y="285750"/>
                </a:cubicBezTo>
                <a:cubicBezTo>
                  <a:pt x="1816100" y="133350"/>
                  <a:pt x="1828800" y="0"/>
                  <a:pt x="1828800" y="0"/>
                </a:cubicBezTo>
                <a:lnTo>
                  <a:pt x="1828800" y="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0E224C-4A85-4735-AAB1-E4B511567A51}"/>
              </a:ext>
            </a:extLst>
          </p:cNvPr>
          <p:cNvSpPr txBox="1"/>
          <p:nvPr/>
        </p:nvSpPr>
        <p:spPr>
          <a:xfrm>
            <a:off x="3665020" y="5491639"/>
            <a:ext cx="1965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Arial Narrow" panose="020B0606020202030204" pitchFamily="34" charset="0"/>
              </a:rPr>
              <a:t>Exponential</a:t>
            </a:r>
          </a:p>
          <a:p>
            <a:r>
              <a:rPr lang="en-AU" sz="2000" b="1" dirty="0">
                <a:latin typeface="Arial Narrow" panose="020B0606020202030204" pitchFamily="34" charset="0"/>
              </a:rPr>
              <a:t>trend</a:t>
            </a:r>
          </a:p>
        </p:txBody>
      </p:sp>
    </p:spTree>
    <p:extLst>
      <p:ext uri="{BB962C8B-B14F-4D97-AF65-F5344CB8AC3E}">
        <p14:creationId xmlns:p14="http://schemas.microsoft.com/office/powerpoint/2010/main" val="320598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2D4284-2DB0-4A6F-890F-0C6CCDA3F3C8}"/>
              </a:ext>
            </a:extLst>
          </p:cNvPr>
          <p:cNvSpPr/>
          <p:nvPr/>
        </p:nvSpPr>
        <p:spPr>
          <a:xfrm>
            <a:off x="684960" y="6678235"/>
            <a:ext cx="56886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1200" dirty="0">
                <a:latin typeface="Arial Narrow" panose="020B0606020202030204" pitchFamily="34" charset="0"/>
              </a:rPr>
              <a:t>Published by Marine Education 2020  </a:t>
            </a:r>
          </a:p>
          <a:p>
            <a:pPr algn="just"/>
            <a:r>
              <a:rPr lang="en-AU" sz="1200" dirty="0">
                <a:latin typeface="Arial Narrow" panose="020B0606020202030204" pitchFamily="34" charset="0"/>
              </a:rPr>
              <a:t>ABN: 48765406873</a:t>
            </a:r>
          </a:p>
          <a:p>
            <a:pPr algn="just"/>
            <a:r>
              <a:rPr lang="en-AU" sz="1200" dirty="0">
                <a:latin typeface="Arial Narrow" panose="020B0606020202030204" pitchFamily="34" charset="0"/>
              </a:rPr>
              <a:t>Gail Riches</a:t>
            </a:r>
          </a:p>
          <a:p>
            <a:pPr algn="just"/>
            <a:r>
              <a:rPr lang="en-AU" sz="1200" dirty="0">
                <a:latin typeface="Arial Narrow" panose="020B0606020202030204" pitchFamily="34" charset="0"/>
              </a:rPr>
              <a:t>PO Box 394</a:t>
            </a:r>
          </a:p>
          <a:p>
            <a:pPr algn="just"/>
            <a:r>
              <a:rPr lang="en-AU" sz="1200" dirty="0" err="1">
                <a:latin typeface="Arial Narrow" panose="020B0606020202030204" pitchFamily="34" charset="0"/>
              </a:rPr>
              <a:t>Bli</a:t>
            </a:r>
            <a:r>
              <a:rPr lang="en-AU" sz="1200" dirty="0">
                <a:latin typeface="Arial Narrow" panose="020B0606020202030204" pitchFamily="34" charset="0"/>
              </a:rPr>
              <a:t> </a:t>
            </a:r>
            <a:r>
              <a:rPr lang="en-AU" sz="1200" dirty="0" err="1">
                <a:latin typeface="Arial Narrow" panose="020B0606020202030204" pitchFamily="34" charset="0"/>
              </a:rPr>
              <a:t>Bli</a:t>
            </a:r>
            <a:r>
              <a:rPr lang="en-AU" sz="1200" dirty="0">
                <a:latin typeface="Arial Narrow" panose="020B0606020202030204" pitchFamily="34" charset="0"/>
              </a:rPr>
              <a:t> Qld 4560</a:t>
            </a:r>
          </a:p>
          <a:p>
            <a:pPr algn="just"/>
            <a:r>
              <a:rPr lang="en-AU" sz="1200" dirty="0">
                <a:latin typeface="Arial Narrow" panose="020B0606020202030204" pitchFamily="34" charset="0"/>
              </a:rPr>
              <a:t>Email: info@marineeducation.com.au</a:t>
            </a:r>
          </a:p>
          <a:p>
            <a:pPr algn="just"/>
            <a:r>
              <a:rPr lang="en-AU" sz="1200" dirty="0">
                <a:latin typeface="Arial Narrow" panose="020B0606020202030204" pitchFamily="34" charset="0"/>
              </a:rPr>
              <a:t>www.marineeducation.com.au</a:t>
            </a:r>
          </a:p>
          <a:p>
            <a:pPr algn="just"/>
            <a:endParaRPr lang="en-AU" sz="800" dirty="0">
              <a:latin typeface="Arial Narrow" panose="020B0606020202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1D20AF-D1F0-4EB8-A82D-FE8B13E54B2B}"/>
              </a:ext>
            </a:extLst>
          </p:cNvPr>
          <p:cNvSpPr/>
          <p:nvPr/>
        </p:nvSpPr>
        <p:spPr>
          <a:xfrm>
            <a:off x="674151" y="8047840"/>
            <a:ext cx="60210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Interested persons are invited to contact the author for information or to indicate errors and omissions.</a:t>
            </a:r>
            <a:endParaRPr lang="en-AU" sz="1200" dirty="0">
              <a:latin typeface="Arial Narrow" panose="020B0606020202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1B675C-21D3-428F-8257-3E947FDE9A80}"/>
              </a:ext>
            </a:extLst>
          </p:cNvPr>
          <p:cNvSpPr/>
          <p:nvPr/>
        </p:nvSpPr>
        <p:spPr>
          <a:xfrm>
            <a:off x="-1523471" y="2188936"/>
            <a:ext cx="5509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AU" sz="1200" dirty="0">
              <a:latin typeface="Arial Narrow" panose="020B0606020202030204" pitchFamily="34" charset="0"/>
            </a:endParaRPr>
          </a:p>
          <a:p>
            <a:pPr algn="just"/>
            <a:endParaRPr lang="en-AU" sz="800" dirty="0"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C7BEBD-6C97-449B-ADE2-CAC7C175BC0F}"/>
              </a:ext>
            </a:extLst>
          </p:cNvPr>
          <p:cNvSpPr txBox="1"/>
          <p:nvPr/>
        </p:nvSpPr>
        <p:spPr>
          <a:xfrm>
            <a:off x="818169" y="3390074"/>
            <a:ext cx="82641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E44F7F-ECA2-4683-98C2-91F075D5A8FA}"/>
              </a:ext>
            </a:extLst>
          </p:cNvPr>
          <p:cNvSpPr/>
          <p:nvPr/>
        </p:nvSpPr>
        <p:spPr>
          <a:xfrm>
            <a:off x="686713" y="4557479"/>
            <a:ext cx="55096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1200" dirty="0">
                <a:latin typeface="Arial Narrow" panose="020B0606020202030204" pitchFamily="34" charset="0"/>
              </a:rPr>
              <a:t>© Marine Education 2020 </a:t>
            </a:r>
          </a:p>
          <a:p>
            <a:pPr algn="just"/>
            <a:r>
              <a:rPr lang="en-AU" sz="1200" b="1" dirty="0">
                <a:latin typeface="Arial Narrow" panose="020B0606020202030204" pitchFamily="34" charset="0"/>
              </a:rPr>
              <a:t>CC BY: Attribution-</a:t>
            </a:r>
            <a:r>
              <a:rPr lang="en-AU" sz="1200" b="1" dirty="0" err="1">
                <a:latin typeface="Arial Narrow" panose="020B0606020202030204" pitchFamily="34" charset="0"/>
              </a:rPr>
              <a:t>NonCommercial</a:t>
            </a:r>
            <a:r>
              <a:rPr lang="en-AU" sz="1200" b="1" dirty="0">
                <a:latin typeface="Arial Narrow" panose="020B0606020202030204" pitchFamily="34" charset="0"/>
              </a:rPr>
              <a:t>-</a:t>
            </a:r>
            <a:r>
              <a:rPr lang="en-AU" sz="1200" b="1" dirty="0" err="1">
                <a:latin typeface="Arial Narrow" panose="020B0606020202030204" pitchFamily="34" charset="0"/>
              </a:rPr>
              <a:t>NoDerivatives</a:t>
            </a:r>
            <a:r>
              <a:rPr lang="en-AU" sz="1200" b="1" dirty="0">
                <a:latin typeface="Arial Narrow" panose="020B0606020202030204" pitchFamily="34" charset="0"/>
              </a:rPr>
              <a:t> 4.0 International (CC BY-NC-ND 4.0).  </a:t>
            </a:r>
            <a:endParaRPr lang="en-AU" sz="900" b="1" dirty="0">
              <a:latin typeface="Arial Narrow" panose="020B0606020202030204" pitchFamily="34" charset="0"/>
            </a:endParaRPr>
          </a:p>
          <a:p>
            <a:pPr algn="just"/>
            <a:r>
              <a:rPr lang="en-US" sz="1200" dirty="0">
                <a:latin typeface="Arial Narrow" panose="020B0606020202030204" pitchFamily="34" charset="0"/>
              </a:rPr>
              <a:t>This license is only granted to the school or persons named on a receipt of payment for an annual subscription to Marine Education that allows them to use the material in </a:t>
            </a:r>
            <a:r>
              <a:rPr lang="en-US" sz="1200" dirty="0" err="1">
                <a:latin typeface="Arial Narrow" panose="020B0606020202030204" pitchFamily="34" charset="0"/>
              </a:rPr>
              <a:t>unadapted</a:t>
            </a:r>
            <a:r>
              <a:rPr lang="en-US" sz="1200" dirty="0">
                <a:latin typeface="Arial Narrow" panose="020B0606020202030204" pitchFamily="34" charset="0"/>
              </a:rPr>
              <a:t> form for within-school teaching purposes only, for noncommercial purposes only, for within-school use only, for a period of one year only from date of payment on the receipt, so long as attribution is given to the creator or publisher. </a:t>
            </a:r>
          </a:p>
          <a:p>
            <a:pPr algn="just"/>
            <a:endParaRPr lang="en-US" sz="1200" dirty="0">
              <a:latin typeface="Arial Narrow" panose="020B0606020202030204" pitchFamily="34" charset="0"/>
            </a:endParaRPr>
          </a:p>
          <a:p>
            <a:pPr algn="just"/>
            <a:r>
              <a:rPr lang="en-US" sz="1200" dirty="0">
                <a:latin typeface="Arial Narrow" panose="020B0606020202030204" pitchFamily="34" charset="0"/>
              </a:rPr>
              <a:t>Hard copies available to purchase at www.marineeducation.com.au</a:t>
            </a:r>
          </a:p>
          <a:p>
            <a:pPr algn="just"/>
            <a:endParaRPr lang="en-AU" sz="1200" dirty="0">
              <a:latin typeface="Arial Narrow" panose="020B0606020202030204" pitchFamily="34" charset="0"/>
            </a:endParaRPr>
          </a:p>
          <a:p>
            <a:pPr algn="just"/>
            <a:r>
              <a:rPr lang="en-AU" sz="1200" dirty="0">
                <a:latin typeface="Arial Narrow" panose="020B0606020202030204" pitchFamily="34" charset="0"/>
              </a:rPr>
              <a:t>ISBN: 978-0-6484089-7-0</a:t>
            </a:r>
          </a:p>
          <a:p>
            <a:pPr algn="just"/>
            <a:endParaRPr lang="en-AU" sz="800" dirty="0"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506B1-75F3-484A-B38D-297790A76F3E}"/>
              </a:ext>
            </a:extLst>
          </p:cNvPr>
          <p:cNvSpPr txBox="1"/>
          <p:nvPr/>
        </p:nvSpPr>
        <p:spPr>
          <a:xfrm rot="16200000">
            <a:off x="187779" y="3489236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pic>
        <p:nvPicPr>
          <p:cNvPr id="16" name="Picture 2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ED1BB255-01B8-4412-BBB9-52470D2F9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17" y="4130530"/>
            <a:ext cx="1279431" cy="426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0933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767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B07A0D-1591-46B9-9F20-0163E93B56D9}"/>
              </a:ext>
            </a:extLst>
          </p:cNvPr>
          <p:cNvSpPr txBox="1"/>
          <p:nvPr/>
        </p:nvSpPr>
        <p:spPr>
          <a:xfrm>
            <a:off x="543623" y="1563328"/>
            <a:ext cx="5770754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highlight a </a:t>
            </a:r>
          </a:p>
          <a:p>
            <a:pPr algn="ctr"/>
            <a:r>
              <a:rPr lang="en-AU" sz="115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trend</a:t>
            </a:r>
          </a:p>
          <a:p>
            <a:pPr algn="ctr"/>
            <a:r>
              <a:rPr lang="en-AU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en-AU" sz="3600" b="1" i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if </a:t>
            </a:r>
            <a:r>
              <a:rPr lang="en-AU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there is one)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6A9D9-1E02-4DE7-A78B-BB33A3797C06}"/>
              </a:ext>
            </a:extLst>
          </p:cNvPr>
          <p:cNvSpPr txBox="1"/>
          <p:nvPr/>
        </p:nvSpPr>
        <p:spPr>
          <a:xfrm>
            <a:off x="1450112" y="7921920"/>
            <a:ext cx="1600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before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DBB519-3B71-4D4D-A3B5-77C0F25919E0}"/>
              </a:ext>
            </a:extLst>
          </p:cNvPr>
          <p:cNvSpPr txBox="1"/>
          <p:nvPr/>
        </p:nvSpPr>
        <p:spPr>
          <a:xfrm>
            <a:off x="4180012" y="7953274"/>
            <a:ext cx="1600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after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4539F4-B7B1-437C-90B3-6579A35B8F86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6">
            <a:extLst>
              <a:ext uri="{FF2B5EF4-FFF2-40B4-BE49-F238E27FC236}">
                <a16:creationId xmlns:a16="http://schemas.microsoft.com/office/drawing/2014/main" id="{E6459ECF-EB23-41DE-A53A-65DD5D27D86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AC4DBB-9B3B-43B9-980C-7BBA44E379E1}"/>
              </a:ext>
            </a:extLst>
          </p:cNvPr>
          <p:cNvSpPr txBox="1"/>
          <p:nvPr/>
        </p:nvSpPr>
        <p:spPr>
          <a:xfrm>
            <a:off x="1432072" y="214200"/>
            <a:ext cx="437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E88B25A0-51B3-4038-ACB4-06CB820AB03E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EF4F072C-0FAB-4E52-B3B5-BDB38FC9C83D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6B3866BD-4848-4B6A-9D5E-E8EDC9628B12}"/>
              </a:ext>
            </a:extLst>
          </p:cNvPr>
          <p:cNvSpPr/>
          <p:nvPr/>
        </p:nvSpPr>
        <p:spPr>
          <a:xfrm>
            <a:off x="881541" y="5508400"/>
            <a:ext cx="2468698" cy="2346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7ABBF7D4-8D7F-4924-9A59-5CED1266C49B}"/>
              </a:ext>
            </a:extLst>
          </p:cNvPr>
          <p:cNvSpPr/>
          <p:nvPr/>
        </p:nvSpPr>
        <p:spPr>
          <a:xfrm>
            <a:off x="1179591" y="715087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078FABF3-462A-45AF-94AB-87C97EB73AAA}"/>
              </a:ext>
            </a:extLst>
          </p:cNvPr>
          <p:cNvSpPr/>
          <p:nvPr/>
        </p:nvSpPr>
        <p:spPr>
          <a:xfrm>
            <a:off x="1462206" y="691835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250D5E81-9BED-40C4-A925-3F1668D44091}"/>
              </a:ext>
            </a:extLst>
          </p:cNvPr>
          <p:cNvSpPr/>
          <p:nvPr/>
        </p:nvSpPr>
        <p:spPr>
          <a:xfrm>
            <a:off x="1492591" y="726693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4939270-1063-489D-B297-5BF2267DCA62}"/>
              </a:ext>
            </a:extLst>
          </p:cNvPr>
          <p:cNvSpPr/>
          <p:nvPr/>
        </p:nvSpPr>
        <p:spPr>
          <a:xfrm>
            <a:off x="1909270" y="722121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BC4A3BFE-02CD-4AE2-A6B7-2796CB21FE79}"/>
              </a:ext>
            </a:extLst>
          </p:cNvPr>
          <p:cNvSpPr/>
          <p:nvPr/>
        </p:nvSpPr>
        <p:spPr>
          <a:xfrm>
            <a:off x="1870964" y="705835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04D0DBCF-8B13-48CA-A5E7-7B85147FCF23}"/>
              </a:ext>
            </a:extLst>
          </p:cNvPr>
          <p:cNvSpPr/>
          <p:nvPr/>
        </p:nvSpPr>
        <p:spPr>
          <a:xfrm rot="20997056">
            <a:off x="1806227" y="677296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C58A30CF-4A7D-42E0-AEFA-31266150B6BD}"/>
              </a:ext>
            </a:extLst>
          </p:cNvPr>
          <p:cNvSpPr/>
          <p:nvPr/>
        </p:nvSpPr>
        <p:spPr>
          <a:xfrm rot="20997056">
            <a:off x="1958627" y="692536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D86F3371-5252-4630-BA7D-9F136B29DB62}"/>
              </a:ext>
            </a:extLst>
          </p:cNvPr>
          <p:cNvSpPr/>
          <p:nvPr/>
        </p:nvSpPr>
        <p:spPr>
          <a:xfrm rot="20997056">
            <a:off x="2119227" y="688902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99895756-53DE-4BA8-A0B0-DB5E922ACA53}"/>
              </a:ext>
            </a:extLst>
          </p:cNvPr>
          <p:cNvSpPr/>
          <p:nvPr/>
        </p:nvSpPr>
        <p:spPr>
          <a:xfrm rot="20997056">
            <a:off x="2535906" y="684330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D562FBF6-B828-46E2-99B9-40D24003FA7D}"/>
              </a:ext>
            </a:extLst>
          </p:cNvPr>
          <p:cNvSpPr/>
          <p:nvPr/>
        </p:nvSpPr>
        <p:spPr>
          <a:xfrm rot="20997056">
            <a:off x="2497600" y="668044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00FD5D76-C56A-4BFA-B451-43C742068B9B}"/>
              </a:ext>
            </a:extLst>
          </p:cNvPr>
          <p:cNvSpPr/>
          <p:nvPr/>
        </p:nvSpPr>
        <p:spPr>
          <a:xfrm>
            <a:off x="1598771" y="655658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9E6AB308-906D-467F-9CF4-415EC2F96A09}"/>
              </a:ext>
            </a:extLst>
          </p:cNvPr>
          <p:cNvSpPr/>
          <p:nvPr/>
        </p:nvSpPr>
        <p:spPr>
          <a:xfrm>
            <a:off x="1881386" y="632406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EBB963B3-7961-4172-8CE0-3FD40519029F}"/>
              </a:ext>
            </a:extLst>
          </p:cNvPr>
          <p:cNvSpPr/>
          <p:nvPr/>
        </p:nvSpPr>
        <p:spPr>
          <a:xfrm>
            <a:off x="2290144" y="646406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9FAEA422-4004-49AA-87AA-D033B2053E0D}"/>
              </a:ext>
            </a:extLst>
          </p:cNvPr>
          <p:cNvSpPr/>
          <p:nvPr/>
        </p:nvSpPr>
        <p:spPr>
          <a:xfrm rot="20997056">
            <a:off x="2225407" y="617867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71269A60-E42B-4462-8E6D-4283A5CDF33B}"/>
              </a:ext>
            </a:extLst>
          </p:cNvPr>
          <p:cNvSpPr/>
          <p:nvPr/>
        </p:nvSpPr>
        <p:spPr>
          <a:xfrm rot="20997056">
            <a:off x="2377807" y="633107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83273858-4562-4248-B269-8E24059303F0}"/>
              </a:ext>
            </a:extLst>
          </p:cNvPr>
          <p:cNvSpPr/>
          <p:nvPr/>
        </p:nvSpPr>
        <p:spPr>
          <a:xfrm rot="20997056">
            <a:off x="2538407" y="629473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5F3DC30A-164D-48E1-9E86-A75954DEA9EA}"/>
              </a:ext>
            </a:extLst>
          </p:cNvPr>
          <p:cNvSpPr/>
          <p:nvPr/>
        </p:nvSpPr>
        <p:spPr>
          <a:xfrm rot="20997056">
            <a:off x="2955086" y="624901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883182D6-9CBE-476E-95E5-E02E303345E3}"/>
              </a:ext>
            </a:extLst>
          </p:cNvPr>
          <p:cNvSpPr/>
          <p:nvPr/>
        </p:nvSpPr>
        <p:spPr>
          <a:xfrm rot="20997056">
            <a:off x="2916780" y="608615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07EAD00D-4A82-40B7-AEE8-B88F7A004DE9}"/>
              </a:ext>
            </a:extLst>
          </p:cNvPr>
          <p:cNvSpPr/>
          <p:nvPr/>
        </p:nvSpPr>
        <p:spPr>
          <a:xfrm>
            <a:off x="3591627" y="5508400"/>
            <a:ext cx="2468698" cy="2346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B77D880C-8CD6-47F4-A7EB-53F60C6A10E0}"/>
              </a:ext>
            </a:extLst>
          </p:cNvPr>
          <p:cNvSpPr/>
          <p:nvPr/>
        </p:nvSpPr>
        <p:spPr>
          <a:xfrm>
            <a:off x="3889435" y="715087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60C53ABC-22A8-4B25-B276-33587A8F7767}"/>
              </a:ext>
            </a:extLst>
          </p:cNvPr>
          <p:cNvSpPr/>
          <p:nvPr/>
        </p:nvSpPr>
        <p:spPr>
          <a:xfrm>
            <a:off x="4172050" y="691835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190E672E-00FC-4794-9019-AA5C0A4B5CD7}"/>
              </a:ext>
            </a:extLst>
          </p:cNvPr>
          <p:cNvSpPr/>
          <p:nvPr/>
        </p:nvSpPr>
        <p:spPr>
          <a:xfrm>
            <a:off x="4202435" y="726693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0BE1EC27-FCE6-4B93-A784-FF307979E0CE}"/>
              </a:ext>
            </a:extLst>
          </p:cNvPr>
          <p:cNvSpPr/>
          <p:nvPr/>
        </p:nvSpPr>
        <p:spPr>
          <a:xfrm>
            <a:off x="4619114" y="722121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A975D9C-0153-436C-B57F-1795C96CA1BF}"/>
              </a:ext>
            </a:extLst>
          </p:cNvPr>
          <p:cNvSpPr/>
          <p:nvPr/>
        </p:nvSpPr>
        <p:spPr>
          <a:xfrm>
            <a:off x="4580808" y="705835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0D94431C-3934-4FD3-81DC-731AFC16F214}"/>
              </a:ext>
            </a:extLst>
          </p:cNvPr>
          <p:cNvSpPr/>
          <p:nvPr/>
        </p:nvSpPr>
        <p:spPr>
          <a:xfrm rot="20997056">
            <a:off x="4516071" y="677296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19751F1C-04C5-4B14-93F5-2CD342D63333}"/>
              </a:ext>
            </a:extLst>
          </p:cNvPr>
          <p:cNvSpPr/>
          <p:nvPr/>
        </p:nvSpPr>
        <p:spPr>
          <a:xfrm rot="20997056">
            <a:off x="4668471" y="692536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FAC6C740-8642-4A69-908A-C059536E2A04}"/>
              </a:ext>
            </a:extLst>
          </p:cNvPr>
          <p:cNvSpPr/>
          <p:nvPr/>
        </p:nvSpPr>
        <p:spPr>
          <a:xfrm rot="20997056">
            <a:off x="4829071" y="688902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3198CEC5-4467-4CCC-9552-382C338FC186}"/>
              </a:ext>
            </a:extLst>
          </p:cNvPr>
          <p:cNvSpPr/>
          <p:nvPr/>
        </p:nvSpPr>
        <p:spPr>
          <a:xfrm rot="20997056">
            <a:off x="5245750" y="684330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28B65B5B-F235-45AA-AED4-4E5CB5C1EA25}"/>
              </a:ext>
            </a:extLst>
          </p:cNvPr>
          <p:cNvSpPr/>
          <p:nvPr/>
        </p:nvSpPr>
        <p:spPr>
          <a:xfrm rot="20997056">
            <a:off x="5207444" y="668044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4D23C5FB-6557-4C51-8EFD-3AFACB86FD11}"/>
              </a:ext>
            </a:extLst>
          </p:cNvPr>
          <p:cNvSpPr/>
          <p:nvPr/>
        </p:nvSpPr>
        <p:spPr>
          <a:xfrm>
            <a:off x="4308615" y="655658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6992B1D9-DDD6-441D-BB80-B9E92598EAAF}"/>
              </a:ext>
            </a:extLst>
          </p:cNvPr>
          <p:cNvSpPr/>
          <p:nvPr/>
        </p:nvSpPr>
        <p:spPr>
          <a:xfrm>
            <a:off x="4591230" y="632406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BA047888-CDF9-4A23-B4B8-22D10AF3852E}"/>
              </a:ext>
            </a:extLst>
          </p:cNvPr>
          <p:cNvSpPr/>
          <p:nvPr/>
        </p:nvSpPr>
        <p:spPr>
          <a:xfrm>
            <a:off x="4999988" y="646406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F2013D34-0151-4E60-8EF1-12A3DA0C1929}"/>
              </a:ext>
            </a:extLst>
          </p:cNvPr>
          <p:cNvSpPr/>
          <p:nvPr/>
        </p:nvSpPr>
        <p:spPr>
          <a:xfrm rot="20997056">
            <a:off x="4935251" y="617867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79E883CB-5710-4494-8C8D-FFC856C069A0}"/>
              </a:ext>
            </a:extLst>
          </p:cNvPr>
          <p:cNvSpPr/>
          <p:nvPr/>
        </p:nvSpPr>
        <p:spPr>
          <a:xfrm rot="20997056">
            <a:off x="5087651" y="633107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8883FBC3-67EA-4423-891F-2C589591822E}"/>
              </a:ext>
            </a:extLst>
          </p:cNvPr>
          <p:cNvSpPr/>
          <p:nvPr/>
        </p:nvSpPr>
        <p:spPr>
          <a:xfrm rot="20997056">
            <a:off x="5248251" y="629473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2CFEBC68-82EC-4B26-A821-E15503C2DEEB}"/>
              </a:ext>
            </a:extLst>
          </p:cNvPr>
          <p:cNvSpPr/>
          <p:nvPr/>
        </p:nvSpPr>
        <p:spPr>
          <a:xfrm rot="20997056">
            <a:off x="5664930" y="624901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9CA5F1B7-07D1-4E0C-B090-18AF11DB2628}"/>
              </a:ext>
            </a:extLst>
          </p:cNvPr>
          <p:cNvSpPr/>
          <p:nvPr/>
        </p:nvSpPr>
        <p:spPr>
          <a:xfrm rot="20997056">
            <a:off x="5626624" y="608615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A53AD5F4-74C4-42F7-A8A8-EDCD5F101C2E}"/>
              </a:ext>
            </a:extLst>
          </p:cNvPr>
          <p:cNvCxnSpPr>
            <a:cxnSpLocks/>
          </p:cNvCxnSpPr>
          <p:nvPr/>
        </p:nvCxnSpPr>
        <p:spPr>
          <a:xfrm flipV="1">
            <a:off x="3948041" y="6050105"/>
            <a:ext cx="1810076" cy="12625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AD2C497-B475-454C-BF45-1AE2146C5C47}"/>
              </a:ext>
            </a:extLst>
          </p:cNvPr>
          <p:cNvSpPr txBox="1"/>
          <p:nvPr/>
        </p:nvSpPr>
        <p:spPr>
          <a:xfrm>
            <a:off x="3665020" y="5491639"/>
            <a:ext cx="1965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Arial Narrow" panose="020B0606020202030204" pitchFamily="34" charset="0"/>
              </a:rPr>
              <a:t>Linear</a:t>
            </a:r>
          </a:p>
          <a:p>
            <a:r>
              <a:rPr lang="en-AU" sz="2000" b="1" dirty="0">
                <a:latin typeface="Arial Narrow" panose="020B0606020202030204" pitchFamily="34" charset="0"/>
              </a:rPr>
              <a:t>trend</a:t>
            </a:r>
          </a:p>
        </p:txBody>
      </p:sp>
    </p:spTree>
    <p:extLst>
      <p:ext uri="{BB962C8B-B14F-4D97-AF65-F5344CB8AC3E}">
        <p14:creationId xmlns:p14="http://schemas.microsoft.com/office/powerpoint/2010/main" val="428668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8A70CC9-03CF-4F80-9480-733813F5AA6A}"/>
              </a:ext>
            </a:extLst>
          </p:cNvPr>
          <p:cNvSpPr txBox="1"/>
          <p:nvPr/>
        </p:nvSpPr>
        <p:spPr>
          <a:xfrm>
            <a:off x="769850" y="1924536"/>
            <a:ext cx="539183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You can use the trend line to predict ANY</a:t>
            </a:r>
          </a:p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value for y </a:t>
            </a:r>
            <a:endParaRPr lang="en-AU" sz="44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FA34F8-1C4B-4F91-8A11-96002F48A240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6691B073-F675-476C-AADD-CA7E20FAE7C2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1F27C4-3201-48C0-B4C9-DEA4F9D76433}"/>
              </a:ext>
            </a:extLst>
          </p:cNvPr>
          <p:cNvSpPr txBox="1"/>
          <p:nvPr/>
        </p:nvSpPr>
        <p:spPr>
          <a:xfrm>
            <a:off x="1432072" y="214200"/>
            <a:ext cx="437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8474C641-73DD-43AB-B00E-A64B9BFE5CFA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81EC9BC2-C090-429E-8D94-F58CB1FE097C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98B6B-3469-4BED-9009-C49A1AE00C14}"/>
              </a:ext>
            </a:extLst>
          </p:cNvPr>
          <p:cNvSpPr txBox="1"/>
          <p:nvPr/>
        </p:nvSpPr>
        <p:spPr>
          <a:xfrm>
            <a:off x="2038579" y="1364586"/>
            <a:ext cx="524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Hey look at this!</a:t>
            </a:r>
          </a:p>
        </p:txBody>
      </p:sp>
    </p:spTree>
    <p:extLst>
      <p:ext uri="{BB962C8B-B14F-4D97-AF65-F5344CB8AC3E}">
        <p14:creationId xmlns:p14="http://schemas.microsoft.com/office/powerpoint/2010/main" val="1803341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8C452A4D-69AC-4D0F-B152-C8EE7A86F038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59D5584-F5F0-418A-B170-08E597EC2519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DA2D43-0E12-49FF-8CF7-672E7342058B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94D115B-C4F0-4EC5-92DD-6533805FE139}"/>
              </a:ext>
            </a:extLst>
          </p:cNvPr>
          <p:cNvSpPr/>
          <p:nvPr/>
        </p:nvSpPr>
        <p:spPr>
          <a:xfrm>
            <a:off x="543623" y="1046913"/>
            <a:ext cx="5814709" cy="1288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DFE958-9417-4216-9134-DD6074F3BDB3}"/>
              </a:ext>
            </a:extLst>
          </p:cNvPr>
          <p:cNvSpPr txBox="1"/>
          <p:nvPr/>
        </p:nvSpPr>
        <p:spPr>
          <a:xfrm>
            <a:off x="725442" y="1149386"/>
            <a:ext cx="54806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When x = 4</a:t>
            </a:r>
          </a:p>
        </p:txBody>
      </p:sp>
      <p:sp>
        <p:nvSpPr>
          <p:cNvPr id="54" name="Arrow: Up 53">
            <a:extLst>
              <a:ext uri="{FF2B5EF4-FFF2-40B4-BE49-F238E27FC236}">
                <a16:creationId xmlns:a16="http://schemas.microsoft.com/office/drawing/2014/main" id="{2E5F46AB-96DB-4229-B060-ED866D6EFF3C}"/>
              </a:ext>
            </a:extLst>
          </p:cNvPr>
          <p:cNvSpPr/>
          <p:nvPr/>
        </p:nvSpPr>
        <p:spPr>
          <a:xfrm rot="16200000">
            <a:off x="2237072" y="4056887"/>
            <a:ext cx="407873" cy="871784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CCBE05-4D98-4423-B408-53299BDA62A2}"/>
              </a:ext>
            </a:extLst>
          </p:cNvPr>
          <p:cNvSpPr/>
          <p:nvPr/>
        </p:nvSpPr>
        <p:spPr>
          <a:xfrm>
            <a:off x="564258" y="7466254"/>
            <a:ext cx="5814709" cy="12870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latin typeface="Arial Narrow" panose="020B0606020202030204" pitchFamily="34" charset="0"/>
              </a:rPr>
              <a:t>y = 8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DEEBAEC-F01A-4B7D-B2D9-80056F72D198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6">
            <a:extLst>
              <a:ext uri="{FF2B5EF4-FFF2-40B4-BE49-F238E27FC236}">
                <a16:creationId xmlns:a16="http://schemas.microsoft.com/office/drawing/2014/main" id="{638BC1ED-3129-4916-A9DA-2D130F946B9D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F5E8F1-52DE-4192-BA08-3D45FBB39E69}"/>
              </a:ext>
            </a:extLst>
          </p:cNvPr>
          <p:cNvCxnSpPr>
            <a:cxnSpLocks/>
          </p:cNvCxnSpPr>
          <p:nvPr/>
        </p:nvCxnSpPr>
        <p:spPr>
          <a:xfrm>
            <a:off x="1805963" y="5588921"/>
            <a:ext cx="384670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A8C5447-8399-404C-85B4-2269DD97CB7F}"/>
              </a:ext>
            </a:extLst>
          </p:cNvPr>
          <p:cNvSpPr txBox="1"/>
          <p:nvPr/>
        </p:nvSpPr>
        <p:spPr>
          <a:xfrm>
            <a:off x="3443271" y="6186331"/>
            <a:ext cx="1688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highlight>
                  <a:srgbClr val="000000"/>
                </a:highlight>
              </a:rPr>
              <a:t>X</a:t>
            </a:r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D5A16756-05FD-45FD-B5FC-2E023437A720}"/>
              </a:ext>
            </a:extLst>
          </p:cNvPr>
          <p:cNvGraphicFramePr>
            <a:graphicFrameLocks noGrp="1"/>
          </p:cNvGraphicFramePr>
          <p:nvPr/>
        </p:nvGraphicFramePr>
        <p:xfrm>
          <a:off x="1772237" y="5609003"/>
          <a:ext cx="2949472" cy="18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197651CA-C588-4479-91BE-574C0531BC83}"/>
              </a:ext>
            </a:extLst>
          </p:cNvPr>
          <p:cNvGraphicFramePr>
            <a:graphicFrameLocks noGrp="1"/>
          </p:cNvGraphicFramePr>
          <p:nvPr/>
        </p:nvGraphicFramePr>
        <p:xfrm>
          <a:off x="2341059" y="5684519"/>
          <a:ext cx="2949472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D6325FC4-9CD5-44A4-B47C-CCD1E6020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22" t="48089"/>
          <a:stretch/>
        </p:blipFill>
        <p:spPr>
          <a:xfrm rot="16200000">
            <a:off x="506041" y="4005531"/>
            <a:ext cx="2443191" cy="2786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6BD71F-8D07-46CF-A4D0-71DAED3E7014}"/>
              </a:ext>
            </a:extLst>
          </p:cNvPr>
          <p:cNvCxnSpPr>
            <a:cxnSpLocks/>
          </p:cNvCxnSpPr>
          <p:nvPr/>
        </p:nvCxnSpPr>
        <p:spPr>
          <a:xfrm flipV="1">
            <a:off x="1805963" y="2618666"/>
            <a:ext cx="0" cy="29702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3834B12-E777-4220-A857-EA49AA7F4365}"/>
              </a:ext>
            </a:extLst>
          </p:cNvPr>
          <p:cNvSpPr txBox="1"/>
          <p:nvPr/>
        </p:nvSpPr>
        <p:spPr>
          <a:xfrm>
            <a:off x="557020" y="3999657"/>
            <a:ext cx="72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highlight>
                  <a:srgbClr val="000000"/>
                </a:highlight>
              </a:rPr>
              <a:t>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21BBBB-F760-447D-A9BE-249DAC72060A}"/>
              </a:ext>
            </a:extLst>
          </p:cNvPr>
          <p:cNvSpPr txBox="1"/>
          <p:nvPr/>
        </p:nvSpPr>
        <p:spPr>
          <a:xfrm>
            <a:off x="1275282" y="4815057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C1D33A-ED72-401E-A572-BC85614AAD12}"/>
              </a:ext>
            </a:extLst>
          </p:cNvPr>
          <p:cNvSpPr txBox="1"/>
          <p:nvPr/>
        </p:nvSpPr>
        <p:spPr>
          <a:xfrm>
            <a:off x="1268585" y="4229976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389ADE-533D-4976-A83E-EFDF5E4FEBAC}"/>
              </a:ext>
            </a:extLst>
          </p:cNvPr>
          <p:cNvSpPr txBox="1"/>
          <p:nvPr/>
        </p:nvSpPr>
        <p:spPr>
          <a:xfrm>
            <a:off x="1156549" y="3613321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8A61FA-E31E-48C2-94C0-1121384869AA}"/>
              </a:ext>
            </a:extLst>
          </p:cNvPr>
          <p:cNvSpPr txBox="1"/>
          <p:nvPr/>
        </p:nvSpPr>
        <p:spPr>
          <a:xfrm>
            <a:off x="1127583" y="3011777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16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DA7B471-4F6E-4F67-ADDD-CD0021B8BDB5}"/>
              </a:ext>
            </a:extLst>
          </p:cNvPr>
          <p:cNvCxnSpPr>
            <a:cxnSpLocks/>
          </p:cNvCxnSpPr>
          <p:nvPr/>
        </p:nvCxnSpPr>
        <p:spPr>
          <a:xfrm flipV="1">
            <a:off x="2116231" y="2967040"/>
            <a:ext cx="3110696" cy="23207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row: Up 23">
            <a:extLst>
              <a:ext uri="{FF2B5EF4-FFF2-40B4-BE49-F238E27FC236}">
                <a16:creationId xmlns:a16="http://schemas.microsoft.com/office/drawing/2014/main" id="{008AC695-AA05-42A1-89CF-2709877A5115}"/>
              </a:ext>
            </a:extLst>
          </p:cNvPr>
          <p:cNvSpPr/>
          <p:nvPr/>
        </p:nvSpPr>
        <p:spPr>
          <a:xfrm>
            <a:off x="3015078" y="4572000"/>
            <a:ext cx="428186" cy="863836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2A810-90D4-4FA4-99EA-B573105DF52A}"/>
              </a:ext>
            </a:extLst>
          </p:cNvPr>
          <p:cNvSpPr txBox="1"/>
          <p:nvPr/>
        </p:nvSpPr>
        <p:spPr>
          <a:xfrm>
            <a:off x="1432072" y="214200"/>
            <a:ext cx="437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4CB65BBF-5AA8-4F06-B632-E7063BD505E7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1F364B0E-F36E-481A-823F-80E118CC6BC7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59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8C452A4D-69AC-4D0F-B152-C8EE7A86F038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59D5584-F5F0-418A-B170-08E597EC2519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DA2D43-0E12-49FF-8CF7-672E7342058B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94D115B-C4F0-4EC5-92DD-6533805FE139}"/>
              </a:ext>
            </a:extLst>
          </p:cNvPr>
          <p:cNvSpPr/>
          <p:nvPr/>
        </p:nvSpPr>
        <p:spPr>
          <a:xfrm>
            <a:off x="543623" y="1046913"/>
            <a:ext cx="5814709" cy="1288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84E669-89B1-4AE5-A662-2FFA14E1587A}"/>
              </a:ext>
            </a:extLst>
          </p:cNvPr>
          <p:cNvSpPr txBox="1"/>
          <p:nvPr/>
        </p:nvSpPr>
        <p:spPr>
          <a:xfrm>
            <a:off x="725442" y="1151170"/>
            <a:ext cx="54806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When x = 8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56773AF-8A0F-47F4-900D-517EE36C81D3}"/>
              </a:ext>
            </a:extLst>
          </p:cNvPr>
          <p:cNvSpPr/>
          <p:nvPr/>
        </p:nvSpPr>
        <p:spPr>
          <a:xfrm>
            <a:off x="564258" y="7466254"/>
            <a:ext cx="5814709" cy="12870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latin typeface="Arial Narrow" panose="020B0606020202030204" pitchFamily="34" charset="0"/>
              </a:rPr>
              <a:t>y = 16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EB19ABF-0C28-419F-8EC5-24019DB3DEFE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6">
            <a:extLst>
              <a:ext uri="{FF2B5EF4-FFF2-40B4-BE49-F238E27FC236}">
                <a16:creationId xmlns:a16="http://schemas.microsoft.com/office/drawing/2014/main" id="{51937AA5-1630-45D8-8763-AE183668B58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19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B4F286-A75A-4EB1-ABE3-FAEF58C9094D}"/>
              </a:ext>
            </a:extLst>
          </p:cNvPr>
          <p:cNvCxnSpPr>
            <a:cxnSpLocks/>
          </p:cNvCxnSpPr>
          <p:nvPr/>
        </p:nvCxnSpPr>
        <p:spPr>
          <a:xfrm>
            <a:off x="1805963" y="5588921"/>
            <a:ext cx="384670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60B8363-8BDD-4EE5-AAF3-412A8069F925}"/>
              </a:ext>
            </a:extLst>
          </p:cNvPr>
          <p:cNvSpPr txBox="1"/>
          <p:nvPr/>
        </p:nvSpPr>
        <p:spPr>
          <a:xfrm>
            <a:off x="3443271" y="6186331"/>
            <a:ext cx="1688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highlight>
                  <a:srgbClr val="000000"/>
                </a:highlight>
              </a:rPr>
              <a:t>X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FF4A350B-BAD3-4569-8D55-091EFF7231D0}"/>
              </a:ext>
            </a:extLst>
          </p:cNvPr>
          <p:cNvGraphicFramePr>
            <a:graphicFrameLocks noGrp="1"/>
          </p:cNvGraphicFramePr>
          <p:nvPr/>
        </p:nvGraphicFramePr>
        <p:xfrm>
          <a:off x="1772237" y="5609003"/>
          <a:ext cx="2949472" cy="18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2EE6CFAC-B5EC-4E70-AF4B-C8C50648BBBE}"/>
              </a:ext>
            </a:extLst>
          </p:cNvPr>
          <p:cNvGraphicFramePr>
            <a:graphicFrameLocks noGrp="1"/>
          </p:cNvGraphicFramePr>
          <p:nvPr/>
        </p:nvGraphicFramePr>
        <p:xfrm>
          <a:off x="2341059" y="5684519"/>
          <a:ext cx="2949472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FC198289-E115-4CFB-8724-5CE43688D4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22" t="48089"/>
          <a:stretch/>
        </p:blipFill>
        <p:spPr>
          <a:xfrm rot="16200000">
            <a:off x="506041" y="4005531"/>
            <a:ext cx="2443191" cy="2786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80D2DE-EF0A-4708-8830-402CC574CCEC}"/>
              </a:ext>
            </a:extLst>
          </p:cNvPr>
          <p:cNvCxnSpPr>
            <a:cxnSpLocks/>
          </p:cNvCxnSpPr>
          <p:nvPr/>
        </p:nvCxnSpPr>
        <p:spPr>
          <a:xfrm flipV="1">
            <a:off x="1805963" y="2618666"/>
            <a:ext cx="0" cy="29702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1425328-F8D7-4F5C-A065-40965088AEA5}"/>
              </a:ext>
            </a:extLst>
          </p:cNvPr>
          <p:cNvSpPr txBox="1"/>
          <p:nvPr/>
        </p:nvSpPr>
        <p:spPr>
          <a:xfrm>
            <a:off x="557020" y="3999657"/>
            <a:ext cx="72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highlight>
                  <a:srgbClr val="000000"/>
                </a:highlight>
              </a:rPr>
              <a:t>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23FEC4-0E2D-49FA-901D-00C5A683221C}"/>
              </a:ext>
            </a:extLst>
          </p:cNvPr>
          <p:cNvSpPr txBox="1"/>
          <p:nvPr/>
        </p:nvSpPr>
        <p:spPr>
          <a:xfrm>
            <a:off x="1275282" y="4815057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F9A1BD-257E-4A0B-9D1D-06412361A117}"/>
              </a:ext>
            </a:extLst>
          </p:cNvPr>
          <p:cNvSpPr txBox="1"/>
          <p:nvPr/>
        </p:nvSpPr>
        <p:spPr>
          <a:xfrm>
            <a:off x="1268585" y="4229976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285AEA-BDC7-438A-B3A9-10D99D0189F5}"/>
              </a:ext>
            </a:extLst>
          </p:cNvPr>
          <p:cNvSpPr txBox="1"/>
          <p:nvPr/>
        </p:nvSpPr>
        <p:spPr>
          <a:xfrm>
            <a:off x="1156549" y="3613321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56B65C-A666-4762-A537-BB621562B536}"/>
              </a:ext>
            </a:extLst>
          </p:cNvPr>
          <p:cNvSpPr txBox="1"/>
          <p:nvPr/>
        </p:nvSpPr>
        <p:spPr>
          <a:xfrm>
            <a:off x="1127583" y="3011777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16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8CA799-AE2C-4316-AEF7-2BA943B1E562}"/>
              </a:ext>
            </a:extLst>
          </p:cNvPr>
          <p:cNvCxnSpPr>
            <a:cxnSpLocks/>
          </p:cNvCxnSpPr>
          <p:nvPr/>
        </p:nvCxnSpPr>
        <p:spPr>
          <a:xfrm flipV="1">
            <a:off x="2116231" y="2967040"/>
            <a:ext cx="3110696" cy="23207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Up 20">
            <a:extLst>
              <a:ext uri="{FF2B5EF4-FFF2-40B4-BE49-F238E27FC236}">
                <a16:creationId xmlns:a16="http://schemas.microsoft.com/office/drawing/2014/main" id="{6DE44942-F08F-4FD2-BCD7-A983A6824263}"/>
              </a:ext>
            </a:extLst>
          </p:cNvPr>
          <p:cNvSpPr/>
          <p:nvPr/>
        </p:nvSpPr>
        <p:spPr>
          <a:xfrm>
            <a:off x="4507615" y="3469458"/>
            <a:ext cx="483385" cy="190993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E219A626-775B-425B-9941-1E214610CBA1}"/>
              </a:ext>
            </a:extLst>
          </p:cNvPr>
          <p:cNvSpPr/>
          <p:nvPr/>
        </p:nvSpPr>
        <p:spPr>
          <a:xfrm rot="16200000">
            <a:off x="2940144" y="1995575"/>
            <a:ext cx="509168" cy="250382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DD81BB-916D-48D8-AEDE-514C0E23D0BD}"/>
              </a:ext>
            </a:extLst>
          </p:cNvPr>
          <p:cNvSpPr txBox="1"/>
          <p:nvPr/>
        </p:nvSpPr>
        <p:spPr>
          <a:xfrm>
            <a:off x="1432072" y="214200"/>
            <a:ext cx="437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586AA578-CEEB-479A-8F5D-2B2A43E08ECB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509776DA-DCFF-4180-9BF8-CFB78973B275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92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723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27721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2C9E70B0-D0D9-48D8-969C-4E09E083C23D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2690DDA5-7572-45C5-951F-3184D12CB360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67167-83B7-4C57-9F9F-9B8EE268A25F}"/>
              </a:ext>
            </a:extLst>
          </p:cNvPr>
          <p:cNvSpPr txBox="1"/>
          <p:nvPr/>
        </p:nvSpPr>
        <p:spPr>
          <a:xfrm>
            <a:off x="564258" y="2267744"/>
            <a:ext cx="59818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LINEAR</a:t>
            </a:r>
          </a:p>
          <a:p>
            <a:pPr algn="ctr"/>
            <a:r>
              <a:rPr lang="en-US" sz="7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(straight line) </a:t>
            </a:r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relationships</a:t>
            </a:r>
            <a:endParaRPr lang="en-AU" sz="7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351BA-B8B5-4ACB-B3AF-FCB2443FF579}"/>
              </a:ext>
            </a:extLst>
          </p:cNvPr>
          <p:cNvSpPr txBox="1"/>
          <p:nvPr/>
        </p:nvSpPr>
        <p:spPr>
          <a:xfrm>
            <a:off x="1130453" y="267280"/>
            <a:ext cx="5206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itchFamily="34" charset="0"/>
              </a:rPr>
              <a:t>LINEAR Relationships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84C02808-E0B0-44E7-8C59-DBC8662446E6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6AFB0D-92D6-4B18-B808-FAA4C8DA556E}"/>
              </a:ext>
            </a:extLst>
          </p:cNvPr>
          <p:cNvSpPr txBox="1"/>
          <p:nvPr/>
        </p:nvSpPr>
        <p:spPr>
          <a:xfrm>
            <a:off x="442834" y="8017615"/>
            <a:ext cx="6045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Note: a </a:t>
            </a:r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relationship is sometimes called an </a:t>
            </a:r>
          </a:p>
          <a:p>
            <a:pPr algn="ctr"/>
            <a:r>
              <a:rPr lang="en-AU" sz="2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association</a:t>
            </a:r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 or a </a:t>
            </a:r>
            <a:r>
              <a:rPr lang="en-AU" sz="2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correlation </a:t>
            </a:r>
          </a:p>
        </p:txBody>
      </p:sp>
    </p:spTree>
    <p:extLst>
      <p:ext uri="{BB962C8B-B14F-4D97-AF65-F5344CB8AC3E}">
        <p14:creationId xmlns:p14="http://schemas.microsoft.com/office/powerpoint/2010/main" val="2598843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27721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2C9E70B0-D0D9-48D8-969C-4E09E083C23D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2690DDA5-7572-45C5-951F-3184D12CB360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67167-83B7-4C57-9F9F-9B8EE268A25F}"/>
              </a:ext>
            </a:extLst>
          </p:cNvPr>
          <p:cNvSpPr txBox="1"/>
          <p:nvPr/>
        </p:nvSpPr>
        <p:spPr>
          <a:xfrm>
            <a:off x="488124" y="1725882"/>
            <a:ext cx="59818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there a </a:t>
            </a:r>
          </a:p>
          <a:p>
            <a:pPr algn="ctr"/>
            <a:r>
              <a:rPr lang="en-US" sz="7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LINEAR</a:t>
            </a:r>
          </a:p>
          <a:p>
            <a:pPr algn="ctr"/>
            <a:r>
              <a:rPr lang="en-US" sz="7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(straight line)</a:t>
            </a:r>
            <a:endParaRPr lang="en-US" sz="7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 relationship between 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x and y?</a:t>
            </a:r>
            <a:endParaRPr lang="en-AU" sz="7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351BA-B8B5-4ACB-B3AF-FCB2443FF579}"/>
              </a:ext>
            </a:extLst>
          </p:cNvPr>
          <p:cNvSpPr txBox="1"/>
          <p:nvPr/>
        </p:nvSpPr>
        <p:spPr>
          <a:xfrm>
            <a:off x="1130453" y="267280"/>
            <a:ext cx="5206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itchFamily="34" charset="0"/>
              </a:rPr>
              <a:t>LINEAR Relationships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84C02808-E0B0-44E7-8C59-DBC8662446E6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D0CDA-EEA9-49A8-8EE5-31FE2A5F02C1}"/>
              </a:ext>
            </a:extLst>
          </p:cNvPr>
          <p:cNvSpPr txBox="1"/>
          <p:nvPr/>
        </p:nvSpPr>
        <p:spPr>
          <a:xfrm>
            <a:off x="2338814" y="118978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2909419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27721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2C9E70B0-D0D9-48D8-969C-4E09E083C23D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2690DDA5-7572-45C5-951F-3184D12CB360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67167-83B7-4C57-9F9F-9B8EE268A25F}"/>
              </a:ext>
            </a:extLst>
          </p:cNvPr>
          <p:cNvSpPr txBox="1"/>
          <p:nvPr/>
        </p:nvSpPr>
        <p:spPr>
          <a:xfrm>
            <a:off x="596142" y="1971288"/>
            <a:ext cx="573925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If x increases,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does y increase 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or decrease?</a:t>
            </a:r>
            <a:endParaRPr lang="en-AU" sz="7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84C02808-E0B0-44E7-8C59-DBC8662446E6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D1C90-CCF9-479D-B215-97F67EF86D97}"/>
              </a:ext>
            </a:extLst>
          </p:cNvPr>
          <p:cNvSpPr txBox="1"/>
          <p:nvPr/>
        </p:nvSpPr>
        <p:spPr>
          <a:xfrm>
            <a:off x="1102328" y="275757"/>
            <a:ext cx="5206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itchFamily="34" charset="0"/>
              </a:rPr>
              <a:t>LINEAR Relationships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83664-FB08-4225-B1EA-4ECB51DC6F96}"/>
              </a:ext>
            </a:extLst>
          </p:cNvPr>
          <p:cNvSpPr txBox="1"/>
          <p:nvPr/>
        </p:nvSpPr>
        <p:spPr>
          <a:xfrm>
            <a:off x="2096852" y="120160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For example</a:t>
            </a:r>
          </a:p>
        </p:txBody>
      </p:sp>
    </p:spTree>
    <p:extLst>
      <p:ext uri="{BB962C8B-B14F-4D97-AF65-F5344CB8AC3E}">
        <p14:creationId xmlns:p14="http://schemas.microsoft.com/office/powerpoint/2010/main" val="798083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912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D5ECEB-9A89-4C21-B9BD-FC64FF3008CC}"/>
              </a:ext>
            </a:extLst>
          </p:cNvPr>
          <p:cNvSpPr txBox="1"/>
          <p:nvPr/>
        </p:nvSpPr>
        <p:spPr>
          <a:xfrm>
            <a:off x="2087221" y="6258678"/>
            <a:ext cx="30904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YES!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572C46-0A76-4C38-977A-4D229D7D3CB6}"/>
              </a:ext>
            </a:extLst>
          </p:cNvPr>
          <p:cNvSpPr/>
          <p:nvPr/>
        </p:nvSpPr>
        <p:spPr>
          <a:xfrm>
            <a:off x="1064684" y="1869341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02757C-3156-4D1C-91F4-177C192F54E8}"/>
              </a:ext>
            </a:extLst>
          </p:cNvPr>
          <p:cNvCxnSpPr>
            <a:cxnSpLocks/>
          </p:cNvCxnSpPr>
          <p:nvPr/>
        </p:nvCxnSpPr>
        <p:spPr>
          <a:xfrm>
            <a:off x="1784764" y="4997020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6682F34-AAD3-4000-BA71-93763A50047E}"/>
              </a:ext>
            </a:extLst>
          </p:cNvPr>
          <p:cNvCxnSpPr>
            <a:cxnSpLocks/>
          </p:cNvCxnSpPr>
          <p:nvPr/>
        </p:nvCxnSpPr>
        <p:spPr>
          <a:xfrm flipV="1">
            <a:off x="1784764" y="2026765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0BCB77E-1332-4DD6-96BE-942D2D635809}"/>
              </a:ext>
            </a:extLst>
          </p:cNvPr>
          <p:cNvSpPr txBox="1"/>
          <p:nvPr/>
        </p:nvSpPr>
        <p:spPr>
          <a:xfrm>
            <a:off x="3493514" y="4873256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F6FB42D-6B03-4CB0-A790-F36AE3F8D15D}"/>
              </a:ext>
            </a:extLst>
          </p:cNvPr>
          <p:cNvCxnSpPr>
            <a:cxnSpLocks/>
          </p:cNvCxnSpPr>
          <p:nvPr/>
        </p:nvCxnSpPr>
        <p:spPr>
          <a:xfrm flipV="1">
            <a:off x="2235178" y="2675800"/>
            <a:ext cx="2534072" cy="180466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A6C1B29-E054-4697-A3DA-295EF53FBD72}"/>
              </a:ext>
            </a:extLst>
          </p:cNvPr>
          <p:cNvSpPr txBox="1"/>
          <p:nvPr/>
        </p:nvSpPr>
        <p:spPr>
          <a:xfrm>
            <a:off x="1258231" y="3263687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C9B01E-B4C1-450E-838B-BE0CF137399F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5026B186-DAE4-4B91-AE3A-764C368B92D9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702140E8-CF0E-473B-A4E8-F0D459C27F8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24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CB3C0EB0-E3B1-4F8A-9D7D-1B774E5FD824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310156-63D7-412C-892D-602612251D7A}"/>
              </a:ext>
            </a:extLst>
          </p:cNvPr>
          <p:cNvSpPr txBox="1"/>
          <p:nvPr/>
        </p:nvSpPr>
        <p:spPr>
          <a:xfrm>
            <a:off x="1102328" y="275757"/>
            <a:ext cx="5206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itchFamily="34" charset="0"/>
              </a:rPr>
              <a:t>LINEAR Relationships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53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912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77687C-D0FD-4A71-913B-EAB7CF6D051E}"/>
              </a:ext>
            </a:extLst>
          </p:cNvPr>
          <p:cNvSpPr/>
          <p:nvPr/>
        </p:nvSpPr>
        <p:spPr>
          <a:xfrm>
            <a:off x="1064684" y="1869341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36C474-9C0D-4AC6-A81D-3495A71EE0D7}"/>
              </a:ext>
            </a:extLst>
          </p:cNvPr>
          <p:cNvCxnSpPr>
            <a:cxnSpLocks/>
          </p:cNvCxnSpPr>
          <p:nvPr/>
        </p:nvCxnSpPr>
        <p:spPr>
          <a:xfrm>
            <a:off x="1784764" y="4997020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CD0B1E-1568-438D-B895-5831179F4D38}"/>
              </a:ext>
            </a:extLst>
          </p:cNvPr>
          <p:cNvCxnSpPr>
            <a:cxnSpLocks/>
          </p:cNvCxnSpPr>
          <p:nvPr/>
        </p:nvCxnSpPr>
        <p:spPr>
          <a:xfrm flipV="1">
            <a:off x="1784764" y="2026765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0BBB1D4-341D-409D-ACA0-49D9BCCD2DFD}"/>
              </a:ext>
            </a:extLst>
          </p:cNvPr>
          <p:cNvSpPr txBox="1"/>
          <p:nvPr/>
        </p:nvSpPr>
        <p:spPr>
          <a:xfrm>
            <a:off x="3493514" y="4873256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7F6E94-BD5E-47B6-A213-DB5FDD3BD2FC}"/>
              </a:ext>
            </a:extLst>
          </p:cNvPr>
          <p:cNvSpPr txBox="1"/>
          <p:nvPr/>
        </p:nvSpPr>
        <p:spPr>
          <a:xfrm>
            <a:off x="1258231" y="3263687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BD8E73-4C7A-4FC0-BA5C-C3216239429B}"/>
              </a:ext>
            </a:extLst>
          </p:cNvPr>
          <p:cNvCxnSpPr>
            <a:cxnSpLocks/>
          </p:cNvCxnSpPr>
          <p:nvPr/>
        </p:nvCxnSpPr>
        <p:spPr>
          <a:xfrm>
            <a:off x="2341900" y="2655958"/>
            <a:ext cx="2428274" cy="168719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82B99B-B7C3-4AB6-877E-05615FE2C330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6">
            <a:extLst>
              <a:ext uri="{FF2B5EF4-FFF2-40B4-BE49-F238E27FC236}">
                <a16:creationId xmlns:a16="http://schemas.microsoft.com/office/drawing/2014/main" id="{1A1ADF5A-A21C-44FB-AD07-A75F6FDAE244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B21F04B6-0CF1-46C9-832A-2BE63C6E61A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25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FDCE8605-6B6C-4F84-8D1D-21C7AB55E63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801537-61F6-47CE-B6B9-0CB61E4B94E4}"/>
              </a:ext>
            </a:extLst>
          </p:cNvPr>
          <p:cNvSpPr txBox="1"/>
          <p:nvPr/>
        </p:nvSpPr>
        <p:spPr>
          <a:xfrm>
            <a:off x="2087221" y="6258678"/>
            <a:ext cx="30904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YES!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FF3CCE-7182-4C0B-B50E-0688C0450C79}"/>
              </a:ext>
            </a:extLst>
          </p:cNvPr>
          <p:cNvSpPr txBox="1"/>
          <p:nvPr/>
        </p:nvSpPr>
        <p:spPr>
          <a:xfrm>
            <a:off x="1102328" y="275757"/>
            <a:ext cx="5206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itchFamily="34" charset="0"/>
              </a:rPr>
              <a:t>LINEAR Relationships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8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29029" y="1078007"/>
            <a:ext cx="2820859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018B81-12FB-4525-9FD9-F398400A3D56}"/>
              </a:ext>
            </a:extLst>
          </p:cNvPr>
          <p:cNvSpPr txBox="1"/>
          <p:nvPr/>
        </p:nvSpPr>
        <p:spPr>
          <a:xfrm>
            <a:off x="1608371" y="246028"/>
            <a:ext cx="4191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itchFamily="34" charset="0"/>
              </a:rPr>
              <a:t>Table of Contents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CD50E78D-93A8-4AAB-9AC9-2230238FDBC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i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7F0DFEE-910F-4B26-9C07-37583E2E81D8}"/>
              </a:ext>
            </a:extLst>
          </p:cNvPr>
          <p:cNvSpPr/>
          <p:nvPr/>
        </p:nvSpPr>
        <p:spPr>
          <a:xfrm>
            <a:off x="530807" y="6955604"/>
            <a:ext cx="3868460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CA391BD-F746-428F-A5CE-CBE51724E714}"/>
              </a:ext>
            </a:extLst>
          </p:cNvPr>
          <p:cNvSpPr/>
          <p:nvPr/>
        </p:nvSpPr>
        <p:spPr>
          <a:xfrm>
            <a:off x="3537022" y="4984518"/>
            <a:ext cx="2862049" cy="1803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4BE420F-0D9F-4F76-9DC9-A3E4ECCCA78F}"/>
              </a:ext>
            </a:extLst>
          </p:cNvPr>
          <p:cNvSpPr/>
          <p:nvPr/>
        </p:nvSpPr>
        <p:spPr>
          <a:xfrm>
            <a:off x="4588695" y="6925491"/>
            <a:ext cx="1784625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A132071-2273-4D88-A58F-B91C227BFB4D}"/>
              </a:ext>
            </a:extLst>
          </p:cNvPr>
          <p:cNvSpPr txBox="1"/>
          <p:nvPr/>
        </p:nvSpPr>
        <p:spPr>
          <a:xfrm>
            <a:off x="2787389" y="1838511"/>
            <a:ext cx="7100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85402D2-1D76-4B85-A518-0E175FDD73CB}"/>
              </a:ext>
            </a:extLst>
          </p:cNvPr>
          <p:cNvSpPr txBox="1"/>
          <p:nvPr/>
        </p:nvSpPr>
        <p:spPr>
          <a:xfrm>
            <a:off x="596569" y="1114746"/>
            <a:ext cx="275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Scatter Plot </a:t>
            </a:r>
          </a:p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Graph</a:t>
            </a:r>
          </a:p>
          <a:p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(x, y)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FD6C6DF-2E6E-40B1-9574-BE23C3FD1B56}"/>
              </a:ext>
            </a:extLst>
          </p:cNvPr>
          <p:cNvSpPr txBox="1"/>
          <p:nvPr/>
        </p:nvSpPr>
        <p:spPr>
          <a:xfrm>
            <a:off x="651305" y="6976443"/>
            <a:ext cx="366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trend line EQUATION</a:t>
            </a:r>
          </a:p>
          <a:p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y = mx + c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1F1CAE5-A389-4410-9A66-023BC4794D14}"/>
              </a:ext>
            </a:extLst>
          </p:cNvPr>
          <p:cNvSpPr txBox="1"/>
          <p:nvPr/>
        </p:nvSpPr>
        <p:spPr>
          <a:xfrm>
            <a:off x="3349888" y="7717996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53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190B4E0-253A-4F00-A1DE-D4A5B319D4AF}"/>
              </a:ext>
            </a:extLst>
          </p:cNvPr>
          <p:cNvSpPr txBox="1"/>
          <p:nvPr/>
        </p:nvSpPr>
        <p:spPr>
          <a:xfrm>
            <a:off x="3603557" y="4996242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Relationship STRENGTH</a:t>
            </a:r>
          </a:p>
          <a:p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(r value)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8DAB633-373D-41BF-A2E2-DBE5178860CD}"/>
              </a:ext>
            </a:extLst>
          </p:cNvPr>
          <p:cNvSpPr txBox="1"/>
          <p:nvPr/>
        </p:nvSpPr>
        <p:spPr>
          <a:xfrm>
            <a:off x="5491022" y="5781073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33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6FEF942-6369-4A19-BD1A-BFE55EDEFB18}"/>
              </a:ext>
            </a:extLst>
          </p:cNvPr>
          <p:cNvSpPr txBox="1"/>
          <p:nvPr/>
        </p:nvSpPr>
        <p:spPr>
          <a:xfrm>
            <a:off x="4712411" y="6954955"/>
            <a:ext cx="163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R</a:t>
            </a:r>
            <a:r>
              <a:rPr lang="en-AU" sz="32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63F6346-B49A-4722-9CEB-801622F7A53F}"/>
              </a:ext>
            </a:extLst>
          </p:cNvPr>
          <p:cNvSpPr txBox="1"/>
          <p:nvPr/>
        </p:nvSpPr>
        <p:spPr>
          <a:xfrm>
            <a:off x="5404139" y="7688370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65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10A291C3-F0D8-4E55-A4FA-461277C05E8E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F3B91E3A-721F-4B63-9169-43908A84389D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B561F61-7F14-481A-AA82-62E26D5C5290}"/>
              </a:ext>
            </a:extLst>
          </p:cNvPr>
          <p:cNvSpPr/>
          <p:nvPr/>
        </p:nvSpPr>
        <p:spPr>
          <a:xfrm>
            <a:off x="529029" y="3026281"/>
            <a:ext cx="5858271" cy="1803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5C051A-2006-4DFB-892F-EAAFAF669031}"/>
              </a:ext>
            </a:extLst>
          </p:cNvPr>
          <p:cNvSpPr txBox="1"/>
          <p:nvPr/>
        </p:nvSpPr>
        <p:spPr>
          <a:xfrm>
            <a:off x="564258" y="3055601"/>
            <a:ext cx="58007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LINEAR Relationships</a:t>
            </a:r>
          </a:p>
          <a:p>
            <a:r>
              <a:rPr lang="en-AU" sz="28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Is there a </a:t>
            </a:r>
            <a:r>
              <a:rPr lang="en-AU" sz="2800" b="1" i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linear </a:t>
            </a:r>
            <a:r>
              <a:rPr lang="en-AU" sz="28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relationship</a:t>
            </a:r>
          </a:p>
          <a:p>
            <a:r>
              <a:rPr lang="en-AU" sz="28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between x and y?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11A1BF-4B3F-40C4-9018-08DEAB5E73D2}"/>
              </a:ext>
            </a:extLst>
          </p:cNvPr>
          <p:cNvSpPr txBox="1"/>
          <p:nvPr/>
        </p:nvSpPr>
        <p:spPr>
          <a:xfrm>
            <a:off x="5383092" y="3789014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21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893279-059F-41EC-AD3F-447410CAE5D2}"/>
              </a:ext>
            </a:extLst>
          </p:cNvPr>
          <p:cNvSpPr/>
          <p:nvPr/>
        </p:nvSpPr>
        <p:spPr>
          <a:xfrm>
            <a:off x="529028" y="4986444"/>
            <a:ext cx="2820859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056E55-7AE7-4DDA-82DF-721BD22371BF}"/>
              </a:ext>
            </a:extLst>
          </p:cNvPr>
          <p:cNvSpPr txBox="1"/>
          <p:nvPr/>
        </p:nvSpPr>
        <p:spPr>
          <a:xfrm>
            <a:off x="565935" y="5018854"/>
            <a:ext cx="3138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Relationship DIRECTION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D12ED9-D882-4883-8C4B-F6B13B33CAF0}"/>
              </a:ext>
            </a:extLst>
          </p:cNvPr>
          <p:cNvSpPr txBox="1"/>
          <p:nvPr/>
        </p:nvSpPr>
        <p:spPr>
          <a:xfrm>
            <a:off x="2368626" y="5725052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29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FD708B3-2757-4B1D-A4C7-CA13D500BEDD}"/>
              </a:ext>
            </a:extLst>
          </p:cNvPr>
          <p:cNvSpPr/>
          <p:nvPr/>
        </p:nvSpPr>
        <p:spPr>
          <a:xfrm>
            <a:off x="3537023" y="1077191"/>
            <a:ext cx="2861492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081D69-1C03-481D-95B4-2E2B3FD6C39B}"/>
              </a:ext>
            </a:extLst>
          </p:cNvPr>
          <p:cNvSpPr txBox="1"/>
          <p:nvPr/>
        </p:nvSpPr>
        <p:spPr>
          <a:xfrm>
            <a:off x="3625055" y="1112398"/>
            <a:ext cx="2861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trend line</a:t>
            </a:r>
            <a:endParaRPr lang="en-AU" sz="3200" b="1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B1E2564-4475-402D-B4B4-65DF217607D3}"/>
              </a:ext>
            </a:extLst>
          </p:cNvPr>
          <p:cNvSpPr txBox="1"/>
          <p:nvPr/>
        </p:nvSpPr>
        <p:spPr>
          <a:xfrm>
            <a:off x="5404140" y="1826286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64511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6C75190-21E7-47B7-92D6-E2E0C3A091AB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1669F8D-44CC-4A11-98B2-8C5E27CAC5E1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1BB6ACC-C046-415B-A1A9-BE919B5473BB}"/>
              </a:ext>
            </a:extLst>
          </p:cNvPr>
          <p:cNvSpPr/>
          <p:nvPr/>
        </p:nvSpPr>
        <p:spPr>
          <a:xfrm>
            <a:off x="543623" y="1046912"/>
            <a:ext cx="5814709" cy="76912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179806D-6896-4DE7-A33D-B180E1C2AB95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36">
            <a:extLst>
              <a:ext uri="{FF2B5EF4-FFF2-40B4-BE49-F238E27FC236}">
                <a16:creationId xmlns:a16="http://schemas.microsoft.com/office/drawing/2014/main" id="{4D705509-5E5A-4FD7-954F-09317508E393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26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903ED34-69DC-46E3-9950-3756DD0C9B38}"/>
              </a:ext>
            </a:extLst>
          </p:cNvPr>
          <p:cNvSpPr txBox="1"/>
          <p:nvPr/>
        </p:nvSpPr>
        <p:spPr>
          <a:xfrm>
            <a:off x="947990" y="7899471"/>
            <a:ext cx="5380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It is not ‘LINEAR’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AC9D293-604A-4DB3-B2DD-E0CA4BBD44A7}"/>
              </a:ext>
            </a:extLst>
          </p:cNvPr>
          <p:cNvSpPr/>
          <p:nvPr/>
        </p:nvSpPr>
        <p:spPr>
          <a:xfrm>
            <a:off x="1064684" y="1869341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EA0817F-4BD0-4977-BA04-3BCA6DFAFB6C}"/>
              </a:ext>
            </a:extLst>
          </p:cNvPr>
          <p:cNvCxnSpPr>
            <a:cxnSpLocks/>
          </p:cNvCxnSpPr>
          <p:nvPr/>
        </p:nvCxnSpPr>
        <p:spPr>
          <a:xfrm>
            <a:off x="1784764" y="4997020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DD90F9F-6203-4979-8861-2BF986C2C275}"/>
              </a:ext>
            </a:extLst>
          </p:cNvPr>
          <p:cNvCxnSpPr>
            <a:cxnSpLocks/>
          </p:cNvCxnSpPr>
          <p:nvPr/>
        </p:nvCxnSpPr>
        <p:spPr>
          <a:xfrm flipV="1">
            <a:off x="1784764" y="2026765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6CDF8F37-17CB-443C-9A47-B6E486F83A4F}"/>
              </a:ext>
            </a:extLst>
          </p:cNvPr>
          <p:cNvSpPr txBox="1"/>
          <p:nvPr/>
        </p:nvSpPr>
        <p:spPr>
          <a:xfrm>
            <a:off x="3493514" y="4873256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7C6640C-C8EE-43F8-BF48-67C74CB856C4}"/>
              </a:ext>
            </a:extLst>
          </p:cNvPr>
          <p:cNvSpPr txBox="1"/>
          <p:nvPr/>
        </p:nvSpPr>
        <p:spPr>
          <a:xfrm>
            <a:off x="1258231" y="3263687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2AFE786F-51F8-4B00-B004-0EA3D0A604D4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4445737B-A064-4758-8E03-E9753B9FBF2A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75A130-9D7D-4886-90E8-8D6A1DBBB515}"/>
              </a:ext>
            </a:extLst>
          </p:cNvPr>
          <p:cNvSpPr txBox="1"/>
          <p:nvPr/>
        </p:nvSpPr>
        <p:spPr>
          <a:xfrm>
            <a:off x="1102328" y="275757"/>
            <a:ext cx="5206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itchFamily="34" charset="0"/>
              </a:rPr>
              <a:t>LINEAR Relationships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D00B1-88EA-4177-AC5F-8BAB2F30C538}"/>
              </a:ext>
            </a:extLst>
          </p:cNvPr>
          <p:cNvSpPr txBox="1"/>
          <p:nvPr/>
        </p:nvSpPr>
        <p:spPr>
          <a:xfrm>
            <a:off x="2087221" y="6002632"/>
            <a:ext cx="30904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NO!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C86E999A-469A-4699-862A-8648E5599583}"/>
              </a:ext>
            </a:extLst>
          </p:cNvPr>
          <p:cNvSpPr/>
          <p:nvPr/>
        </p:nvSpPr>
        <p:spPr>
          <a:xfrm rot="4373852">
            <a:off x="610491" y="296137"/>
            <a:ext cx="4194775" cy="4167034"/>
          </a:xfrm>
          <a:prstGeom prst="arc">
            <a:avLst>
              <a:gd name="adj1" fmla="val 17392199"/>
              <a:gd name="adj2" fmla="val 1156926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8917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6C75190-21E7-47B7-92D6-E2E0C3A091AB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1669F8D-44CC-4A11-98B2-8C5E27CAC5E1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1BB6ACC-C046-415B-A1A9-BE919B5473BB}"/>
              </a:ext>
            </a:extLst>
          </p:cNvPr>
          <p:cNvSpPr/>
          <p:nvPr/>
        </p:nvSpPr>
        <p:spPr>
          <a:xfrm>
            <a:off x="543623" y="1046912"/>
            <a:ext cx="5814709" cy="76912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179806D-6896-4DE7-A33D-B180E1C2AB95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36">
            <a:extLst>
              <a:ext uri="{FF2B5EF4-FFF2-40B4-BE49-F238E27FC236}">
                <a16:creationId xmlns:a16="http://schemas.microsoft.com/office/drawing/2014/main" id="{4D705509-5E5A-4FD7-954F-09317508E393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27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AC9D293-604A-4DB3-B2DD-E0CA4BBD44A7}"/>
              </a:ext>
            </a:extLst>
          </p:cNvPr>
          <p:cNvSpPr/>
          <p:nvPr/>
        </p:nvSpPr>
        <p:spPr>
          <a:xfrm>
            <a:off x="1064684" y="1869341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EA0817F-4BD0-4977-BA04-3BCA6DFAFB6C}"/>
              </a:ext>
            </a:extLst>
          </p:cNvPr>
          <p:cNvCxnSpPr>
            <a:cxnSpLocks/>
          </p:cNvCxnSpPr>
          <p:nvPr/>
        </p:nvCxnSpPr>
        <p:spPr>
          <a:xfrm>
            <a:off x="1784764" y="4997020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DD90F9F-6203-4979-8861-2BF986C2C275}"/>
              </a:ext>
            </a:extLst>
          </p:cNvPr>
          <p:cNvCxnSpPr>
            <a:cxnSpLocks/>
          </p:cNvCxnSpPr>
          <p:nvPr/>
        </p:nvCxnSpPr>
        <p:spPr>
          <a:xfrm flipV="1">
            <a:off x="1784764" y="2026765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6CDF8F37-17CB-443C-9A47-B6E486F83A4F}"/>
              </a:ext>
            </a:extLst>
          </p:cNvPr>
          <p:cNvSpPr txBox="1"/>
          <p:nvPr/>
        </p:nvSpPr>
        <p:spPr>
          <a:xfrm>
            <a:off x="3493514" y="4873256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7C6640C-C8EE-43F8-BF48-67C74CB856C4}"/>
              </a:ext>
            </a:extLst>
          </p:cNvPr>
          <p:cNvSpPr txBox="1"/>
          <p:nvPr/>
        </p:nvSpPr>
        <p:spPr>
          <a:xfrm>
            <a:off x="1258231" y="3263687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2AFE786F-51F8-4B00-B004-0EA3D0A604D4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4445737B-A064-4758-8E03-E9753B9FBF2A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75A130-9D7D-4886-90E8-8D6A1DBBB515}"/>
              </a:ext>
            </a:extLst>
          </p:cNvPr>
          <p:cNvSpPr txBox="1"/>
          <p:nvPr/>
        </p:nvSpPr>
        <p:spPr>
          <a:xfrm>
            <a:off x="1102328" y="275757"/>
            <a:ext cx="5206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itchFamily="34" charset="0"/>
              </a:rPr>
              <a:t>LINEAR Relationships</a:t>
            </a:r>
            <a:endParaRPr lang="en-US" dirty="0">
              <a:latin typeface="Arial Narrow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8439A1-261F-4C75-8313-227DAB6D6D66}"/>
              </a:ext>
            </a:extLst>
          </p:cNvPr>
          <p:cNvCxnSpPr>
            <a:cxnSpLocks/>
          </p:cNvCxnSpPr>
          <p:nvPr/>
        </p:nvCxnSpPr>
        <p:spPr>
          <a:xfrm>
            <a:off x="2348880" y="3635896"/>
            <a:ext cx="272157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001DF75-8E8B-4EDA-9E09-58D7A8CF379E}"/>
              </a:ext>
            </a:extLst>
          </p:cNvPr>
          <p:cNvSpPr txBox="1"/>
          <p:nvPr/>
        </p:nvSpPr>
        <p:spPr>
          <a:xfrm>
            <a:off x="552320" y="7911898"/>
            <a:ext cx="5849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As x increases, y does NOT change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7040C7-AF93-4C83-915D-D203D2CA20A8}"/>
              </a:ext>
            </a:extLst>
          </p:cNvPr>
          <p:cNvSpPr txBox="1"/>
          <p:nvPr/>
        </p:nvSpPr>
        <p:spPr>
          <a:xfrm>
            <a:off x="2087221" y="6002632"/>
            <a:ext cx="30904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412328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439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1F168-C7E8-4B34-A493-21006028C833}"/>
              </a:ext>
            </a:extLst>
          </p:cNvPr>
          <p:cNvSpPr txBox="1"/>
          <p:nvPr/>
        </p:nvSpPr>
        <p:spPr>
          <a:xfrm>
            <a:off x="1432072" y="214200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DIRECTION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381F6B-1E65-47F1-BB28-B7ED773D3B71}"/>
              </a:ext>
            </a:extLst>
          </p:cNvPr>
          <p:cNvSpPr txBox="1"/>
          <p:nvPr/>
        </p:nvSpPr>
        <p:spPr>
          <a:xfrm>
            <a:off x="543623" y="1179098"/>
            <a:ext cx="5863484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What is the </a:t>
            </a:r>
            <a:r>
              <a:rPr lang="en-AU" sz="8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DIRECTION</a:t>
            </a:r>
          </a:p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the linear relationship between </a:t>
            </a:r>
          </a:p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x and y?</a:t>
            </a:r>
            <a:endParaRPr lang="en-AU" sz="85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EE4D0-2287-42F0-BE4F-CBA9F91AD67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C383D945-5315-4467-9E1D-C20DC7F3E98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29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5F33FA55-B9C2-403A-9CAF-E70319E672BC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7C974D10-8AF5-49AA-9E1A-0C019D8AFA7F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744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912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6DE19D-4DC0-4F80-A756-56BE911B7B39}"/>
              </a:ext>
            </a:extLst>
          </p:cNvPr>
          <p:cNvSpPr/>
          <p:nvPr/>
        </p:nvSpPr>
        <p:spPr>
          <a:xfrm>
            <a:off x="564258" y="7289901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POSITIVE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C9A8C4B-5970-43B7-91EE-73181E7684C8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51D0486F-82E9-4EB6-9E10-28608E0002F8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30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572C46-0A76-4C38-977A-4D229D7D3CB6}"/>
              </a:ext>
            </a:extLst>
          </p:cNvPr>
          <p:cNvSpPr/>
          <p:nvPr/>
        </p:nvSpPr>
        <p:spPr>
          <a:xfrm>
            <a:off x="1065858" y="2899099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02757C-3156-4D1C-91F4-177C192F54E8}"/>
              </a:ext>
            </a:extLst>
          </p:cNvPr>
          <p:cNvCxnSpPr>
            <a:cxnSpLocks/>
          </p:cNvCxnSpPr>
          <p:nvPr/>
        </p:nvCxnSpPr>
        <p:spPr>
          <a:xfrm>
            <a:off x="1785938" y="6026778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6682F34-AAD3-4000-BA71-93763A50047E}"/>
              </a:ext>
            </a:extLst>
          </p:cNvPr>
          <p:cNvCxnSpPr>
            <a:cxnSpLocks/>
          </p:cNvCxnSpPr>
          <p:nvPr/>
        </p:nvCxnSpPr>
        <p:spPr>
          <a:xfrm flipV="1">
            <a:off x="1785938" y="3056523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0BCB77E-1332-4DD6-96BE-942D2D635809}"/>
              </a:ext>
            </a:extLst>
          </p:cNvPr>
          <p:cNvSpPr txBox="1"/>
          <p:nvPr/>
        </p:nvSpPr>
        <p:spPr>
          <a:xfrm>
            <a:off x="3494688" y="5903014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F6FB42D-6B03-4CB0-A790-F36AE3F8D15D}"/>
              </a:ext>
            </a:extLst>
          </p:cNvPr>
          <p:cNvCxnSpPr>
            <a:cxnSpLocks/>
          </p:cNvCxnSpPr>
          <p:nvPr/>
        </p:nvCxnSpPr>
        <p:spPr>
          <a:xfrm flipV="1">
            <a:off x="2236352" y="3705558"/>
            <a:ext cx="2534072" cy="180466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A6C1B29-E054-4697-A3DA-295EF53FBD72}"/>
              </a:ext>
            </a:extLst>
          </p:cNvPr>
          <p:cNvSpPr txBox="1"/>
          <p:nvPr/>
        </p:nvSpPr>
        <p:spPr>
          <a:xfrm>
            <a:off x="1259405" y="4293445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F680AD-5343-4712-9CE6-0B86A0FF89F2}"/>
              </a:ext>
            </a:extLst>
          </p:cNvPr>
          <p:cNvSpPr txBox="1"/>
          <p:nvPr/>
        </p:nvSpPr>
        <p:spPr>
          <a:xfrm rot="19484418">
            <a:off x="3329507" y="4530459"/>
            <a:ext cx="2781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UP=Positive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2C51089-6B3F-49F0-9EF0-8D7C437EDFA9}"/>
              </a:ext>
            </a:extLst>
          </p:cNvPr>
          <p:cNvSpPr/>
          <p:nvPr/>
        </p:nvSpPr>
        <p:spPr>
          <a:xfrm rot="19582460">
            <a:off x="3999146" y="4185504"/>
            <a:ext cx="1433005" cy="143541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B0EAA3-61D0-41B5-AD66-E81AA439B090}"/>
              </a:ext>
            </a:extLst>
          </p:cNvPr>
          <p:cNvSpPr txBox="1"/>
          <p:nvPr/>
        </p:nvSpPr>
        <p:spPr>
          <a:xfrm rot="19745074">
            <a:off x="4189706" y="4663293"/>
            <a:ext cx="785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334288-85ED-442A-99F1-FFA12B122698}"/>
              </a:ext>
            </a:extLst>
          </p:cNvPr>
          <p:cNvSpPr txBox="1"/>
          <p:nvPr/>
        </p:nvSpPr>
        <p:spPr>
          <a:xfrm>
            <a:off x="1427373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DIRECTION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838F8B6C-E121-4A5C-9D89-31C72E904004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A892390B-72EE-43B3-B5F4-A0CF6FBDC07F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97F3E7-3D4A-491A-8B21-4E1F1E2D05DE}"/>
              </a:ext>
            </a:extLst>
          </p:cNvPr>
          <p:cNvSpPr/>
          <p:nvPr/>
        </p:nvSpPr>
        <p:spPr>
          <a:xfrm>
            <a:off x="604440" y="1546755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Line goes UP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from left to right</a:t>
            </a:r>
            <a:endParaRPr lang="en-AU" sz="4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99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912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C9A8C4B-5970-43B7-91EE-73181E7684C8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51D0486F-82E9-4EB6-9E10-28608E0002F8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31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572C46-0A76-4C38-977A-4D229D7D3CB6}"/>
              </a:ext>
            </a:extLst>
          </p:cNvPr>
          <p:cNvSpPr/>
          <p:nvPr/>
        </p:nvSpPr>
        <p:spPr>
          <a:xfrm>
            <a:off x="1065858" y="2899099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02757C-3156-4D1C-91F4-177C192F54E8}"/>
              </a:ext>
            </a:extLst>
          </p:cNvPr>
          <p:cNvCxnSpPr>
            <a:cxnSpLocks/>
          </p:cNvCxnSpPr>
          <p:nvPr/>
        </p:nvCxnSpPr>
        <p:spPr>
          <a:xfrm>
            <a:off x="1785938" y="6026778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6682F34-AAD3-4000-BA71-93763A50047E}"/>
              </a:ext>
            </a:extLst>
          </p:cNvPr>
          <p:cNvCxnSpPr>
            <a:cxnSpLocks/>
          </p:cNvCxnSpPr>
          <p:nvPr/>
        </p:nvCxnSpPr>
        <p:spPr>
          <a:xfrm flipV="1">
            <a:off x="1785938" y="3056523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0BCB77E-1332-4DD6-96BE-942D2D635809}"/>
              </a:ext>
            </a:extLst>
          </p:cNvPr>
          <p:cNvSpPr txBox="1"/>
          <p:nvPr/>
        </p:nvSpPr>
        <p:spPr>
          <a:xfrm>
            <a:off x="3494688" y="5903014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6C1B29-E054-4697-A3DA-295EF53FBD72}"/>
              </a:ext>
            </a:extLst>
          </p:cNvPr>
          <p:cNvSpPr txBox="1"/>
          <p:nvPr/>
        </p:nvSpPr>
        <p:spPr>
          <a:xfrm>
            <a:off x="1259405" y="4293445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4BE978-C1AB-4468-B686-6B00C2BF1365}"/>
              </a:ext>
            </a:extLst>
          </p:cNvPr>
          <p:cNvCxnSpPr>
            <a:cxnSpLocks/>
          </p:cNvCxnSpPr>
          <p:nvPr/>
        </p:nvCxnSpPr>
        <p:spPr>
          <a:xfrm>
            <a:off x="2308174" y="3839730"/>
            <a:ext cx="2428274" cy="168719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359182A-DB67-4D2B-ABBB-11D2C329B545}"/>
              </a:ext>
            </a:extLst>
          </p:cNvPr>
          <p:cNvSpPr/>
          <p:nvPr/>
        </p:nvSpPr>
        <p:spPr>
          <a:xfrm rot="2204967">
            <a:off x="3331578" y="3255953"/>
            <a:ext cx="1920909" cy="143541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9BCA81-4D71-4B99-85F6-D12010B4167B}"/>
              </a:ext>
            </a:extLst>
          </p:cNvPr>
          <p:cNvSpPr txBox="1"/>
          <p:nvPr/>
        </p:nvSpPr>
        <p:spPr>
          <a:xfrm rot="2223126">
            <a:off x="3299786" y="3941247"/>
            <a:ext cx="2847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DOWN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1206F-8486-49FA-A4F4-A58AC7DB94C9}"/>
              </a:ext>
            </a:extLst>
          </p:cNvPr>
          <p:cNvSpPr txBox="1"/>
          <p:nvPr/>
        </p:nvSpPr>
        <p:spPr>
          <a:xfrm>
            <a:off x="1427373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DIRECTION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1CF0E62E-9A9C-432D-B84E-7380482CDCCC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B1328054-BF4C-4933-879F-BE476459C051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402470-5F27-4B00-BB8A-6E2329F4C0C5}"/>
              </a:ext>
            </a:extLst>
          </p:cNvPr>
          <p:cNvSpPr/>
          <p:nvPr/>
        </p:nvSpPr>
        <p:spPr>
          <a:xfrm>
            <a:off x="564258" y="7289901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NEGATIVE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868126-333E-4BAD-BDCB-B841544E3147}"/>
              </a:ext>
            </a:extLst>
          </p:cNvPr>
          <p:cNvSpPr/>
          <p:nvPr/>
        </p:nvSpPr>
        <p:spPr>
          <a:xfrm>
            <a:off x="604440" y="1546755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Line goes DOWN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from left to right</a:t>
            </a:r>
            <a:endParaRPr lang="en-AU" sz="4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233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853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1F168-C7E8-4B34-A493-21006028C833}"/>
              </a:ext>
            </a:extLst>
          </p:cNvPr>
          <p:cNvSpPr txBox="1"/>
          <p:nvPr/>
        </p:nvSpPr>
        <p:spPr>
          <a:xfrm>
            <a:off x="1432072" y="214200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381F6B-1E65-47F1-BB28-B7ED773D3B71}"/>
              </a:ext>
            </a:extLst>
          </p:cNvPr>
          <p:cNvSpPr txBox="1"/>
          <p:nvPr/>
        </p:nvSpPr>
        <p:spPr>
          <a:xfrm>
            <a:off x="543623" y="1179098"/>
            <a:ext cx="5863484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What is the </a:t>
            </a:r>
            <a:r>
              <a:rPr lang="en-AU" sz="8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STRENGTH</a:t>
            </a:r>
            <a:r>
              <a:rPr lang="en-AU" sz="80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the linear relationship between </a:t>
            </a:r>
          </a:p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x and y?</a:t>
            </a:r>
            <a:endParaRPr lang="en-AU" sz="85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EE4D0-2287-42F0-BE4F-CBA9F91AD67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C383D945-5315-4467-9E1D-C20DC7F3E98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33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C7778AF3-0C22-4CEB-B067-2A5BC99AB093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BE2EC92E-E71B-4388-844D-7D1211274DB8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48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1F168-C7E8-4B34-A493-21006028C833}"/>
              </a:ext>
            </a:extLst>
          </p:cNvPr>
          <p:cNvSpPr txBox="1"/>
          <p:nvPr/>
        </p:nvSpPr>
        <p:spPr>
          <a:xfrm>
            <a:off x="1432072" y="214200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381F6B-1E65-47F1-BB28-B7ED773D3B71}"/>
              </a:ext>
            </a:extLst>
          </p:cNvPr>
          <p:cNvSpPr txBox="1"/>
          <p:nvPr/>
        </p:nvSpPr>
        <p:spPr>
          <a:xfrm>
            <a:off x="594273" y="2679174"/>
            <a:ext cx="586348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Are the dots close to the line?</a:t>
            </a:r>
            <a:endParaRPr lang="en-AU" sz="85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EE4D0-2287-42F0-BE4F-CBA9F91AD67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C383D945-5315-4467-9E1D-C20DC7F3E98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34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C7778AF3-0C22-4CEB-B067-2A5BC99AB093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BE2EC92E-E71B-4388-844D-7D1211274DB8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2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1F168-C7E8-4B34-A493-21006028C833}"/>
              </a:ext>
            </a:extLst>
          </p:cNvPr>
          <p:cNvSpPr txBox="1"/>
          <p:nvPr/>
        </p:nvSpPr>
        <p:spPr>
          <a:xfrm>
            <a:off x="1432072" y="214200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EE4D0-2287-42F0-BE4F-CBA9F91AD67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C383D945-5315-4467-9E1D-C20DC7F3E98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35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0A845016-D61E-460F-A4B5-32B50A6435DF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3264DD60-7A74-4E6B-9DE1-48760E48F2C4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9EB1F-BFB5-459A-87D2-95999C1C6F7F}"/>
              </a:ext>
            </a:extLst>
          </p:cNvPr>
          <p:cNvSpPr/>
          <p:nvPr/>
        </p:nvSpPr>
        <p:spPr>
          <a:xfrm>
            <a:off x="1052736" y="2886876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0ED775-3932-460C-909A-81CDB9E5DA10}"/>
              </a:ext>
            </a:extLst>
          </p:cNvPr>
          <p:cNvCxnSpPr>
            <a:cxnSpLocks/>
          </p:cNvCxnSpPr>
          <p:nvPr/>
        </p:nvCxnSpPr>
        <p:spPr>
          <a:xfrm>
            <a:off x="1772816" y="6014555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42A893-3DE6-4917-877C-18F0D946844A}"/>
              </a:ext>
            </a:extLst>
          </p:cNvPr>
          <p:cNvCxnSpPr>
            <a:cxnSpLocks/>
          </p:cNvCxnSpPr>
          <p:nvPr/>
        </p:nvCxnSpPr>
        <p:spPr>
          <a:xfrm flipV="1">
            <a:off x="1772816" y="3044300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F921CC-46C5-4763-8642-BC66084A9D56}"/>
              </a:ext>
            </a:extLst>
          </p:cNvPr>
          <p:cNvSpPr txBox="1"/>
          <p:nvPr/>
        </p:nvSpPr>
        <p:spPr>
          <a:xfrm>
            <a:off x="3481566" y="5890791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2AB474-4441-4466-8E75-C09B84BD5EBB}"/>
              </a:ext>
            </a:extLst>
          </p:cNvPr>
          <p:cNvSpPr/>
          <p:nvPr/>
        </p:nvSpPr>
        <p:spPr>
          <a:xfrm>
            <a:off x="564257" y="7289901"/>
            <a:ext cx="5887677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STRONGEST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4705AB-4450-4671-A769-D2670AA83B6A}"/>
              </a:ext>
            </a:extLst>
          </p:cNvPr>
          <p:cNvSpPr/>
          <p:nvPr/>
        </p:nvSpPr>
        <p:spPr>
          <a:xfrm>
            <a:off x="635896" y="1475656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YES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FAE34F-55DE-4355-8CD0-FA165AF28FF1}"/>
              </a:ext>
            </a:extLst>
          </p:cNvPr>
          <p:cNvSpPr txBox="1"/>
          <p:nvPr/>
        </p:nvSpPr>
        <p:spPr>
          <a:xfrm>
            <a:off x="1246283" y="4281222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366494E-1301-4774-8356-CE9C8B83E7DF}"/>
              </a:ext>
            </a:extLst>
          </p:cNvPr>
          <p:cNvCxnSpPr>
            <a:cxnSpLocks/>
          </p:cNvCxnSpPr>
          <p:nvPr/>
        </p:nvCxnSpPr>
        <p:spPr>
          <a:xfrm flipV="1">
            <a:off x="2296618" y="3620869"/>
            <a:ext cx="2589222" cy="1805631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1F0223F7-FA45-4361-9867-A9ABD42A608C}"/>
              </a:ext>
            </a:extLst>
          </p:cNvPr>
          <p:cNvSpPr/>
          <p:nvPr/>
        </p:nvSpPr>
        <p:spPr>
          <a:xfrm>
            <a:off x="3085176" y="4651513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B52D61C-59E8-4BB7-AA01-FAAC3B826762}"/>
              </a:ext>
            </a:extLst>
          </p:cNvPr>
          <p:cNvSpPr/>
          <p:nvPr/>
        </p:nvSpPr>
        <p:spPr>
          <a:xfrm>
            <a:off x="2430623" y="5110251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006C5D8-1A86-4414-B1EB-A213ECE15798}"/>
              </a:ext>
            </a:extLst>
          </p:cNvPr>
          <p:cNvSpPr/>
          <p:nvPr/>
        </p:nvSpPr>
        <p:spPr>
          <a:xfrm>
            <a:off x="3830822" y="4121460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2DEBC75-ED85-4C0A-A81D-067BF6AA0F5C}"/>
              </a:ext>
            </a:extLst>
          </p:cNvPr>
          <p:cNvSpPr/>
          <p:nvPr/>
        </p:nvSpPr>
        <p:spPr>
          <a:xfrm>
            <a:off x="4518519" y="3647725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034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29128" y="1082066"/>
            <a:ext cx="3810059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018B81-12FB-4525-9FD9-F398400A3D56}"/>
              </a:ext>
            </a:extLst>
          </p:cNvPr>
          <p:cNvSpPr txBox="1"/>
          <p:nvPr/>
        </p:nvSpPr>
        <p:spPr>
          <a:xfrm>
            <a:off x="1608371" y="246028"/>
            <a:ext cx="4191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itchFamily="34" charset="0"/>
              </a:rPr>
              <a:t>Table of Contents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FD50B1-9C3D-4518-ACAB-B2D7BA28E883}"/>
              </a:ext>
            </a:extLst>
          </p:cNvPr>
          <p:cNvSpPr/>
          <p:nvPr/>
        </p:nvSpPr>
        <p:spPr>
          <a:xfrm>
            <a:off x="4507584" y="1082066"/>
            <a:ext cx="1885024" cy="1803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40FCCB9-98AC-4FF9-94AD-567C90E3B4A5}"/>
              </a:ext>
            </a:extLst>
          </p:cNvPr>
          <p:cNvSpPr/>
          <p:nvPr/>
        </p:nvSpPr>
        <p:spPr>
          <a:xfrm>
            <a:off x="529128" y="3026279"/>
            <a:ext cx="1799423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F40811A-414B-4869-9468-FE0B536901D7}"/>
              </a:ext>
            </a:extLst>
          </p:cNvPr>
          <p:cNvSpPr/>
          <p:nvPr/>
        </p:nvSpPr>
        <p:spPr>
          <a:xfrm>
            <a:off x="2496947" y="3026281"/>
            <a:ext cx="1842240" cy="1803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4BE420F-0D9F-4F76-9DC9-A3E4ECCCA78F}"/>
              </a:ext>
            </a:extLst>
          </p:cNvPr>
          <p:cNvSpPr/>
          <p:nvPr/>
        </p:nvSpPr>
        <p:spPr>
          <a:xfrm>
            <a:off x="529128" y="6928890"/>
            <a:ext cx="3034693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20C28B9-03C7-4D27-909B-5A3C31153653}"/>
              </a:ext>
            </a:extLst>
          </p:cNvPr>
          <p:cNvSpPr/>
          <p:nvPr/>
        </p:nvSpPr>
        <p:spPr>
          <a:xfrm>
            <a:off x="3733846" y="6928889"/>
            <a:ext cx="2658760" cy="1803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A132071-2273-4D88-A58F-B91C227BFB4D}"/>
              </a:ext>
            </a:extLst>
          </p:cNvPr>
          <p:cNvSpPr txBox="1"/>
          <p:nvPr/>
        </p:nvSpPr>
        <p:spPr>
          <a:xfrm>
            <a:off x="3399717" y="1857638"/>
            <a:ext cx="1171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71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85402D2-1D76-4B85-A518-0E175FDD73CB}"/>
              </a:ext>
            </a:extLst>
          </p:cNvPr>
          <p:cNvSpPr txBox="1"/>
          <p:nvPr/>
        </p:nvSpPr>
        <p:spPr>
          <a:xfrm>
            <a:off x="661498" y="1115797"/>
            <a:ext cx="3072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Create a Scatter Plot </a:t>
            </a:r>
            <a:b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Graph in Excel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435598C-477D-43AE-A684-361C7770A337}"/>
              </a:ext>
            </a:extLst>
          </p:cNvPr>
          <p:cNvSpPr txBox="1"/>
          <p:nvPr/>
        </p:nvSpPr>
        <p:spPr>
          <a:xfrm>
            <a:off x="4542589" y="1115797"/>
            <a:ext cx="2180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create the graph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81107B0-BDE1-42CC-A34D-CE0A84104A2D}"/>
              </a:ext>
            </a:extLst>
          </p:cNvPr>
          <p:cNvSpPr txBox="1"/>
          <p:nvPr/>
        </p:nvSpPr>
        <p:spPr>
          <a:xfrm>
            <a:off x="5439994" y="1864080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72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FEFBD58-C10F-446E-9D00-29828AFA7582}"/>
              </a:ext>
            </a:extLst>
          </p:cNvPr>
          <p:cNvSpPr txBox="1"/>
          <p:nvPr/>
        </p:nvSpPr>
        <p:spPr>
          <a:xfrm>
            <a:off x="580262" y="3038793"/>
            <a:ext cx="1842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add a TRENDLINE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9FA8DCF-E824-4DA7-A232-39104BDC9457}"/>
              </a:ext>
            </a:extLst>
          </p:cNvPr>
          <p:cNvSpPr txBox="1"/>
          <p:nvPr/>
        </p:nvSpPr>
        <p:spPr>
          <a:xfrm>
            <a:off x="1361596" y="3799191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75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019B9B7-B808-4E53-BA23-C8AFB70BEB18}"/>
              </a:ext>
            </a:extLst>
          </p:cNvPr>
          <p:cNvSpPr txBox="1"/>
          <p:nvPr/>
        </p:nvSpPr>
        <p:spPr>
          <a:xfrm>
            <a:off x="2496947" y="3038792"/>
            <a:ext cx="2053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add an EQUATION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DB783AF-5533-42A3-9806-18C46A36112E}"/>
              </a:ext>
            </a:extLst>
          </p:cNvPr>
          <p:cNvSpPr txBox="1"/>
          <p:nvPr/>
        </p:nvSpPr>
        <p:spPr>
          <a:xfrm>
            <a:off x="3350524" y="3807147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79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6FEF942-6369-4A19-BD1A-BFE55EDEFB18}"/>
              </a:ext>
            </a:extLst>
          </p:cNvPr>
          <p:cNvSpPr txBox="1"/>
          <p:nvPr/>
        </p:nvSpPr>
        <p:spPr>
          <a:xfrm>
            <a:off x="628100" y="6959897"/>
            <a:ext cx="2935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add </a:t>
            </a:r>
          </a:p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 caption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63F6346-B49A-4722-9CEB-801622F7A53F}"/>
              </a:ext>
            </a:extLst>
          </p:cNvPr>
          <p:cNvSpPr txBox="1"/>
          <p:nvPr/>
        </p:nvSpPr>
        <p:spPr>
          <a:xfrm>
            <a:off x="2215436" y="7710905"/>
            <a:ext cx="14333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100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4D7CE52-4BBA-407D-A04A-7E4353259C72}"/>
              </a:ext>
            </a:extLst>
          </p:cNvPr>
          <p:cNvSpPr txBox="1"/>
          <p:nvPr/>
        </p:nvSpPr>
        <p:spPr>
          <a:xfrm>
            <a:off x="3830981" y="6966183"/>
            <a:ext cx="2935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CHECKLIST</a:t>
            </a:r>
            <a:endParaRPr lang="en-AU" sz="32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935CB8D-7E88-46DE-83AA-EEF59DF0B6AD}"/>
              </a:ext>
            </a:extLst>
          </p:cNvPr>
          <p:cNvSpPr txBox="1"/>
          <p:nvPr/>
        </p:nvSpPr>
        <p:spPr>
          <a:xfrm>
            <a:off x="5049435" y="7689775"/>
            <a:ext cx="14550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102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39053D-DCEF-46F3-9CCE-631A1DDA8C59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6">
            <a:extLst>
              <a:ext uri="{FF2B5EF4-FFF2-40B4-BE49-F238E27FC236}">
                <a16:creationId xmlns:a16="http://schemas.microsoft.com/office/drawing/2014/main" id="{2B038418-9569-4F69-9EFF-E0AB1217C345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ii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8ED7CC1E-28FD-4B58-ABDF-F65E9B342F0A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3585BA-ACF9-4C4F-8470-07819F36E43F}"/>
              </a:ext>
            </a:extLst>
          </p:cNvPr>
          <p:cNvSpPr/>
          <p:nvPr/>
        </p:nvSpPr>
        <p:spPr>
          <a:xfrm>
            <a:off x="4507583" y="3024351"/>
            <a:ext cx="1885024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C92EC2-5C23-4275-B3D0-92864CB1320C}"/>
              </a:ext>
            </a:extLst>
          </p:cNvPr>
          <p:cNvSpPr txBox="1"/>
          <p:nvPr/>
        </p:nvSpPr>
        <p:spPr>
          <a:xfrm>
            <a:off x="4595043" y="3038792"/>
            <a:ext cx="1842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add the r value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623E29-C54E-40DE-B4FA-BC339895FF68}"/>
              </a:ext>
            </a:extLst>
          </p:cNvPr>
          <p:cNvSpPr txBox="1"/>
          <p:nvPr/>
        </p:nvSpPr>
        <p:spPr>
          <a:xfrm>
            <a:off x="5438159" y="3798601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80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F94F7D-A186-4FAF-84B7-6413C4EFA506}"/>
              </a:ext>
            </a:extLst>
          </p:cNvPr>
          <p:cNvSpPr/>
          <p:nvPr/>
        </p:nvSpPr>
        <p:spPr>
          <a:xfrm>
            <a:off x="529128" y="4968564"/>
            <a:ext cx="1799423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E3D478-5943-4250-A5A9-EC9B3613854F}"/>
              </a:ext>
            </a:extLst>
          </p:cNvPr>
          <p:cNvSpPr/>
          <p:nvPr/>
        </p:nvSpPr>
        <p:spPr>
          <a:xfrm>
            <a:off x="2496947" y="4968566"/>
            <a:ext cx="1842240" cy="1803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87EC8D-FE06-4675-8C96-2810933DECB7}"/>
              </a:ext>
            </a:extLst>
          </p:cNvPr>
          <p:cNvSpPr txBox="1"/>
          <p:nvPr/>
        </p:nvSpPr>
        <p:spPr>
          <a:xfrm>
            <a:off x="580262" y="4961887"/>
            <a:ext cx="1842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EDIT</a:t>
            </a:r>
          </a:p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graph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09F37B-E6DA-4416-82D9-1639EA5A48C9}"/>
              </a:ext>
            </a:extLst>
          </p:cNvPr>
          <p:cNvSpPr txBox="1"/>
          <p:nvPr/>
        </p:nvSpPr>
        <p:spPr>
          <a:xfrm>
            <a:off x="1343258" y="5742024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83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C6B6D0-D773-43A5-9E60-34BD8F2F51C6}"/>
              </a:ext>
            </a:extLst>
          </p:cNvPr>
          <p:cNvSpPr txBox="1"/>
          <p:nvPr/>
        </p:nvSpPr>
        <p:spPr>
          <a:xfrm>
            <a:off x="2590900" y="4962032"/>
            <a:ext cx="1744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EDIT an axis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D35AE4-2059-42C1-BA12-1F577A1E8E99}"/>
              </a:ext>
            </a:extLst>
          </p:cNvPr>
          <p:cNvSpPr txBox="1"/>
          <p:nvPr/>
        </p:nvSpPr>
        <p:spPr>
          <a:xfrm>
            <a:off x="3374974" y="5751679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87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AA8EAC-57C5-49DC-9B8F-ECC0B5370CBE}"/>
              </a:ext>
            </a:extLst>
          </p:cNvPr>
          <p:cNvSpPr/>
          <p:nvPr/>
        </p:nvSpPr>
        <p:spPr>
          <a:xfrm>
            <a:off x="4507583" y="4966636"/>
            <a:ext cx="1885024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8FDA1B-6A71-4490-8B8B-58E7967666EB}"/>
              </a:ext>
            </a:extLst>
          </p:cNvPr>
          <p:cNvSpPr txBox="1"/>
          <p:nvPr/>
        </p:nvSpPr>
        <p:spPr>
          <a:xfrm>
            <a:off x="4570971" y="4980818"/>
            <a:ext cx="1842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EDIT the dots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300F11-0832-4001-8A57-8FA0FD391F7E}"/>
              </a:ext>
            </a:extLst>
          </p:cNvPr>
          <p:cNvSpPr txBox="1"/>
          <p:nvPr/>
        </p:nvSpPr>
        <p:spPr>
          <a:xfrm>
            <a:off x="5415047" y="5740741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95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48910B35-5FC0-45F9-AF01-0D96F78A6956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25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1F168-C7E8-4B34-A493-21006028C833}"/>
              </a:ext>
            </a:extLst>
          </p:cNvPr>
          <p:cNvSpPr txBox="1"/>
          <p:nvPr/>
        </p:nvSpPr>
        <p:spPr>
          <a:xfrm>
            <a:off x="1432072" y="214200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EE4D0-2287-42F0-BE4F-CBA9F91AD67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C383D945-5315-4467-9E1D-C20DC7F3E98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36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0A845016-D61E-460F-A4B5-32B50A6435DF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3264DD60-7A74-4E6B-9DE1-48760E48F2C4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9EB1F-BFB5-459A-87D2-95999C1C6F7F}"/>
              </a:ext>
            </a:extLst>
          </p:cNvPr>
          <p:cNvSpPr/>
          <p:nvPr/>
        </p:nvSpPr>
        <p:spPr>
          <a:xfrm>
            <a:off x="1052736" y="2886876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0ED775-3932-460C-909A-81CDB9E5DA10}"/>
              </a:ext>
            </a:extLst>
          </p:cNvPr>
          <p:cNvCxnSpPr>
            <a:cxnSpLocks/>
          </p:cNvCxnSpPr>
          <p:nvPr/>
        </p:nvCxnSpPr>
        <p:spPr>
          <a:xfrm>
            <a:off x="1772816" y="6014555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42A893-3DE6-4917-877C-18F0D946844A}"/>
              </a:ext>
            </a:extLst>
          </p:cNvPr>
          <p:cNvCxnSpPr>
            <a:cxnSpLocks/>
          </p:cNvCxnSpPr>
          <p:nvPr/>
        </p:nvCxnSpPr>
        <p:spPr>
          <a:xfrm flipV="1">
            <a:off x="1772816" y="3044300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F921CC-46C5-4763-8642-BC66084A9D56}"/>
              </a:ext>
            </a:extLst>
          </p:cNvPr>
          <p:cNvSpPr txBox="1"/>
          <p:nvPr/>
        </p:nvSpPr>
        <p:spPr>
          <a:xfrm>
            <a:off x="3481566" y="5890791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94CB3-8E31-4F64-BB9B-20B26F975CD2}"/>
              </a:ext>
            </a:extLst>
          </p:cNvPr>
          <p:cNvCxnSpPr>
            <a:cxnSpLocks/>
          </p:cNvCxnSpPr>
          <p:nvPr/>
        </p:nvCxnSpPr>
        <p:spPr>
          <a:xfrm flipV="1">
            <a:off x="2223230" y="3693335"/>
            <a:ext cx="2534072" cy="180466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B8B972D-3028-4BB8-BC47-CDB71A24F41B}"/>
              </a:ext>
            </a:extLst>
          </p:cNvPr>
          <p:cNvSpPr txBox="1"/>
          <p:nvPr/>
        </p:nvSpPr>
        <p:spPr>
          <a:xfrm>
            <a:off x="1246283" y="4281222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2AB474-4441-4466-8E75-C09B84BD5EBB}"/>
              </a:ext>
            </a:extLst>
          </p:cNvPr>
          <p:cNvSpPr/>
          <p:nvPr/>
        </p:nvSpPr>
        <p:spPr>
          <a:xfrm>
            <a:off x="564258" y="7289901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STRONG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4705AB-4450-4671-A769-D2670AA83B6A}"/>
              </a:ext>
            </a:extLst>
          </p:cNvPr>
          <p:cNvSpPr/>
          <p:nvPr/>
        </p:nvSpPr>
        <p:spPr>
          <a:xfrm>
            <a:off x="640171" y="1507798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E860E5-BC04-4E11-B453-C3B6DAD2B785}"/>
              </a:ext>
            </a:extLst>
          </p:cNvPr>
          <p:cNvSpPr/>
          <p:nvPr/>
        </p:nvSpPr>
        <p:spPr>
          <a:xfrm>
            <a:off x="635896" y="1475656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MOSTLY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4DB126-8A4D-4C96-AE0B-D417ED484A38}"/>
              </a:ext>
            </a:extLst>
          </p:cNvPr>
          <p:cNvSpPr/>
          <p:nvPr/>
        </p:nvSpPr>
        <p:spPr>
          <a:xfrm>
            <a:off x="4012902" y="4375351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0604599-8BE8-45E0-8D4F-6221538846DE}"/>
              </a:ext>
            </a:extLst>
          </p:cNvPr>
          <p:cNvSpPr/>
          <p:nvPr/>
        </p:nvSpPr>
        <p:spPr>
          <a:xfrm>
            <a:off x="2769754" y="5208427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AB39A0D-41F9-44DC-919C-D2C21A04397C}"/>
              </a:ext>
            </a:extLst>
          </p:cNvPr>
          <p:cNvSpPr/>
          <p:nvPr/>
        </p:nvSpPr>
        <p:spPr>
          <a:xfrm>
            <a:off x="3018169" y="4347073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2E34F4C-9A86-4144-BA10-C44E7C471C8A}"/>
              </a:ext>
            </a:extLst>
          </p:cNvPr>
          <p:cNvSpPr/>
          <p:nvPr/>
        </p:nvSpPr>
        <p:spPr>
          <a:xfrm>
            <a:off x="4264180" y="3487283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2191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1F168-C7E8-4B34-A493-21006028C833}"/>
              </a:ext>
            </a:extLst>
          </p:cNvPr>
          <p:cNvSpPr txBox="1"/>
          <p:nvPr/>
        </p:nvSpPr>
        <p:spPr>
          <a:xfrm>
            <a:off x="1432072" y="214200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EE4D0-2287-42F0-BE4F-CBA9F91AD67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C383D945-5315-4467-9E1D-C20DC7F3E98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37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0A845016-D61E-460F-A4B5-32B50A6435DF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3264DD60-7A74-4E6B-9DE1-48760E48F2C4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9EB1F-BFB5-459A-87D2-95999C1C6F7F}"/>
              </a:ext>
            </a:extLst>
          </p:cNvPr>
          <p:cNvSpPr/>
          <p:nvPr/>
        </p:nvSpPr>
        <p:spPr>
          <a:xfrm>
            <a:off x="1052736" y="2886876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0ED775-3932-460C-909A-81CDB9E5DA10}"/>
              </a:ext>
            </a:extLst>
          </p:cNvPr>
          <p:cNvCxnSpPr>
            <a:cxnSpLocks/>
          </p:cNvCxnSpPr>
          <p:nvPr/>
        </p:nvCxnSpPr>
        <p:spPr>
          <a:xfrm>
            <a:off x="1772816" y="6014555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42A893-3DE6-4917-877C-18F0D946844A}"/>
              </a:ext>
            </a:extLst>
          </p:cNvPr>
          <p:cNvCxnSpPr>
            <a:cxnSpLocks/>
          </p:cNvCxnSpPr>
          <p:nvPr/>
        </p:nvCxnSpPr>
        <p:spPr>
          <a:xfrm flipV="1">
            <a:off x="1772816" y="3044300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F921CC-46C5-4763-8642-BC66084A9D56}"/>
              </a:ext>
            </a:extLst>
          </p:cNvPr>
          <p:cNvSpPr txBox="1"/>
          <p:nvPr/>
        </p:nvSpPr>
        <p:spPr>
          <a:xfrm>
            <a:off x="3481566" y="5890791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8B972D-3028-4BB8-BC47-CDB71A24F41B}"/>
              </a:ext>
            </a:extLst>
          </p:cNvPr>
          <p:cNvSpPr txBox="1"/>
          <p:nvPr/>
        </p:nvSpPr>
        <p:spPr>
          <a:xfrm>
            <a:off x="1246283" y="4281222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2AB474-4441-4466-8E75-C09B84BD5EBB}"/>
              </a:ext>
            </a:extLst>
          </p:cNvPr>
          <p:cNvSpPr/>
          <p:nvPr/>
        </p:nvSpPr>
        <p:spPr>
          <a:xfrm>
            <a:off x="564258" y="7289901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WEAK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4705AB-4450-4671-A769-D2670AA83B6A}"/>
              </a:ext>
            </a:extLst>
          </p:cNvPr>
          <p:cNvSpPr/>
          <p:nvPr/>
        </p:nvSpPr>
        <p:spPr>
          <a:xfrm>
            <a:off x="640171" y="1507798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Not really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09FB05-403F-45F1-A215-2999C53AC9D9}"/>
              </a:ext>
            </a:extLst>
          </p:cNvPr>
          <p:cNvCxnSpPr>
            <a:cxnSpLocks/>
          </p:cNvCxnSpPr>
          <p:nvPr/>
        </p:nvCxnSpPr>
        <p:spPr>
          <a:xfrm flipV="1">
            <a:off x="2223230" y="3693335"/>
            <a:ext cx="2534072" cy="180466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1446F73-A21E-401C-BE0D-8819C50C496F}"/>
              </a:ext>
            </a:extLst>
          </p:cNvPr>
          <p:cNvSpPr/>
          <p:nvPr/>
        </p:nvSpPr>
        <p:spPr>
          <a:xfrm>
            <a:off x="4262404" y="4745786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4E28EA-601F-43B4-A214-B8CE62E81A2D}"/>
              </a:ext>
            </a:extLst>
          </p:cNvPr>
          <p:cNvSpPr/>
          <p:nvPr/>
        </p:nvSpPr>
        <p:spPr>
          <a:xfrm>
            <a:off x="2769754" y="5208427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67207A5-05F6-4CFE-9FEE-6803B4F7203F}"/>
              </a:ext>
            </a:extLst>
          </p:cNvPr>
          <p:cNvSpPr/>
          <p:nvPr/>
        </p:nvSpPr>
        <p:spPr>
          <a:xfrm>
            <a:off x="2727949" y="4035694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C5EE1C6-2B81-4FEB-B25A-B12AB0E5B2E4}"/>
              </a:ext>
            </a:extLst>
          </p:cNvPr>
          <p:cNvSpPr/>
          <p:nvPr/>
        </p:nvSpPr>
        <p:spPr>
          <a:xfrm>
            <a:off x="4264180" y="3487283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8246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1F168-C7E8-4B34-A493-21006028C833}"/>
              </a:ext>
            </a:extLst>
          </p:cNvPr>
          <p:cNvSpPr txBox="1"/>
          <p:nvPr/>
        </p:nvSpPr>
        <p:spPr>
          <a:xfrm>
            <a:off x="1432072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EE4D0-2287-42F0-BE4F-CBA9F91AD67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C383D945-5315-4467-9E1D-C20DC7F3E98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38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0A845016-D61E-460F-A4B5-32B50A6435DF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3264DD60-7A74-4E6B-9DE1-48760E48F2C4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9EB1F-BFB5-459A-87D2-95999C1C6F7F}"/>
              </a:ext>
            </a:extLst>
          </p:cNvPr>
          <p:cNvSpPr/>
          <p:nvPr/>
        </p:nvSpPr>
        <p:spPr>
          <a:xfrm>
            <a:off x="1052736" y="2886876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0ED775-3932-460C-909A-81CDB9E5DA10}"/>
              </a:ext>
            </a:extLst>
          </p:cNvPr>
          <p:cNvCxnSpPr>
            <a:cxnSpLocks/>
          </p:cNvCxnSpPr>
          <p:nvPr/>
        </p:nvCxnSpPr>
        <p:spPr>
          <a:xfrm>
            <a:off x="1772816" y="6014555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42A893-3DE6-4917-877C-18F0D946844A}"/>
              </a:ext>
            </a:extLst>
          </p:cNvPr>
          <p:cNvCxnSpPr>
            <a:cxnSpLocks/>
          </p:cNvCxnSpPr>
          <p:nvPr/>
        </p:nvCxnSpPr>
        <p:spPr>
          <a:xfrm flipV="1">
            <a:off x="1772816" y="3044300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F921CC-46C5-4763-8642-BC66084A9D56}"/>
              </a:ext>
            </a:extLst>
          </p:cNvPr>
          <p:cNvSpPr txBox="1"/>
          <p:nvPr/>
        </p:nvSpPr>
        <p:spPr>
          <a:xfrm>
            <a:off x="3481566" y="5890791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8B972D-3028-4BB8-BC47-CDB71A24F41B}"/>
              </a:ext>
            </a:extLst>
          </p:cNvPr>
          <p:cNvSpPr txBox="1"/>
          <p:nvPr/>
        </p:nvSpPr>
        <p:spPr>
          <a:xfrm>
            <a:off x="1246283" y="4281222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4705AB-4450-4671-A769-D2670AA83B6A}"/>
              </a:ext>
            </a:extLst>
          </p:cNvPr>
          <p:cNvSpPr/>
          <p:nvPr/>
        </p:nvSpPr>
        <p:spPr>
          <a:xfrm>
            <a:off x="640171" y="1507798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NO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4E28EA-601F-43B4-A214-B8CE62E81A2D}"/>
              </a:ext>
            </a:extLst>
          </p:cNvPr>
          <p:cNvSpPr/>
          <p:nvPr/>
        </p:nvSpPr>
        <p:spPr>
          <a:xfrm>
            <a:off x="4527253" y="4340669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67207A5-05F6-4CFE-9FEE-6803B4F7203F}"/>
              </a:ext>
            </a:extLst>
          </p:cNvPr>
          <p:cNvSpPr/>
          <p:nvPr/>
        </p:nvSpPr>
        <p:spPr>
          <a:xfrm>
            <a:off x="3583981" y="5044975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C5EE1C6-2B81-4FEB-B25A-B12AB0E5B2E4}"/>
              </a:ext>
            </a:extLst>
          </p:cNvPr>
          <p:cNvSpPr/>
          <p:nvPr/>
        </p:nvSpPr>
        <p:spPr>
          <a:xfrm>
            <a:off x="4752302" y="3750464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F23392-A48D-42A5-B0CB-1140196666C3}"/>
              </a:ext>
            </a:extLst>
          </p:cNvPr>
          <p:cNvSpPr/>
          <p:nvPr/>
        </p:nvSpPr>
        <p:spPr>
          <a:xfrm>
            <a:off x="4882101" y="3184819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BEE4A9-4D4B-47D7-AD64-12ABE28D3532}"/>
              </a:ext>
            </a:extLst>
          </p:cNvPr>
          <p:cNvSpPr/>
          <p:nvPr/>
        </p:nvSpPr>
        <p:spPr>
          <a:xfrm>
            <a:off x="2966065" y="5243032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B6F59F1-21C6-445B-9808-677B2E97946A}"/>
              </a:ext>
            </a:extLst>
          </p:cNvPr>
          <p:cNvSpPr/>
          <p:nvPr/>
        </p:nvSpPr>
        <p:spPr>
          <a:xfrm>
            <a:off x="4144395" y="4793383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021735-9DE0-41D1-9C0E-83C7B5456CFF}"/>
              </a:ext>
            </a:extLst>
          </p:cNvPr>
          <p:cNvSpPr txBox="1"/>
          <p:nvPr/>
        </p:nvSpPr>
        <p:spPr>
          <a:xfrm>
            <a:off x="604988" y="6908458"/>
            <a:ext cx="57531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There could still be a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strong relationship,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but one that is </a:t>
            </a:r>
            <a:r>
              <a:rPr lang="en-AU" sz="3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not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LINEAR.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3486B32-6CD0-44F4-BCE6-2E98A530FDA2}"/>
              </a:ext>
            </a:extLst>
          </p:cNvPr>
          <p:cNvSpPr/>
          <p:nvPr/>
        </p:nvSpPr>
        <p:spPr>
          <a:xfrm>
            <a:off x="2358799" y="5287388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7946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89053"/>
            <a:ext cx="5814709" cy="7656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E91844-63DF-4C96-B933-4E31158FD6A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BEA8396F-2634-4A3E-945F-784E4958813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39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C8D78FB-E2CB-4473-9C73-D2FE24CAD148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DF4A9998-33F4-4B8B-B6FA-9D722570993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143D4C-C703-4AE6-A087-E89E816F1BFC}"/>
              </a:ext>
            </a:extLst>
          </p:cNvPr>
          <p:cNvSpPr txBox="1"/>
          <p:nvPr/>
        </p:nvSpPr>
        <p:spPr>
          <a:xfrm>
            <a:off x="568618" y="1286584"/>
            <a:ext cx="5794302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Another way</a:t>
            </a:r>
          </a:p>
          <a:p>
            <a:pPr algn="ctr"/>
            <a:r>
              <a:rPr lang="en-AU" sz="4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(a mathematical way)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 to measure the </a:t>
            </a:r>
            <a:r>
              <a:rPr lang="en-AU" sz="6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STRENGTH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a</a:t>
            </a:r>
            <a:r>
              <a:rPr lang="en-AU" sz="6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linear 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relationship between x and y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the </a:t>
            </a:r>
            <a:r>
              <a:rPr lang="en-AU" sz="6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r value</a:t>
            </a:r>
            <a:endParaRPr lang="en-AU" sz="85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4CE876-1478-4150-9E61-ADF60C6FF330}"/>
              </a:ext>
            </a:extLst>
          </p:cNvPr>
          <p:cNvSpPr txBox="1"/>
          <p:nvPr/>
        </p:nvSpPr>
        <p:spPr>
          <a:xfrm>
            <a:off x="1432072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</p:spTree>
    <p:extLst>
      <p:ext uri="{BB962C8B-B14F-4D97-AF65-F5344CB8AC3E}">
        <p14:creationId xmlns:p14="http://schemas.microsoft.com/office/powerpoint/2010/main" val="38922481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89053"/>
            <a:ext cx="5814709" cy="7656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0E9E73-7330-41D0-845D-345857F84AFB}"/>
              </a:ext>
            </a:extLst>
          </p:cNvPr>
          <p:cNvSpPr txBox="1"/>
          <p:nvPr/>
        </p:nvSpPr>
        <p:spPr>
          <a:xfrm>
            <a:off x="657861" y="1089052"/>
            <a:ext cx="5794074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r value 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the </a:t>
            </a:r>
          </a:p>
          <a:p>
            <a:pPr algn="ctr"/>
            <a:r>
              <a:rPr lang="en-AU" sz="5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Pearson Correlation Coefficient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named after 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English Mathematician</a:t>
            </a:r>
            <a:r>
              <a:rPr lang="en-AU" sz="5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Carl Pearson 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(1857-1936)</a:t>
            </a:r>
            <a:endParaRPr lang="en-AU" sz="54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E91844-63DF-4C96-B933-4E31158FD6A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BEA8396F-2634-4A3E-945F-784E4958813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40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C8D78FB-E2CB-4473-9C73-D2FE24CAD148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DF4A9998-33F4-4B8B-B6FA-9D722570993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A9481-6D7E-4041-8B67-CE8507EEDB6A}"/>
              </a:ext>
            </a:extLst>
          </p:cNvPr>
          <p:cNvSpPr txBox="1"/>
          <p:nvPr/>
        </p:nvSpPr>
        <p:spPr>
          <a:xfrm>
            <a:off x="1432072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</p:spTree>
    <p:extLst>
      <p:ext uri="{BB962C8B-B14F-4D97-AF65-F5344CB8AC3E}">
        <p14:creationId xmlns:p14="http://schemas.microsoft.com/office/powerpoint/2010/main" val="1471333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89053"/>
            <a:ext cx="5814709" cy="7656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28" name="Picture 4" descr="Штирлиц, ЛСЭ ИЛ подтипа: Карл Пирсон (Karl Pearson)">
            <a:extLst>
              <a:ext uri="{FF2B5EF4-FFF2-40B4-BE49-F238E27FC236}">
                <a16:creationId xmlns:a16="http://schemas.microsoft.com/office/drawing/2014/main" id="{1D30D6B2-3DE7-4596-88FC-7DAA43BFD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21" y="4111979"/>
            <a:ext cx="2846547" cy="397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1EC6D6-26B6-4C77-8809-8757EFC38A70}"/>
              </a:ext>
            </a:extLst>
          </p:cNvPr>
          <p:cNvSpPr txBox="1"/>
          <p:nvPr/>
        </p:nvSpPr>
        <p:spPr>
          <a:xfrm>
            <a:off x="1316989" y="1675519"/>
            <a:ext cx="440181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Statistics is the grammar of science</a:t>
            </a:r>
          </a:p>
          <a:p>
            <a:pPr algn="ctr"/>
            <a:endParaRPr lang="en-A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Carl Pearson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871AE2-752A-4C7A-8890-2E6C7CE2063A}"/>
              </a:ext>
            </a:extLst>
          </p:cNvPr>
          <p:cNvSpPr/>
          <p:nvPr/>
        </p:nvSpPr>
        <p:spPr>
          <a:xfrm>
            <a:off x="836712" y="1331640"/>
            <a:ext cx="5259294" cy="71839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E91844-63DF-4C96-B933-4E31158FD6A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BEA8396F-2634-4A3E-945F-784E4958813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41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C8D78FB-E2CB-4473-9C73-D2FE24CAD148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DF4A9998-33F4-4B8B-B6FA-9D722570993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E09B61-E96F-4767-946E-212E480898E9}"/>
              </a:ext>
            </a:extLst>
          </p:cNvPr>
          <p:cNvSpPr txBox="1"/>
          <p:nvPr/>
        </p:nvSpPr>
        <p:spPr>
          <a:xfrm>
            <a:off x="1432072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</p:spTree>
    <p:extLst>
      <p:ext uri="{BB962C8B-B14F-4D97-AF65-F5344CB8AC3E}">
        <p14:creationId xmlns:p14="http://schemas.microsoft.com/office/powerpoint/2010/main" val="12618448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89053"/>
            <a:ext cx="5814709" cy="7656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BD8D5-CEBD-4509-8A2C-F1D5BA5AFCBF}"/>
              </a:ext>
            </a:extLst>
          </p:cNvPr>
          <p:cNvSpPr txBox="1"/>
          <p:nvPr/>
        </p:nvSpPr>
        <p:spPr>
          <a:xfrm>
            <a:off x="637102" y="1613861"/>
            <a:ext cx="572123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en-AU" sz="8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r value</a:t>
            </a:r>
          </a:p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based on the proximity of the dots </a:t>
            </a:r>
          </a:p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the line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E91844-63DF-4C96-B933-4E31158FD6A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BEA8396F-2634-4A3E-945F-784E4958813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42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C8D78FB-E2CB-4473-9C73-D2FE24CAD148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DF4A9998-33F4-4B8B-B6FA-9D722570993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044FF-A9F1-464E-8D68-A0DF9E90B733}"/>
              </a:ext>
            </a:extLst>
          </p:cNvPr>
          <p:cNvSpPr txBox="1"/>
          <p:nvPr/>
        </p:nvSpPr>
        <p:spPr>
          <a:xfrm>
            <a:off x="1432072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</p:spTree>
    <p:extLst>
      <p:ext uri="{BB962C8B-B14F-4D97-AF65-F5344CB8AC3E}">
        <p14:creationId xmlns:p14="http://schemas.microsoft.com/office/powerpoint/2010/main" val="42226454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39D16D1-93B5-49BF-B5FB-E8B728BEDD69}"/>
              </a:ext>
            </a:extLst>
          </p:cNvPr>
          <p:cNvSpPr/>
          <p:nvPr/>
        </p:nvSpPr>
        <p:spPr>
          <a:xfrm>
            <a:off x="574137" y="873203"/>
            <a:ext cx="6004365" cy="921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3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ALL Dots ON the line = STRONGEST relationship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18E541-294B-4396-982F-BD6EAC6348D4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6">
            <a:extLst>
              <a:ext uri="{FF2B5EF4-FFF2-40B4-BE49-F238E27FC236}">
                <a16:creationId xmlns:a16="http://schemas.microsoft.com/office/drawing/2014/main" id="{91AE68C9-D083-4F43-B26E-3DA362823D72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43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B69C4C-883E-4F7E-B1F5-E6ACA13A3A36}"/>
              </a:ext>
            </a:extLst>
          </p:cNvPr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F99AB2D-DC22-421E-AC89-88EF12B08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47" y="4079103"/>
            <a:ext cx="6111506" cy="164771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9F271A4-B597-46D2-9283-61FA482ACB74}"/>
              </a:ext>
            </a:extLst>
          </p:cNvPr>
          <p:cNvSpPr txBox="1"/>
          <p:nvPr/>
        </p:nvSpPr>
        <p:spPr>
          <a:xfrm>
            <a:off x="764704" y="7051461"/>
            <a:ext cx="5623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STRONGEST</a:t>
            </a:r>
          </a:p>
          <a:p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r = -1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7AECC420-7D93-42A4-A30D-7AD921F34232}"/>
              </a:ext>
            </a:extLst>
          </p:cNvPr>
          <p:cNvSpPr/>
          <p:nvPr/>
        </p:nvSpPr>
        <p:spPr>
          <a:xfrm>
            <a:off x="673881" y="6066903"/>
            <a:ext cx="917759" cy="92333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954D70-5E70-466A-9647-9BE67F6F6FCB}"/>
              </a:ext>
            </a:extLst>
          </p:cNvPr>
          <p:cNvSpPr txBox="1"/>
          <p:nvPr/>
        </p:nvSpPr>
        <p:spPr>
          <a:xfrm>
            <a:off x="1727228" y="1061357"/>
            <a:ext cx="4559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STRONGEST</a:t>
            </a:r>
          </a:p>
          <a:p>
            <a:pPr algn="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r = 1</a:t>
            </a:r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1BBA9AFD-8620-4C6B-982B-11ED3C66C96C}"/>
              </a:ext>
            </a:extLst>
          </p:cNvPr>
          <p:cNvSpPr/>
          <p:nvPr/>
        </p:nvSpPr>
        <p:spPr>
          <a:xfrm rot="10800000">
            <a:off x="5299280" y="2894256"/>
            <a:ext cx="917759" cy="92333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D0FB11-032D-441A-9942-E1AC51D97EC1}"/>
              </a:ext>
            </a:extLst>
          </p:cNvPr>
          <p:cNvSpPr/>
          <p:nvPr/>
        </p:nvSpPr>
        <p:spPr>
          <a:xfrm>
            <a:off x="1137788" y="486395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BC2390C-F07A-437F-9A1F-9DAF3F601695}"/>
              </a:ext>
            </a:extLst>
          </p:cNvPr>
          <p:cNvSpPr/>
          <p:nvPr/>
        </p:nvSpPr>
        <p:spPr>
          <a:xfrm>
            <a:off x="1310627" y="507465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C0F5E3-255E-4F56-A9C2-B7BA6D7A72F1}"/>
              </a:ext>
            </a:extLst>
          </p:cNvPr>
          <p:cNvSpPr/>
          <p:nvPr/>
        </p:nvSpPr>
        <p:spPr>
          <a:xfrm>
            <a:off x="1196962" y="496507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551DC4-CFD5-47DE-A4C2-12C00CDBC8E0}"/>
              </a:ext>
            </a:extLst>
          </p:cNvPr>
          <p:cNvSpPr/>
          <p:nvPr/>
        </p:nvSpPr>
        <p:spPr>
          <a:xfrm>
            <a:off x="5794807" y="489284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5A0CFB4-8BE3-4B2D-94FD-6A11B7E50E91}"/>
              </a:ext>
            </a:extLst>
          </p:cNvPr>
          <p:cNvSpPr/>
          <p:nvPr/>
        </p:nvSpPr>
        <p:spPr>
          <a:xfrm>
            <a:off x="5547373" y="502893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D729B62-92FC-49FC-882F-75F8D64882EF}"/>
              </a:ext>
            </a:extLst>
          </p:cNvPr>
          <p:cNvSpPr/>
          <p:nvPr/>
        </p:nvSpPr>
        <p:spPr>
          <a:xfrm>
            <a:off x="5671055" y="490836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36">
            <a:extLst>
              <a:ext uri="{FF2B5EF4-FFF2-40B4-BE49-F238E27FC236}">
                <a16:creationId xmlns:a16="http://schemas.microsoft.com/office/drawing/2014/main" id="{779DE1FB-DAEE-4073-A956-467D45474861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172A19FD-D25A-4ED2-8A41-26E5861E7B2B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1AA64-8329-48EC-895E-36310F162773}"/>
              </a:ext>
            </a:extLst>
          </p:cNvPr>
          <p:cNvSpPr txBox="1"/>
          <p:nvPr/>
        </p:nvSpPr>
        <p:spPr>
          <a:xfrm>
            <a:off x="1432072" y="214200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6975D7-78C0-4E41-9604-8392091EA233}"/>
              </a:ext>
            </a:extLst>
          </p:cNvPr>
          <p:cNvSpPr/>
          <p:nvPr/>
        </p:nvSpPr>
        <p:spPr>
          <a:xfrm>
            <a:off x="930918" y="4700054"/>
            <a:ext cx="5040560" cy="1010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20709B1-A6CF-4291-8324-F8FD93490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16" t="39254" r="68789" b="1858"/>
          <a:stretch/>
        </p:blipFill>
        <p:spPr>
          <a:xfrm>
            <a:off x="1137788" y="4740557"/>
            <a:ext cx="1332011" cy="9702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959C913-F9DA-4FA5-89F0-1366E6AE4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45" t="39254" r="8371" b="2906"/>
          <a:stretch/>
        </p:blipFill>
        <p:spPr>
          <a:xfrm>
            <a:off x="4475683" y="4757833"/>
            <a:ext cx="1319124" cy="95301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4F3AD82-D7F2-4C78-991D-AE76EB168E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66" t="39255" r="40282" b="13623"/>
          <a:stretch/>
        </p:blipFill>
        <p:spPr>
          <a:xfrm>
            <a:off x="2852936" y="4731667"/>
            <a:ext cx="1152128" cy="77643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F473FC1-75FC-4C24-839B-191AD6EE4D52}"/>
              </a:ext>
            </a:extLst>
          </p:cNvPr>
          <p:cNvSpPr/>
          <p:nvPr/>
        </p:nvSpPr>
        <p:spPr>
          <a:xfrm>
            <a:off x="5491022" y="490836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0EAAA21-E8B5-4F2A-90E8-DE41F7670282}"/>
              </a:ext>
            </a:extLst>
          </p:cNvPr>
          <p:cNvSpPr/>
          <p:nvPr/>
        </p:nvSpPr>
        <p:spPr>
          <a:xfrm>
            <a:off x="5306768" y="510016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64009D1-70C4-408F-A3E2-4AD80A263445}"/>
              </a:ext>
            </a:extLst>
          </p:cNvPr>
          <p:cNvSpPr/>
          <p:nvPr/>
        </p:nvSpPr>
        <p:spPr>
          <a:xfrm>
            <a:off x="5455157" y="503917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C1BEB09-5DF9-49E9-A161-AE5419610E31}"/>
              </a:ext>
            </a:extLst>
          </p:cNvPr>
          <p:cNvSpPr/>
          <p:nvPr/>
        </p:nvSpPr>
        <p:spPr>
          <a:xfrm>
            <a:off x="5625347" y="48942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13F9927-16D0-42A7-9403-9C12C5763216}"/>
              </a:ext>
            </a:extLst>
          </p:cNvPr>
          <p:cNvSpPr/>
          <p:nvPr/>
        </p:nvSpPr>
        <p:spPr>
          <a:xfrm>
            <a:off x="1493553" y="508488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68B6B9A-AB50-48BF-BDA3-AFF1D870F23B}"/>
              </a:ext>
            </a:extLst>
          </p:cNvPr>
          <p:cNvSpPr/>
          <p:nvPr/>
        </p:nvSpPr>
        <p:spPr>
          <a:xfrm>
            <a:off x="1444523" y="49650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B545DFD-7E7D-45AD-ACC4-8C98CEDEFE08}"/>
              </a:ext>
            </a:extLst>
          </p:cNvPr>
          <p:cNvSpPr/>
          <p:nvPr/>
        </p:nvSpPr>
        <p:spPr>
          <a:xfrm>
            <a:off x="1320742" y="495584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F1B68F1-F22A-4CB4-A36A-9B35EE17C50B}"/>
              </a:ext>
            </a:extLst>
          </p:cNvPr>
          <p:cNvSpPr/>
          <p:nvPr/>
        </p:nvSpPr>
        <p:spPr>
          <a:xfrm>
            <a:off x="1292699" y="483603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38C1C18-CABB-44DB-B2D2-D0C5ED3D30FC}"/>
              </a:ext>
            </a:extLst>
          </p:cNvPr>
          <p:cNvSpPr/>
          <p:nvPr/>
        </p:nvSpPr>
        <p:spPr>
          <a:xfrm>
            <a:off x="1957161" y="4917131"/>
            <a:ext cx="45719" cy="575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6B662A9-E29A-455A-B3B3-DD2DF2CFC8E3}"/>
              </a:ext>
            </a:extLst>
          </p:cNvPr>
          <p:cNvSpPr/>
          <p:nvPr/>
        </p:nvSpPr>
        <p:spPr>
          <a:xfrm>
            <a:off x="4942551" y="477852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A564143-9E9D-4E0D-A366-F7C05DB71B6A}"/>
              </a:ext>
            </a:extLst>
          </p:cNvPr>
          <p:cNvSpPr/>
          <p:nvPr/>
        </p:nvSpPr>
        <p:spPr>
          <a:xfrm>
            <a:off x="1869068" y="4778522"/>
            <a:ext cx="45719" cy="575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825BC2-82BD-49F6-B8E7-AAD7809510B7}"/>
              </a:ext>
            </a:extLst>
          </p:cNvPr>
          <p:cNvSpPr/>
          <p:nvPr/>
        </p:nvSpPr>
        <p:spPr>
          <a:xfrm>
            <a:off x="5771948" y="4754115"/>
            <a:ext cx="68567" cy="18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50047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89053"/>
            <a:ext cx="5814709" cy="7656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BD8D5-CEBD-4509-8A2C-F1D5BA5AFCBF}"/>
              </a:ext>
            </a:extLst>
          </p:cNvPr>
          <p:cNvSpPr txBox="1"/>
          <p:nvPr/>
        </p:nvSpPr>
        <p:spPr>
          <a:xfrm>
            <a:off x="564258" y="1699683"/>
            <a:ext cx="5805514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When the dots are </a:t>
            </a:r>
            <a:r>
              <a:rPr lang="en-AU" sz="6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ON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 the line</a:t>
            </a: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r value is</a:t>
            </a:r>
          </a:p>
          <a:p>
            <a:pPr algn="ctr"/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1  or  -1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E91844-63DF-4C96-B933-4E31158FD6A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BEA8396F-2634-4A3E-945F-784E4958813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44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C8D78FB-E2CB-4473-9C73-D2FE24CAD148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DF4A9998-33F4-4B8B-B6FA-9D722570993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044FF-A9F1-464E-8D68-A0DF9E90B733}"/>
              </a:ext>
            </a:extLst>
          </p:cNvPr>
          <p:cNvSpPr txBox="1"/>
          <p:nvPr/>
        </p:nvSpPr>
        <p:spPr>
          <a:xfrm>
            <a:off x="1432072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5ADEE9-8486-4250-A50E-256BC7B59076}"/>
              </a:ext>
            </a:extLst>
          </p:cNvPr>
          <p:cNvSpPr txBox="1"/>
          <p:nvPr/>
        </p:nvSpPr>
        <p:spPr>
          <a:xfrm>
            <a:off x="960302" y="7295740"/>
            <a:ext cx="1747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>
                    <a:lumMod val="75000"/>
                  </a:schemeClr>
                </a:solidFill>
                <a:latin typeface="Ink Free" panose="03080402000500000000" pitchFamily="66" charset="0"/>
              </a:rPr>
              <a:t>for positive relationships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09ADC-7559-40E3-B5CE-EFC12B28AFFA}"/>
              </a:ext>
            </a:extLst>
          </p:cNvPr>
          <p:cNvSpPr txBox="1"/>
          <p:nvPr/>
        </p:nvSpPr>
        <p:spPr>
          <a:xfrm>
            <a:off x="4482910" y="729574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>
                    <a:lumMod val="75000"/>
                  </a:schemeClr>
                </a:solidFill>
                <a:latin typeface="Ink Free" panose="03080402000500000000" pitchFamily="66" charset="0"/>
              </a:rPr>
              <a:t>for negative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6698252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1F168-C7E8-4B34-A493-21006028C833}"/>
              </a:ext>
            </a:extLst>
          </p:cNvPr>
          <p:cNvSpPr txBox="1"/>
          <p:nvPr/>
        </p:nvSpPr>
        <p:spPr>
          <a:xfrm>
            <a:off x="1432072" y="214200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EE4D0-2287-42F0-BE4F-CBA9F91AD67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C383D945-5315-4467-9E1D-C20DC7F3E98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45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0A845016-D61E-460F-A4B5-32B50A6435DF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3264DD60-7A74-4E6B-9DE1-48760E48F2C4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9EB1F-BFB5-459A-87D2-95999C1C6F7F}"/>
              </a:ext>
            </a:extLst>
          </p:cNvPr>
          <p:cNvSpPr/>
          <p:nvPr/>
        </p:nvSpPr>
        <p:spPr>
          <a:xfrm>
            <a:off x="1052736" y="2886876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0ED775-3932-460C-909A-81CDB9E5DA10}"/>
              </a:ext>
            </a:extLst>
          </p:cNvPr>
          <p:cNvCxnSpPr>
            <a:cxnSpLocks/>
          </p:cNvCxnSpPr>
          <p:nvPr/>
        </p:nvCxnSpPr>
        <p:spPr>
          <a:xfrm>
            <a:off x="1772816" y="6014555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42A893-3DE6-4917-877C-18F0D946844A}"/>
              </a:ext>
            </a:extLst>
          </p:cNvPr>
          <p:cNvCxnSpPr>
            <a:cxnSpLocks/>
          </p:cNvCxnSpPr>
          <p:nvPr/>
        </p:nvCxnSpPr>
        <p:spPr>
          <a:xfrm flipV="1">
            <a:off x="1772816" y="3044300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F921CC-46C5-4763-8642-BC66084A9D56}"/>
              </a:ext>
            </a:extLst>
          </p:cNvPr>
          <p:cNvSpPr txBox="1"/>
          <p:nvPr/>
        </p:nvSpPr>
        <p:spPr>
          <a:xfrm>
            <a:off x="3481566" y="5890791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2AB474-4441-4466-8E75-C09B84BD5EBB}"/>
              </a:ext>
            </a:extLst>
          </p:cNvPr>
          <p:cNvSpPr/>
          <p:nvPr/>
        </p:nvSpPr>
        <p:spPr>
          <a:xfrm>
            <a:off x="564257" y="7289901"/>
            <a:ext cx="5887677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STRONGEST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4705AB-4450-4671-A769-D2670AA83B6A}"/>
              </a:ext>
            </a:extLst>
          </p:cNvPr>
          <p:cNvSpPr/>
          <p:nvPr/>
        </p:nvSpPr>
        <p:spPr>
          <a:xfrm>
            <a:off x="635896" y="1475656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r = 1.0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FAE34F-55DE-4355-8CD0-FA165AF28FF1}"/>
              </a:ext>
            </a:extLst>
          </p:cNvPr>
          <p:cNvSpPr txBox="1"/>
          <p:nvPr/>
        </p:nvSpPr>
        <p:spPr>
          <a:xfrm>
            <a:off x="1246283" y="4281222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366494E-1301-4774-8356-CE9C8B83E7DF}"/>
              </a:ext>
            </a:extLst>
          </p:cNvPr>
          <p:cNvCxnSpPr>
            <a:cxnSpLocks/>
          </p:cNvCxnSpPr>
          <p:nvPr/>
        </p:nvCxnSpPr>
        <p:spPr>
          <a:xfrm flipV="1">
            <a:off x="2296618" y="3620869"/>
            <a:ext cx="2589222" cy="1805631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1F0223F7-FA45-4361-9867-A9ABD42A608C}"/>
              </a:ext>
            </a:extLst>
          </p:cNvPr>
          <p:cNvSpPr/>
          <p:nvPr/>
        </p:nvSpPr>
        <p:spPr>
          <a:xfrm>
            <a:off x="3085176" y="4651513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B52D61C-59E8-4BB7-AA01-FAAC3B826762}"/>
              </a:ext>
            </a:extLst>
          </p:cNvPr>
          <p:cNvSpPr/>
          <p:nvPr/>
        </p:nvSpPr>
        <p:spPr>
          <a:xfrm>
            <a:off x="2430623" y="5110251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006C5D8-1A86-4414-B1EB-A213ECE15798}"/>
              </a:ext>
            </a:extLst>
          </p:cNvPr>
          <p:cNvSpPr/>
          <p:nvPr/>
        </p:nvSpPr>
        <p:spPr>
          <a:xfrm>
            <a:off x="3830822" y="4121460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2DEBC75-ED85-4C0A-A81D-067BF6AA0F5C}"/>
              </a:ext>
            </a:extLst>
          </p:cNvPr>
          <p:cNvSpPr/>
          <p:nvPr/>
        </p:nvSpPr>
        <p:spPr>
          <a:xfrm>
            <a:off x="4518519" y="3647725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657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8A70CC9-03CF-4F80-9480-733813F5AA6A}"/>
              </a:ext>
            </a:extLst>
          </p:cNvPr>
          <p:cNvSpPr txBox="1"/>
          <p:nvPr/>
        </p:nvSpPr>
        <p:spPr>
          <a:xfrm>
            <a:off x="564258" y="1284724"/>
            <a:ext cx="5863484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</a:t>
            </a:r>
          </a:p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Scatter Plot 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Graph</a:t>
            </a: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illustrates the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relationship between two variables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x and y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42BD8BA-2E88-4D66-A779-91C1B6AAB8E1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6097C052-81A0-4510-979D-A49A079927B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9445F0-970D-4C22-88F7-8FB0DD1D869A}"/>
              </a:ext>
            </a:extLst>
          </p:cNvPr>
          <p:cNvSpPr txBox="1"/>
          <p:nvPr/>
        </p:nvSpPr>
        <p:spPr>
          <a:xfrm>
            <a:off x="1432072" y="214200"/>
            <a:ext cx="49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SCATTER PLOT graph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58D83D4E-2C89-40DF-8844-03288BA06041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E59CA750-C6CD-4806-86E0-540750C0F934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508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89053"/>
            <a:ext cx="5814709" cy="7656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E91844-63DF-4C96-B933-4E31158FD6A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BEA8396F-2634-4A3E-945F-784E4958813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46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C8D78FB-E2CB-4473-9C73-D2FE24CAD148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DF4A9998-33F4-4B8B-B6FA-9D722570993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044FF-A9F1-464E-8D68-A0DF9E90B733}"/>
              </a:ext>
            </a:extLst>
          </p:cNvPr>
          <p:cNvSpPr txBox="1"/>
          <p:nvPr/>
        </p:nvSpPr>
        <p:spPr>
          <a:xfrm>
            <a:off x="1432072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F980C9-D5CA-4EC1-BCBA-D3416DD10753}"/>
              </a:ext>
            </a:extLst>
          </p:cNvPr>
          <p:cNvSpPr txBox="1"/>
          <p:nvPr/>
        </p:nvSpPr>
        <p:spPr>
          <a:xfrm>
            <a:off x="582401" y="1794415"/>
            <a:ext cx="5805514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When the dots are </a:t>
            </a:r>
            <a:r>
              <a:rPr lang="en-AU" sz="6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CLOSE to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line</a:t>
            </a:r>
          </a:p>
          <a:p>
            <a:pPr algn="ctr"/>
            <a:endParaRPr lang="en-A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r value is</a:t>
            </a:r>
          </a:p>
          <a:p>
            <a:pPr algn="ctr"/>
            <a:r>
              <a:rPr lang="en-AU" sz="6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CLOSE to</a:t>
            </a:r>
          </a:p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  1  or  -1 </a:t>
            </a:r>
          </a:p>
        </p:txBody>
      </p:sp>
    </p:spTree>
    <p:extLst>
      <p:ext uri="{BB962C8B-B14F-4D97-AF65-F5344CB8AC3E}">
        <p14:creationId xmlns:p14="http://schemas.microsoft.com/office/powerpoint/2010/main" val="9255449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89053"/>
            <a:ext cx="5814709" cy="7656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E91844-63DF-4C96-B933-4E31158FD6A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BEA8396F-2634-4A3E-945F-784E4958813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47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C8D78FB-E2CB-4473-9C73-D2FE24CAD148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DF4A9998-33F4-4B8B-B6FA-9D722570993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044FF-A9F1-464E-8D68-A0DF9E90B733}"/>
              </a:ext>
            </a:extLst>
          </p:cNvPr>
          <p:cNvSpPr txBox="1"/>
          <p:nvPr/>
        </p:nvSpPr>
        <p:spPr>
          <a:xfrm>
            <a:off x="1432072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BC1B6C-2DD1-4BC1-9291-2F4D66ED7D03}"/>
              </a:ext>
            </a:extLst>
          </p:cNvPr>
          <p:cNvSpPr/>
          <p:nvPr/>
        </p:nvSpPr>
        <p:spPr>
          <a:xfrm>
            <a:off x="1074701" y="3024399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DA67025-4E15-4861-8857-20AA4785FD1B}"/>
              </a:ext>
            </a:extLst>
          </p:cNvPr>
          <p:cNvCxnSpPr>
            <a:cxnSpLocks/>
          </p:cNvCxnSpPr>
          <p:nvPr/>
        </p:nvCxnSpPr>
        <p:spPr>
          <a:xfrm>
            <a:off x="1794781" y="6152078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152698-7B8A-4B00-BDC5-AACA6BAA8577}"/>
              </a:ext>
            </a:extLst>
          </p:cNvPr>
          <p:cNvCxnSpPr>
            <a:cxnSpLocks/>
          </p:cNvCxnSpPr>
          <p:nvPr/>
        </p:nvCxnSpPr>
        <p:spPr>
          <a:xfrm flipV="1">
            <a:off x="1794781" y="3181823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07AB225-39FC-44FF-80C1-AACF5A0942CC}"/>
              </a:ext>
            </a:extLst>
          </p:cNvPr>
          <p:cNvSpPr txBox="1"/>
          <p:nvPr/>
        </p:nvSpPr>
        <p:spPr>
          <a:xfrm>
            <a:off x="3503531" y="6028314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6895DD-C93F-478C-AAE6-7598ADEA5018}"/>
              </a:ext>
            </a:extLst>
          </p:cNvPr>
          <p:cNvCxnSpPr>
            <a:cxnSpLocks/>
          </p:cNvCxnSpPr>
          <p:nvPr/>
        </p:nvCxnSpPr>
        <p:spPr>
          <a:xfrm flipV="1">
            <a:off x="2245195" y="3830858"/>
            <a:ext cx="2534072" cy="180466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B57003A-9E9C-4646-9E31-D6A9E9836F62}"/>
              </a:ext>
            </a:extLst>
          </p:cNvPr>
          <p:cNvSpPr txBox="1"/>
          <p:nvPr/>
        </p:nvSpPr>
        <p:spPr>
          <a:xfrm>
            <a:off x="1268248" y="4418745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3424DC-1C2F-4ACE-9B13-532EFC6E3FA9}"/>
              </a:ext>
            </a:extLst>
          </p:cNvPr>
          <p:cNvSpPr/>
          <p:nvPr/>
        </p:nvSpPr>
        <p:spPr>
          <a:xfrm>
            <a:off x="586223" y="7427424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STRONG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935932-3DFC-4C63-8983-F1E6E7DA550D}"/>
              </a:ext>
            </a:extLst>
          </p:cNvPr>
          <p:cNvSpPr/>
          <p:nvPr/>
        </p:nvSpPr>
        <p:spPr>
          <a:xfrm>
            <a:off x="662136" y="1645321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7E4667-C1EB-4865-8871-3256625F674A}"/>
              </a:ext>
            </a:extLst>
          </p:cNvPr>
          <p:cNvSpPr/>
          <p:nvPr/>
        </p:nvSpPr>
        <p:spPr>
          <a:xfrm>
            <a:off x="657861" y="1613179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r = 0.9 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D1D5184-7B25-4A83-A301-7C4271E3BB43}"/>
              </a:ext>
            </a:extLst>
          </p:cNvPr>
          <p:cNvSpPr/>
          <p:nvPr/>
        </p:nvSpPr>
        <p:spPr>
          <a:xfrm>
            <a:off x="4034867" y="4512874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903F41A-58EE-457F-A131-10C44D21CAC4}"/>
              </a:ext>
            </a:extLst>
          </p:cNvPr>
          <p:cNvSpPr/>
          <p:nvPr/>
        </p:nvSpPr>
        <p:spPr>
          <a:xfrm>
            <a:off x="2791719" y="5345950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ABA0006-98CB-489C-B4AF-3DB841A0BB61}"/>
              </a:ext>
            </a:extLst>
          </p:cNvPr>
          <p:cNvSpPr/>
          <p:nvPr/>
        </p:nvSpPr>
        <p:spPr>
          <a:xfrm>
            <a:off x="3040134" y="4484596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7396F27-B3CB-431D-A362-0AA0357F5D1E}"/>
              </a:ext>
            </a:extLst>
          </p:cNvPr>
          <p:cNvSpPr/>
          <p:nvPr/>
        </p:nvSpPr>
        <p:spPr>
          <a:xfrm>
            <a:off x="4286145" y="3624806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33637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89053"/>
            <a:ext cx="5814709" cy="7656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E91844-63DF-4C96-B933-4E31158FD6A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BEA8396F-2634-4A3E-945F-784E4958813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48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C8D78FB-E2CB-4473-9C73-D2FE24CAD148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DF4A9998-33F4-4B8B-B6FA-9D722570993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044FF-A9F1-464E-8D68-A0DF9E90B733}"/>
              </a:ext>
            </a:extLst>
          </p:cNvPr>
          <p:cNvSpPr txBox="1"/>
          <p:nvPr/>
        </p:nvSpPr>
        <p:spPr>
          <a:xfrm>
            <a:off x="1432072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F980C9-D5CA-4EC1-BCBA-D3416DD10753}"/>
              </a:ext>
            </a:extLst>
          </p:cNvPr>
          <p:cNvSpPr txBox="1"/>
          <p:nvPr/>
        </p:nvSpPr>
        <p:spPr>
          <a:xfrm>
            <a:off x="526243" y="1432542"/>
            <a:ext cx="5805514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As the dots get </a:t>
            </a:r>
            <a:r>
              <a:rPr lang="en-AU" sz="6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further away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from the line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r value gets </a:t>
            </a:r>
          </a:p>
          <a:p>
            <a:pPr algn="ctr"/>
            <a:r>
              <a:rPr lang="en-AU" sz="6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further away 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from 1 or -1</a:t>
            </a:r>
          </a:p>
          <a:p>
            <a:pPr algn="ctr"/>
            <a:r>
              <a:rPr lang="en-AU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and closer to zero</a:t>
            </a:r>
          </a:p>
        </p:txBody>
      </p:sp>
    </p:spTree>
    <p:extLst>
      <p:ext uri="{BB962C8B-B14F-4D97-AF65-F5344CB8AC3E}">
        <p14:creationId xmlns:p14="http://schemas.microsoft.com/office/powerpoint/2010/main" val="8380387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89053"/>
            <a:ext cx="5814709" cy="7656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E91844-63DF-4C96-B933-4E31158FD6A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BEA8396F-2634-4A3E-945F-784E4958813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49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C8D78FB-E2CB-4473-9C73-D2FE24CAD148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DF4A9998-33F4-4B8B-B6FA-9D722570993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044FF-A9F1-464E-8D68-A0DF9E90B733}"/>
              </a:ext>
            </a:extLst>
          </p:cNvPr>
          <p:cNvSpPr txBox="1"/>
          <p:nvPr/>
        </p:nvSpPr>
        <p:spPr>
          <a:xfrm>
            <a:off x="1432072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BC1B6C-2DD1-4BC1-9291-2F4D66ED7D03}"/>
              </a:ext>
            </a:extLst>
          </p:cNvPr>
          <p:cNvSpPr/>
          <p:nvPr/>
        </p:nvSpPr>
        <p:spPr>
          <a:xfrm>
            <a:off x="1074701" y="3024399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DA67025-4E15-4861-8857-20AA4785FD1B}"/>
              </a:ext>
            </a:extLst>
          </p:cNvPr>
          <p:cNvCxnSpPr>
            <a:cxnSpLocks/>
          </p:cNvCxnSpPr>
          <p:nvPr/>
        </p:nvCxnSpPr>
        <p:spPr>
          <a:xfrm>
            <a:off x="1794781" y="6152078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152698-7B8A-4B00-BDC5-AACA6BAA8577}"/>
              </a:ext>
            </a:extLst>
          </p:cNvPr>
          <p:cNvCxnSpPr>
            <a:cxnSpLocks/>
          </p:cNvCxnSpPr>
          <p:nvPr/>
        </p:nvCxnSpPr>
        <p:spPr>
          <a:xfrm flipV="1">
            <a:off x="1794781" y="3181823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07AB225-39FC-44FF-80C1-AACF5A0942CC}"/>
              </a:ext>
            </a:extLst>
          </p:cNvPr>
          <p:cNvSpPr txBox="1"/>
          <p:nvPr/>
        </p:nvSpPr>
        <p:spPr>
          <a:xfrm>
            <a:off x="3503531" y="6028314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6895DD-C93F-478C-AAE6-7598ADEA5018}"/>
              </a:ext>
            </a:extLst>
          </p:cNvPr>
          <p:cNvCxnSpPr>
            <a:cxnSpLocks/>
          </p:cNvCxnSpPr>
          <p:nvPr/>
        </p:nvCxnSpPr>
        <p:spPr>
          <a:xfrm flipV="1">
            <a:off x="2245195" y="3830858"/>
            <a:ext cx="2534072" cy="180466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B57003A-9E9C-4646-9E31-D6A9E9836F62}"/>
              </a:ext>
            </a:extLst>
          </p:cNvPr>
          <p:cNvSpPr txBox="1"/>
          <p:nvPr/>
        </p:nvSpPr>
        <p:spPr>
          <a:xfrm>
            <a:off x="1268248" y="4418745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3424DC-1C2F-4ACE-9B13-532EFC6E3FA9}"/>
              </a:ext>
            </a:extLst>
          </p:cNvPr>
          <p:cNvSpPr/>
          <p:nvPr/>
        </p:nvSpPr>
        <p:spPr>
          <a:xfrm>
            <a:off x="586223" y="7427424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WEAK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935932-3DFC-4C63-8983-F1E6E7DA550D}"/>
              </a:ext>
            </a:extLst>
          </p:cNvPr>
          <p:cNvSpPr/>
          <p:nvPr/>
        </p:nvSpPr>
        <p:spPr>
          <a:xfrm>
            <a:off x="662136" y="1645321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7E4667-C1EB-4865-8871-3256625F674A}"/>
              </a:ext>
            </a:extLst>
          </p:cNvPr>
          <p:cNvSpPr/>
          <p:nvPr/>
        </p:nvSpPr>
        <p:spPr>
          <a:xfrm>
            <a:off x="657861" y="1613179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r = 0.6 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D1D5184-7B25-4A83-A301-7C4271E3BB43}"/>
              </a:ext>
            </a:extLst>
          </p:cNvPr>
          <p:cNvSpPr/>
          <p:nvPr/>
        </p:nvSpPr>
        <p:spPr>
          <a:xfrm>
            <a:off x="4160506" y="4858773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903F41A-58EE-457F-A131-10C44D21CAC4}"/>
              </a:ext>
            </a:extLst>
          </p:cNvPr>
          <p:cNvSpPr/>
          <p:nvPr/>
        </p:nvSpPr>
        <p:spPr>
          <a:xfrm>
            <a:off x="2726394" y="5464342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ABA0006-98CB-489C-B4AF-3DB841A0BB61}"/>
              </a:ext>
            </a:extLst>
          </p:cNvPr>
          <p:cNvSpPr/>
          <p:nvPr/>
        </p:nvSpPr>
        <p:spPr>
          <a:xfrm>
            <a:off x="2805730" y="4186090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7396F27-B3CB-431D-A362-0AA0357F5D1E}"/>
              </a:ext>
            </a:extLst>
          </p:cNvPr>
          <p:cNvSpPr/>
          <p:nvPr/>
        </p:nvSpPr>
        <p:spPr>
          <a:xfrm>
            <a:off x="4214299" y="3535013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43166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89053"/>
            <a:ext cx="5814709" cy="7656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E91844-63DF-4C96-B933-4E31158FD6A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BEA8396F-2634-4A3E-945F-784E4958813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50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C8D78FB-E2CB-4473-9C73-D2FE24CAD148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DF4A9998-33F4-4B8B-B6FA-9D722570993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044FF-A9F1-464E-8D68-A0DF9E90B733}"/>
              </a:ext>
            </a:extLst>
          </p:cNvPr>
          <p:cNvSpPr txBox="1"/>
          <p:nvPr/>
        </p:nvSpPr>
        <p:spPr>
          <a:xfrm>
            <a:off x="1432072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F980C9-D5CA-4EC1-BCBA-D3416DD10753}"/>
              </a:ext>
            </a:extLst>
          </p:cNvPr>
          <p:cNvSpPr txBox="1"/>
          <p:nvPr/>
        </p:nvSpPr>
        <p:spPr>
          <a:xfrm>
            <a:off x="543623" y="1786622"/>
            <a:ext cx="5805514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When the r value falls between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-0.5 and 0.5 </a:t>
            </a:r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there is </a:t>
            </a:r>
            <a:r>
              <a:rPr lang="en-AU" sz="6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NO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relationship</a:t>
            </a:r>
            <a:endParaRPr lang="en-AU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B5632-690C-4F2D-A9B9-447D0CE1705E}"/>
              </a:ext>
            </a:extLst>
          </p:cNvPr>
          <p:cNvSpPr txBox="1"/>
          <p:nvPr/>
        </p:nvSpPr>
        <p:spPr>
          <a:xfrm>
            <a:off x="549504" y="8276264"/>
            <a:ext cx="5849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Note: </a:t>
            </a:r>
            <a:r>
              <a:rPr lang="en-AU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Some texts state it is between -0.25 and 0.25</a:t>
            </a:r>
          </a:p>
        </p:txBody>
      </p:sp>
    </p:spTree>
    <p:extLst>
      <p:ext uri="{BB962C8B-B14F-4D97-AF65-F5344CB8AC3E}">
        <p14:creationId xmlns:p14="http://schemas.microsoft.com/office/powerpoint/2010/main" val="20757874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1F168-C7E8-4B34-A493-21006028C833}"/>
              </a:ext>
            </a:extLst>
          </p:cNvPr>
          <p:cNvSpPr txBox="1"/>
          <p:nvPr/>
        </p:nvSpPr>
        <p:spPr>
          <a:xfrm>
            <a:off x="1432072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EE4D0-2287-42F0-BE4F-CBA9F91AD67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C383D945-5315-4467-9E1D-C20DC7F3E98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51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0A845016-D61E-460F-A4B5-32B50A6435DF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3264DD60-7A74-4E6B-9DE1-48760E48F2C4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9EB1F-BFB5-459A-87D2-95999C1C6F7F}"/>
              </a:ext>
            </a:extLst>
          </p:cNvPr>
          <p:cNvSpPr/>
          <p:nvPr/>
        </p:nvSpPr>
        <p:spPr>
          <a:xfrm>
            <a:off x="1124744" y="2752669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0ED775-3932-460C-909A-81CDB9E5DA10}"/>
              </a:ext>
            </a:extLst>
          </p:cNvPr>
          <p:cNvCxnSpPr>
            <a:cxnSpLocks/>
          </p:cNvCxnSpPr>
          <p:nvPr/>
        </p:nvCxnSpPr>
        <p:spPr>
          <a:xfrm>
            <a:off x="1844824" y="5880348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42A893-3DE6-4917-877C-18F0D946844A}"/>
              </a:ext>
            </a:extLst>
          </p:cNvPr>
          <p:cNvCxnSpPr>
            <a:cxnSpLocks/>
          </p:cNvCxnSpPr>
          <p:nvPr/>
        </p:nvCxnSpPr>
        <p:spPr>
          <a:xfrm flipV="1">
            <a:off x="1844824" y="2910093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F921CC-46C5-4763-8642-BC66084A9D56}"/>
              </a:ext>
            </a:extLst>
          </p:cNvPr>
          <p:cNvSpPr txBox="1"/>
          <p:nvPr/>
        </p:nvSpPr>
        <p:spPr>
          <a:xfrm>
            <a:off x="3553574" y="5756584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8B972D-3028-4BB8-BC47-CDB71A24F41B}"/>
              </a:ext>
            </a:extLst>
          </p:cNvPr>
          <p:cNvSpPr txBox="1"/>
          <p:nvPr/>
        </p:nvSpPr>
        <p:spPr>
          <a:xfrm>
            <a:off x="1318291" y="4147015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4705AB-4450-4671-A769-D2670AA83B6A}"/>
              </a:ext>
            </a:extLst>
          </p:cNvPr>
          <p:cNvSpPr/>
          <p:nvPr/>
        </p:nvSpPr>
        <p:spPr>
          <a:xfrm>
            <a:off x="640171" y="1507798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r = 0.24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1446F73-A21E-401C-BE0D-8819C50C496F}"/>
              </a:ext>
            </a:extLst>
          </p:cNvPr>
          <p:cNvSpPr/>
          <p:nvPr/>
        </p:nvSpPr>
        <p:spPr>
          <a:xfrm>
            <a:off x="4500257" y="4946555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4E28EA-601F-43B4-A214-B8CE62E81A2D}"/>
              </a:ext>
            </a:extLst>
          </p:cNvPr>
          <p:cNvSpPr/>
          <p:nvPr/>
        </p:nvSpPr>
        <p:spPr>
          <a:xfrm>
            <a:off x="4374618" y="4051240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67207A5-05F6-4CFE-9FEE-6803B4F7203F}"/>
              </a:ext>
            </a:extLst>
          </p:cNvPr>
          <p:cNvSpPr/>
          <p:nvPr/>
        </p:nvSpPr>
        <p:spPr>
          <a:xfrm>
            <a:off x="4793469" y="3387219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C5EE1C6-2B81-4FEB-B25A-B12AB0E5B2E4}"/>
              </a:ext>
            </a:extLst>
          </p:cNvPr>
          <p:cNvSpPr/>
          <p:nvPr/>
        </p:nvSpPr>
        <p:spPr>
          <a:xfrm>
            <a:off x="3888937" y="3478647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F23392-A48D-42A5-B0CB-1140196666C3}"/>
              </a:ext>
            </a:extLst>
          </p:cNvPr>
          <p:cNvSpPr/>
          <p:nvPr/>
        </p:nvSpPr>
        <p:spPr>
          <a:xfrm>
            <a:off x="3685675" y="4611579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BEE4A9-4D4B-47D7-AD64-12ABE28D3532}"/>
              </a:ext>
            </a:extLst>
          </p:cNvPr>
          <p:cNvSpPr/>
          <p:nvPr/>
        </p:nvSpPr>
        <p:spPr>
          <a:xfrm>
            <a:off x="2582118" y="4557343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B6F59F1-21C6-445B-9808-677B2E97946A}"/>
              </a:ext>
            </a:extLst>
          </p:cNvPr>
          <p:cNvSpPr/>
          <p:nvPr/>
        </p:nvSpPr>
        <p:spPr>
          <a:xfrm>
            <a:off x="2779887" y="3573871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3486B32-6CD0-44F4-BCE6-2E98A530FDA2}"/>
              </a:ext>
            </a:extLst>
          </p:cNvPr>
          <p:cNvSpPr/>
          <p:nvPr/>
        </p:nvSpPr>
        <p:spPr>
          <a:xfrm>
            <a:off x="2430807" y="5153181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07A26B-D377-43AB-89CB-7B0B14342792}"/>
              </a:ext>
            </a:extLst>
          </p:cNvPr>
          <p:cNvSpPr/>
          <p:nvPr/>
        </p:nvSpPr>
        <p:spPr>
          <a:xfrm>
            <a:off x="497293" y="6863820"/>
            <a:ext cx="5887677" cy="1597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NO</a:t>
            </a:r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 trend line</a:t>
            </a:r>
          </a:p>
        </p:txBody>
      </p:sp>
    </p:spTree>
    <p:extLst>
      <p:ext uri="{BB962C8B-B14F-4D97-AF65-F5344CB8AC3E}">
        <p14:creationId xmlns:p14="http://schemas.microsoft.com/office/powerpoint/2010/main" val="1150211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8327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018B81-12FB-4525-9FD9-F398400A3D56}"/>
              </a:ext>
            </a:extLst>
          </p:cNvPr>
          <p:cNvSpPr txBox="1"/>
          <p:nvPr/>
        </p:nvSpPr>
        <p:spPr>
          <a:xfrm>
            <a:off x="1463548" y="214201"/>
            <a:ext cx="49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 EQUATION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8A70CC9-03CF-4F80-9480-733813F5AA6A}"/>
              </a:ext>
            </a:extLst>
          </p:cNvPr>
          <p:cNvSpPr txBox="1"/>
          <p:nvPr/>
        </p:nvSpPr>
        <p:spPr>
          <a:xfrm>
            <a:off x="922539" y="2051720"/>
            <a:ext cx="517075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trend line EQUATION</a:t>
            </a:r>
          </a:p>
          <a:p>
            <a:pPr algn="ctr"/>
            <a:endParaRPr lang="en-AU" sz="7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y=</a:t>
            </a:r>
            <a:r>
              <a:rPr lang="en-AU" sz="7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mx+c</a:t>
            </a:r>
            <a:endParaRPr lang="en-AU" sz="44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FA34F8-1C4B-4F91-8A11-96002F48A240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6691B073-F675-476C-AADD-CA7E20FAE7C2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53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8C94F72A-F04A-4ADB-A60E-F3B586A94C96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65560CD4-E7C7-4B39-9E19-878BFF718C7D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156F0C-E01E-4879-9989-8C1996311F80}"/>
              </a:ext>
            </a:extLst>
          </p:cNvPr>
          <p:cNvSpPr txBox="1"/>
          <p:nvPr/>
        </p:nvSpPr>
        <p:spPr>
          <a:xfrm>
            <a:off x="435686" y="8030279"/>
            <a:ext cx="61444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Note: </a:t>
            </a:r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sometimes the c is written as the letter b </a:t>
            </a:r>
          </a:p>
          <a:p>
            <a:pPr algn="ctr"/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Or, the entire equation is written as y = a + bx</a:t>
            </a:r>
            <a:endParaRPr lang="en-A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486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767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B07A0D-1591-46B9-9F20-0163E93B56D9}"/>
              </a:ext>
            </a:extLst>
          </p:cNvPr>
          <p:cNvSpPr txBox="1"/>
          <p:nvPr/>
        </p:nvSpPr>
        <p:spPr>
          <a:xfrm>
            <a:off x="678660" y="1173096"/>
            <a:ext cx="5605585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Every trend line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has an </a:t>
            </a:r>
            <a:r>
              <a:rPr lang="en-AU" sz="6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EQUATION</a:t>
            </a:r>
            <a:endParaRPr lang="en-AU" sz="48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that mathematically describes its position on the graph</a:t>
            </a:r>
          </a:p>
          <a:p>
            <a:pPr algn="ctr"/>
            <a:endParaRPr lang="en-A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2664FEA-C049-4CD1-BD7F-501CB6AE1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709" y="5492407"/>
            <a:ext cx="4529721" cy="274953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6165F01-B342-422B-8A6B-ACD1205BD366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BEC8C04A-422B-4C5D-B3CC-E8CB981A6342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54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4D5248E-4B49-49BC-AC9F-B3A9C1EDEE07}"/>
              </a:ext>
            </a:extLst>
          </p:cNvPr>
          <p:cNvSpPr/>
          <p:nvPr/>
        </p:nvSpPr>
        <p:spPr>
          <a:xfrm rot="10800000">
            <a:off x="3443708" y="5507321"/>
            <a:ext cx="841148" cy="70736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367E3-8CFD-4ACB-B15B-9B610313DBFF}"/>
              </a:ext>
            </a:extLst>
          </p:cNvPr>
          <p:cNvSpPr txBox="1"/>
          <p:nvPr/>
        </p:nvSpPr>
        <p:spPr>
          <a:xfrm>
            <a:off x="1463548" y="214201"/>
            <a:ext cx="49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 EQUATION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252479-B8A7-4295-9239-3FAAB57C3F06}"/>
              </a:ext>
            </a:extLst>
          </p:cNvPr>
          <p:cNvSpPr txBox="1"/>
          <p:nvPr/>
        </p:nvSpPr>
        <p:spPr>
          <a:xfrm>
            <a:off x="1534930" y="5507321"/>
            <a:ext cx="18573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3200" b="1" dirty="0"/>
              <a:t>y = 2x + 3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9B533700-80B2-4CD6-B869-47BB19FE6414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42E65EE2-7EDE-4E48-B397-83462086D89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143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89D203-FCAA-456E-93DF-4E9F1309B84B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41CC2-B63D-4E4E-ADD0-38D99159D129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2B1AE3-64F9-4135-91AA-A2AFE578B9C8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35C43D9-887A-43CC-ABB7-D266A66F8B1B}"/>
              </a:ext>
            </a:extLst>
          </p:cNvPr>
          <p:cNvSpPr/>
          <p:nvPr/>
        </p:nvSpPr>
        <p:spPr>
          <a:xfrm>
            <a:off x="543623" y="1046912"/>
            <a:ext cx="5814709" cy="76912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2540E4-7BEA-4031-8F06-ACB9DAD771E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6">
            <a:extLst>
              <a:ext uri="{FF2B5EF4-FFF2-40B4-BE49-F238E27FC236}">
                <a16:creationId xmlns:a16="http://schemas.microsoft.com/office/drawing/2014/main" id="{C9244691-A61C-4C03-9B0E-DCE3411E43A4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55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77159F-FBD9-464E-BCC7-D1E97FEAB800}"/>
              </a:ext>
            </a:extLst>
          </p:cNvPr>
          <p:cNvSpPr txBox="1"/>
          <p:nvPr/>
        </p:nvSpPr>
        <p:spPr>
          <a:xfrm>
            <a:off x="814545" y="1866430"/>
            <a:ext cx="53841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y = </a:t>
            </a:r>
            <a:r>
              <a:rPr lang="en-AU" sz="12000" b="1" dirty="0">
                <a:solidFill>
                  <a:schemeClr val="bg1"/>
                </a:solidFill>
                <a:latin typeface="Arial Narrow" panose="020B0606020202030204" pitchFamily="34" charset="0"/>
              </a:rPr>
              <a:t>m</a:t>
            </a:r>
            <a:r>
              <a:rPr lang="en-AU" sz="8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x + </a:t>
            </a:r>
            <a:r>
              <a:rPr lang="en-AU" sz="12000" b="1" dirty="0">
                <a:solidFill>
                  <a:schemeClr val="bg1"/>
                </a:solidFill>
                <a:latin typeface="Arial Narrow" panose="020B0606020202030204" pitchFamily="34" charset="0"/>
              </a:rPr>
              <a:t>c</a:t>
            </a:r>
          </a:p>
          <a:p>
            <a:endParaRPr lang="en-AU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3F8841-0F71-4CB1-96F1-75E4523319D9}"/>
              </a:ext>
            </a:extLst>
          </p:cNvPr>
          <p:cNvSpPr txBox="1"/>
          <p:nvPr/>
        </p:nvSpPr>
        <p:spPr>
          <a:xfrm>
            <a:off x="1463548" y="214201"/>
            <a:ext cx="49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 EQUATION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834756-8A1B-41D3-9AA9-8F2A5B0261CB}"/>
              </a:ext>
            </a:extLst>
          </p:cNvPr>
          <p:cNvSpPr txBox="1"/>
          <p:nvPr/>
        </p:nvSpPr>
        <p:spPr>
          <a:xfrm>
            <a:off x="628618" y="8099293"/>
            <a:ext cx="62293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i="1" dirty="0">
                <a:solidFill>
                  <a:schemeClr val="bg1"/>
                </a:solidFill>
                <a:latin typeface="Arial Narrow" panose="020B0606020202030204" pitchFamily="34" charset="0"/>
              </a:rPr>
              <a:t>Note: </a:t>
            </a:r>
            <a:r>
              <a:rPr lang="en-AU" sz="1700" dirty="0">
                <a:solidFill>
                  <a:schemeClr val="bg1"/>
                </a:solidFill>
                <a:latin typeface="Arial Narrow" panose="020B0606020202030204" pitchFamily="34" charset="0"/>
              </a:rPr>
              <a:t>If m is ONE, it will be left blank (multiplying by one does nothing)</a:t>
            </a:r>
          </a:p>
          <a:p>
            <a:r>
              <a:rPr lang="en-AU" sz="1700" i="1" dirty="0">
                <a:solidFill>
                  <a:schemeClr val="bg1"/>
                </a:solidFill>
                <a:latin typeface="Arial Narrow" panose="020B0606020202030204" pitchFamily="34" charset="0"/>
              </a:rPr>
              <a:t>Note: </a:t>
            </a:r>
            <a:r>
              <a:rPr lang="en-AU" sz="1700" dirty="0">
                <a:solidFill>
                  <a:schemeClr val="bg1"/>
                </a:solidFill>
                <a:latin typeface="Arial Narrow" panose="020B0606020202030204" pitchFamily="34" charset="0"/>
              </a:rPr>
              <a:t>If c is ZERO, it will be left blank (adding zero does nothing)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DC5FFB7D-62F1-48CF-92B6-1BACD794FDF6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B809ED8D-3EA5-4D9A-AB54-7E6173D0FE38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70282-5807-43E4-9619-5FA1BAAAEF79}"/>
              </a:ext>
            </a:extLst>
          </p:cNvPr>
          <p:cNvSpPr txBox="1"/>
          <p:nvPr/>
        </p:nvSpPr>
        <p:spPr>
          <a:xfrm>
            <a:off x="2365315" y="4885235"/>
            <a:ext cx="402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Ink Free" panose="03080402000500000000" pitchFamily="66" charset="0"/>
              </a:rPr>
              <a:t>m and c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Ink Free" panose="03080402000500000000" pitchFamily="66" charset="0"/>
              </a:rPr>
              <a:t>will be the only numbers you see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6F14E71E-F20D-4711-8B5D-D6A8C3B4304C}"/>
              </a:ext>
            </a:extLst>
          </p:cNvPr>
          <p:cNvSpPr/>
          <p:nvPr/>
        </p:nvSpPr>
        <p:spPr>
          <a:xfrm>
            <a:off x="2707879" y="3983287"/>
            <a:ext cx="663218" cy="787743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AB9C9562-2574-42D6-B4DF-E5A0A55FC6B8}"/>
              </a:ext>
            </a:extLst>
          </p:cNvPr>
          <p:cNvSpPr/>
          <p:nvPr/>
        </p:nvSpPr>
        <p:spPr>
          <a:xfrm>
            <a:off x="5380237" y="3983287"/>
            <a:ext cx="663218" cy="787743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63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8A70CC9-03CF-4F80-9480-733813F5AA6A}"/>
              </a:ext>
            </a:extLst>
          </p:cNvPr>
          <p:cNvSpPr txBox="1"/>
          <p:nvPr/>
        </p:nvSpPr>
        <p:spPr>
          <a:xfrm>
            <a:off x="769306" y="1259632"/>
            <a:ext cx="539183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What are all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en-AU" sz="8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dots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 on a</a:t>
            </a:r>
          </a:p>
          <a:p>
            <a:pPr algn="ctr"/>
            <a:r>
              <a:rPr lang="en-AU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Scatter Plot</a:t>
            </a:r>
          </a:p>
          <a:p>
            <a:pPr algn="ctr"/>
            <a:endParaRPr lang="en-AU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Graph?</a:t>
            </a:r>
            <a:endParaRPr lang="en-AU" sz="48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7C3988-DA50-438E-974B-AC9DDCD1E155}"/>
              </a:ext>
            </a:extLst>
          </p:cNvPr>
          <p:cNvSpPr/>
          <p:nvPr/>
        </p:nvSpPr>
        <p:spPr>
          <a:xfrm>
            <a:off x="2254971" y="5850680"/>
            <a:ext cx="2468698" cy="2258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5F8449-2B32-465C-88ED-4FACFDF6DF1E}"/>
              </a:ext>
            </a:extLst>
          </p:cNvPr>
          <p:cNvSpPr/>
          <p:nvPr/>
        </p:nvSpPr>
        <p:spPr>
          <a:xfrm rot="20997056">
            <a:off x="3787876" y="754441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1B3B1D1-20FC-44F2-9EA3-AA3B290A5DD4}"/>
              </a:ext>
            </a:extLst>
          </p:cNvPr>
          <p:cNvSpPr/>
          <p:nvPr/>
        </p:nvSpPr>
        <p:spPr>
          <a:xfrm>
            <a:off x="2889047" y="742054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54450EE-542E-431F-92D2-54A0F81EC38E}"/>
              </a:ext>
            </a:extLst>
          </p:cNvPr>
          <p:cNvSpPr/>
          <p:nvPr/>
        </p:nvSpPr>
        <p:spPr>
          <a:xfrm>
            <a:off x="3171662" y="718802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8323174-889A-444B-BC21-06588FB243F7}"/>
              </a:ext>
            </a:extLst>
          </p:cNvPr>
          <p:cNvSpPr/>
          <p:nvPr/>
        </p:nvSpPr>
        <p:spPr>
          <a:xfrm>
            <a:off x="3580420" y="732802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0461557-1953-4ABB-AED2-BDC7E48C2E14}"/>
              </a:ext>
            </a:extLst>
          </p:cNvPr>
          <p:cNvSpPr/>
          <p:nvPr/>
        </p:nvSpPr>
        <p:spPr>
          <a:xfrm rot="20997056">
            <a:off x="3515683" y="704263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C4A4064-8D42-42C6-AB7D-EDEC92CCBC9E}"/>
              </a:ext>
            </a:extLst>
          </p:cNvPr>
          <p:cNvSpPr/>
          <p:nvPr/>
        </p:nvSpPr>
        <p:spPr>
          <a:xfrm rot="20997056">
            <a:off x="3668083" y="719503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BF05A0B-57C7-4CEB-83F5-C7FA979DA57B}"/>
              </a:ext>
            </a:extLst>
          </p:cNvPr>
          <p:cNvSpPr/>
          <p:nvPr/>
        </p:nvSpPr>
        <p:spPr>
          <a:xfrm rot="20997056">
            <a:off x="3828683" y="715869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E079C4-FA55-4CDB-93A2-B11CAB04187C}"/>
              </a:ext>
            </a:extLst>
          </p:cNvPr>
          <p:cNvSpPr/>
          <p:nvPr/>
        </p:nvSpPr>
        <p:spPr>
          <a:xfrm rot="20997056">
            <a:off x="4245362" y="711297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588371B-F898-48DE-9325-F40AED78C3A7}"/>
              </a:ext>
            </a:extLst>
          </p:cNvPr>
          <p:cNvSpPr/>
          <p:nvPr/>
        </p:nvSpPr>
        <p:spPr>
          <a:xfrm rot="20997056">
            <a:off x="4207056" y="695011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42BD8BA-2E88-4D66-A779-91C1B6AAB8E1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6097C052-81A0-4510-979D-A49A079927B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9445F0-970D-4C22-88F7-8FB0DD1D869A}"/>
              </a:ext>
            </a:extLst>
          </p:cNvPr>
          <p:cNvSpPr txBox="1"/>
          <p:nvPr/>
        </p:nvSpPr>
        <p:spPr>
          <a:xfrm>
            <a:off x="1432072" y="214200"/>
            <a:ext cx="49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SCATTER PLOT graph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58D83D4E-2C89-40DF-8844-03288BA06041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E59CA750-C6CD-4806-86E0-540750C0F934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EA655E-706F-490D-812F-CD6923B41B9A}"/>
              </a:ext>
            </a:extLst>
          </p:cNvPr>
          <p:cNvCxnSpPr/>
          <p:nvPr/>
        </p:nvCxnSpPr>
        <p:spPr>
          <a:xfrm>
            <a:off x="2492896" y="7884368"/>
            <a:ext cx="20882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E9FA4F-546A-4582-A9A9-E051B6F148F5}"/>
              </a:ext>
            </a:extLst>
          </p:cNvPr>
          <p:cNvCxnSpPr>
            <a:cxnSpLocks/>
          </p:cNvCxnSpPr>
          <p:nvPr/>
        </p:nvCxnSpPr>
        <p:spPr>
          <a:xfrm flipV="1">
            <a:off x="2492896" y="6084168"/>
            <a:ext cx="0" cy="1800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00AF3AC2-0FD6-4D82-AD31-4B9EEA950694}"/>
              </a:ext>
            </a:extLst>
          </p:cNvPr>
          <p:cNvSpPr/>
          <p:nvPr/>
        </p:nvSpPr>
        <p:spPr>
          <a:xfrm rot="20997056">
            <a:off x="3123461" y="728283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7DFF11-21E2-4C30-AACE-00DE16181D1C}"/>
              </a:ext>
            </a:extLst>
          </p:cNvPr>
          <p:cNvSpPr/>
          <p:nvPr/>
        </p:nvSpPr>
        <p:spPr>
          <a:xfrm>
            <a:off x="2916005" y="706645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20F009-6921-4C48-9A5D-72DAC606F3A8}"/>
              </a:ext>
            </a:extLst>
          </p:cNvPr>
          <p:cNvSpPr/>
          <p:nvPr/>
        </p:nvSpPr>
        <p:spPr>
          <a:xfrm rot="20997056">
            <a:off x="2851268" y="678106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3BE24A-F8CC-447E-BB33-834486434D9C}"/>
              </a:ext>
            </a:extLst>
          </p:cNvPr>
          <p:cNvSpPr/>
          <p:nvPr/>
        </p:nvSpPr>
        <p:spPr>
          <a:xfrm rot="20997056">
            <a:off x="3003668" y="693346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56BFFD-D443-4EB2-8F69-F7CAD539C0B3}"/>
              </a:ext>
            </a:extLst>
          </p:cNvPr>
          <p:cNvSpPr/>
          <p:nvPr/>
        </p:nvSpPr>
        <p:spPr>
          <a:xfrm rot="20997056">
            <a:off x="3164268" y="689712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65017A-8FB2-455D-85C8-51038C991155}"/>
              </a:ext>
            </a:extLst>
          </p:cNvPr>
          <p:cNvSpPr/>
          <p:nvPr/>
        </p:nvSpPr>
        <p:spPr>
          <a:xfrm rot="20997056">
            <a:off x="3580947" y="685140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CDCAD-D32D-4F63-81D8-B12F49411BA8}"/>
              </a:ext>
            </a:extLst>
          </p:cNvPr>
          <p:cNvSpPr/>
          <p:nvPr/>
        </p:nvSpPr>
        <p:spPr>
          <a:xfrm rot="20997056">
            <a:off x="3542641" y="668854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82757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767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B07A0D-1591-46B9-9F20-0163E93B56D9}"/>
              </a:ext>
            </a:extLst>
          </p:cNvPr>
          <p:cNvSpPr txBox="1"/>
          <p:nvPr/>
        </p:nvSpPr>
        <p:spPr>
          <a:xfrm>
            <a:off x="759323" y="1184282"/>
            <a:ext cx="5412887" cy="657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y = </a:t>
            </a:r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m</a:t>
            </a:r>
            <a:r>
              <a:rPr lang="en-AU" sz="8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x + c</a:t>
            </a:r>
            <a:endParaRPr lang="en-AU" sz="60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m is the </a:t>
            </a:r>
            <a:b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slope or gradient</a:t>
            </a:r>
          </a:p>
          <a:p>
            <a:pPr algn="ctr"/>
            <a:endParaRPr lang="en-A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the line</a:t>
            </a:r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DA055E-B05A-4E12-B36B-A574A794CFB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E71D3425-585D-4B83-A8F0-100C3EFC738A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56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49F5B-0E53-43BF-A20B-3796C8D6B63A}"/>
              </a:ext>
            </a:extLst>
          </p:cNvPr>
          <p:cNvSpPr txBox="1"/>
          <p:nvPr/>
        </p:nvSpPr>
        <p:spPr>
          <a:xfrm>
            <a:off x="1524442" y="5724128"/>
            <a:ext cx="3882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(and direction)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FFAE5-52CC-4394-A2D6-A74B559B2F29}"/>
              </a:ext>
            </a:extLst>
          </p:cNvPr>
          <p:cNvSpPr txBox="1"/>
          <p:nvPr/>
        </p:nvSpPr>
        <p:spPr>
          <a:xfrm>
            <a:off x="1463548" y="214201"/>
            <a:ext cx="49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 EQUATION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79C9E8F6-DA23-418D-AB88-B4EBE3D6ED33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E1F4553F-8B6D-42D0-B0B3-6055E6092791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265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52099B-148E-42D4-84B7-D7C1216EB0EB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F3AF950-8978-49A9-A892-36858F92E7CD}"/>
              </a:ext>
            </a:extLst>
          </p:cNvPr>
          <p:cNvSpPr/>
          <p:nvPr/>
        </p:nvSpPr>
        <p:spPr>
          <a:xfrm>
            <a:off x="541333" y="1066609"/>
            <a:ext cx="5814709" cy="15483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m = rise / run</a:t>
            </a:r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47BEFFFF-BFC2-4968-B6AC-5592A0692C5B}"/>
              </a:ext>
            </a:extLst>
          </p:cNvPr>
          <p:cNvSpPr/>
          <p:nvPr/>
        </p:nvSpPr>
        <p:spPr>
          <a:xfrm rot="5400000">
            <a:off x="2278141" y="3653524"/>
            <a:ext cx="1882662" cy="2909724"/>
          </a:xfrm>
          <a:prstGeom prst="triangle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FF28B09-8600-41C5-8D5A-2972C4895A85}"/>
              </a:ext>
            </a:extLst>
          </p:cNvPr>
          <p:cNvSpPr/>
          <p:nvPr/>
        </p:nvSpPr>
        <p:spPr>
          <a:xfrm>
            <a:off x="4401453" y="4038926"/>
            <a:ext cx="286201" cy="3228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C11F7A3-CBA6-448E-B5A2-72A4B8DFB738}"/>
              </a:ext>
            </a:extLst>
          </p:cNvPr>
          <p:cNvSpPr txBox="1"/>
          <p:nvPr/>
        </p:nvSpPr>
        <p:spPr>
          <a:xfrm>
            <a:off x="2045001" y="3476946"/>
            <a:ext cx="2011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latin typeface="Arial Narrow" panose="020B0606020202030204" pitchFamily="34" charset="0"/>
              </a:rPr>
              <a:t>run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49AB2B2-9E7E-401F-BE8E-5BE11C740BED}"/>
              </a:ext>
            </a:extLst>
          </p:cNvPr>
          <p:cNvCxnSpPr>
            <a:cxnSpLocks/>
          </p:cNvCxnSpPr>
          <p:nvPr/>
        </p:nvCxnSpPr>
        <p:spPr>
          <a:xfrm flipV="1">
            <a:off x="1799759" y="3079462"/>
            <a:ext cx="0" cy="29702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218B45-1686-4297-99A0-CC53717D12D1}"/>
              </a:ext>
            </a:extLst>
          </p:cNvPr>
          <p:cNvCxnSpPr>
            <a:cxnSpLocks/>
          </p:cNvCxnSpPr>
          <p:nvPr/>
        </p:nvCxnSpPr>
        <p:spPr>
          <a:xfrm>
            <a:off x="1799759" y="6049717"/>
            <a:ext cx="384670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5D08832-880C-4234-86E7-E21792384D6B}"/>
              </a:ext>
            </a:extLst>
          </p:cNvPr>
          <p:cNvCxnSpPr>
            <a:cxnSpLocks/>
          </p:cNvCxnSpPr>
          <p:nvPr/>
        </p:nvCxnSpPr>
        <p:spPr>
          <a:xfrm flipV="1">
            <a:off x="1834359" y="3805487"/>
            <a:ext cx="3266237" cy="2218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2D09CA8-A652-442A-993B-BC3D974BCC05}"/>
              </a:ext>
            </a:extLst>
          </p:cNvPr>
          <p:cNvSpPr txBox="1"/>
          <p:nvPr/>
        </p:nvSpPr>
        <p:spPr>
          <a:xfrm rot="16200000">
            <a:off x="409423" y="4522198"/>
            <a:ext cx="2011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latin typeface="Arial Narrow" panose="020B0606020202030204" pitchFamily="34" charset="0"/>
              </a:rPr>
              <a:t>rise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A070C6F-E3FF-4FB1-9BD9-050C1A6E477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742FEFAB-2F27-47E3-9D15-87F54BAA1550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57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1C995D-9F10-4DA3-83A6-19D93B6958C2}"/>
              </a:ext>
            </a:extLst>
          </p:cNvPr>
          <p:cNvSpPr/>
          <p:nvPr/>
        </p:nvSpPr>
        <p:spPr>
          <a:xfrm>
            <a:off x="564258" y="7205010"/>
            <a:ext cx="5814709" cy="15483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C9528F-711B-43D0-82E8-50D95EF3E3B5}"/>
              </a:ext>
            </a:extLst>
          </p:cNvPr>
          <p:cNvSpPr txBox="1"/>
          <p:nvPr/>
        </p:nvSpPr>
        <p:spPr>
          <a:xfrm>
            <a:off x="708360" y="7149576"/>
            <a:ext cx="54806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y =      x + 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2B287C-C033-4458-B5B9-FC7251810124}"/>
              </a:ext>
            </a:extLst>
          </p:cNvPr>
          <p:cNvSpPr txBox="1"/>
          <p:nvPr/>
        </p:nvSpPr>
        <p:spPr>
          <a:xfrm rot="18894894">
            <a:off x="2321409" y="7231811"/>
            <a:ext cx="145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rise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88A1A7-AC51-4BD5-923F-48C940858E66}"/>
              </a:ext>
            </a:extLst>
          </p:cNvPr>
          <p:cNvSpPr txBox="1"/>
          <p:nvPr/>
        </p:nvSpPr>
        <p:spPr>
          <a:xfrm rot="18864144">
            <a:off x="2841311" y="7555146"/>
            <a:ext cx="145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run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B70FE-2591-4324-A57C-03AFFE5FE068}"/>
              </a:ext>
            </a:extLst>
          </p:cNvPr>
          <p:cNvCxnSpPr/>
          <p:nvPr/>
        </p:nvCxnSpPr>
        <p:spPr>
          <a:xfrm flipV="1">
            <a:off x="2753286" y="7609525"/>
            <a:ext cx="771876" cy="76254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B211A23-5239-40EE-ADC3-D2803CED2BB7}"/>
              </a:ext>
            </a:extLst>
          </p:cNvPr>
          <p:cNvSpPr/>
          <p:nvPr/>
        </p:nvSpPr>
        <p:spPr>
          <a:xfrm>
            <a:off x="1656657" y="5832191"/>
            <a:ext cx="286201" cy="3228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6D4409-D044-458F-8BE3-44C0FE61AE20}"/>
              </a:ext>
            </a:extLst>
          </p:cNvPr>
          <p:cNvSpPr txBox="1"/>
          <p:nvPr/>
        </p:nvSpPr>
        <p:spPr>
          <a:xfrm>
            <a:off x="1463548" y="214201"/>
            <a:ext cx="49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 EQUATION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509455-1180-41B4-AF58-6BDA4990E55A}"/>
              </a:ext>
            </a:extLst>
          </p:cNvPr>
          <p:cNvSpPr txBox="1"/>
          <p:nvPr/>
        </p:nvSpPr>
        <p:spPr>
          <a:xfrm>
            <a:off x="1356346" y="6818087"/>
            <a:ext cx="4793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>
                <a:latin typeface="Arial Narrow" panose="020B0606020202030204" pitchFamily="34" charset="0"/>
              </a:rPr>
              <a:t>Note</a:t>
            </a:r>
            <a:r>
              <a:rPr lang="en-AU" b="1" dirty="0">
                <a:latin typeface="Arial Narrow" panose="020B0606020202030204" pitchFamily="34" charset="0"/>
              </a:rPr>
              <a:t>: if the relationship is negative, m is negative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99A214DF-AF58-4A82-85A7-DCBC82D75AF3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7824DBC9-6813-43E4-88F7-1DD8951CD895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182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767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B07A0D-1591-46B9-9F20-0163E93B56D9}"/>
              </a:ext>
            </a:extLst>
          </p:cNvPr>
          <p:cNvSpPr txBox="1"/>
          <p:nvPr/>
        </p:nvSpPr>
        <p:spPr>
          <a:xfrm>
            <a:off x="759325" y="1346229"/>
            <a:ext cx="541288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y = mx +</a:t>
            </a:r>
            <a:r>
              <a:rPr lang="en-AU" sz="88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c</a:t>
            </a:r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c is the 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y-intercept</a:t>
            </a:r>
          </a:p>
          <a:p>
            <a:pPr algn="ctr"/>
            <a:endParaRPr lang="en-A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Where the line </a:t>
            </a:r>
            <a:r>
              <a:rPr lang="en-AU" sz="4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intercepts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32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(e.g. touches, or would cross) 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y</a:t>
            </a:r>
            <a:r>
              <a:rPr lang="en-AU" sz="4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axis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350E411-B926-4A78-8FA5-CA8D7B34B361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DAE4ADA2-83EC-4AB6-9D6D-730433504BBA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58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AAD37-EE3E-49BB-82EB-D82AF8AE0BA3}"/>
              </a:ext>
            </a:extLst>
          </p:cNvPr>
          <p:cNvSpPr txBox="1"/>
          <p:nvPr/>
        </p:nvSpPr>
        <p:spPr>
          <a:xfrm>
            <a:off x="1463548" y="214201"/>
            <a:ext cx="49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 EQUATION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DDB716E9-2A08-4E36-A918-1AF4514453F6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61DCE225-47EF-4D81-AFE1-AF9BE66D23B5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655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50507"/>
            <a:ext cx="5814709" cy="19067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B07A0D-1591-46B9-9F20-0163E93B56D9}"/>
              </a:ext>
            </a:extLst>
          </p:cNvPr>
          <p:cNvSpPr txBox="1"/>
          <p:nvPr/>
        </p:nvSpPr>
        <p:spPr>
          <a:xfrm>
            <a:off x="594273" y="1114898"/>
            <a:ext cx="57201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y = mx +</a:t>
            </a:r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 c</a:t>
            </a:r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A64161C-D898-44F8-9371-C82A8E201A73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C4232344-077A-4BDF-89C4-CEE8C335654B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59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CE3700-49B3-4BAC-8301-BA24D17CB938}"/>
              </a:ext>
            </a:extLst>
          </p:cNvPr>
          <p:cNvSpPr txBox="1"/>
          <p:nvPr/>
        </p:nvSpPr>
        <p:spPr>
          <a:xfrm>
            <a:off x="4382061" y="2216096"/>
            <a:ext cx="2211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y intercept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7DEE5-5E65-4D9E-9A30-C80692175AA5}"/>
              </a:ext>
            </a:extLst>
          </p:cNvPr>
          <p:cNvSpPr txBox="1"/>
          <p:nvPr/>
        </p:nvSpPr>
        <p:spPr>
          <a:xfrm>
            <a:off x="1463548" y="214201"/>
            <a:ext cx="49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 EQUATION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2FC256-134F-4D65-A41B-6E9C73841006}"/>
              </a:ext>
            </a:extLst>
          </p:cNvPr>
          <p:cNvCxnSpPr>
            <a:cxnSpLocks/>
          </p:cNvCxnSpPr>
          <p:nvPr/>
        </p:nvCxnSpPr>
        <p:spPr>
          <a:xfrm>
            <a:off x="1799759" y="6637556"/>
            <a:ext cx="384670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ECFCA4-6B73-4B1E-9F61-B3AFD2260922}"/>
              </a:ext>
            </a:extLst>
          </p:cNvPr>
          <p:cNvCxnSpPr>
            <a:cxnSpLocks/>
          </p:cNvCxnSpPr>
          <p:nvPr/>
        </p:nvCxnSpPr>
        <p:spPr>
          <a:xfrm flipV="1">
            <a:off x="1822410" y="4201717"/>
            <a:ext cx="3665559" cy="95568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565555-4E16-425C-B228-BD5EB5F1DD37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7E8E4FD-FC51-43B1-95AA-ADAE1635D2F6}"/>
              </a:ext>
            </a:extLst>
          </p:cNvPr>
          <p:cNvSpPr/>
          <p:nvPr/>
        </p:nvSpPr>
        <p:spPr>
          <a:xfrm>
            <a:off x="564258" y="7205010"/>
            <a:ext cx="5814709" cy="15483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6A0430-B602-4F40-8564-57A9605D862C}"/>
              </a:ext>
            </a:extLst>
          </p:cNvPr>
          <p:cNvSpPr txBox="1"/>
          <p:nvPr/>
        </p:nvSpPr>
        <p:spPr>
          <a:xfrm>
            <a:off x="708360" y="7149576"/>
            <a:ext cx="54806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y = mx </a:t>
            </a:r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+ 1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F495D6-31EF-492D-955B-FAE8B703F523}"/>
              </a:ext>
            </a:extLst>
          </p:cNvPr>
          <p:cNvSpPr txBox="1"/>
          <p:nvPr/>
        </p:nvSpPr>
        <p:spPr>
          <a:xfrm>
            <a:off x="1116243" y="4590253"/>
            <a:ext cx="706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>
                <a:latin typeface="Arial Narrow" panose="020B0606020202030204" pitchFamily="34" charset="0"/>
              </a:rPr>
              <a:t>1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8DF641D-9325-4FA8-A762-A95E658AEF93}"/>
              </a:ext>
            </a:extLst>
          </p:cNvPr>
          <p:cNvCxnSpPr>
            <a:cxnSpLocks/>
          </p:cNvCxnSpPr>
          <p:nvPr/>
        </p:nvCxnSpPr>
        <p:spPr>
          <a:xfrm>
            <a:off x="1608371" y="5157404"/>
            <a:ext cx="17654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0EC148B-543B-4BC7-8A9E-D7A1B1BCDF51}"/>
              </a:ext>
            </a:extLst>
          </p:cNvPr>
          <p:cNvCxnSpPr>
            <a:cxnSpLocks/>
          </p:cNvCxnSpPr>
          <p:nvPr/>
        </p:nvCxnSpPr>
        <p:spPr>
          <a:xfrm flipV="1">
            <a:off x="1799759" y="3667301"/>
            <a:ext cx="0" cy="29702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52939E46-7DD5-40C9-828A-7666F710938A}"/>
              </a:ext>
            </a:extLst>
          </p:cNvPr>
          <p:cNvSpPr/>
          <p:nvPr/>
        </p:nvSpPr>
        <p:spPr>
          <a:xfrm rot="15268982">
            <a:off x="1803899" y="4961790"/>
            <a:ext cx="358992" cy="31230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9B02CA0-6FED-456A-895A-BD4139F2E4EA}"/>
              </a:ext>
            </a:extLst>
          </p:cNvPr>
          <p:cNvSpPr txBox="1"/>
          <p:nvPr/>
        </p:nvSpPr>
        <p:spPr>
          <a:xfrm>
            <a:off x="1360069" y="3368154"/>
            <a:ext cx="70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6FFB3A26-87B7-4CB1-A6C4-BE106AFF75B3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AB3C2545-8A2B-487A-A532-663D576CC932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031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18374"/>
            <a:ext cx="5814709" cy="76767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A64161C-D898-44F8-9371-C82A8E201A73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C4232344-077A-4BDF-89C4-CEE8C335654B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68A09-A1D5-41F7-84A4-4D6A3976225D}"/>
              </a:ext>
            </a:extLst>
          </p:cNvPr>
          <p:cNvSpPr txBox="1"/>
          <p:nvPr/>
        </p:nvSpPr>
        <p:spPr>
          <a:xfrm>
            <a:off x="769850" y="1799296"/>
            <a:ext cx="5391838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</a:t>
            </a:r>
            <a:b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use the </a:t>
            </a:r>
            <a:b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trend line </a:t>
            </a:r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EQUATION </a:t>
            </a:r>
            <a:b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predict ANY value for y</a:t>
            </a:r>
          </a:p>
          <a:p>
            <a:pPr algn="ctr"/>
            <a:r>
              <a:rPr lang="en-AU" sz="5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04003-11BF-49C9-9ABC-D12FA027C9ED}"/>
              </a:ext>
            </a:extLst>
          </p:cNvPr>
          <p:cNvSpPr txBox="1"/>
          <p:nvPr/>
        </p:nvSpPr>
        <p:spPr>
          <a:xfrm>
            <a:off x="1463548" y="214201"/>
            <a:ext cx="49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 EQUATION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6DFC61B6-CB49-4F24-89A7-CE39EBA0EAD2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65C93804-B4CF-4983-9383-B7B5313598A3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631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6931EAF-A90F-48B2-B21F-BADBD470BD06}"/>
              </a:ext>
            </a:extLst>
          </p:cNvPr>
          <p:cNvSpPr/>
          <p:nvPr/>
        </p:nvSpPr>
        <p:spPr>
          <a:xfrm>
            <a:off x="536427" y="7474176"/>
            <a:ext cx="5814709" cy="1288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18FF2B-E010-4066-9566-5110FE46C857}"/>
              </a:ext>
            </a:extLst>
          </p:cNvPr>
          <p:cNvSpPr txBox="1"/>
          <p:nvPr/>
        </p:nvSpPr>
        <p:spPr>
          <a:xfrm>
            <a:off x="763726" y="7408315"/>
            <a:ext cx="54806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what is y?</a:t>
            </a:r>
            <a:endParaRPr lang="en-AU" sz="72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BB18DA5-FF4C-45F3-A117-AF7EF1DC187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6">
            <a:extLst>
              <a:ext uri="{FF2B5EF4-FFF2-40B4-BE49-F238E27FC236}">
                <a16:creationId xmlns:a16="http://schemas.microsoft.com/office/drawing/2014/main" id="{9D53371A-ECC2-4CCD-AA4E-C32FEC3BABC6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61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97ABE-D5A9-4DB1-929C-4E93C5E5E64F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731575-7A85-4A91-907B-0A8D29F05682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AAF27-2FFD-4C8E-B385-DC4C639B4B8C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8852118-A4F1-4165-A383-9D626C1358B8}"/>
              </a:ext>
            </a:extLst>
          </p:cNvPr>
          <p:cNvSpPr/>
          <p:nvPr/>
        </p:nvSpPr>
        <p:spPr>
          <a:xfrm>
            <a:off x="543623" y="1046913"/>
            <a:ext cx="5814709" cy="1288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F5E4D5-BAFF-4F6F-817D-21990D94BDDD}"/>
              </a:ext>
            </a:extLst>
          </p:cNvPr>
          <p:cNvSpPr txBox="1"/>
          <p:nvPr/>
        </p:nvSpPr>
        <p:spPr>
          <a:xfrm>
            <a:off x="557020" y="1160742"/>
            <a:ext cx="5889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When x is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050152-DFF1-4000-A527-2FFBF0B11372}"/>
              </a:ext>
            </a:extLst>
          </p:cNvPr>
          <p:cNvSpPr txBox="1"/>
          <p:nvPr/>
        </p:nvSpPr>
        <p:spPr>
          <a:xfrm>
            <a:off x="1463548" y="214201"/>
            <a:ext cx="49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 EQUATION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DA64149-7E65-4F9A-A2F6-06FDC4DCC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48" t="5089" r="2220" b="10459"/>
          <a:stretch/>
        </p:blipFill>
        <p:spPr>
          <a:xfrm>
            <a:off x="308991" y="2843257"/>
            <a:ext cx="6049341" cy="4222347"/>
          </a:xfrm>
          <a:prstGeom prst="rect">
            <a:avLst/>
          </a:prstGeom>
        </p:spPr>
      </p:pic>
      <p:sp>
        <p:nvSpPr>
          <p:cNvPr id="13" name="TextBox 36">
            <a:extLst>
              <a:ext uri="{FF2B5EF4-FFF2-40B4-BE49-F238E27FC236}">
                <a16:creationId xmlns:a16="http://schemas.microsoft.com/office/drawing/2014/main" id="{872D9627-246E-4203-AE40-A7C11EF461D1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9FFA597A-A5B0-43FC-9CEF-CC56846E0F27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696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959D5584-F5F0-418A-B170-08E597EC2519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6931EAF-A90F-48B2-B21F-BADBD470BD06}"/>
              </a:ext>
            </a:extLst>
          </p:cNvPr>
          <p:cNvSpPr/>
          <p:nvPr/>
        </p:nvSpPr>
        <p:spPr>
          <a:xfrm>
            <a:off x="536427" y="7474176"/>
            <a:ext cx="5814709" cy="1288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18FF2B-E010-4066-9566-5110FE46C857}"/>
              </a:ext>
            </a:extLst>
          </p:cNvPr>
          <p:cNvSpPr txBox="1"/>
          <p:nvPr/>
        </p:nvSpPr>
        <p:spPr>
          <a:xfrm>
            <a:off x="761518" y="7479629"/>
            <a:ext cx="548065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y = m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(2)</a:t>
            </a:r>
            <a:r>
              <a:rPr lang="en-AU" sz="6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AU" sz="6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+ c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2DFB17-8301-4BF3-98E1-878926F1DFD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6">
            <a:extLst>
              <a:ext uri="{FF2B5EF4-FFF2-40B4-BE49-F238E27FC236}">
                <a16:creationId xmlns:a16="http://schemas.microsoft.com/office/drawing/2014/main" id="{B53FAA1E-E6EF-410F-B250-8EAA0851E866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62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1F32C-DE1C-416B-A63C-0CA332240291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44C64-A115-4D35-BC28-5448C351C8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041F7C-9BF5-49AF-A8B3-F78728E8A5FB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4DF7004-0E7E-4DB4-857D-9ECC0C189AE9}"/>
              </a:ext>
            </a:extLst>
          </p:cNvPr>
          <p:cNvSpPr/>
          <p:nvPr/>
        </p:nvSpPr>
        <p:spPr>
          <a:xfrm>
            <a:off x="543623" y="1046913"/>
            <a:ext cx="5814709" cy="1288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7AFCC0-6543-4874-98E2-9D784ED29143}"/>
              </a:ext>
            </a:extLst>
          </p:cNvPr>
          <p:cNvSpPr txBox="1"/>
          <p:nvPr/>
        </p:nvSpPr>
        <p:spPr>
          <a:xfrm>
            <a:off x="557020" y="1140968"/>
            <a:ext cx="5889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When x is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643E1-5917-4256-970A-F4DA5E17353E}"/>
              </a:ext>
            </a:extLst>
          </p:cNvPr>
          <p:cNvSpPr txBox="1"/>
          <p:nvPr/>
        </p:nvSpPr>
        <p:spPr>
          <a:xfrm>
            <a:off x="1463548" y="214201"/>
            <a:ext cx="49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 EQUATION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21E2EB9-1C39-4EDD-9895-D760D95BF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48" t="5089" r="2220" b="10459"/>
          <a:stretch/>
        </p:blipFill>
        <p:spPr>
          <a:xfrm>
            <a:off x="308991" y="2843257"/>
            <a:ext cx="6049341" cy="4222347"/>
          </a:xfrm>
          <a:prstGeom prst="rect">
            <a:avLst/>
          </a:prstGeom>
        </p:spPr>
      </p:pic>
      <p:sp>
        <p:nvSpPr>
          <p:cNvPr id="25" name="Arrow: Down 24">
            <a:extLst>
              <a:ext uri="{FF2B5EF4-FFF2-40B4-BE49-F238E27FC236}">
                <a16:creationId xmlns:a16="http://schemas.microsoft.com/office/drawing/2014/main" id="{48D6C0A8-9CDA-4769-923F-656C312D2F9C}"/>
              </a:ext>
            </a:extLst>
          </p:cNvPr>
          <p:cNvSpPr/>
          <p:nvPr/>
        </p:nvSpPr>
        <p:spPr>
          <a:xfrm>
            <a:off x="4293097" y="4215942"/>
            <a:ext cx="1197925" cy="107114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3D118C-766D-4D3F-A20B-6628736088FD}"/>
              </a:ext>
            </a:extLst>
          </p:cNvPr>
          <p:cNvSpPr txBox="1"/>
          <p:nvPr/>
        </p:nvSpPr>
        <p:spPr>
          <a:xfrm>
            <a:off x="442746" y="7146405"/>
            <a:ext cx="63491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i="1" dirty="0">
                <a:latin typeface="Arial Narrow" panose="020B0606020202030204" pitchFamily="34" charset="0"/>
              </a:rPr>
              <a:t>Note</a:t>
            </a:r>
            <a:r>
              <a:rPr lang="en-AU" sz="1700" dirty="0">
                <a:latin typeface="Arial Narrow" panose="020B0606020202030204" pitchFamily="34" charset="0"/>
              </a:rPr>
              <a:t>: the brackets are to remind you of the multiply sign between m and x.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3EB409-455E-48FC-B440-C687B6742013}"/>
              </a:ext>
            </a:extLst>
          </p:cNvPr>
          <p:cNvSpPr txBox="1"/>
          <p:nvPr/>
        </p:nvSpPr>
        <p:spPr>
          <a:xfrm>
            <a:off x="4397446" y="4129022"/>
            <a:ext cx="989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CEB491B9-4B0A-46CF-9275-0B4F29EB3A81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B023B3A4-3CBE-4D95-B1B0-F60A99622994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671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959D5584-F5F0-418A-B170-08E597EC2519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6931EAF-A90F-48B2-B21F-BADBD470BD06}"/>
              </a:ext>
            </a:extLst>
          </p:cNvPr>
          <p:cNvSpPr/>
          <p:nvPr/>
        </p:nvSpPr>
        <p:spPr>
          <a:xfrm>
            <a:off x="536427" y="7474176"/>
            <a:ext cx="5814709" cy="1288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18FF2B-E010-4066-9566-5110FE46C857}"/>
              </a:ext>
            </a:extLst>
          </p:cNvPr>
          <p:cNvSpPr txBox="1"/>
          <p:nvPr/>
        </p:nvSpPr>
        <p:spPr>
          <a:xfrm>
            <a:off x="761518" y="7681588"/>
            <a:ext cx="548065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5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y = </a:t>
            </a:r>
            <a:r>
              <a:rPr lang="en-AU" sz="5000" b="1" dirty="0">
                <a:solidFill>
                  <a:schemeClr val="bg1"/>
                </a:solidFill>
                <a:latin typeface="Arial Narrow" panose="020B0606020202030204" pitchFamily="34" charset="0"/>
              </a:rPr>
              <a:t>0.7186</a:t>
            </a:r>
            <a:r>
              <a:rPr lang="en-AU" sz="5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(2) +</a:t>
            </a:r>
            <a:r>
              <a:rPr lang="en-AU" sz="5000" b="1" dirty="0">
                <a:solidFill>
                  <a:schemeClr val="bg1"/>
                </a:solidFill>
                <a:latin typeface="Arial Narrow" panose="020B0606020202030204" pitchFamily="34" charset="0"/>
              </a:rPr>
              <a:t> 2.056</a:t>
            </a:r>
            <a:r>
              <a:rPr lang="en-AU" sz="50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AU" sz="5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2DFB17-8301-4BF3-98E1-878926F1DFD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6">
            <a:extLst>
              <a:ext uri="{FF2B5EF4-FFF2-40B4-BE49-F238E27FC236}">
                <a16:creationId xmlns:a16="http://schemas.microsoft.com/office/drawing/2014/main" id="{B53FAA1E-E6EF-410F-B250-8EAA0851E866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63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1F32C-DE1C-416B-A63C-0CA332240291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44C64-A115-4D35-BC28-5448C351C8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041F7C-9BF5-49AF-A8B3-F78728E8A5FB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4DF7004-0E7E-4DB4-857D-9ECC0C189AE9}"/>
              </a:ext>
            </a:extLst>
          </p:cNvPr>
          <p:cNvSpPr/>
          <p:nvPr/>
        </p:nvSpPr>
        <p:spPr>
          <a:xfrm>
            <a:off x="543623" y="1046913"/>
            <a:ext cx="5814709" cy="1288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BE68D-AF1F-47E1-92A4-8C77277159A3}"/>
              </a:ext>
            </a:extLst>
          </p:cNvPr>
          <p:cNvSpPr txBox="1"/>
          <p:nvPr/>
        </p:nvSpPr>
        <p:spPr>
          <a:xfrm>
            <a:off x="557019" y="921124"/>
            <a:ext cx="58896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y = </a:t>
            </a:r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m</a:t>
            </a:r>
            <a:r>
              <a:rPr lang="en-AU" sz="6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x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6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+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c</a:t>
            </a:r>
            <a:endParaRPr lang="en-AU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682294-B6D5-4011-B9F8-234B712F8F7B}"/>
              </a:ext>
            </a:extLst>
          </p:cNvPr>
          <p:cNvSpPr txBox="1"/>
          <p:nvPr/>
        </p:nvSpPr>
        <p:spPr>
          <a:xfrm>
            <a:off x="1463548" y="214201"/>
            <a:ext cx="49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 EQUATION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B9CEEC-8DF0-4674-ACB0-1511612CC7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48" t="5089" r="2220" b="10459"/>
          <a:stretch/>
        </p:blipFill>
        <p:spPr>
          <a:xfrm>
            <a:off x="308991" y="2843257"/>
            <a:ext cx="6049341" cy="4222347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A8C37E15-7CAB-4E6C-847C-1B4FB0B3B841}"/>
              </a:ext>
            </a:extLst>
          </p:cNvPr>
          <p:cNvSpPr/>
          <p:nvPr/>
        </p:nvSpPr>
        <p:spPr>
          <a:xfrm>
            <a:off x="3717032" y="4214166"/>
            <a:ext cx="1197925" cy="107114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91DDED3C-A27E-410A-9A3B-FC89ED122F87}"/>
              </a:ext>
            </a:extLst>
          </p:cNvPr>
          <p:cNvSpPr/>
          <p:nvPr/>
        </p:nvSpPr>
        <p:spPr>
          <a:xfrm>
            <a:off x="5073695" y="4206707"/>
            <a:ext cx="1197925" cy="107114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992623-CFAB-47DD-9E10-2C36C31B22A5}"/>
              </a:ext>
            </a:extLst>
          </p:cNvPr>
          <p:cNvSpPr txBox="1"/>
          <p:nvPr/>
        </p:nvSpPr>
        <p:spPr>
          <a:xfrm>
            <a:off x="3821381" y="4077636"/>
            <a:ext cx="989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03AA1A-D67C-43C8-AC6E-D76C41CCB15A}"/>
              </a:ext>
            </a:extLst>
          </p:cNvPr>
          <p:cNvSpPr txBox="1"/>
          <p:nvPr/>
        </p:nvSpPr>
        <p:spPr>
          <a:xfrm>
            <a:off x="5178044" y="4061465"/>
            <a:ext cx="989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c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D103CF20-B751-4735-99AC-33750E9DA6BA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057A944C-CEDF-4BA0-AFBF-8604FCFFF9D0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392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539C875-1E69-44B2-A6E5-324F11931C3F}"/>
              </a:ext>
            </a:extLst>
          </p:cNvPr>
          <p:cNvSpPr/>
          <p:nvPr/>
        </p:nvSpPr>
        <p:spPr>
          <a:xfrm>
            <a:off x="564258" y="7205010"/>
            <a:ext cx="5814709" cy="15483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latin typeface="Arial Narrow" panose="020B0606020202030204" pitchFamily="34" charset="0"/>
              </a:rPr>
              <a:t>y = 3.4932   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2401E85-F87E-4724-8D7D-B2C362007FE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6">
            <a:extLst>
              <a:ext uri="{FF2B5EF4-FFF2-40B4-BE49-F238E27FC236}">
                <a16:creationId xmlns:a16="http://schemas.microsoft.com/office/drawing/2014/main" id="{D659009A-9EA9-4A11-AF12-390174365D51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64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8FA25-566C-4A0D-985D-6390C6699AFD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D4F562-CCF4-455C-95D4-C68DBC62FCE3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B78788-269D-47BE-8A55-B172BB71147C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C75B097-153C-4CA1-B094-7E42BDE4E129}"/>
              </a:ext>
            </a:extLst>
          </p:cNvPr>
          <p:cNvSpPr/>
          <p:nvPr/>
        </p:nvSpPr>
        <p:spPr>
          <a:xfrm>
            <a:off x="543623" y="1046913"/>
            <a:ext cx="5814709" cy="1288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FE0D0B4-B13A-448D-A078-0AA742A9BC4C}"/>
              </a:ext>
            </a:extLst>
          </p:cNvPr>
          <p:cNvSpPr txBox="1"/>
          <p:nvPr/>
        </p:nvSpPr>
        <p:spPr>
          <a:xfrm>
            <a:off x="557020" y="1160742"/>
            <a:ext cx="5889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When x is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DB0AC2-1C28-4311-BFEC-442D868BD7FC}"/>
              </a:ext>
            </a:extLst>
          </p:cNvPr>
          <p:cNvSpPr txBox="1"/>
          <p:nvPr/>
        </p:nvSpPr>
        <p:spPr>
          <a:xfrm>
            <a:off x="1463548" y="214201"/>
            <a:ext cx="49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 EQUATION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A6B514-B517-4118-B784-DB18595A78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48" t="5089" r="2220" b="10459"/>
          <a:stretch/>
        </p:blipFill>
        <p:spPr>
          <a:xfrm>
            <a:off x="308991" y="2843257"/>
            <a:ext cx="6049341" cy="4222347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AAD52BAD-2582-43CF-82A3-76D8C7583BD3}"/>
              </a:ext>
            </a:extLst>
          </p:cNvPr>
          <p:cNvSpPr/>
          <p:nvPr/>
        </p:nvSpPr>
        <p:spPr>
          <a:xfrm>
            <a:off x="2672815" y="4139001"/>
            <a:ext cx="1197925" cy="107114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D2F32E-3E59-47C6-BD43-FDF7560411CF}"/>
              </a:ext>
            </a:extLst>
          </p:cNvPr>
          <p:cNvSpPr txBox="1"/>
          <p:nvPr/>
        </p:nvSpPr>
        <p:spPr>
          <a:xfrm>
            <a:off x="2777164" y="4042846"/>
            <a:ext cx="989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02FF967E-F510-4234-B0EC-370ADBABA724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D968B460-4901-4492-9523-83F5CBA0A0FF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287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89053"/>
            <a:ext cx="5814709" cy="7656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E91844-63DF-4C96-B933-4E31158FD6A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BEA8396F-2634-4A3E-945F-784E4958813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65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C8D78FB-E2CB-4473-9C73-D2FE24CAD148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DF4A9998-33F4-4B8B-B6FA-9D722570993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044FF-A9F1-464E-8D68-A0DF9E90B733}"/>
              </a:ext>
            </a:extLst>
          </p:cNvPr>
          <p:cNvSpPr txBox="1"/>
          <p:nvPr/>
        </p:nvSpPr>
        <p:spPr>
          <a:xfrm>
            <a:off x="1432072" y="214201"/>
            <a:ext cx="430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</a:t>
            </a:r>
            <a:r>
              <a:rPr lang="en-US" sz="3600" b="1" baseline="30000" dirty="0">
                <a:latin typeface="Arial Narrow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F980C9-D5CA-4EC1-BCBA-D3416DD10753}"/>
              </a:ext>
            </a:extLst>
          </p:cNvPr>
          <p:cNvSpPr txBox="1"/>
          <p:nvPr/>
        </p:nvSpPr>
        <p:spPr>
          <a:xfrm>
            <a:off x="582401" y="1349156"/>
            <a:ext cx="5805514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R</a:t>
            </a:r>
            <a:r>
              <a:rPr lang="en-AU" sz="88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Coefficient of Determination</a:t>
            </a: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indicates the strength of your prediction based on the percent of data (as a decimal)</a:t>
            </a: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closest to the trend line</a:t>
            </a:r>
          </a:p>
        </p:txBody>
      </p:sp>
    </p:spTree>
    <p:extLst>
      <p:ext uri="{BB962C8B-B14F-4D97-AF65-F5344CB8AC3E}">
        <p14:creationId xmlns:p14="http://schemas.microsoft.com/office/powerpoint/2010/main" val="134195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912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568018-5400-4704-9A13-2FA96A6C01DE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E4447D5C-DE03-4E80-820F-9D6415E5AF1A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FF6575-09C0-474D-BD77-EF62D3E6AB81}"/>
              </a:ext>
            </a:extLst>
          </p:cNvPr>
          <p:cNvSpPr txBox="1"/>
          <p:nvPr/>
        </p:nvSpPr>
        <p:spPr>
          <a:xfrm>
            <a:off x="586007" y="1663511"/>
            <a:ext cx="572837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Each dot is the</a:t>
            </a:r>
          </a:p>
          <a:p>
            <a:pPr algn="ctr"/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A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72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en-US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(x, y)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coordinate </a:t>
            </a:r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a point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on the graph</a:t>
            </a:r>
          </a:p>
          <a:p>
            <a:pPr algn="ctr"/>
            <a:endParaRPr lang="en-A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7740D4-1FAB-476F-8365-9741AC5C281F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B2A1C17-8331-4D30-904A-17F80C26BE7D}"/>
              </a:ext>
            </a:extLst>
          </p:cNvPr>
          <p:cNvSpPr txBox="1"/>
          <p:nvPr/>
        </p:nvSpPr>
        <p:spPr>
          <a:xfrm>
            <a:off x="1432072" y="214200"/>
            <a:ext cx="49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SCATTER PLOT graph</a:t>
            </a:r>
          </a:p>
        </p:txBody>
      </p:sp>
      <p:sp>
        <p:nvSpPr>
          <p:cNvPr id="28" name="TextBox 36">
            <a:extLst>
              <a:ext uri="{FF2B5EF4-FFF2-40B4-BE49-F238E27FC236}">
                <a16:creationId xmlns:a16="http://schemas.microsoft.com/office/drawing/2014/main" id="{34B26946-7EC8-4667-81C7-FCCD9C52E6EF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9A53A6DA-7066-473F-9420-0A4295E0FC6B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815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89D203-FCAA-456E-93DF-4E9F1309B84B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41CC2-B63D-4E4E-ADD0-38D99159D129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2B1AE3-64F9-4135-91AA-A2AFE578B9C8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35C43D9-887A-43CC-ABB7-D266A66F8B1B}"/>
              </a:ext>
            </a:extLst>
          </p:cNvPr>
          <p:cNvSpPr/>
          <p:nvPr/>
        </p:nvSpPr>
        <p:spPr>
          <a:xfrm>
            <a:off x="543623" y="1046912"/>
            <a:ext cx="5814709" cy="76912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CD1A2B-FE16-44FA-B5B5-FDF73F58BCE2}"/>
              </a:ext>
            </a:extLst>
          </p:cNvPr>
          <p:cNvSpPr txBox="1"/>
          <p:nvPr/>
        </p:nvSpPr>
        <p:spPr>
          <a:xfrm>
            <a:off x="470942" y="3640976"/>
            <a:ext cx="588378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r x r = R</a:t>
            </a:r>
            <a:r>
              <a:rPr lang="en-AU" sz="115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AA0485-EB03-4F0A-9C90-2618BE690792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5D7B8AE5-F82A-427E-92CB-5DC5D2C3AB24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66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E94970F6-72B8-4744-8063-960AFF8770A1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843DBF7E-9D07-4603-A4DF-A9FE365342BB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E08060-C87B-4088-BAE8-70BBFA0F55BB}"/>
              </a:ext>
            </a:extLst>
          </p:cNvPr>
          <p:cNvSpPr txBox="1"/>
          <p:nvPr/>
        </p:nvSpPr>
        <p:spPr>
          <a:xfrm>
            <a:off x="1432072" y="214201"/>
            <a:ext cx="430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</a:t>
            </a:r>
            <a:r>
              <a:rPr lang="en-US" sz="3600" b="1" baseline="30000" dirty="0">
                <a:latin typeface="Arial Narrow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973653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89D203-FCAA-456E-93DF-4E9F1309B84B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41CC2-B63D-4E4E-ADD0-38D99159D129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2B1AE3-64F9-4135-91AA-A2AFE578B9C8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35C43D9-887A-43CC-ABB7-D266A66F8B1B}"/>
              </a:ext>
            </a:extLst>
          </p:cNvPr>
          <p:cNvSpPr/>
          <p:nvPr/>
        </p:nvSpPr>
        <p:spPr>
          <a:xfrm>
            <a:off x="543623" y="1046912"/>
            <a:ext cx="5814709" cy="76912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55128-314F-4D98-9EFB-D919A7401623}"/>
              </a:ext>
            </a:extLst>
          </p:cNvPr>
          <p:cNvSpPr txBox="1"/>
          <p:nvPr/>
        </p:nvSpPr>
        <p:spPr>
          <a:xfrm>
            <a:off x="596502" y="1691680"/>
            <a:ext cx="588378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6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example</a:t>
            </a:r>
          </a:p>
          <a:p>
            <a:pPr algn="ctr"/>
            <a:r>
              <a:rPr lang="en-AU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when r is 0.8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CD1A2B-FE16-44FA-B5B5-FDF73F58BCE2}"/>
              </a:ext>
            </a:extLst>
          </p:cNvPr>
          <p:cNvSpPr txBox="1"/>
          <p:nvPr/>
        </p:nvSpPr>
        <p:spPr>
          <a:xfrm>
            <a:off x="534709" y="4124947"/>
            <a:ext cx="58837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0.8 x 0.8 = 0.64</a:t>
            </a:r>
            <a:endParaRPr lang="en-AU" sz="7200" b="1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AA0485-EB03-4F0A-9C90-2618BE690792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5D7B8AE5-F82A-427E-92CB-5DC5D2C3AB24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67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E94970F6-72B8-4744-8063-960AFF8770A1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843DBF7E-9D07-4603-A4DF-A9FE365342BB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DE9A62-5E2C-4B41-85ED-CD32B07B1D91}"/>
              </a:ext>
            </a:extLst>
          </p:cNvPr>
          <p:cNvSpPr txBox="1"/>
          <p:nvPr/>
        </p:nvSpPr>
        <p:spPr>
          <a:xfrm>
            <a:off x="641997" y="8097088"/>
            <a:ext cx="5792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Thus, the strength of your prediction is 64%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CDA2D-FFAA-4C3D-B6E2-068783729D0F}"/>
              </a:ext>
            </a:extLst>
          </p:cNvPr>
          <p:cNvSpPr txBox="1"/>
          <p:nvPr/>
        </p:nvSpPr>
        <p:spPr>
          <a:xfrm>
            <a:off x="1432072" y="214201"/>
            <a:ext cx="430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</a:t>
            </a:r>
            <a:r>
              <a:rPr lang="en-US" sz="3600" b="1" baseline="30000" dirty="0">
                <a:latin typeface="Arial Narrow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162414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89D203-FCAA-456E-93DF-4E9F1309B84B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41CC2-B63D-4E4E-ADD0-38D99159D129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2B1AE3-64F9-4135-91AA-A2AFE578B9C8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35C43D9-887A-43CC-ABB7-D266A66F8B1B}"/>
              </a:ext>
            </a:extLst>
          </p:cNvPr>
          <p:cNvSpPr/>
          <p:nvPr/>
        </p:nvSpPr>
        <p:spPr>
          <a:xfrm>
            <a:off x="543623" y="1046912"/>
            <a:ext cx="5814709" cy="76912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57D47D-1832-4B70-949C-24DAA4F9B780}"/>
              </a:ext>
            </a:extLst>
          </p:cNvPr>
          <p:cNvSpPr txBox="1"/>
          <p:nvPr/>
        </p:nvSpPr>
        <p:spPr>
          <a:xfrm>
            <a:off x="647694" y="2411760"/>
            <a:ext cx="5804241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6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and,</a:t>
            </a:r>
          </a:p>
          <a:p>
            <a:pPr algn="ctr"/>
            <a:r>
              <a:rPr lang="en-AU" sz="46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convert it back…</a:t>
            </a:r>
          </a:p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√ R</a:t>
            </a:r>
            <a:r>
              <a:rPr lang="en-AU" sz="88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 = 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FD97CF-BB29-4BC1-AB36-1C442D24C272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6">
            <a:extLst>
              <a:ext uri="{FF2B5EF4-FFF2-40B4-BE49-F238E27FC236}">
                <a16:creationId xmlns:a16="http://schemas.microsoft.com/office/drawing/2014/main" id="{52394A10-931F-4A88-8F79-856D71D964B1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68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1BE9C0AD-ECB4-413F-B809-CC447B3B5BF2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643EA7C3-5C14-4B3A-9FDF-4EC83D47A354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FAF7EE-2DE4-410B-898E-9053AA687A20}"/>
              </a:ext>
            </a:extLst>
          </p:cNvPr>
          <p:cNvSpPr txBox="1"/>
          <p:nvPr/>
        </p:nvSpPr>
        <p:spPr>
          <a:xfrm>
            <a:off x="1432072" y="214201"/>
            <a:ext cx="430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</a:t>
            </a:r>
            <a:r>
              <a:rPr lang="en-US" sz="3600" b="1" baseline="30000" dirty="0">
                <a:latin typeface="Arial Narrow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398017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89D203-FCAA-456E-93DF-4E9F1309B84B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41CC2-B63D-4E4E-ADD0-38D99159D129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2B1AE3-64F9-4135-91AA-A2AFE578B9C8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35C43D9-887A-43CC-ABB7-D266A66F8B1B}"/>
              </a:ext>
            </a:extLst>
          </p:cNvPr>
          <p:cNvSpPr/>
          <p:nvPr/>
        </p:nvSpPr>
        <p:spPr>
          <a:xfrm>
            <a:off x="543623" y="1046912"/>
            <a:ext cx="5814709" cy="76912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CD1A2B-FE16-44FA-B5B5-FDF73F58BCE2}"/>
              </a:ext>
            </a:extLst>
          </p:cNvPr>
          <p:cNvSpPr txBox="1"/>
          <p:nvPr/>
        </p:nvSpPr>
        <p:spPr>
          <a:xfrm>
            <a:off x="543623" y="4892538"/>
            <a:ext cx="588378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√ 0.64 = 0.8</a:t>
            </a:r>
            <a:endParaRPr lang="en-AU" sz="8800" b="1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AA0485-EB03-4F0A-9C90-2618BE690792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5D7B8AE5-F82A-427E-92CB-5DC5D2C3AB24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69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E94970F6-72B8-4744-8063-960AFF8770A1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843DBF7E-9D07-4603-A4DF-A9FE365342BB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8488F-24AE-4D73-91DE-18E2EB16CE0A}"/>
              </a:ext>
            </a:extLst>
          </p:cNvPr>
          <p:cNvSpPr txBox="1"/>
          <p:nvPr/>
        </p:nvSpPr>
        <p:spPr>
          <a:xfrm>
            <a:off x="596502" y="1691680"/>
            <a:ext cx="588378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6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example</a:t>
            </a:r>
          </a:p>
          <a:p>
            <a:pPr algn="ctr"/>
            <a:r>
              <a:rPr lang="en-AU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when R</a:t>
            </a:r>
            <a:r>
              <a:rPr lang="en-AU" sz="3600" b="1" baseline="300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en-AU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is 0.64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6060BC-4A40-48DF-B343-69947E90A48A}"/>
              </a:ext>
            </a:extLst>
          </p:cNvPr>
          <p:cNvSpPr txBox="1"/>
          <p:nvPr/>
        </p:nvSpPr>
        <p:spPr>
          <a:xfrm>
            <a:off x="1432072" y="214201"/>
            <a:ext cx="430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</a:t>
            </a:r>
            <a:r>
              <a:rPr lang="en-US" sz="3600" b="1" baseline="30000" dirty="0">
                <a:latin typeface="Arial Narrow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520558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0726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FD8B8-F7AE-48F1-847E-0273939A7898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7CD21A-605F-494F-8334-A4408401A5A9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8A39891-AE4D-4855-8894-9DC8C0F17C64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0DB656-F2D1-45A8-9D9C-9578B0A47B6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6">
            <a:extLst>
              <a:ext uri="{FF2B5EF4-FFF2-40B4-BE49-F238E27FC236}">
                <a16:creationId xmlns:a16="http://schemas.microsoft.com/office/drawing/2014/main" id="{C7F06980-0E9E-4DA9-8F82-A641AD5DA3B8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71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87E42A-F801-4F67-A729-E75C49D4353C}"/>
              </a:ext>
            </a:extLst>
          </p:cNvPr>
          <p:cNvSpPr txBox="1"/>
          <p:nvPr/>
        </p:nvSpPr>
        <p:spPr>
          <a:xfrm>
            <a:off x="1510999" y="317576"/>
            <a:ext cx="419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pitchFamily="34" charset="0"/>
              </a:rPr>
              <a:t>Little Books of Statistics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0AD9AE3C-2761-4151-91BC-E36FECDD8299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0058E-5B2E-4FCE-9A4A-278D1A702A51}"/>
              </a:ext>
            </a:extLst>
          </p:cNvPr>
          <p:cNvSpPr txBox="1"/>
          <p:nvPr/>
        </p:nvSpPr>
        <p:spPr>
          <a:xfrm>
            <a:off x="1040015" y="2629523"/>
            <a:ext cx="4958031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Create a 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Scatter Plot Graph </a:t>
            </a:r>
            <a:endParaRPr lang="en-AU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EXCEL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AFA1189C-2B97-4252-A164-3937062ED158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5155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55713A-E118-45F4-BF7F-0CAB9E477DBD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456811E-9FD0-4EF1-9BA3-AD100D072C64}"/>
              </a:ext>
            </a:extLst>
          </p:cNvPr>
          <p:cNvSpPr/>
          <p:nvPr/>
        </p:nvSpPr>
        <p:spPr>
          <a:xfrm>
            <a:off x="543623" y="1046912"/>
            <a:ext cx="5814709" cy="76828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A6F92-732F-4A61-B4A7-2AD87051DF66}"/>
              </a:ext>
            </a:extLst>
          </p:cNvPr>
          <p:cNvSpPr txBox="1"/>
          <p:nvPr/>
        </p:nvSpPr>
        <p:spPr>
          <a:xfrm>
            <a:off x="554708" y="1404574"/>
            <a:ext cx="5889651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Enter Raw Data in excel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with Independent variable (x) on top line</a:t>
            </a: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Highlight Raw Data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Do NOT include headings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6226AB-81CC-41B0-A247-42CC41B6ABA1}"/>
              </a:ext>
            </a:extLst>
          </p:cNvPr>
          <p:cNvSpPr txBox="1"/>
          <p:nvPr/>
        </p:nvSpPr>
        <p:spPr>
          <a:xfrm>
            <a:off x="1361696" y="198297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CREATE the graph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790C86-8936-4711-93BF-B0F83ABB618E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89306C73-F48A-4E2A-A5B1-C449A847E22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72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55BD59-90A2-496F-AEB6-1CA8FD931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00" y="3236947"/>
            <a:ext cx="5305425" cy="11239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00CA93-CB61-40CE-8EE6-8D1A55AF7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825" y="6852219"/>
            <a:ext cx="5295900" cy="1200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230509-8B2A-4177-BBA7-8DBB9CD79790}"/>
              </a:ext>
            </a:extLst>
          </p:cNvPr>
          <p:cNvSpPr txBox="1"/>
          <p:nvPr/>
        </p:nvSpPr>
        <p:spPr>
          <a:xfrm>
            <a:off x="720273" y="2871477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Arial Narrow" panose="020B0606020202030204" pitchFamily="34" charset="0"/>
              </a:rPr>
              <a:t>For example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EA813DDC-BB48-4933-A621-74CFBB9FB697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9CF9F34C-996D-476A-879D-6D73FE1CF4B8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17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CEAAF0-9CF3-4421-9522-7263E088B60F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655EF20-ED8A-4959-AC00-3AA5B3D71735}"/>
              </a:ext>
            </a:extLst>
          </p:cNvPr>
          <p:cNvSpPr txBox="1"/>
          <p:nvPr/>
        </p:nvSpPr>
        <p:spPr>
          <a:xfrm>
            <a:off x="526999" y="6922850"/>
            <a:ext cx="28170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Scatter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4F7AC-F933-409C-83EA-B6E03E3516F5}"/>
              </a:ext>
            </a:extLst>
          </p:cNvPr>
          <p:cNvSpPr txBox="1"/>
          <p:nvPr/>
        </p:nvSpPr>
        <p:spPr>
          <a:xfrm>
            <a:off x="1365052" y="214201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CREATE the graph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95E9A-8976-4DC9-80F3-4BF67DFB480D}"/>
              </a:ext>
            </a:extLst>
          </p:cNvPr>
          <p:cNvSpPr txBox="1"/>
          <p:nvPr/>
        </p:nvSpPr>
        <p:spPr>
          <a:xfrm>
            <a:off x="409605" y="1181432"/>
            <a:ext cx="611803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Insert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tab</a:t>
            </a:r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Select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Scatter Plot </a:t>
            </a:r>
            <a:endParaRPr lang="en-AU" sz="36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B565CE-592C-41BD-97CF-142088B4B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02" y="3173704"/>
            <a:ext cx="5504940" cy="328602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86A1C8D-F922-4CEF-A64D-C53DF8B7991A}"/>
              </a:ext>
            </a:extLst>
          </p:cNvPr>
          <p:cNvSpPr/>
          <p:nvPr/>
        </p:nvSpPr>
        <p:spPr>
          <a:xfrm>
            <a:off x="4293096" y="3618834"/>
            <a:ext cx="1125127" cy="120764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8346CCB9-FA95-45FB-8359-9686CE99FF0E}"/>
              </a:ext>
            </a:extLst>
          </p:cNvPr>
          <p:cNvSpPr/>
          <p:nvPr/>
        </p:nvSpPr>
        <p:spPr>
          <a:xfrm>
            <a:off x="1327834" y="3617541"/>
            <a:ext cx="1380045" cy="137862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F9DF61-CA6F-44FF-A553-03AA0616D383}"/>
              </a:ext>
            </a:extLst>
          </p:cNvPr>
          <p:cNvSpPr txBox="1"/>
          <p:nvPr/>
        </p:nvSpPr>
        <p:spPr>
          <a:xfrm rot="16200000">
            <a:off x="1379747" y="4081489"/>
            <a:ext cx="120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Insert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A93C19-C051-4525-89F7-BADDED93B3FE}"/>
              </a:ext>
            </a:extLst>
          </p:cNvPr>
          <p:cNvCxnSpPr>
            <a:cxnSpLocks/>
          </p:cNvCxnSpPr>
          <p:nvPr/>
        </p:nvCxnSpPr>
        <p:spPr>
          <a:xfrm>
            <a:off x="5270679" y="2010708"/>
            <a:ext cx="0" cy="6661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110ABFE-31C6-4067-9BC8-A1EB5F78C698}"/>
              </a:ext>
            </a:extLst>
          </p:cNvPr>
          <p:cNvCxnSpPr>
            <a:cxnSpLocks/>
          </p:cNvCxnSpPr>
          <p:nvPr/>
        </p:nvCxnSpPr>
        <p:spPr>
          <a:xfrm flipH="1">
            <a:off x="5243460" y="2676885"/>
            <a:ext cx="61588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F9F9D05-5705-40D3-B21A-38DBA669DB06}"/>
              </a:ext>
            </a:extLst>
          </p:cNvPr>
          <p:cNvSpPr/>
          <p:nvPr/>
        </p:nvSpPr>
        <p:spPr>
          <a:xfrm>
            <a:off x="5393064" y="2058548"/>
            <a:ext cx="169216" cy="150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37985DB-23CF-4210-9EA0-73F210C050D3}"/>
              </a:ext>
            </a:extLst>
          </p:cNvPr>
          <p:cNvSpPr/>
          <p:nvPr/>
        </p:nvSpPr>
        <p:spPr>
          <a:xfrm>
            <a:off x="5554804" y="2202980"/>
            <a:ext cx="169216" cy="150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EE7A0BB-7BAD-47A8-ADC7-B4C1F0EAFF08}"/>
              </a:ext>
            </a:extLst>
          </p:cNvPr>
          <p:cNvSpPr/>
          <p:nvPr/>
        </p:nvSpPr>
        <p:spPr>
          <a:xfrm>
            <a:off x="5732832" y="2379936"/>
            <a:ext cx="169216" cy="150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64434C-EF65-473A-ADC2-754552BCACB2}"/>
              </a:ext>
            </a:extLst>
          </p:cNvPr>
          <p:cNvSpPr/>
          <p:nvPr/>
        </p:nvSpPr>
        <p:spPr>
          <a:xfrm>
            <a:off x="5384501" y="2424976"/>
            <a:ext cx="169216" cy="1502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B5C6ECA-E9AB-48BC-8176-7D8726195F1F}"/>
              </a:ext>
            </a:extLst>
          </p:cNvPr>
          <p:cNvSpPr/>
          <p:nvPr/>
        </p:nvSpPr>
        <p:spPr>
          <a:xfrm>
            <a:off x="5763032" y="2019897"/>
            <a:ext cx="169216" cy="1502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4FB7D80-0F2C-4A74-9102-2E779795CA0B}"/>
              </a:ext>
            </a:extLst>
          </p:cNvPr>
          <p:cNvCxnSpPr>
            <a:cxnSpLocks/>
          </p:cNvCxnSpPr>
          <p:nvPr/>
        </p:nvCxnSpPr>
        <p:spPr>
          <a:xfrm>
            <a:off x="3780141" y="6809318"/>
            <a:ext cx="0" cy="149589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E9CA45E-495C-4263-800F-FC41DA83D1D2}"/>
              </a:ext>
            </a:extLst>
          </p:cNvPr>
          <p:cNvCxnSpPr>
            <a:cxnSpLocks/>
          </p:cNvCxnSpPr>
          <p:nvPr/>
        </p:nvCxnSpPr>
        <p:spPr>
          <a:xfrm flipH="1">
            <a:off x="3752922" y="8305211"/>
            <a:ext cx="162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D9AECA39-1553-4129-8C19-67905F5CF3AA}"/>
              </a:ext>
            </a:extLst>
          </p:cNvPr>
          <p:cNvSpPr/>
          <p:nvPr/>
        </p:nvSpPr>
        <p:spPr>
          <a:xfrm>
            <a:off x="3888608" y="6863349"/>
            <a:ext cx="216007" cy="2077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D6816E6-D4AF-43EC-9EE9-77D1CCEDDA36}"/>
              </a:ext>
            </a:extLst>
          </p:cNvPr>
          <p:cNvSpPr/>
          <p:nvPr/>
        </p:nvSpPr>
        <p:spPr>
          <a:xfrm>
            <a:off x="4286428" y="6999632"/>
            <a:ext cx="216007" cy="2077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C92B5DB-EAF3-4EE3-A72A-B011741BE404}"/>
              </a:ext>
            </a:extLst>
          </p:cNvPr>
          <p:cNvSpPr/>
          <p:nvPr/>
        </p:nvSpPr>
        <p:spPr>
          <a:xfrm>
            <a:off x="4726128" y="7352454"/>
            <a:ext cx="216007" cy="2077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885CF13-E22C-4F14-BB9E-966C9AB32EE4}"/>
              </a:ext>
            </a:extLst>
          </p:cNvPr>
          <p:cNvSpPr/>
          <p:nvPr/>
        </p:nvSpPr>
        <p:spPr>
          <a:xfrm>
            <a:off x="5000085" y="7869591"/>
            <a:ext cx="216007" cy="2077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74E53B8-6F14-42DC-8D31-9634D632DEFB}"/>
              </a:ext>
            </a:extLst>
          </p:cNvPr>
          <p:cNvSpPr/>
          <p:nvPr/>
        </p:nvSpPr>
        <p:spPr>
          <a:xfrm>
            <a:off x="4230503" y="7523015"/>
            <a:ext cx="216007" cy="2077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491A21A-885D-4B71-83E5-58F7F859C6D3}"/>
              </a:ext>
            </a:extLst>
          </p:cNvPr>
          <p:cNvSpPr/>
          <p:nvPr/>
        </p:nvSpPr>
        <p:spPr>
          <a:xfrm>
            <a:off x="4530348" y="7834677"/>
            <a:ext cx="216007" cy="2077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9F8A7E18-935B-436A-9B76-9729F5EB2674}"/>
              </a:ext>
            </a:extLst>
          </p:cNvPr>
          <p:cNvSpPr/>
          <p:nvPr/>
        </p:nvSpPr>
        <p:spPr>
          <a:xfrm>
            <a:off x="4942406" y="7087168"/>
            <a:ext cx="216007" cy="2077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0559777-D9BE-4D40-8417-C38B01759760}"/>
              </a:ext>
            </a:extLst>
          </p:cNvPr>
          <p:cNvSpPr/>
          <p:nvPr/>
        </p:nvSpPr>
        <p:spPr>
          <a:xfrm>
            <a:off x="3902526" y="7953244"/>
            <a:ext cx="216007" cy="2077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1BB8F3-22F8-4E34-AE22-DBCCDB9310B1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6">
            <a:extLst>
              <a:ext uri="{FF2B5EF4-FFF2-40B4-BE49-F238E27FC236}">
                <a16:creationId xmlns:a16="http://schemas.microsoft.com/office/drawing/2014/main" id="{F6018DA2-4E44-4FB9-B60A-F6E1D9137819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73</a:t>
            </a:r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27D3623F-0EE6-45BE-A100-2B0DBECA9034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3AA60157-056D-4ACD-8909-25015BEA236A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986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CEAAF0-9CF3-4421-9522-7263E088B60F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7ED5D-69E2-4CC6-B487-311EBA63DC6E}"/>
              </a:ext>
            </a:extLst>
          </p:cNvPr>
          <p:cNvSpPr txBox="1"/>
          <p:nvPr/>
        </p:nvSpPr>
        <p:spPr>
          <a:xfrm>
            <a:off x="409605" y="1227355"/>
            <a:ext cx="61180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Excel will generate a chart </a:t>
            </a: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that looks a little something </a:t>
            </a: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like this…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0D90DB-A601-4D27-8BC9-613298B71E46}"/>
              </a:ext>
            </a:extLst>
          </p:cNvPr>
          <p:cNvSpPr txBox="1"/>
          <p:nvPr/>
        </p:nvSpPr>
        <p:spPr>
          <a:xfrm>
            <a:off x="1357978" y="214201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CREATE the graph</a:t>
            </a:r>
            <a:endParaRPr lang="en-US" sz="2000" i="1" dirty="0">
              <a:latin typeface="Arial Narrow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F52E04-D9D1-4FAD-AF1D-7FF84846E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684" y="3302581"/>
            <a:ext cx="5210175" cy="2981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73C956-C0C5-46BF-9506-371D037F8DB0}"/>
              </a:ext>
            </a:extLst>
          </p:cNvPr>
          <p:cNvSpPr txBox="1"/>
          <p:nvPr/>
        </p:nvSpPr>
        <p:spPr>
          <a:xfrm>
            <a:off x="618698" y="6479270"/>
            <a:ext cx="580424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Now it’s time to add a trend line!</a:t>
            </a:r>
          </a:p>
          <a:p>
            <a:pPr algn="ctr"/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9AA590-CE88-4E0A-AF2F-AA275CC50797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37DC1B32-2583-4A95-9B47-1722343B311B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74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0DB2E7B1-7198-4ECA-BEA2-010D0984D8B9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0BD09BD2-86EF-40E4-AE74-30F1FE4B5030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845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CEAAF0-9CF3-4421-9522-7263E088B60F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7ED5D-69E2-4CC6-B487-311EBA63DC6E}"/>
              </a:ext>
            </a:extLst>
          </p:cNvPr>
          <p:cNvSpPr txBox="1"/>
          <p:nvPr/>
        </p:nvSpPr>
        <p:spPr>
          <a:xfrm>
            <a:off x="409605" y="1227355"/>
            <a:ext cx="611803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the Graph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Chart Design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tab</a:t>
            </a:r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Add Chart Element</a:t>
            </a:r>
            <a:endParaRPr lang="en-AU" sz="40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8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(drop down box of options appears)</a:t>
            </a:r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2" descr="Free Cursor Clip Art with No Background - ClipartKey">
            <a:extLst>
              <a:ext uri="{FF2B5EF4-FFF2-40B4-BE49-F238E27FC236}">
                <a16:creationId xmlns:a16="http://schemas.microsoft.com/office/drawing/2014/main" id="{D488D6F6-9F84-4925-AAE6-99B806EB6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937">
            <a:off x="5086775" y="1324012"/>
            <a:ext cx="391869" cy="3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54D46C-2B84-4D08-A6C2-2D82DD35DF88}"/>
              </a:ext>
            </a:extLst>
          </p:cNvPr>
          <p:cNvSpPr/>
          <p:nvPr/>
        </p:nvSpPr>
        <p:spPr>
          <a:xfrm>
            <a:off x="5157937" y="1218005"/>
            <a:ext cx="381688" cy="430889"/>
          </a:xfrm>
          <a:custGeom>
            <a:avLst/>
            <a:gdLst>
              <a:gd name="connsiteX0" fmla="*/ 349857 w 381688"/>
              <a:gd name="connsiteY0" fmla="*/ 429370 h 430889"/>
              <a:gd name="connsiteX1" fmla="*/ 341906 w 381688"/>
              <a:gd name="connsiteY1" fmla="*/ 389613 h 430889"/>
              <a:gd name="connsiteX2" fmla="*/ 333955 w 381688"/>
              <a:gd name="connsiteY2" fmla="*/ 326003 h 430889"/>
              <a:gd name="connsiteX3" fmla="*/ 310101 w 381688"/>
              <a:gd name="connsiteY3" fmla="*/ 278295 h 430889"/>
              <a:gd name="connsiteX4" fmla="*/ 294198 w 381688"/>
              <a:gd name="connsiteY4" fmla="*/ 230587 h 430889"/>
              <a:gd name="connsiteX5" fmla="*/ 286247 w 381688"/>
              <a:gd name="connsiteY5" fmla="*/ 206733 h 430889"/>
              <a:gd name="connsiteX6" fmla="*/ 262393 w 381688"/>
              <a:gd name="connsiteY6" fmla="*/ 190831 h 430889"/>
              <a:gd name="connsiteX7" fmla="*/ 238539 w 381688"/>
              <a:gd name="connsiteY7" fmla="*/ 182880 h 430889"/>
              <a:gd name="connsiteX8" fmla="*/ 174929 w 381688"/>
              <a:gd name="connsiteY8" fmla="*/ 190831 h 430889"/>
              <a:gd name="connsiteX9" fmla="*/ 151075 w 381688"/>
              <a:gd name="connsiteY9" fmla="*/ 198782 h 430889"/>
              <a:gd name="connsiteX10" fmla="*/ 87464 w 381688"/>
              <a:gd name="connsiteY10" fmla="*/ 190831 h 430889"/>
              <a:gd name="connsiteX11" fmla="*/ 23854 w 381688"/>
              <a:gd name="connsiteY11" fmla="*/ 151074 h 430889"/>
              <a:gd name="connsiteX12" fmla="*/ 0 w 381688"/>
              <a:gd name="connsiteY12" fmla="*/ 143123 h 430889"/>
              <a:gd name="connsiteX13" fmla="*/ 7951 w 381688"/>
              <a:gd name="connsiteY13" fmla="*/ 119269 h 430889"/>
              <a:gd name="connsiteX14" fmla="*/ 55659 w 381688"/>
              <a:gd name="connsiteY14" fmla="*/ 103367 h 430889"/>
              <a:gd name="connsiteX15" fmla="*/ 127221 w 381688"/>
              <a:gd name="connsiteY15" fmla="*/ 79513 h 430889"/>
              <a:gd name="connsiteX16" fmla="*/ 151075 w 381688"/>
              <a:gd name="connsiteY16" fmla="*/ 71561 h 430889"/>
              <a:gd name="connsiteX17" fmla="*/ 198783 w 381688"/>
              <a:gd name="connsiteY17" fmla="*/ 39756 h 430889"/>
              <a:gd name="connsiteX18" fmla="*/ 222636 w 381688"/>
              <a:gd name="connsiteY18" fmla="*/ 23853 h 430889"/>
              <a:gd name="connsiteX19" fmla="*/ 270344 w 381688"/>
              <a:gd name="connsiteY19" fmla="*/ 7951 h 430889"/>
              <a:gd name="connsiteX20" fmla="*/ 294198 w 381688"/>
              <a:gd name="connsiteY20" fmla="*/ 0 h 430889"/>
              <a:gd name="connsiteX21" fmla="*/ 341906 w 381688"/>
              <a:gd name="connsiteY21" fmla="*/ 31805 h 430889"/>
              <a:gd name="connsiteX22" fmla="*/ 357809 w 381688"/>
              <a:gd name="connsiteY22" fmla="*/ 79513 h 430889"/>
              <a:gd name="connsiteX23" fmla="*/ 365760 w 381688"/>
              <a:gd name="connsiteY23" fmla="*/ 143123 h 430889"/>
              <a:gd name="connsiteX24" fmla="*/ 381663 w 381688"/>
              <a:gd name="connsiteY24" fmla="*/ 333954 h 430889"/>
              <a:gd name="connsiteX25" fmla="*/ 349857 w 381688"/>
              <a:gd name="connsiteY25" fmla="*/ 429370 h 43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1688" h="430889">
                <a:moveTo>
                  <a:pt x="349857" y="429370"/>
                </a:moveTo>
                <a:cubicBezTo>
                  <a:pt x="343231" y="438646"/>
                  <a:pt x="343961" y="402971"/>
                  <a:pt x="341906" y="389613"/>
                </a:cubicBezTo>
                <a:cubicBezTo>
                  <a:pt x="338657" y="368493"/>
                  <a:pt x="337778" y="347027"/>
                  <a:pt x="333955" y="326003"/>
                </a:cubicBezTo>
                <a:cubicBezTo>
                  <a:pt x="327264" y="289202"/>
                  <a:pt x="325769" y="313548"/>
                  <a:pt x="310101" y="278295"/>
                </a:cubicBezTo>
                <a:cubicBezTo>
                  <a:pt x="303293" y="262977"/>
                  <a:pt x="299499" y="246490"/>
                  <a:pt x="294198" y="230587"/>
                </a:cubicBezTo>
                <a:cubicBezTo>
                  <a:pt x="291548" y="222636"/>
                  <a:pt x="293221" y="211382"/>
                  <a:pt x="286247" y="206733"/>
                </a:cubicBezTo>
                <a:cubicBezTo>
                  <a:pt x="278296" y="201432"/>
                  <a:pt x="270940" y="195105"/>
                  <a:pt x="262393" y="190831"/>
                </a:cubicBezTo>
                <a:cubicBezTo>
                  <a:pt x="254896" y="187083"/>
                  <a:pt x="246490" y="185530"/>
                  <a:pt x="238539" y="182880"/>
                </a:cubicBezTo>
                <a:cubicBezTo>
                  <a:pt x="217336" y="185530"/>
                  <a:pt x="195953" y="187009"/>
                  <a:pt x="174929" y="190831"/>
                </a:cubicBezTo>
                <a:cubicBezTo>
                  <a:pt x="166683" y="192330"/>
                  <a:pt x="159456" y="198782"/>
                  <a:pt x="151075" y="198782"/>
                </a:cubicBezTo>
                <a:cubicBezTo>
                  <a:pt x="129706" y="198782"/>
                  <a:pt x="108668" y="193481"/>
                  <a:pt x="87464" y="190831"/>
                </a:cubicBezTo>
                <a:cubicBezTo>
                  <a:pt x="62264" y="153030"/>
                  <a:pt x="80627" y="169998"/>
                  <a:pt x="23854" y="151074"/>
                </a:cubicBezTo>
                <a:lnTo>
                  <a:pt x="0" y="143123"/>
                </a:lnTo>
                <a:cubicBezTo>
                  <a:pt x="2650" y="135172"/>
                  <a:pt x="1131" y="124141"/>
                  <a:pt x="7951" y="119269"/>
                </a:cubicBezTo>
                <a:cubicBezTo>
                  <a:pt x="21592" y="109526"/>
                  <a:pt x="39756" y="108668"/>
                  <a:pt x="55659" y="103367"/>
                </a:cubicBezTo>
                <a:lnTo>
                  <a:pt x="127221" y="79513"/>
                </a:lnTo>
                <a:cubicBezTo>
                  <a:pt x="135172" y="76862"/>
                  <a:pt x="144101" y="76210"/>
                  <a:pt x="151075" y="71561"/>
                </a:cubicBezTo>
                <a:lnTo>
                  <a:pt x="198783" y="39756"/>
                </a:lnTo>
                <a:cubicBezTo>
                  <a:pt x="206734" y="34455"/>
                  <a:pt x="213570" y="26875"/>
                  <a:pt x="222636" y="23853"/>
                </a:cubicBezTo>
                <a:lnTo>
                  <a:pt x="270344" y="7951"/>
                </a:lnTo>
                <a:lnTo>
                  <a:pt x="294198" y="0"/>
                </a:lnTo>
                <a:cubicBezTo>
                  <a:pt x="325855" y="7914"/>
                  <a:pt x="328178" y="918"/>
                  <a:pt x="341906" y="31805"/>
                </a:cubicBezTo>
                <a:cubicBezTo>
                  <a:pt x="348714" y="47123"/>
                  <a:pt x="357809" y="79513"/>
                  <a:pt x="357809" y="79513"/>
                </a:cubicBezTo>
                <a:cubicBezTo>
                  <a:pt x="360459" y="100716"/>
                  <a:pt x="363400" y="121885"/>
                  <a:pt x="365760" y="143123"/>
                </a:cubicBezTo>
                <a:cubicBezTo>
                  <a:pt x="372175" y="200863"/>
                  <a:pt x="379127" y="278172"/>
                  <a:pt x="381663" y="333954"/>
                </a:cubicBezTo>
                <a:cubicBezTo>
                  <a:pt x="382626" y="355136"/>
                  <a:pt x="356483" y="420094"/>
                  <a:pt x="349857" y="42937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E2ABD59-668E-4008-870F-6B08D619A70A}"/>
              </a:ext>
            </a:extLst>
          </p:cNvPr>
          <p:cNvSpPr/>
          <p:nvPr/>
        </p:nvSpPr>
        <p:spPr>
          <a:xfrm>
            <a:off x="4981134" y="1299852"/>
            <a:ext cx="346404" cy="514500"/>
          </a:xfrm>
          <a:custGeom>
            <a:avLst/>
            <a:gdLst>
              <a:gd name="connsiteX0" fmla="*/ 192706 w 346404"/>
              <a:gd name="connsiteY0" fmla="*/ 45373 h 514500"/>
              <a:gd name="connsiteX1" fmla="*/ 184754 w 346404"/>
              <a:gd name="connsiteY1" fmla="*/ 85130 h 514500"/>
              <a:gd name="connsiteX2" fmla="*/ 168852 w 346404"/>
              <a:gd name="connsiteY2" fmla="*/ 108984 h 514500"/>
              <a:gd name="connsiteX3" fmla="*/ 176803 w 346404"/>
              <a:gd name="connsiteY3" fmla="*/ 188497 h 514500"/>
              <a:gd name="connsiteX4" fmla="*/ 184754 w 346404"/>
              <a:gd name="connsiteY4" fmla="*/ 164643 h 514500"/>
              <a:gd name="connsiteX5" fmla="*/ 192706 w 346404"/>
              <a:gd name="connsiteY5" fmla="*/ 196448 h 514500"/>
              <a:gd name="connsiteX6" fmla="*/ 200657 w 346404"/>
              <a:gd name="connsiteY6" fmla="*/ 236205 h 514500"/>
              <a:gd name="connsiteX7" fmla="*/ 208608 w 346404"/>
              <a:gd name="connsiteY7" fmla="*/ 260059 h 514500"/>
              <a:gd name="connsiteX8" fmla="*/ 192706 w 346404"/>
              <a:gd name="connsiteY8" fmla="*/ 236205 h 514500"/>
              <a:gd name="connsiteX9" fmla="*/ 168852 w 346404"/>
              <a:gd name="connsiteY9" fmla="*/ 228253 h 514500"/>
              <a:gd name="connsiteX10" fmla="*/ 152949 w 346404"/>
              <a:gd name="connsiteY10" fmla="*/ 252107 h 514500"/>
              <a:gd name="connsiteX11" fmla="*/ 137046 w 346404"/>
              <a:gd name="connsiteY11" fmla="*/ 323669 h 514500"/>
              <a:gd name="connsiteX12" fmla="*/ 160900 w 346404"/>
              <a:gd name="connsiteY12" fmla="*/ 339572 h 514500"/>
              <a:gd name="connsiteX13" fmla="*/ 184754 w 346404"/>
              <a:gd name="connsiteY13" fmla="*/ 363426 h 514500"/>
              <a:gd name="connsiteX14" fmla="*/ 232462 w 346404"/>
              <a:gd name="connsiteY14" fmla="*/ 379328 h 514500"/>
              <a:gd name="connsiteX15" fmla="*/ 248365 w 346404"/>
              <a:gd name="connsiteY15" fmla="*/ 403182 h 514500"/>
              <a:gd name="connsiteX16" fmla="*/ 296073 w 346404"/>
              <a:gd name="connsiteY16" fmla="*/ 427036 h 514500"/>
              <a:gd name="connsiteX17" fmla="*/ 319926 w 346404"/>
              <a:gd name="connsiteY17" fmla="*/ 450890 h 514500"/>
              <a:gd name="connsiteX18" fmla="*/ 343780 w 346404"/>
              <a:gd name="connsiteY18" fmla="*/ 466793 h 514500"/>
              <a:gd name="connsiteX19" fmla="*/ 335829 w 346404"/>
              <a:gd name="connsiteY19" fmla="*/ 434987 h 514500"/>
              <a:gd name="connsiteX20" fmla="*/ 296073 w 346404"/>
              <a:gd name="connsiteY20" fmla="*/ 395231 h 514500"/>
              <a:gd name="connsiteX21" fmla="*/ 272219 w 346404"/>
              <a:gd name="connsiteY21" fmla="*/ 387280 h 514500"/>
              <a:gd name="connsiteX22" fmla="*/ 240413 w 346404"/>
              <a:gd name="connsiteY22" fmla="*/ 506549 h 514500"/>
              <a:gd name="connsiteX23" fmla="*/ 216559 w 346404"/>
              <a:gd name="connsiteY23" fmla="*/ 514500 h 514500"/>
              <a:gd name="connsiteX24" fmla="*/ 144998 w 346404"/>
              <a:gd name="connsiteY24" fmla="*/ 498598 h 514500"/>
              <a:gd name="connsiteX25" fmla="*/ 65485 w 346404"/>
              <a:gd name="connsiteY25" fmla="*/ 403182 h 514500"/>
              <a:gd name="connsiteX26" fmla="*/ 41631 w 346404"/>
              <a:gd name="connsiteY26" fmla="*/ 355474 h 514500"/>
              <a:gd name="connsiteX27" fmla="*/ 33679 w 346404"/>
              <a:gd name="connsiteY27" fmla="*/ 323669 h 514500"/>
              <a:gd name="connsiteX28" fmla="*/ 17777 w 346404"/>
              <a:gd name="connsiteY28" fmla="*/ 275961 h 514500"/>
              <a:gd name="connsiteX29" fmla="*/ 9826 w 346404"/>
              <a:gd name="connsiteY29" fmla="*/ 244156 h 514500"/>
              <a:gd name="connsiteX30" fmla="*/ 17777 w 346404"/>
              <a:gd name="connsiteY30" fmla="*/ 13568 h 514500"/>
              <a:gd name="connsiteX31" fmla="*/ 129095 w 346404"/>
              <a:gd name="connsiteY31" fmla="*/ 21520 h 514500"/>
              <a:gd name="connsiteX32" fmla="*/ 176803 w 346404"/>
              <a:gd name="connsiteY32" fmla="*/ 45373 h 514500"/>
              <a:gd name="connsiteX33" fmla="*/ 192706 w 346404"/>
              <a:gd name="connsiteY33" fmla="*/ 45373 h 5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46404" h="514500">
                <a:moveTo>
                  <a:pt x="192706" y="45373"/>
                </a:moveTo>
                <a:cubicBezTo>
                  <a:pt x="194031" y="51999"/>
                  <a:pt x="189499" y="72476"/>
                  <a:pt x="184754" y="85130"/>
                </a:cubicBezTo>
                <a:cubicBezTo>
                  <a:pt x="181399" y="94078"/>
                  <a:pt x="169585" y="99456"/>
                  <a:pt x="168852" y="108984"/>
                </a:cubicBezTo>
                <a:cubicBezTo>
                  <a:pt x="166809" y="135542"/>
                  <a:pt x="174153" y="161993"/>
                  <a:pt x="176803" y="188497"/>
                </a:cubicBezTo>
                <a:cubicBezTo>
                  <a:pt x="179453" y="180546"/>
                  <a:pt x="177257" y="160895"/>
                  <a:pt x="184754" y="164643"/>
                </a:cubicBezTo>
                <a:cubicBezTo>
                  <a:pt x="194528" y="169530"/>
                  <a:pt x="190335" y="185780"/>
                  <a:pt x="192706" y="196448"/>
                </a:cubicBezTo>
                <a:cubicBezTo>
                  <a:pt x="195638" y="209641"/>
                  <a:pt x="197379" y="223094"/>
                  <a:pt x="200657" y="236205"/>
                </a:cubicBezTo>
                <a:cubicBezTo>
                  <a:pt x="202690" y="244336"/>
                  <a:pt x="216989" y="260059"/>
                  <a:pt x="208608" y="260059"/>
                </a:cubicBezTo>
                <a:cubicBezTo>
                  <a:pt x="199052" y="260059"/>
                  <a:pt x="200168" y="242175"/>
                  <a:pt x="192706" y="236205"/>
                </a:cubicBezTo>
                <a:cubicBezTo>
                  <a:pt x="186161" y="230969"/>
                  <a:pt x="176803" y="230904"/>
                  <a:pt x="168852" y="228253"/>
                </a:cubicBezTo>
                <a:cubicBezTo>
                  <a:pt x="163551" y="236204"/>
                  <a:pt x="159706" y="245350"/>
                  <a:pt x="152949" y="252107"/>
                </a:cubicBezTo>
                <a:cubicBezTo>
                  <a:pt x="124480" y="280576"/>
                  <a:pt x="106213" y="254294"/>
                  <a:pt x="137046" y="323669"/>
                </a:cubicBezTo>
                <a:cubicBezTo>
                  <a:pt x="140927" y="332402"/>
                  <a:pt x="153559" y="333454"/>
                  <a:pt x="160900" y="339572"/>
                </a:cubicBezTo>
                <a:cubicBezTo>
                  <a:pt x="169539" y="346771"/>
                  <a:pt x="174924" y="357965"/>
                  <a:pt x="184754" y="363426"/>
                </a:cubicBezTo>
                <a:cubicBezTo>
                  <a:pt x="199407" y="371567"/>
                  <a:pt x="232462" y="379328"/>
                  <a:pt x="232462" y="379328"/>
                </a:cubicBezTo>
                <a:cubicBezTo>
                  <a:pt x="237763" y="387279"/>
                  <a:pt x="241608" y="396425"/>
                  <a:pt x="248365" y="403182"/>
                </a:cubicBezTo>
                <a:cubicBezTo>
                  <a:pt x="263780" y="418597"/>
                  <a:pt x="276671" y="420569"/>
                  <a:pt x="296073" y="427036"/>
                </a:cubicBezTo>
                <a:cubicBezTo>
                  <a:pt x="304024" y="434987"/>
                  <a:pt x="311288" y="443691"/>
                  <a:pt x="319926" y="450890"/>
                </a:cubicBezTo>
                <a:cubicBezTo>
                  <a:pt x="327267" y="457008"/>
                  <a:pt x="337023" y="473550"/>
                  <a:pt x="343780" y="466793"/>
                </a:cubicBezTo>
                <a:cubicBezTo>
                  <a:pt x="351507" y="459066"/>
                  <a:pt x="340134" y="445032"/>
                  <a:pt x="335829" y="434987"/>
                </a:cubicBezTo>
                <a:cubicBezTo>
                  <a:pt x="327155" y="414748"/>
                  <a:pt x="315348" y="404868"/>
                  <a:pt x="296073" y="395231"/>
                </a:cubicBezTo>
                <a:cubicBezTo>
                  <a:pt x="288576" y="391483"/>
                  <a:pt x="280170" y="389930"/>
                  <a:pt x="272219" y="387280"/>
                </a:cubicBezTo>
                <a:cubicBezTo>
                  <a:pt x="266071" y="467197"/>
                  <a:pt x="292319" y="480596"/>
                  <a:pt x="240413" y="506549"/>
                </a:cubicBezTo>
                <a:cubicBezTo>
                  <a:pt x="232916" y="510297"/>
                  <a:pt x="224510" y="511850"/>
                  <a:pt x="216559" y="514500"/>
                </a:cubicBezTo>
                <a:cubicBezTo>
                  <a:pt x="215351" y="514299"/>
                  <a:pt x="155674" y="506902"/>
                  <a:pt x="144998" y="498598"/>
                </a:cubicBezTo>
                <a:cubicBezTo>
                  <a:pt x="125066" y="483096"/>
                  <a:pt x="74674" y="430748"/>
                  <a:pt x="65485" y="403182"/>
                </a:cubicBezTo>
                <a:cubicBezTo>
                  <a:pt x="54511" y="370262"/>
                  <a:pt x="62182" y="386302"/>
                  <a:pt x="41631" y="355474"/>
                </a:cubicBezTo>
                <a:cubicBezTo>
                  <a:pt x="38980" y="344872"/>
                  <a:pt x="36819" y="334136"/>
                  <a:pt x="33679" y="323669"/>
                </a:cubicBezTo>
                <a:cubicBezTo>
                  <a:pt x="28862" y="307613"/>
                  <a:pt x="21842" y="292223"/>
                  <a:pt x="17777" y="275961"/>
                </a:cubicBezTo>
                <a:lnTo>
                  <a:pt x="9826" y="244156"/>
                </a:lnTo>
                <a:cubicBezTo>
                  <a:pt x="12476" y="167293"/>
                  <a:pt x="-18541" y="81361"/>
                  <a:pt x="17777" y="13568"/>
                </a:cubicBezTo>
                <a:cubicBezTo>
                  <a:pt x="35344" y="-19224"/>
                  <a:pt x="92149" y="17173"/>
                  <a:pt x="129095" y="21520"/>
                </a:cubicBezTo>
                <a:cubicBezTo>
                  <a:pt x="139091" y="22696"/>
                  <a:pt x="172112" y="35992"/>
                  <a:pt x="176803" y="45373"/>
                </a:cubicBezTo>
                <a:cubicBezTo>
                  <a:pt x="181544" y="54856"/>
                  <a:pt x="191381" y="38747"/>
                  <a:pt x="192706" y="45373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A8BF43-68F6-42ED-9F4D-542A02EEB8FC}"/>
              </a:ext>
            </a:extLst>
          </p:cNvPr>
          <p:cNvSpPr txBox="1"/>
          <p:nvPr/>
        </p:nvSpPr>
        <p:spPr>
          <a:xfrm>
            <a:off x="1455225" y="214201"/>
            <a:ext cx="492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a TREND LINE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D2FE9F-2A9B-4255-9E4D-BAA7AB945C3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6">
            <a:extLst>
              <a:ext uri="{FF2B5EF4-FFF2-40B4-BE49-F238E27FC236}">
                <a16:creationId xmlns:a16="http://schemas.microsoft.com/office/drawing/2014/main" id="{E304FB46-C681-4FDA-93DC-719BB0389340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75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A6CE9CEA-D7C8-425B-806D-E1688CAEA338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B42566EF-B532-4EE6-B444-8D128E3C0EDA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DE7450-992C-4CA3-81F0-22A1F0C33E14}"/>
              </a:ext>
            </a:extLst>
          </p:cNvPr>
          <p:cNvSpPr/>
          <p:nvPr/>
        </p:nvSpPr>
        <p:spPr>
          <a:xfrm>
            <a:off x="692696" y="4642360"/>
            <a:ext cx="5551238" cy="394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4E44B64-00E3-48CF-B83E-9084C179B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936" y="4720591"/>
            <a:ext cx="5187671" cy="3667360"/>
          </a:xfrm>
          <a:prstGeom prst="rect">
            <a:avLst/>
          </a:prstGeom>
        </p:spPr>
      </p:pic>
      <p:pic>
        <p:nvPicPr>
          <p:cNvPr id="31" name="Picture 2" descr="Free Cursor Clip Art with No Background - ClipartKey">
            <a:extLst>
              <a:ext uri="{FF2B5EF4-FFF2-40B4-BE49-F238E27FC236}">
                <a16:creationId xmlns:a16="http://schemas.microsoft.com/office/drawing/2014/main" id="{D22E3AFB-4A16-4DBC-8C33-086ACBC0E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937">
            <a:off x="3662101" y="7493239"/>
            <a:ext cx="549576" cy="5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96E88BEC-8F83-4262-8E57-FE67FE19D756}"/>
              </a:ext>
            </a:extLst>
          </p:cNvPr>
          <p:cNvSpPr/>
          <p:nvPr/>
        </p:nvSpPr>
        <p:spPr>
          <a:xfrm>
            <a:off x="797393" y="4895720"/>
            <a:ext cx="577040" cy="56534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5D58546-01C9-47F3-98EB-AF86F6552548}"/>
              </a:ext>
            </a:extLst>
          </p:cNvPr>
          <p:cNvSpPr/>
          <p:nvPr/>
        </p:nvSpPr>
        <p:spPr>
          <a:xfrm>
            <a:off x="4551666" y="4602877"/>
            <a:ext cx="731043" cy="43204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2DBE1CF2-AEF3-49BB-90FF-7D0004460572}"/>
              </a:ext>
            </a:extLst>
          </p:cNvPr>
          <p:cNvSpPr/>
          <p:nvPr/>
        </p:nvSpPr>
        <p:spPr>
          <a:xfrm>
            <a:off x="4429969" y="3737498"/>
            <a:ext cx="935679" cy="90486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1E145A87-150A-4A37-8AA5-F2532AAC1669}"/>
              </a:ext>
            </a:extLst>
          </p:cNvPr>
          <p:cNvSpPr/>
          <p:nvPr/>
        </p:nvSpPr>
        <p:spPr>
          <a:xfrm>
            <a:off x="614066" y="4026828"/>
            <a:ext cx="935679" cy="90486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4057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912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6DF8FF8-F1F8-46F1-B89A-14AC132D4E28}"/>
              </a:ext>
            </a:extLst>
          </p:cNvPr>
          <p:cNvSpPr txBox="1"/>
          <p:nvPr/>
        </p:nvSpPr>
        <p:spPr>
          <a:xfrm>
            <a:off x="3370043" y="8016967"/>
            <a:ext cx="1688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highlight>
                  <a:srgbClr val="000000"/>
                </a:highlight>
              </a:rPr>
              <a:t>x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568018-5400-4704-9A13-2FA96A6C01DE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E4447D5C-DE03-4E80-820F-9D6415E5AF1A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7F371-5E92-4C2A-9ADA-BCD5A4163D27}"/>
              </a:ext>
            </a:extLst>
          </p:cNvPr>
          <p:cNvSpPr/>
          <p:nvPr/>
        </p:nvSpPr>
        <p:spPr>
          <a:xfrm>
            <a:off x="1076939" y="4144363"/>
            <a:ext cx="4801998" cy="38889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FA4AF0-4B37-4AD1-97C5-8F55A63B53A6}"/>
              </a:ext>
            </a:extLst>
          </p:cNvPr>
          <p:cNvCxnSpPr>
            <a:cxnSpLocks/>
          </p:cNvCxnSpPr>
          <p:nvPr/>
        </p:nvCxnSpPr>
        <p:spPr>
          <a:xfrm>
            <a:off x="1732735" y="7419557"/>
            <a:ext cx="384670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50AAA7C7-8312-4588-908B-9953D421DA58}"/>
              </a:ext>
            </a:extLst>
          </p:cNvPr>
          <p:cNvGraphicFramePr>
            <a:graphicFrameLocks noGrp="1"/>
          </p:cNvGraphicFramePr>
          <p:nvPr/>
        </p:nvGraphicFramePr>
        <p:xfrm>
          <a:off x="1699009" y="7439639"/>
          <a:ext cx="2949472" cy="18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BF567CEA-AA87-4578-B428-0DAE957777D4}"/>
              </a:ext>
            </a:extLst>
          </p:cNvPr>
          <p:cNvGraphicFramePr>
            <a:graphicFrameLocks noGrp="1"/>
          </p:cNvGraphicFramePr>
          <p:nvPr/>
        </p:nvGraphicFramePr>
        <p:xfrm>
          <a:off x="2267831" y="7515155"/>
          <a:ext cx="2949472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4FC083C9-A108-4167-B10A-6DD113A28D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22" t="48089"/>
          <a:stretch/>
        </p:blipFill>
        <p:spPr>
          <a:xfrm rot="16200000">
            <a:off x="432813" y="5836167"/>
            <a:ext cx="2443191" cy="2786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5D2F61-342F-4A34-97A5-D800F2CEF0C4}"/>
              </a:ext>
            </a:extLst>
          </p:cNvPr>
          <p:cNvCxnSpPr>
            <a:cxnSpLocks/>
          </p:cNvCxnSpPr>
          <p:nvPr/>
        </p:nvCxnSpPr>
        <p:spPr>
          <a:xfrm flipV="1">
            <a:off x="1732735" y="4449302"/>
            <a:ext cx="0" cy="29702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4BBAB46-4815-47F4-A2A0-47D6F879BC9F}"/>
              </a:ext>
            </a:extLst>
          </p:cNvPr>
          <p:cNvSpPr txBox="1"/>
          <p:nvPr/>
        </p:nvSpPr>
        <p:spPr>
          <a:xfrm>
            <a:off x="578621" y="5590746"/>
            <a:ext cx="72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highlight>
                  <a:srgbClr val="000000"/>
                </a:highlight>
              </a:rPr>
              <a:t>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9F3D59-D3F0-48FB-99D2-BDE766B025F4}"/>
              </a:ext>
            </a:extLst>
          </p:cNvPr>
          <p:cNvSpPr txBox="1"/>
          <p:nvPr/>
        </p:nvSpPr>
        <p:spPr>
          <a:xfrm>
            <a:off x="1199544" y="6646885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63C319-BCBF-433C-A97C-AC41D65613DA}"/>
              </a:ext>
            </a:extLst>
          </p:cNvPr>
          <p:cNvSpPr txBox="1"/>
          <p:nvPr/>
        </p:nvSpPr>
        <p:spPr>
          <a:xfrm>
            <a:off x="1195357" y="6060612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133B9-8CBC-4FD8-9E7C-59EF4299CE20}"/>
              </a:ext>
            </a:extLst>
          </p:cNvPr>
          <p:cNvSpPr txBox="1"/>
          <p:nvPr/>
        </p:nvSpPr>
        <p:spPr>
          <a:xfrm>
            <a:off x="1195356" y="5462109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C9FCE2-8EFF-4588-968E-0ECE74C93C71}"/>
              </a:ext>
            </a:extLst>
          </p:cNvPr>
          <p:cNvSpPr txBox="1"/>
          <p:nvPr/>
        </p:nvSpPr>
        <p:spPr>
          <a:xfrm>
            <a:off x="1207968" y="4823056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8115DF-0811-4F84-A2AC-45E1027410B5}"/>
              </a:ext>
            </a:extLst>
          </p:cNvPr>
          <p:cNvSpPr txBox="1"/>
          <p:nvPr/>
        </p:nvSpPr>
        <p:spPr>
          <a:xfrm>
            <a:off x="3464856" y="5506176"/>
            <a:ext cx="120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(3, 8)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48E298-49A6-441E-A7C4-D72CD61FAF1B}"/>
              </a:ext>
            </a:extLst>
          </p:cNvPr>
          <p:cNvSpPr/>
          <p:nvPr/>
        </p:nvSpPr>
        <p:spPr>
          <a:xfrm>
            <a:off x="2872172" y="6073014"/>
            <a:ext cx="566954" cy="5232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11B006-F1EB-4EA2-B2E1-366BF71C7711}"/>
              </a:ext>
            </a:extLst>
          </p:cNvPr>
          <p:cNvSpPr txBox="1"/>
          <p:nvPr/>
        </p:nvSpPr>
        <p:spPr>
          <a:xfrm>
            <a:off x="2835473" y="6125701"/>
            <a:ext cx="120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(2, 4)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7740D4-1FAB-476F-8365-9741AC5C281F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2AB3756-DCA6-4518-9A0E-B74AE08CFAFD}"/>
              </a:ext>
            </a:extLst>
          </p:cNvPr>
          <p:cNvCxnSpPr>
            <a:cxnSpLocks/>
          </p:cNvCxnSpPr>
          <p:nvPr/>
        </p:nvCxnSpPr>
        <p:spPr>
          <a:xfrm flipV="1">
            <a:off x="3173745" y="6646885"/>
            <a:ext cx="0" cy="751953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774CAE-67DE-4730-8EA8-D9CD0F399F27}"/>
              </a:ext>
            </a:extLst>
          </p:cNvPr>
          <p:cNvCxnSpPr>
            <a:cxnSpLocks/>
          </p:cNvCxnSpPr>
          <p:nvPr/>
        </p:nvCxnSpPr>
        <p:spPr>
          <a:xfrm>
            <a:off x="1793709" y="6322222"/>
            <a:ext cx="936104" cy="0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1C942966-ABFC-4D1B-82DA-69EC3BAA3ECA}"/>
              </a:ext>
            </a:extLst>
          </p:cNvPr>
          <p:cNvGraphicFramePr>
            <a:graphicFrameLocks noGrp="1"/>
          </p:cNvGraphicFramePr>
          <p:nvPr/>
        </p:nvGraphicFramePr>
        <p:xfrm>
          <a:off x="1063856" y="2132390"/>
          <a:ext cx="480200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500">
                  <a:extLst>
                    <a:ext uri="{9D8B030D-6E8A-4147-A177-3AD203B41FA5}">
                      <a16:colId xmlns:a16="http://schemas.microsoft.com/office/drawing/2014/main" val="3756724007"/>
                    </a:ext>
                  </a:extLst>
                </a:gridCol>
                <a:gridCol w="1200500">
                  <a:extLst>
                    <a:ext uri="{9D8B030D-6E8A-4147-A177-3AD203B41FA5}">
                      <a16:colId xmlns:a16="http://schemas.microsoft.com/office/drawing/2014/main" val="2466414718"/>
                    </a:ext>
                  </a:extLst>
                </a:gridCol>
                <a:gridCol w="1200500">
                  <a:extLst>
                    <a:ext uri="{9D8B030D-6E8A-4147-A177-3AD203B41FA5}">
                      <a16:colId xmlns:a16="http://schemas.microsoft.com/office/drawing/2014/main" val="1246048321"/>
                    </a:ext>
                  </a:extLst>
                </a:gridCol>
                <a:gridCol w="1200500">
                  <a:extLst>
                    <a:ext uri="{9D8B030D-6E8A-4147-A177-3AD203B41FA5}">
                      <a16:colId xmlns:a16="http://schemas.microsoft.com/office/drawing/2014/main" val="236294200"/>
                    </a:ext>
                  </a:extLst>
                </a:gridCol>
              </a:tblGrid>
              <a:tr h="743557"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401218"/>
                  </a:ext>
                </a:extLst>
              </a:tr>
              <a:tr h="743557"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636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9AF6DBA-2271-4044-9047-29E83DF5550D}"/>
              </a:ext>
            </a:extLst>
          </p:cNvPr>
          <p:cNvSpPr txBox="1"/>
          <p:nvPr/>
        </p:nvSpPr>
        <p:spPr>
          <a:xfrm>
            <a:off x="1432072" y="214200"/>
            <a:ext cx="49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SCATTER PLOT graph</a:t>
            </a:r>
          </a:p>
        </p:txBody>
      </p:sp>
      <p:sp>
        <p:nvSpPr>
          <p:cNvPr id="28" name="TextBox 36">
            <a:extLst>
              <a:ext uri="{FF2B5EF4-FFF2-40B4-BE49-F238E27FC236}">
                <a16:creationId xmlns:a16="http://schemas.microsoft.com/office/drawing/2014/main" id="{65FD6D05-129F-4F60-BF97-8E3BFA1FED76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B926A1D8-A7C6-4C26-BA05-BAD97A197649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16187-46FF-4B2D-B7A5-DBCCD5FFF814}"/>
              </a:ext>
            </a:extLst>
          </p:cNvPr>
          <p:cNvSpPr txBox="1"/>
          <p:nvPr/>
        </p:nvSpPr>
        <p:spPr>
          <a:xfrm>
            <a:off x="2336815" y="130817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example</a:t>
            </a:r>
          </a:p>
        </p:txBody>
      </p:sp>
    </p:spTree>
    <p:extLst>
      <p:ext uri="{BB962C8B-B14F-4D97-AF65-F5344CB8AC3E}">
        <p14:creationId xmlns:p14="http://schemas.microsoft.com/office/powerpoint/2010/main" val="11270398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CEAAF0-9CF3-4421-9522-7263E088B60F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7ED5D-69E2-4CC6-B487-311EBA63DC6E}"/>
              </a:ext>
            </a:extLst>
          </p:cNvPr>
          <p:cNvSpPr txBox="1"/>
          <p:nvPr/>
        </p:nvSpPr>
        <p:spPr>
          <a:xfrm>
            <a:off x="442560" y="1140526"/>
            <a:ext cx="6109218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</a:t>
            </a:r>
            <a:r>
              <a:rPr lang="en-AU" sz="3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Trendline</a:t>
            </a:r>
            <a:endParaRPr lang="en-AU" sz="38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3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More Trendline Options</a:t>
            </a:r>
            <a:endParaRPr lang="en-AU" sz="38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5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Format Trendline </a:t>
            </a:r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appears RHS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AA0DA1-B3A5-402A-B931-B5C9A2353816}"/>
              </a:ext>
            </a:extLst>
          </p:cNvPr>
          <p:cNvSpPr/>
          <p:nvPr/>
        </p:nvSpPr>
        <p:spPr>
          <a:xfrm>
            <a:off x="836712" y="3005517"/>
            <a:ext cx="5320915" cy="5440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2DE2A0-CFB2-4C4F-8CAF-5E7072EAE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290" y="3149304"/>
            <a:ext cx="5068998" cy="518236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152246D-7D81-4126-99F4-23C0DA6D20DD}"/>
              </a:ext>
            </a:extLst>
          </p:cNvPr>
          <p:cNvSpPr/>
          <p:nvPr/>
        </p:nvSpPr>
        <p:spPr>
          <a:xfrm>
            <a:off x="912614" y="5953818"/>
            <a:ext cx="1343986" cy="41838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E5B061-ECAD-44B8-AAC1-365997E18FC2}"/>
              </a:ext>
            </a:extLst>
          </p:cNvPr>
          <p:cNvSpPr/>
          <p:nvPr/>
        </p:nvSpPr>
        <p:spPr>
          <a:xfrm>
            <a:off x="1928113" y="7962335"/>
            <a:ext cx="1955278" cy="3693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1EA671-60D5-4F9E-AC2D-F3EAD21D95C9}"/>
              </a:ext>
            </a:extLst>
          </p:cNvPr>
          <p:cNvSpPr txBox="1"/>
          <p:nvPr/>
        </p:nvSpPr>
        <p:spPr>
          <a:xfrm>
            <a:off x="1455225" y="214201"/>
            <a:ext cx="492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a TREND LINE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765FE7-555D-4D4F-9E8B-17B8F6B214D3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6">
            <a:extLst>
              <a:ext uri="{FF2B5EF4-FFF2-40B4-BE49-F238E27FC236}">
                <a16:creationId xmlns:a16="http://schemas.microsoft.com/office/drawing/2014/main" id="{86AF8E70-7D02-4C7D-AC80-312079429321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76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D9AB5789-0AD8-48AC-84B5-EDE15BE87F75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7A4E0B8E-71EB-48A2-BF68-772D50D33FA3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842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811E1F-A078-4557-8613-ABD0E725E6C3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AFCF4-841E-483D-B069-5BA2ADF740C5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622E66-F5F1-4A55-938F-CA56CAE7620A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4863F95-3305-4FB0-A9DA-A6739B80DBCA}"/>
              </a:ext>
            </a:extLst>
          </p:cNvPr>
          <p:cNvSpPr/>
          <p:nvPr/>
        </p:nvSpPr>
        <p:spPr>
          <a:xfrm>
            <a:off x="568880" y="1082669"/>
            <a:ext cx="5814709" cy="76638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DC4B15-1D39-40FB-8D20-925F9F7BD370}"/>
              </a:ext>
            </a:extLst>
          </p:cNvPr>
          <p:cNvSpPr txBox="1"/>
          <p:nvPr/>
        </p:nvSpPr>
        <p:spPr>
          <a:xfrm>
            <a:off x="417214" y="1292856"/>
            <a:ext cx="61180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0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</a:t>
            </a:r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8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Linear </a:t>
            </a:r>
            <a:endParaRPr lang="en-AU" sz="40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067D3D-64D0-4365-9498-01BBEF272B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091" r="7749" b="6800"/>
          <a:stretch/>
        </p:blipFill>
        <p:spPr>
          <a:xfrm>
            <a:off x="3050615" y="2121022"/>
            <a:ext cx="911706" cy="8640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B0EEBB-06E7-4A44-9A4B-197E595AAB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24512"/>
          <a:stretch/>
        </p:blipFill>
        <p:spPr>
          <a:xfrm>
            <a:off x="1608371" y="4180699"/>
            <a:ext cx="3893285" cy="4211817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CC9EDEDA-6CF7-4B28-A7E3-3F7FCFB49A9A}"/>
              </a:ext>
            </a:extLst>
          </p:cNvPr>
          <p:cNvSpPr/>
          <p:nvPr/>
        </p:nvSpPr>
        <p:spPr>
          <a:xfrm>
            <a:off x="2474836" y="6759645"/>
            <a:ext cx="1207447" cy="58445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9B8EE81-7476-478C-AF74-3E9539B5C536}"/>
              </a:ext>
            </a:extLst>
          </p:cNvPr>
          <p:cNvSpPr/>
          <p:nvPr/>
        </p:nvSpPr>
        <p:spPr>
          <a:xfrm>
            <a:off x="2710857" y="5077932"/>
            <a:ext cx="765377" cy="75331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A36947-7779-47B0-8932-C9FF13D947E8}"/>
              </a:ext>
            </a:extLst>
          </p:cNvPr>
          <p:cNvSpPr txBox="1"/>
          <p:nvPr/>
        </p:nvSpPr>
        <p:spPr>
          <a:xfrm>
            <a:off x="1455225" y="214201"/>
            <a:ext cx="492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a TREND LINE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E0D48A2-3691-474C-A9EC-99D7B7D896A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6">
            <a:extLst>
              <a:ext uri="{FF2B5EF4-FFF2-40B4-BE49-F238E27FC236}">
                <a16:creationId xmlns:a16="http://schemas.microsoft.com/office/drawing/2014/main" id="{5BD13B8B-4871-4119-91B3-3532DF562FF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77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58F2EB31-967D-4B45-91A0-1CD0C13659FC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7EB6A2B6-5A07-4B57-9EEF-E3A244BC1200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843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811E1F-A078-4557-8613-ABD0E725E6C3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AFCF4-841E-483D-B069-5BA2ADF740C5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622E66-F5F1-4A55-938F-CA56CAE7620A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4863F95-3305-4FB0-A9DA-A6739B80DBCA}"/>
              </a:ext>
            </a:extLst>
          </p:cNvPr>
          <p:cNvSpPr/>
          <p:nvPr/>
        </p:nvSpPr>
        <p:spPr>
          <a:xfrm>
            <a:off x="561298" y="1075210"/>
            <a:ext cx="5814709" cy="76638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8C966D-34A2-4F1B-8B65-B00DCF1D4F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2763" b="5727"/>
          <a:stretch/>
        </p:blipFill>
        <p:spPr>
          <a:xfrm>
            <a:off x="2980649" y="1923181"/>
            <a:ext cx="1026457" cy="8956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DC4B15-1D39-40FB-8D20-925F9F7BD370}"/>
              </a:ext>
            </a:extLst>
          </p:cNvPr>
          <p:cNvSpPr txBox="1"/>
          <p:nvPr/>
        </p:nvSpPr>
        <p:spPr>
          <a:xfrm>
            <a:off x="434859" y="1193266"/>
            <a:ext cx="6118039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</a:t>
            </a:r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A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A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Change </a:t>
            </a:r>
            <a:r>
              <a:rPr lang="en-AU" sz="3600" b="1" u="sng" dirty="0" err="1">
                <a:solidFill>
                  <a:schemeClr val="bg1"/>
                </a:solidFill>
                <a:latin typeface="Arial Narrow" panose="020B0606020202030204" pitchFamily="34" charset="0"/>
              </a:rPr>
              <a:t>Color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to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3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Black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Change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3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Dash type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to </a:t>
            </a:r>
            <a:r>
              <a:rPr lang="en-AU" sz="3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Solid Line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047E9E-2AC4-4C69-94EC-9F77EE4C0D56}"/>
              </a:ext>
            </a:extLst>
          </p:cNvPr>
          <p:cNvSpPr/>
          <p:nvPr/>
        </p:nvSpPr>
        <p:spPr>
          <a:xfrm>
            <a:off x="2219191" y="4499556"/>
            <a:ext cx="2739591" cy="3946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3B90829-2868-4AD2-A8AD-C7F7818C5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6872" y="4540746"/>
            <a:ext cx="2619375" cy="390525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8D323EBB-5BA5-450F-8644-0BF2AC790ED4}"/>
              </a:ext>
            </a:extLst>
          </p:cNvPr>
          <p:cNvSpPr/>
          <p:nvPr/>
        </p:nvSpPr>
        <p:spPr>
          <a:xfrm>
            <a:off x="4165832" y="6443771"/>
            <a:ext cx="543338" cy="5385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95E9C6D-C1F2-4B70-A788-0E13B741F491}"/>
              </a:ext>
            </a:extLst>
          </p:cNvPr>
          <p:cNvSpPr/>
          <p:nvPr/>
        </p:nvSpPr>
        <p:spPr>
          <a:xfrm>
            <a:off x="2279325" y="5086601"/>
            <a:ext cx="580485" cy="52419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355C4E9-DB4A-424D-BAAC-8C7CC91C522D}"/>
              </a:ext>
            </a:extLst>
          </p:cNvPr>
          <p:cNvSpPr/>
          <p:nvPr/>
        </p:nvSpPr>
        <p:spPr>
          <a:xfrm>
            <a:off x="4165832" y="7605397"/>
            <a:ext cx="543338" cy="5385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FE6279-409B-4DE2-92EC-05AC88599D41}"/>
              </a:ext>
            </a:extLst>
          </p:cNvPr>
          <p:cNvSpPr txBox="1"/>
          <p:nvPr/>
        </p:nvSpPr>
        <p:spPr>
          <a:xfrm>
            <a:off x="1455225" y="214201"/>
            <a:ext cx="492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a TREND LINE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7F54C1-C6A3-4825-B4D9-24C3527C65E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6">
            <a:extLst>
              <a:ext uri="{FF2B5EF4-FFF2-40B4-BE49-F238E27FC236}">
                <a16:creationId xmlns:a16="http://schemas.microsoft.com/office/drawing/2014/main" id="{0D70AD7B-FAE7-45E4-8ECE-B1699905DC4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78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61613025-0767-4E18-B90D-1A87F76ACB2D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10C4AB8C-33F0-4193-8F35-EE4EBDB159A5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4533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811E1F-A078-4557-8613-ABD0E725E6C3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AFCF4-841E-483D-B069-5BA2ADF740C5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622E66-F5F1-4A55-938F-CA56CAE7620A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4863F95-3305-4FB0-A9DA-A6739B80DBCA}"/>
              </a:ext>
            </a:extLst>
          </p:cNvPr>
          <p:cNvSpPr/>
          <p:nvPr/>
        </p:nvSpPr>
        <p:spPr>
          <a:xfrm>
            <a:off x="568880" y="1082669"/>
            <a:ext cx="5814709" cy="76638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A36947-7779-47B0-8932-C9FF13D947E8}"/>
              </a:ext>
            </a:extLst>
          </p:cNvPr>
          <p:cNvSpPr txBox="1"/>
          <p:nvPr/>
        </p:nvSpPr>
        <p:spPr>
          <a:xfrm>
            <a:off x="1455225" y="214201"/>
            <a:ext cx="492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an EQUATION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7FD13-FC96-46A9-9B5F-986F9B89C5B9}"/>
              </a:ext>
            </a:extLst>
          </p:cNvPr>
          <p:cNvSpPr txBox="1"/>
          <p:nvPr/>
        </p:nvSpPr>
        <p:spPr>
          <a:xfrm>
            <a:off x="439269" y="1128005"/>
            <a:ext cx="611803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  </a:t>
            </a:r>
            <a:r>
              <a:rPr lang="en-AU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</a:t>
            </a:r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(scroll down)</a:t>
            </a:r>
          </a:p>
          <a:p>
            <a:pPr algn="ctr"/>
            <a:endParaRPr lang="en-AU" sz="400" b="1" i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 </a:t>
            </a:r>
            <a:r>
              <a:rPr lang="en-AU" sz="32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Display Equation on Chart</a:t>
            </a:r>
            <a:endParaRPr lang="en-AU" sz="3200" b="1" i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10C03-3573-419F-B23D-E0DF3BF6C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091" r="7749" b="6800"/>
          <a:stretch/>
        </p:blipFill>
        <p:spPr>
          <a:xfrm>
            <a:off x="3050615" y="1835696"/>
            <a:ext cx="911706" cy="864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EBEE76-9655-4AD7-8F9F-05F1BD0FC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5025" y="4035663"/>
            <a:ext cx="3144606" cy="453592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7E379E9-519F-418D-A1A2-FED28F9BF599}"/>
              </a:ext>
            </a:extLst>
          </p:cNvPr>
          <p:cNvSpPr/>
          <p:nvPr/>
        </p:nvSpPr>
        <p:spPr>
          <a:xfrm>
            <a:off x="2924944" y="4712184"/>
            <a:ext cx="792088" cy="72391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235DA4B-EEE7-427D-A41C-E5F4397B00BC}"/>
              </a:ext>
            </a:extLst>
          </p:cNvPr>
          <p:cNvSpPr/>
          <p:nvPr/>
        </p:nvSpPr>
        <p:spPr>
          <a:xfrm>
            <a:off x="5379242" y="5851194"/>
            <a:ext cx="417723" cy="90486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36F510-DDD5-49CB-9142-5626E8D06E4D}"/>
              </a:ext>
            </a:extLst>
          </p:cNvPr>
          <p:cNvSpPr/>
          <p:nvPr/>
        </p:nvSpPr>
        <p:spPr>
          <a:xfrm>
            <a:off x="2156368" y="7545508"/>
            <a:ext cx="2545264" cy="53656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A1E809-E914-4FA9-B624-6788A5AC395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6">
            <a:extLst>
              <a:ext uri="{FF2B5EF4-FFF2-40B4-BE49-F238E27FC236}">
                <a16:creationId xmlns:a16="http://schemas.microsoft.com/office/drawing/2014/main" id="{C8D98524-9F3C-4ECB-BAB8-B882EB561F2D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79</a:t>
            </a:r>
          </a:p>
        </p:txBody>
      </p:sp>
      <p:sp>
        <p:nvSpPr>
          <p:cNvPr id="20" name="TextBox 36">
            <a:extLst>
              <a:ext uri="{FF2B5EF4-FFF2-40B4-BE49-F238E27FC236}">
                <a16:creationId xmlns:a16="http://schemas.microsoft.com/office/drawing/2014/main" id="{B5E21775-7458-4E0E-9558-279B5BA44BBA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DD0495BC-DD04-46E0-BA1B-72AD2B3F26FC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208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811E1F-A078-4557-8613-ABD0E725E6C3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AFCF4-841E-483D-B069-5BA2ADF740C5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622E66-F5F1-4A55-938F-CA56CAE7620A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4863F95-3305-4FB0-A9DA-A6739B80DBCA}"/>
              </a:ext>
            </a:extLst>
          </p:cNvPr>
          <p:cNvSpPr/>
          <p:nvPr/>
        </p:nvSpPr>
        <p:spPr>
          <a:xfrm>
            <a:off x="568880" y="1082669"/>
            <a:ext cx="5814709" cy="76638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A36947-7779-47B0-8932-C9FF13D947E8}"/>
              </a:ext>
            </a:extLst>
          </p:cNvPr>
          <p:cNvSpPr txBox="1"/>
          <p:nvPr/>
        </p:nvSpPr>
        <p:spPr>
          <a:xfrm>
            <a:off x="1455225" y="214201"/>
            <a:ext cx="492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the r value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7FD13-FC96-46A9-9B5F-986F9B89C5B9}"/>
              </a:ext>
            </a:extLst>
          </p:cNvPr>
          <p:cNvSpPr txBox="1"/>
          <p:nvPr/>
        </p:nvSpPr>
        <p:spPr>
          <a:xfrm>
            <a:off x="439269" y="1128005"/>
            <a:ext cx="611803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</a:t>
            </a:r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(scroll down)</a:t>
            </a:r>
          </a:p>
          <a:p>
            <a:pPr algn="ctr"/>
            <a:endParaRPr lang="en-AU" sz="400" b="1" i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 </a:t>
            </a:r>
            <a:r>
              <a:rPr lang="en-AU" sz="28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Display R squared value on chart</a:t>
            </a:r>
            <a:endParaRPr lang="en-AU" sz="2800" b="1" i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10C03-3573-419F-B23D-E0DF3BF6C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091" r="7749" b="6800"/>
          <a:stretch/>
        </p:blipFill>
        <p:spPr>
          <a:xfrm>
            <a:off x="3050615" y="1835696"/>
            <a:ext cx="911706" cy="8640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8002DD-E114-4CC7-9F8D-51578DD70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4550" y="3962154"/>
            <a:ext cx="3135081" cy="456631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721E478-84D0-4B73-80F3-45BB6B13223F}"/>
              </a:ext>
            </a:extLst>
          </p:cNvPr>
          <p:cNvSpPr/>
          <p:nvPr/>
        </p:nvSpPr>
        <p:spPr>
          <a:xfrm>
            <a:off x="2944535" y="4605506"/>
            <a:ext cx="792088" cy="72391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89A6F248-CEB8-487A-88DA-5257690B4932}"/>
              </a:ext>
            </a:extLst>
          </p:cNvPr>
          <p:cNvSpPr/>
          <p:nvPr/>
        </p:nvSpPr>
        <p:spPr>
          <a:xfrm>
            <a:off x="5415268" y="5726280"/>
            <a:ext cx="417723" cy="90486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96D25FD-1EE2-41CB-A485-1E92F2E443E2}"/>
              </a:ext>
            </a:extLst>
          </p:cNvPr>
          <p:cNvSpPr/>
          <p:nvPr/>
        </p:nvSpPr>
        <p:spPr>
          <a:xfrm>
            <a:off x="2241931" y="7768593"/>
            <a:ext cx="2545264" cy="53656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FDA7C5-A4EB-4242-8645-A4408297D6D9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6">
            <a:extLst>
              <a:ext uri="{FF2B5EF4-FFF2-40B4-BE49-F238E27FC236}">
                <a16:creationId xmlns:a16="http://schemas.microsoft.com/office/drawing/2014/main" id="{B1A06D26-EF1E-4F7B-A12D-21DF2694A78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80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D0EE9EE4-0093-431D-82FB-E6FEF43D3187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D7526439-F955-46F3-9AAE-E5D2ED4F6DD4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720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811E1F-A078-4557-8613-ABD0E725E6C3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AFCF4-841E-483D-B069-5BA2ADF740C5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622E66-F5F1-4A55-938F-CA56CAE7620A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4863F95-3305-4FB0-A9DA-A6739B80DBCA}"/>
              </a:ext>
            </a:extLst>
          </p:cNvPr>
          <p:cNvSpPr/>
          <p:nvPr/>
        </p:nvSpPr>
        <p:spPr>
          <a:xfrm>
            <a:off x="568880" y="1082669"/>
            <a:ext cx="5814709" cy="76638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A36947-7779-47B0-8932-C9FF13D947E8}"/>
              </a:ext>
            </a:extLst>
          </p:cNvPr>
          <p:cNvSpPr txBox="1"/>
          <p:nvPr/>
        </p:nvSpPr>
        <p:spPr>
          <a:xfrm>
            <a:off x="1455225" y="214201"/>
            <a:ext cx="492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the r value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C8B65-81CC-4EC6-A96F-7BC34D3C30EC}"/>
              </a:ext>
            </a:extLst>
          </p:cNvPr>
          <p:cNvSpPr txBox="1"/>
          <p:nvPr/>
        </p:nvSpPr>
        <p:spPr>
          <a:xfrm>
            <a:off x="474411" y="1247876"/>
            <a:ext cx="611803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OPTIONAL: Change R</a:t>
            </a:r>
            <a:r>
              <a:rPr lang="en-AU" sz="4000" b="1" u="sng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r>
              <a:rPr lang="en-AU" sz="4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 to r</a:t>
            </a:r>
            <a:endParaRPr lang="en-AU" sz="20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6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the text box</a:t>
            </a:r>
          </a:p>
          <a:p>
            <a:pPr algn="ctr"/>
            <a:endParaRPr lang="en-AU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Delete R</a:t>
            </a:r>
            <a:r>
              <a:rPr lang="en-AU" sz="40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  <a:p>
            <a:pPr algn="ctr"/>
            <a:endParaRPr lang="en-AU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Type the r value instead </a:t>
            </a:r>
            <a:endParaRPr lang="en-AU" sz="4000" b="1" i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8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 descr="Free Cursor Clip Art with No Background - ClipartKey">
            <a:extLst>
              <a:ext uri="{FF2B5EF4-FFF2-40B4-BE49-F238E27FC236}">
                <a16:creationId xmlns:a16="http://schemas.microsoft.com/office/drawing/2014/main" id="{7B46BBAD-E9C6-46E2-96C9-BB1636282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937">
            <a:off x="5645639" y="2576952"/>
            <a:ext cx="391869" cy="3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F9A29D-0155-4678-A36D-A9D4BD67BEB1}"/>
              </a:ext>
            </a:extLst>
          </p:cNvPr>
          <p:cNvSpPr/>
          <p:nvPr/>
        </p:nvSpPr>
        <p:spPr>
          <a:xfrm>
            <a:off x="5716801" y="2470945"/>
            <a:ext cx="381688" cy="430889"/>
          </a:xfrm>
          <a:custGeom>
            <a:avLst/>
            <a:gdLst>
              <a:gd name="connsiteX0" fmla="*/ 349857 w 381688"/>
              <a:gd name="connsiteY0" fmla="*/ 429370 h 430889"/>
              <a:gd name="connsiteX1" fmla="*/ 341906 w 381688"/>
              <a:gd name="connsiteY1" fmla="*/ 389613 h 430889"/>
              <a:gd name="connsiteX2" fmla="*/ 333955 w 381688"/>
              <a:gd name="connsiteY2" fmla="*/ 326003 h 430889"/>
              <a:gd name="connsiteX3" fmla="*/ 310101 w 381688"/>
              <a:gd name="connsiteY3" fmla="*/ 278295 h 430889"/>
              <a:gd name="connsiteX4" fmla="*/ 294198 w 381688"/>
              <a:gd name="connsiteY4" fmla="*/ 230587 h 430889"/>
              <a:gd name="connsiteX5" fmla="*/ 286247 w 381688"/>
              <a:gd name="connsiteY5" fmla="*/ 206733 h 430889"/>
              <a:gd name="connsiteX6" fmla="*/ 262393 w 381688"/>
              <a:gd name="connsiteY6" fmla="*/ 190831 h 430889"/>
              <a:gd name="connsiteX7" fmla="*/ 238539 w 381688"/>
              <a:gd name="connsiteY7" fmla="*/ 182880 h 430889"/>
              <a:gd name="connsiteX8" fmla="*/ 174929 w 381688"/>
              <a:gd name="connsiteY8" fmla="*/ 190831 h 430889"/>
              <a:gd name="connsiteX9" fmla="*/ 151075 w 381688"/>
              <a:gd name="connsiteY9" fmla="*/ 198782 h 430889"/>
              <a:gd name="connsiteX10" fmla="*/ 87464 w 381688"/>
              <a:gd name="connsiteY10" fmla="*/ 190831 h 430889"/>
              <a:gd name="connsiteX11" fmla="*/ 23854 w 381688"/>
              <a:gd name="connsiteY11" fmla="*/ 151074 h 430889"/>
              <a:gd name="connsiteX12" fmla="*/ 0 w 381688"/>
              <a:gd name="connsiteY12" fmla="*/ 143123 h 430889"/>
              <a:gd name="connsiteX13" fmla="*/ 7951 w 381688"/>
              <a:gd name="connsiteY13" fmla="*/ 119269 h 430889"/>
              <a:gd name="connsiteX14" fmla="*/ 55659 w 381688"/>
              <a:gd name="connsiteY14" fmla="*/ 103367 h 430889"/>
              <a:gd name="connsiteX15" fmla="*/ 127221 w 381688"/>
              <a:gd name="connsiteY15" fmla="*/ 79513 h 430889"/>
              <a:gd name="connsiteX16" fmla="*/ 151075 w 381688"/>
              <a:gd name="connsiteY16" fmla="*/ 71561 h 430889"/>
              <a:gd name="connsiteX17" fmla="*/ 198783 w 381688"/>
              <a:gd name="connsiteY17" fmla="*/ 39756 h 430889"/>
              <a:gd name="connsiteX18" fmla="*/ 222636 w 381688"/>
              <a:gd name="connsiteY18" fmla="*/ 23853 h 430889"/>
              <a:gd name="connsiteX19" fmla="*/ 270344 w 381688"/>
              <a:gd name="connsiteY19" fmla="*/ 7951 h 430889"/>
              <a:gd name="connsiteX20" fmla="*/ 294198 w 381688"/>
              <a:gd name="connsiteY20" fmla="*/ 0 h 430889"/>
              <a:gd name="connsiteX21" fmla="*/ 341906 w 381688"/>
              <a:gd name="connsiteY21" fmla="*/ 31805 h 430889"/>
              <a:gd name="connsiteX22" fmla="*/ 357809 w 381688"/>
              <a:gd name="connsiteY22" fmla="*/ 79513 h 430889"/>
              <a:gd name="connsiteX23" fmla="*/ 365760 w 381688"/>
              <a:gd name="connsiteY23" fmla="*/ 143123 h 430889"/>
              <a:gd name="connsiteX24" fmla="*/ 381663 w 381688"/>
              <a:gd name="connsiteY24" fmla="*/ 333954 h 430889"/>
              <a:gd name="connsiteX25" fmla="*/ 349857 w 381688"/>
              <a:gd name="connsiteY25" fmla="*/ 429370 h 43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1688" h="430889">
                <a:moveTo>
                  <a:pt x="349857" y="429370"/>
                </a:moveTo>
                <a:cubicBezTo>
                  <a:pt x="343231" y="438646"/>
                  <a:pt x="343961" y="402971"/>
                  <a:pt x="341906" y="389613"/>
                </a:cubicBezTo>
                <a:cubicBezTo>
                  <a:pt x="338657" y="368493"/>
                  <a:pt x="337778" y="347027"/>
                  <a:pt x="333955" y="326003"/>
                </a:cubicBezTo>
                <a:cubicBezTo>
                  <a:pt x="327264" y="289202"/>
                  <a:pt x="325769" y="313548"/>
                  <a:pt x="310101" y="278295"/>
                </a:cubicBezTo>
                <a:cubicBezTo>
                  <a:pt x="303293" y="262977"/>
                  <a:pt x="299499" y="246490"/>
                  <a:pt x="294198" y="230587"/>
                </a:cubicBezTo>
                <a:cubicBezTo>
                  <a:pt x="291548" y="222636"/>
                  <a:pt x="293221" y="211382"/>
                  <a:pt x="286247" y="206733"/>
                </a:cubicBezTo>
                <a:cubicBezTo>
                  <a:pt x="278296" y="201432"/>
                  <a:pt x="270940" y="195105"/>
                  <a:pt x="262393" y="190831"/>
                </a:cubicBezTo>
                <a:cubicBezTo>
                  <a:pt x="254896" y="187083"/>
                  <a:pt x="246490" y="185530"/>
                  <a:pt x="238539" y="182880"/>
                </a:cubicBezTo>
                <a:cubicBezTo>
                  <a:pt x="217336" y="185530"/>
                  <a:pt x="195953" y="187009"/>
                  <a:pt x="174929" y="190831"/>
                </a:cubicBezTo>
                <a:cubicBezTo>
                  <a:pt x="166683" y="192330"/>
                  <a:pt x="159456" y="198782"/>
                  <a:pt x="151075" y="198782"/>
                </a:cubicBezTo>
                <a:cubicBezTo>
                  <a:pt x="129706" y="198782"/>
                  <a:pt x="108668" y="193481"/>
                  <a:pt x="87464" y="190831"/>
                </a:cubicBezTo>
                <a:cubicBezTo>
                  <a:pt x="62264" y="153030"/>
                  <a:pt x="80627" y="169998"/>
                  <a:pt x="23854" y="151074"/>
                </a:cubicBezTo>
                <a:lnTo>
                  <a:pt x="0" y="143123"/>
                </a:lnTo>
                <a:cubicBezTo>
                  <a:pt x="2650" y="135172"/>
                  <a:pt x="1131" y="124141"/>
                  <a:pt x="7951" y="119269"/>
                </a:cubicBezTo>
                <a:cubicBezTo>
                  <a:pt x="21592" y="109526"/>
                  <a:pt x="39756" y="108668"/>
                  <a:pt x="55659" y="103367"/>
                </a:cubicBezTo>
                <a:lnTo>
                  <a:pt x="127221" y="79513"/>
                </a:lnTo>
                <a:cubicBezTo>
                  <a:pt x="135172" y="76862"/>
                  <a:pt x="144101" y="76210"/>
                  <a:pt x="151075" y="71561"/>
                </a:cubicBezTo>
                <a:lnTo>
                  <a:pt x="198783" y="39756"/>
                </a:lnTo>
                <a:cubicBezTo>
                  <a:pt x="206734" y="34455"/>
                  <a:pt x="213570" y="26875"/>
                  <a:pt x="222636" y="23853"/>
                </a:cubicBezTo>
                <a:lnTo>
                  <a:pt x="270344" y="7951"/>
                </a:lnTo>
                <a:lnTo>
                  <a:pt x="294198" y="0"/>
                </a:lnTo>
                <a:cubicBezTo>
                  <a:pt x="325855" y="7914"/>
                  <a:pt x="328178" y="918"/>
                  <a:pt x="341906" y="31805"/>
                </a:cubicBezTo>
                <a:cubicBezTo>
                  <a:pt x="348714" y="47123"/>
                  <a:pt x="357809" y="79513"/>
                  <a:pt x="357809" y="79513"/>
                </a:cubicBezTo>
                <a:cubicBezTo>
                  <a:pt x="360459" y="100716"/>
                  <a:pt x="363400" y="121885"/>
                  <a:pt x="365760" y="143123"/>
                </a:cubicBezTo>
                <a:cubicBezTo>
                  <a:pt x="372175" y="200863"/>
                  <a:pt x="379127" y="278172"/>
                  <a:pt x="381663" y="333954"/>
                </a:cubicBezTo>
                <a:cubicBezTo>
                  <a:pt x="382626" y="355136"/>
                  <a:pt x="356483" y="420094"/>
                  <a:pt x="349857" y="42937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9500AE7-20EA-4425-AFDC-2D334AE1E175}"/>
              </a:ext>
            </a:extLst>
          </p:cNvPr>
          <p:cNvSpPr/>
          <p:nvPr/>
        </p:nvSpPr>
        <p:spPr>
          <a:xfrm>
            <a:off x="5543599" y="2551324"/>
            <a:ext cx="346404" cy="514500"/>
          </a:xfrm>
          <a:custGeom>
            <a:avLst/>
            <a:gdLst>
              <a:gd name="connsiteX0" fmla="*/ 192706 w 346404"/>
              <a:gd name="connsiteY0" fmla="*/ 45373 h 514500"/>
              <a:gd name="connsiteX1" fmla="*/ 184754 w 346404"/>
              <a:gd name="connsiteY1" fmla="*/ 85130 h 514500"/>
              <a:gd name="connsiteX2" fmla="*/ 168852 w 346404"/>
              <a:gd name="connsiteY2" fmla="*/ 108984 h 514500"/>
              <a:gd name="connsiteX3" fmla="*/ 176803 w 346404"/>
              <a:gd name="connsiteY3" fmla="*/ 188497 h 514500"/>
              <a:gd name="connsiteX4" fmla="*/ 184754 w 346404"/>
              <a:gd name="connsiteY4" fmla="*/ 164643 h 514500"/>
              <a:gd name="connsiteX5" fmla="*/ 192706 w 346404"/>
              <a:gd name="connsiteY5" fmla="*/ 196448 h 514500"/>
              <a:gd name="connsiteX6" fmla="*/ 200657 w 346404"/>
              <a:gd name="connsiteY6" fmla="*/ 236205 h 514500"/>
              <a:gd name="connsiteX7" fmla="*/ 208608 w 346404"/>
              <a:gd name="connsiteY7" fmla="*/ 260059 h 514500"/>
              <a:gd name="connsiteX8" fmla="*/ 192706 w 346404"/>
              <a:gd name="connsiteY8" fmla="*/ 236205 h 514500"/>
              <a:gd name="connsiteX9" fmla="*/ 168852 w 346404"/>
              <a:gd name="connsiteY9" fmla="*/ 228253 h 514500"/>
              <a:gd name="connsiteX10" fmla="*/ 152949 w 346404"/>
              <a:gd name="connsiteY10" fmla="*/ 252107 h 514500"/>
              <a:gd name="connsiteX11" fmla="*/ 137046 w 346404"/>
              <a:gd name="connsiteY11" fmla="*/ 323669 h 514500"/>
              <a:gd name="connsiteX12" fmla="*/ 160900 w 346404"/>
              <a:gd name="connsiteY12" fmla="*/ 339572 h 514500"/>
              <a:gd name="connsiteX13" fmla="*/ 184754 w 346404"/>
              <a:gd name="connsiteY13" fmla="*/ 363426 h 514500"/>
              <a:gd name="connsiteX14" fmla="*/ 232462 w 346404"/>
              <a:gd name="connsiteY14" fmla="*/ 379328 h 514500"/>
              <a:gd name="connsiteX15" fmla="*/ 248365 w 346404"/>
              <a:gd name="connsiteY15" fmla="*/ 403182 h 514500"/>
              <a:gd name="connsiteX16" fmla="*/ 296073 w 346404"/>
              <a:gd name="connsiteY16" fmla="*/ 427036 h 514500"/>
              <a:gd name="connsiteX17" fmla="*/ 319926 w 346404"/>
              <a:gd name="connsiteY17" fmla="*/ 450890 h 514500"/>
              <a:gd name="connsiteX18" fmla="*/ 343780 w 346404"/>
              <a:gd name="connsiteY18" fmla="*/ 466793 h 514500"/>
              <a:gd name="connsiteX19" fmla="*/ 335829 w 346404"/>
              <a:gd name="connsiteY19" fmla="*/ 434987 h 514500"/>
              <a:gd name="connsiteX20" fmla="*/ 296073 w 346404"/>
              <a:gd name="connsiteY20" fmla="*/ 395231 h 514500"/>
              <a:gd name="connsiteX21" fmla="*/ 272219 w 346404"/>
              <a:gd name="connsiteY21" fmla="*/ 387280 h 514500"/>
              <a:gd name="connsiteX22" fmla="*/ 240413 w 346404"/>
              <a:gd name="connsiteY22" fmla="*/ 506549 h 514500"/>
              <a:gd name="connsiteX23" fmla="*/ 216559 w 346404"/>
              <a:gd name="connsiteY23" fmla="*/ 514500 h 514500"/>
              <a:gd name="connsiteX24" fmla="*/ 144998 w 346404"/>
              <a:gd name="connsiteY24" fmla="*/ 498598 h 514500"/>
              <a:gd name="connsiteX25" fmla="*/ 65485 w 346404"/>
              <a:gd name="connsiteY25" fmla="*/ 403182 h 514500"/>
              <a:gd name="connsiteX26" fmla="*/ 41631 w 346404"/>
              <a:gd name="connsiteY26" fmla="*/ 355474 h 514500"/>
              <a:gd name="connsiteX27" fmla="*/ 33679 w 346404"/>
              <a:gd name="connsiteY27" fmla="*/ 323669 h 514500"/>
              <a:gd name="connsiteX28" fmla="*/ 17777 w 346404"/>
              <a:gd name="connsiteY28" fmla="*/ 275961 h 514500"/>
              <a:gd name="connsiteX29" fmla="*/ 9826 w 346404"/>
              <a:gd name="connsiteY29" fmla="*/ 244156 h 514500"/>
              <a:gd name="connsiteX30" fmla="*/ 17777 w 346404"/>
              <a:gd name="connsiteY30" fmla="*/ 13568 h 514500"/>
              <a:gd name="connsiteX31" fmla="*/ 129095 w 346404"/>
              <a:gd name="connsiteY31" fmla="*/ 21520 h 514500"/>
              <a:gd name="connsiteX32" fmla="*/ 176803 w 346404"/>
              <a:gd name="connsiteY32" fmla="*/ 45373 h 514500"/>
              <a:gd name="connsiteX33" fmla="*/ 192706 w 346404"/>
              <a:gd name="connsiteY33" fmla="*/ 45373 h 5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46404" h="514500">
                <a:moveTo>
                  <a:pt x="192706" y="45373"/>
                </a:moveTo>
                <a:cubicBezTo>
                  <a:pt x="194031" y="51999"/>
                  <a:pt x="189499" y="72476"/>
                  <a:pt x="184754" y="85130"/>
                </a:cubicBezTo>
                <a:cubicBezTo>
                  <a:pt x="181399" y="94078"/>
                  <a:pt x="169585" y="99456"/>
                  <a:pt x="168852" y="108984"/>
                </a:cubicBezTo>
                <a:cubicBezTo>
                  <a:pt x="166809" y="135542"/>
                  <a:pt x="174153" y="161993"/>
                  <a:pt x="176803" y="188497"/>
                </a:cubicBezTo>
                <a:cubicBezTo>
                  <a:pt x="179453" y="180546"/>
                  <a:pt x="177257" y="160895"/>
                  <a:pt x="184754" y="164643"/>
                </a:cubicBezTo>
                <a:cubicBezTo>
                  <a:pt x="194528" y="169530"/>
                  <a:pt x="190335" y="185780"/>
                  <a:pt x="192706" y="196448"/>
                </a:cubicBezTo>
                <a:cubicBezTo>
                  <a:pt x="195638" y="209641"/>
                  <a:pt x="197379" y="223094"/>
                  <a:pt x="200657" y="236205"/>
                </a:cubicBezTo>
                <a:cubicBezTo>
                  <a:pt x="202690" y="244336"/>
                  <a:pt x="216989" y="260059"/>
                  <a:pt x="208608" y="260059"/>
                </a:cubicBezTo>
                <a:cubicBezTo>
                  <a:pt x="199052" y="260059"/>
                  <a:pt x="200168" y="242175"/>
                  <a:pt x="192706" y="236205"/>
                </a:cubicBezTo>
                <a:cubicBezTo>
                  <a:pt x="186161" y="230969"/>
                  <a:pt x="176803" y="230904"/>
                  <a:pt x="168852" y="228253"/>
                </a:cubicBezTo>
                <a:cubicBezTo>
                  <a:pt x="163551" y="236204"/>
                  <a:pt x="159706" y="245350"/>
                  <a:pt x="152949" y="252107"/>
                </a:cubicBezTo>
                <a:cubicBezTo>
                  <a:pt x="124480" y="280576"/>
                  <a:pt x="106213" y="254294"/>
                  <a:pt x="137046" y="323669"/>
                </a:cubicBezTo>
                <a:cubicBezTo>
                  <a:pt x="140927" y="332402"/>
                  <a:pt x="153559" y="333454"/>
                  <a:pt x="160900" y="339572"/>
                </a:cubicBezTo>
                <a:cubicBezTo>
                  <a:pt x="169539" y="346771"/>
                  <a:pt x="174924" y="357965"/>
                  <a:pt x="184754" y="363426"/>
                </a:cubicBezTo>
                <a:cubicBezTo>
                  <a:pt x="199407" y="371567"/>
                  <a:pt x="232462" y="379328"/>
                  <a:pt x="232462" y="379328"/>
                </a:cubicBezTo>
                <a:cubicBezTo>
                  <a:pt x="237763" y="387279"/>
                  <a:pt x="241608" y="396425"/>
                  <a:pt x="248365" y="403182"/>
                </a:cubicBezTo>
                <a:cubicBezTo>
                  <a:pt x="263780" y="418597"/>
                  <a:pt x="276671" y="420569"/>
                  <a:pt x="296073" y="427036"/>
                </a:cubicBezTo>
                <a:cubicBezTo>
                  <a:pt x="304024" y="434987"/>
                  <a:pt x="311288" y="443691"/>
                  <a:pt x="319926" y="450890"/>
                </a:cubicBezTo>
                <a:cubicBezTo>
                  <a:pt x="327267" y="457008"/>
                  <a:pt x="337023" y="473550"/>
                  <a:pt x="343780" y="466793"/>
                </a:cubicBezTo>
                <a:cubicBezTo>
                  <a:pt x="351507" y="459066"/>
                  <a:pt x="340134" y="445032"/>
                  <a:pt x="335829" y="434987"/>
                </a:cubicBezTo>
                <a:cubicBezTo>
                  <a:pt x="327155" y="414748"/>
                  <a:pt x="315348" y="404868"/>
                  <a:pt x="296073" y="395231"/>
                </a:cubicBezTo>
                <a:cubicBezTo>
                  <a:pt x="288576" y="391483"/>
                  <a:pt x="280170" y="389930"/>
                  <a:pt x="272219" y="387280"/>
                </a:cubicBezTo>
                <a:cubicBezTo>
                  <a:pt x="266071" y="467197"/>
                  <a:pt x="292319" y="480596"/>
                  <a:pt x="240413" y="506549"/>
                </a:cubicBezTo>
                <a:cubicBezTo>
                  <a:pt x="232916" y="510297"/>
                  <a:pt x="224510" y="511850"/>
                  <a:pt x="216559" y="514500"/>
                </a:cubicBezTo>
                <a:cubicBezTo>
                  <a:pt x="215351" y="514299"/>
                  <a:pt x="155674" y="506902"/>
                  <a:pt x="144998" y="498598"/>
                </a:cubicBezTo>
                <a:cubicBezTo>
                  <a:pt x="125066" y="483096"/>
                  <a:pt x="74674" y="430748"/>
                  <a:pt x="65485" y="403182"/>
                </a:cubicBezTo>
                <a:cubicBezTo>
                  <a:pt x="54511" y="370262"/>
                  <a:pt x="62182" y="386302"/>
                  <a:pt x="41631" y="355474"/>
                </a:cubicBezTo>
                <a:cubicBezTo>
                  <a:pt x="38980" y="344872"/>
                  <a:pt x="36819" y="334136"/>
                  <a:pt x="33679" y="323669"/>
                </a:cubicBezTo>
                <a:cubicBezTo>
                  <a:pt x="28862" y="307613"/>
                  <a:pt x="21842" y="292223"/>
                  <a:pt x="17777" y="275961"/>
                </a:cubicBezTo>
                <a:lnTo>
                  <a:pt x="9826" y="244156"/>
                </a:lnTo>
                <a:cubicBezTo>
                  <a:pt x="12476" y="167293"/>
                  <a:pt x="-18541" y="81361"/>
                  <a:pt x="17777" y="13568"/>
                </a:cubicBezTo>
                <a:cubicBezTo>
                  <a:pt x="35344" y="-19224"/>
                  <a:pt x="92149" y="17173"/>
                  <a:pt x="129095" y="21520"/>
                </a:cubicBezTo>
                <a:cubicBezTo>
                  <a:pt x="139091" y="22696"/>
                  <a:pt x="172112" y="35992"/>
                  <a:pt x="176803" y="45373"/>
                </a:cubicBezTo>
                <a:cubicBezTo>
                  <a:pt x="181544" y="54856"/>
                  <a:pt x="191381" y="38747"/>
                  <a:pt x="192706" y="45373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34767B8-A06D-42D8-8714-860ECFDF3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302" y="5342769"/>
            <a:ext cx="5162384" cy="3055957"/>
          </a:xfrm>
          <a:prstGeom prst="rect">
            <a:avLst/>
          </a:prstGeom>
        </p:spPr>
      </p:pic>
      <p:pic>
        <p:nvPicPr>
          <p:cNvPr id="36" name="Picture 2" descr="Free Cursor Clip Art with No Background - ClipartKey">
            <a:extLst>
              <a:ext uri="{FF2B5EF4-FFF2-40B4-BE49-F238E27FC236}">
                <a16:creationId xmlns:a16="http://schemas.microsoft.com/office/drawing/2014/main" id="{B3E95B39-6EB1-45FC-98A5-A258A9E2F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937">
            <a:off x="5093515" y="6216877"/>
            <a:ext cx="549576" cy="5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B1AB420-B2B9-4060-A690-582AF209E698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6">
            <a:extLst>
              <a:ext uri="{FF2B5EF4-FFF2-40B4-BE49-F238E27FC236}">
                <a16:creationId xmlns:a16="http://schemas.microsoft.com/office/drawing/2014/main" id="{332DCC8B-D3FF-4668-A8BF-B5140A078FD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81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64D62007-C0B4-413D-AA5A-3444BF74757A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9C83FADC-FAE2-4EA3-8E72-89AB3D2CB565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346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811E1F-A078-4557-8613-ABD0E725E6C3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AFCF4-841E-483D-B069-5BA2ADF740C5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622E66-F5F1-4A55-938F-CA56CAE7620A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4863F95-3305-4FB0-A9DA-A6739B80DBCA}"/>
              </a:ext>
            </a:extLst>
          </p:cNvPr>
          <p:cNvSpPr/>
          <p:nvPr/>
        </p:nvSpPr>
        <p:spPr>
          <a:xfrm>
            <a:off x="568880" y="1082669"/>
            <a:ext cx="5814709" cy="76638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A36947-7779-47B0-8932-C9FF13D947E8}"/>
              </a:ext>
            </a:extLst>
          </p:cNvPr>
          <p:cNvSpPr txBox="1"/>
          <p:nvPr/>
        </p:nvSpPr>
        <p:spPr>
          <a:xfrm>
            <a:off x="1455225" y="214201"/>
            <a:ext cx="492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the r value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C8B65-81CC-4EC6-A96F-7BC34D3C30EC}"/>
              </a:ext>
            </a:extLst>
          </p:cNvPr>
          <p:cNvSpPr txBox="1"/>
          <p:nvPr/>
        </p:nvSpPr>
        <p:spPr>
          <a:xfrm>
            <a:off x="702795" y="1371792"/>
            <a:ext cx="5546877" cy="714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IMPORTANT!</a:t>
            </a: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CHECK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if the r value is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between 0.5 and -0.5 </a:t>
            </a:r>
          </a:p>
          <a:p>
            <a:pPr algn="ctr"/>
            <a:endParaRPr lang="en-A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If so, and there is </a:t>
            </a:r>
          </a:p>
          <a:p>
            <a:pPr algn="ctr"/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NO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linear relationship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between x and y</a:t>
            </a: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DELETE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the trend line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(and trend line equation)!</a:t>
            </a:r>
            <a:endParaRPr lang="en-AU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8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1BAB85B-23AA-4C20-B79B-541FAC561C19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6">
            <a:extLst>
              <a:ext uri="{FF2B5EF4-FFF2-40B4-BE49-F238E27FC236}">
                <a16:creationId xmlns:a16="http://schemas.microsoft.com/office/drawing/2014/main" id="{212125F0-0D87-4054-B1BE-D7A89009700A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82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F79F60ED-F236-4525-A817-A229CE2465E4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17B4E705-9566-4231-9180-FDE99C7513D1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5652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CEAAF0-9CF3-4421-9522-7263E088B60F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0D90DB-A601-4D27-8BC9-613298B71E46}"/>
              </a:ext>
            </a:extLst>
          </p:cNvPr>
          <p:cNvSpPr txBox="1"/>
          <p:nvPr/>
        </p:nvSpPr>
        <p:spPr>
          <a:xfrm>
            <a:off x="1357978" y="214201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graph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3C956-C0C5-46BF-9506-371D037F8DB0}"/>
              </a:ext>
            </a:extLst>
          </p:cNvPr>
          <p:cNvSpPr txBox="1"/>
          <p:nvPr/>
        </p:nvSpPr>
        <p:spPr>
          <a:xfrm>
            <a:off x="583674" y="2646322"/>
            <a:ext cx="5804241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Now it’s time to edit the graph!  </a:t>
            </a: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E.g. customise the titles and axis, remove the gridlines and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remove any colour </a:t>
            </a:r>
            <a:b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from the graph.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7A1EB5-404A-4CE8-8B05-672BCCB5C4F3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6">
            <a:extLst>
              <a:ext uri="{FF2B5EF4-FFF2-40B4-BE49-F238E27FC236}">
                <a16:creationId xmlns:a16="http://schemas.microsoft.com/office/drawing/2014/main" id="{FD295E4E-D064-4118-B0C5-0486E1E2D05E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83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256B7920-1546-4983-BDED-26B836ECF66F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207F77A7-69BC-4C7C-BF05-61ECE3561E5F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9972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2C8785E-0619-4F0A-8E80-5EB4BDD59519}"/>
              </a:ext>
            </a:extLst>
          </p:cNvPr>
          <p:cNvSpPr txBox="1"/>
          <p:nvPr/>
        </p:nvSpPr>
        <p:spPr>
          <a:xfrm>
            <a:off x="428950" y="1553038"/>
            <a:ext cx="5969564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the Graph</a:t>
            </a:r>
          </a:p>
          <a:p>
            <a:pPr algn="ctr"/>
            <a:endParaRPr lang="en-AU" sz="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105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</a:t>
            </a:r>
          </a:p>
        </p:txBody>
      </p:sp>
      <p:pic>
        <p:nvPicPr>
          <p:cNvPr id="17" name="Picture 2" descr="Free Cursor Clip Art with No Background - ClipartKey">
            <a:extLst>
              <a:ext uri="{FF2B5EF4-FFF2-40B4-BE49-F238E27FC236}">
                <a16:creationId xmlns:a16="http://schemas.microsoft.com/office/drawing/2014/main" id="{A0696469-D10B-4F9C-BB34-1FAFB3AF1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937">
            <a:off x="5502893" y="1685021"/>
            <a:ext cx="391869" cy="3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BB92543-CA61-42D5-B3A0-7D29A4EFF4EE}"/>
              </a:ext>
            </a:extLst>
          </p:cNvPr>
          <p:cNvSpPr/>
          <p:nvPr/>
        </p:nvSpPr>
        <p:spPr>
          <a:xfrm>
            <a:off x="5574055" y="1579014"/>
            <a:ext cx="381688" cy="430889"/>
          </a:xfrm>
          <a:custGeom>
            <a:avLst/>
            <a:gdLst>
              <a:gd name="connsiteX0" fmla="*/ 349857 w 381688"/>
              <a:gd name="connsiteY0" fmla="*/ 429370 h 430889"/>
              <a:gd name="connsiteX1" fmla="*/ 341906 w 381688"/>
              <a:gd name="connsiteY1" fmla="*/ 389613 h 430889"/>
              <a:gd name="connsiteX2" fmla="*/ 333955 w 381688"/>
              <a:gd name="connsiteY2" fmla="*/ 326003 h 430889"/>
              <a:gd name="connsiteX3" fmla="*/ 310101 w 381688"/>
              <a:gd name="connsiteY3" fmla="*/ 278295 h 430889"/>
              <a:gd name="connsiteX4" fmla="*/ 294198 w 381688"/>
              <a:gd name="connsiteY4" fmla="*/ 230587 h 430889"/>
              <a:gd name="connsiteX5" fmla="*/ 286247 w 381688"/>
              <a:gd name="connsiteY5" fmla="*/ 206733 h 430889"/>
              <a:gd name="connsiteX6" fmla="*/ 262393 w 381688"/>
              <a:gd name="connsiteY6" fmla="*/ 190831 h 430889"/>
              <a:gd name="connsiteX7" fmla="*/ 238539 w 381688"/>
              <a:gd name="connsiteY7" fmla="*/ 182880 h 430889"/>
              <a:gd name="connsiteX8" fmla="*/ 174929 w 381688"/>
              <a:gd name="connsiteY8" fmla="*/ 190831 h 430889"/>
              <a:gd name="connsiteX9" fmla="*/ 151075 w 381688"/>
              <a:gd name="connsiteY9" fmla="*/ 198782 h 430889"/>
              <a:gd name="connsiteX10" fmla="*/ 87464 w 381688"/>
              <a:gd name="connsiteY10" fmla="*/ 190831 h 430889"/>
              <a:gd name="connsiteX11" fmla="*/ 23854 w 381688"/>
              <a:gd name="connsiteY11" fmla="*/ 151074 h 430889"/>
              <a:gd name="connsiteX12" fmla="*/ 0 w 381688"/>
              <a:gd name="connsiteY12" fmla="*/ 143123 h 430889"/>
              <a:gd name="connsiteX13" fmla="*/ 7951 w 381688"/>
              <a:gd name="connsiteY13" fmla="*/ 119269 h 430889"/>
              <a:gd name="connsiteX14" fmla="*/ 55659 w 381688"/>
              <a:gd name="connsiteY14" fmla="*/ 103367 h 430889"/>
              <a:gd name="connsiteX15" fmla="*/ 127221 w 381688"/>
              <a:gd name="connsiteY15" fmla="*/ 79513 h 430889"/>
              <a:gd name="connsiteX16" fmla="*/ 151075 w 381688"/>
              <a:gd name="connsiteY16" fmla="*/ 71561 h 430889"/>
              <a:gd name="connsiteX17" fmla="*/ 198783 w 381688"/>
              <a:gd name="connsiteY17" fmla="*/ 39756 h 430889"/>
              <a:gd name="connsiteX18" fmla="*/ 222636 w 381688"/>
              <a:gd name="connsiteY18" fmla="*/ 23853 h 430889"/>
              <a:gd name="connsiteX19" fmla="*/ 270344 w 381688"/>
              <a:gd name="connsiteY19" fmla="*/ 7951 h 430889"/>
              <a:gd name="connsiteX20" fmla="*/ 294198 w 381688"/>
              <a:gd name="connsiteY20" fmla="*/ 0 h 430889"/>
              <a:gd name="connsiteX21" fmla="*/ 341906 w 381688"/>
              <a:gd name="connsiteY21" fmla="*/ 31805 h 430889"/>
              <a:gd name="connsiteX22" fmla="*/ 357809 w 381688"/>
              <a:gd name="connsiteY22" fmla="*/ 79513 h 430889"/>
              <a:gd name="connsiteX23" fmla="*/ 365760 w 381688"/>
              <a:gd name="connsiteY23" fmla="*/ 143123 h 430889"/>
              <a:gd name="connsiteX24" fmla="*/ 381663 w 381688"/>
              <a:gd name="connsiteY24" fmla="*/ 333954 h 430889"/>
              <a:gd name="connsiteX25" fmla="*/ 349857 w 381688"/>
              <a:gd name="connsiteY25" fmla="*/ 429370 h 43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1688" h="430889">
                <a:moveTo>
                  <a:pt x="349857" y="429370"/>
                </a:moveTo>
                <a:cubicBezTo>
                  <a:pt x="343231" y="438646"/>
                  <a:pt x="343961" y="402971"/>
                  <a:pt x="341906" y="389613"/>
                </a:cubicBezTo>
                <a:cubicBezTo>
                  <a:pt x="338657" y="368493"/>
                  <a:pt x="337778" y="347027"/>
                  <a:pt x="333955" y="326003"/>
                </a:cubicBezTo>
                <a:cubicBezTo>
                  <a:pt x="327264" y="289202"/>
                  <a:pt x="325769" y="313548"/>
                  <a:pt x="310101" y="278295"/>
                </a:cubicBezTo>
                <a:cubicBezTo>
                  <a:pt x="303293" y="262977"/>
                  <a:pt x="299499" y="246490"/>
                  <a:pt x="294198" y="230587"/>
                </a:cubicBezTo>
                <a:cubicBezTo>
                  <a:pt x="291548" y="222636"/>
                  <a:pt x="293221" y="211382"/>
                  <a:pt x="286247" y="206733"/>
                </a:cubicBezTo>
                <a:cubicBezTo>
                  <a:pt x="278296" y="201432"/>
                  <a:pt x="270940" y="195105"/>
                  <a:pt x="262393" y="190831"/>
                </a:cubicBezTo>
                <a:cubicBezTo>
                  <a:pt x="254896" y="187083"/>
                  <a:pt x="246490" y="185530"/>
                  <a:pt x="238539" y="182880"/>
                </a:cubicBezTo>
                <a:cubicBezTo>
                  <a:pt x="217336" y="185530"/>
                  <a:pt x="195953" y="187009"/>
                  <a:pt x="174929" y="190831"/>
                </a:cubicBezTo>
                <a:cubicBezTo>
                  <a:pt x="166683" y="192330"/>
                  <a:pt x="159456" y="198782"/>
                  <a:pt x="151075" y="198782"/>
                </a:cubicBezTo>
                <a:cubicBezTo>
                  <a:pt x="129706" y="198782"/>
                  <a:pt x="108668" y="193481"/>
                  <a:pt x="87464" y="190831"/>
                </a:cubicBezTo>
                <a:cubicBezTo>
                  <a:pt x="62264" y="153030"/>
                  <a:pt x="80627" y="169998"/>
                  <a:pt x="23854" y="151074"/>
                </a:cubicBezTo>
                <a:lnTo>
                  <a:pt x="0" y="143123"/>
                </a:lnTo>
                <a:cubicBezTo>
                  <a:pt x="2650" y="135172"/>
                  <a:pt x="1131" y="124141"/>
                  <a:pt x="7951" y="119269"/>
                </a:cubicBezTo>
                <a:cubicBezTo>
                  <a:pt x="21592" y="109526"/>
                  <a:pt x="39756" y="108668"/>
                  <a:pt x="55659" y="103367"/>
                </a:cubicBezTo>
                <a:lnTo>
                  <a:pt x="127221" y="79513"/>
                </a:lnTo>
                <a:cubicBezTo>
                  <a:pt x="135172" y="76862"/>
                  <a:pt x="144101" y="76210"/>
                  <a:pt x="151075" y="71561"/>
                </a:cubicBezTo>
                <a:lnTo>
                  <a:pt x="198783" y="39756"/>
                </a:lnTo>
                <a:cubicBezTo>
                  <a:pt x="206734" y="34455"/>
                  <a:pt x="213570" y="26875"/>
                  <a:pt x="222636" y="23853"/>
                </a:cubicBezTo>
                <a:lnTo>
                  <a:pt x="270344" y="7951"/>
                </a:lnTo>
                <a:lnTo>
                  <a:pt x="294198" y="0"/>
                </a:lnTo>
                <a:cubicBezTo>
                  <a:pt x="325855" y="7914"/>
                  <a:pt x="328178" y="918"/>
                  <a:pt x="341906" y="31805"/>
                </a:cubicBezTo>
                <a:cubicBezTo>
                  <a:pt x="348714" y="47123"/>
                  <a:pt x="357809" y="79513"/>
                  <a:pt x="357809" y="79513"/>
                </a:cubicBezTo>
                <a:cubicBezTo>
                  <a:pt x="360459" y="100716"/>
                  <a:pt x="363400" y="121885"/>
                  <a:pt x="365760" y="143123"/>
                </a:cubicBezTo>
                <a:cubicBezTo>
                  <a:pt x="372175" y="200863"/>
                  <a:pt x="379127" y="278172"/>
                  <a:pt x="381663" y="333954"/>
                </a:cubicBezTo>
                <a:cubicBezTo>
                  <a:pt x="382626" y="355136"/>
                  <a:pt x="356483" y="420094"/>
                  <a:pt x="349857" y="42937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C21EC04-BCB7-4C88-B95E-D1A0B635A3B7}"/>
              </a:ext>
            </a:extLst>
          </p:cNvPr>
          <p:cNvSpPr/>
          <p:nvPr/>
        </p:nvSpPr>
        <p:spPr>
          <a:xfrm>
            <a:off x="5397252" y="1660861"/>
            <a:ext cx="346404" cy="514500"/>
          </a:xfrm>
          <a:custGeom>
            <a:avLst/>
            <a:gdLst>
              <a:gd name="connsiteX0" fmla="*/ 192706 w 346404"/>
              <a:gd name="connsiteY0" fmla="*/ 45373 h 514500"/>
              <a:gd name="connsiteX1" fmla="*/ 184754 w 346404"/>
              <a:gd name="connsiteY1" fmla="*/ 85130 h 514500"/>
              <a:gd name="connsiteX2" fmla="*/ 168852 w 346404"/>
              <a:gd name="connsiteY2" fmla="*/ 108984 h 514500"/>
              <a:gd name="connsiteX3" fmla="*/ 176803 w 346404"/>
              <a:gd name="connsiteY3" fmla="*/ 188497 h 514500"/>
              <a:gd name="connsiteX4" fmla="*/ 184754 w 346404"/>
              <a:gd name="connsiteY4" fmla="*/ 164643 h 514500"/>
              <a:gd name="connsiteX5" fmla="*/ 192706 w 346404"/>
              <a:gd name="connsiteY5" fmla="*/ 196448 h 514500"/>
              <a:gd name="connsiteX6" fmla="*/ 200657 w 346404"/>
              <a:gd name="connsiteY6" fmla="*/ 236205 h 514500"/>
              <a:gd name="connsiteX7" fmla="*/ 208608 w 346404"/>
              <a:gd name="connsiteY7" fmla="*/ 260059 h 514500"/>
              <a:gd name="connsiteX8" fmla="*/ 192706 w 346404"/>
              <a:gd name="connsiteY8" fmla="*/ 236205 h 514500"/>
              <a:gd name="connsiteX9" fmla="*/ 168852 w 346404"/>
              <a:gd name="connsiteY9" fmla="*/ 228253 h 514500"/>
              <a:gd name="connsiteX10" fmla="*/ 152949 w 346404"/>
              <a:gd name="connsiteY10" fmla="*/ 252107 h 514500"/>
              <a:gd name="connsiteX11" fmla="*/ 137046 w 346404"/>
              <a:gd name="connsiteY11" fmla="*/ 323669 h 514500"/>
              <a:gd name="connsiteX12" fmla="*/ 160900 w 346404"/>
              <a:gd name="connsiteY12" fmla="*/ 339572 h 514500"/>
              <a:gd name="connsiteX13" fmla="*/ 184754 w 346404"/>
              <a:gd name="connsiteY13" fmla="*/ 363426 h 514500"/>
              <a:gd name="connsiteX14" fmla="*/ 232462 w 346404"/>
              <a:gd name="connsiteY14" fmla="*/ 379328 h 514500"/>
              <a:gd name="connsiteX15" fmla="*/ 248365 w 346404"/>
              <a:gd name="connsiteY15" fmla="*/ 403182 h 514500"/>
              <a:gd name="connsiteX16" fmla="*/ 296073 w 346404"/>
              <a:gd name="connsiteY16" fmla="*/ 427036 h 514500"/>
              <a:gd name="connsiteX17" fmla="*/ 319926 w 346404"/>
              <a:gd name="connsiteY17" fmla="*/ 450890 h 514500"/>
              <a:gd name="connsiteX18" fmla="*/ 343780 w 346404"/>
              <a:gd name="connsiteY18" fmla="*/ 466793 h 514500"/>
              <a:gd name="connsiteX19" fmla="*/ 335829 w 346404"/>
              <a:gd name="connsiteY19" fmla="*/ 434987 h 514500"/>
              <a:gd name="connsiteX20" fmla="*/ 296073 w 346404"/>
              <a:gd name="connsiteY20" fmla="*/ 395231 h 514500"/>
              <a:gd name="connsiteX21" fmla="*/ 272219 w 346404"/>
              <a:gd name="connsiteY21" fmla="*/ 387280 h 514500"/>
              <a:gd name="connsiteX22" fmla="*/ 240413 w 346404"/>
              <a:gd name="connsiteY22" fmla="*/ 506549 h 514500"/>
              <a:gd name="connsiteX23" fmla="*/ 216559 w 346404"/>
              <a:gd name="connsiteY23" fmla="*/ 514500 h 514500"/>
              <a:gd name="connsiteX24" fmla="*/ 144998 w 346404"/>
              <a:gd name="connsiteY24" fmla="*/ 498598 h 514500"/>
              <a:gd name="connsiteX25" fmla="*/ 65485 w 346404"/>
              <a:gd name="connsiteY25" fmla="*/ 403182 h 514500"/>
              <a:gd name="connsiteX26" fmla="*/ 41631 w 346404"/>
              <a:gd name="connsiteY26" fmla="*/ 355474 h 514500"/>
              <a:gd name="connsiteX27" fmla="*/ 33679 w 346404"/>
              <a:gd name="connsiteY27" fmla="*/ 323669 h 514500"/>
              <a:gd name="connsiteX28" fmla="*/ 17777 w 346404"/>
              <a:gd name="connsiteY28" fmla="*/ 275961 h 514500"/>
              <a:gd name="connsiteX29" fmla="*/ 9826 w 346404"/>
              <a:gd name="connsiteY29" fmla="*/ 244156 h 514500"/>
              <a:gd name="connsiteX30" fmla="*/ 17777 w 346404"/>
              <a:gd name="connsiteY30" fmla="*/ 13568 h 514500"/>
              <a:gd name="connsiteX31" fmla="*/ 129095 w 346404"/>
              <a:gd name="connsiteY31" fmla="*/ 21520 h 514500"/>
              <a:gd name="connsiteX32" fmla="*/ 176803 w 346404"/>
              <a:gd name="connsiteY32" fmla="*/ 45373 h 514500"/>
              <a:gd name="connsiteX33" fmla="*/ 192706 w 346404"/>
              <a:gd name="connsiteY33" fmla="*/ 45373 h 5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46404" h="514500">
                <a:moveTo>
                  <a:pt x="192706" y="45373"/>
                </a:moveTo>
                <a:cubicBezTo>
                  <a:pt x="194031" y="51999"/>
                  <a:pt x="189499" y="72476"/>
                  <a:pt x="184754" y="85130"/>
                </a:cubicBezTo>
                <a:cubicBezTo>
                  <a:pt x="181399" y="94078"/>
                  <a:pt x="169585" y="99456"/>
                  <a:pt x="168852" y="108984"/>
                </a:cubicBezTo>
                <a:cubicBezTo>
                  <a:pt x="166809" y="135542"/>
                  <a:pt x="174153" y="161993"/>
                  <a:pt x="176803" y="188497"/>
                </a:cubicBezTo>
                <a:cubicBezTo>
                  <a:pt x="179453" y="180546"/>
                  <a:pt x="177257" y="160895"/>
                  <a:pt x="184754" y="164643"/>
                </a:cubicBezTo>
                <a:cubicBezTo>
                  <a:pt x="194528" y="169530"/>
                  <a:pt x="190335" y="185780"/>
                  <a:pt x="192706" y="196448"/>
                </a:cubicBezTo>
                <a:cubicBezTo>
                  <a:pt x="195638" y="209641"/>
                  <a:pt x="197379" y="223094"/>
                  <a:pt x="200657" y="236205"/>
                </a:cubicBezTo>
                <a:cubicBezTo>
                  <a:pt x="202690" y="244336"/>
                  <a:pt x="216989" y="260059"/>
                  <a:pt x="208608" y="260059"/>
                </a:cubicBezTo>
                <a:cubicBezTo>
                  <a:pt x="199052" y="260059"/>
                  <a:pt x="200168" y="242175"/>
                  <a:pt x="192706" y="236205"/>
                </a:cubicBezTo>
                <a:cubicBezTo>
                  <a:pt x="186161" y="230969"/>
                  <a:pt x="176803" y="230904"/>
                  <a:pt x="168852" y="228253"/>
                </a:cubicBezTo>
                <a:cubicBezTo>
                  <a:pt x="163551" y="236204"/>
                  <a:pt x="159706" y="245350"/>
                  <a:pt x="152949" y="252107"/>
                </a:cubicBezTo>
                <a:cubicBezTo>
                  <a:pt x="124480" y="280576"/>
                  <a:pt x="106213" y="254294"/>
                  <a:pt x="137046" y="323669"/>
                </a:cubicBezTo>
                <a:cubicBezTo>
                  <a:pt x="140927" y="332402"/>
                  <a:pt x="153559" y="333454"/>
                  <a:pt x="160900" y="339572"/>
                </a:cubicBezTo>
                <a:cubicBezTo>
                  <a:pt x="169539" y="346771"/>
                  <a:pt x="174924" y="357965"/>
                  <a:pt x="184754" y="363426"/>
                </a:cubicBezTo>
                <a:cubicBezTo>
                  <a:pt x="199407" y="371567"/>
                  <a:pt x="232462" y="379328"/>
                  <a:pt x="232462" y="379328"/>
                </a:cubicBezTo>
                <a:cubicBezTo>
                  <a:pt x="237763" y="387279"/>
                  <a:pt x="241608" y="396425"/>
                  <a:pt x="248365" y="403182"/>
                </a:cubicBezTo>
                <a:cubicBezTo>
                  <a:pt x="263780" y="418597"/>
                  <a:pt x="276671" y="420569"/>
                  <a:pt x="296073" y="427036"/>
                </a:cubicBezTo>
                <a:cubicBezTo>
                  <a:pt x="304024" y="434987"/>
                  <a:pt x="311288" y="443691"/>
                  <a:pt x="319926" y="450890"/>
                </a:cubicBezTo>
                <a:cubicBezTo>
                  <a:pt x="327267" y="457008"/>
                  <a:pt x="337023" y="473550"/>
                  <a:pt x="343780" y="466793"/>
                </a:cubicBezTo>
                <a:cubicBezTo>
                  <a:pt x="351507" y="459066"/>
                  <a:pt x="340134" y="445032"/>
                  <a:pt x="335829" y="434987"/>
                </a:cubicBezTo>
                <a:cubicBezTo>
                  <a:pt x="327155" y="414748"/>
                  <a:pt x="315348" y="404868"/>
                  <a:pt x="296073" y="395231"/>
                </a:cubicBezTo>
                <a:cubicBezTo>
                  <a:pt x="288576" y="391483"/>
                  <a:pt x="280170" y="389930"/>
                  <a:pt x="272219" y="387280"/>
                </a:cubicBezTo>
                <a:cubicBezTo>
                  <a:pt x="266071" y="467197"/>
                  <a:pt x="292319" y="480596"/>
                  <a:pt x="240413" y="506549"/>
                </a:cubicBezTo>
                <a:cubicBezTo>
                  <a:pt x="232916" y="510297"/>
                  <a:pt x="224510" y="511850"/>
                  <a:pt x="216559" y="514500"/>
                </a:cubicBezTo>
                <a:cubicBezTo>
                  <a:pt x="215351" y="514299"/>
                  <a:pt x="155674" y="506902"/>
                  <a:pt x="144998" y="498598"/>
                </a:cubicBezTo>
                <a:cubicBezTo>
                  <a:pt x="125066" y="483096"/>
                  <a:pt x="74674" y="430748"/>
                  <a:pt x="65485" y="403182"/>
                </a:cubicBezTo>
                <a:cubicBezTo>
                  <a:pt x="54511" y="370262"/>
                  <a:pt x="62182" y="386302"/>
                  <a:pt x="41631" y="355474"/>
                </a:cubicBezTo>
                <a:cubicBezTo>
                  <a:pt x="38980" y="344872"/>
                  <a:pt x="36819" y="334136"/>
                  <a:pt x="33679" y="323669"/>
                </a:cubicBezTo>
                <a:cubicBezTo>
                  <a:pt x="28862" y="307613"/>
                  <a:pt x="21842" y="292223"/>
                  <a:pt x="17777" y="275961"/>
                </a:cubicBezTo>
                <a:lnTo>
                  <a:pt x="9826" y="244156"/>
                </a:lnTo>
                <a:cubicBezTo>
                  <a:pt x="12476" y="167293"/>
                  <a:pt x="-18541" y="81361"/>
                  <a:pt x="17777" y="13568"/>
                </a:cubicBezTo>
                <a:cubicBezTo>
                  <a:pt x="35344" y="-19224"/>
                  <a:pt x="92149" y="17173"/>
                  <a:pt x="129095" y="21520"/>
                </a:cubicBezTo>
                <a:cubicBezTo>
                  <a:pt x="139091" y="22696"/>
                  <a:pt x="172112" y="35992"/>
                  <a:pt x="176803" y="45373"/>
                </a:cubicBezTo>
                <a:cubicBezTo>
                  <a:pt x="181544" y="54856"/>
                  <a:pt x="191381" y="38747"/>
                  <a:pt x="192706" y="45373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D84AA6-43E2-49D3-8316-7F5E13D6F99F}"/>
              </a:ext>
            </a:extLst>
          </p:cNvPr>
          <p:cNvCxnSpPr>
            <a:cxnSpLocks/>
          </p:cNvCxnSpPr>
          <p:nvPr/>
        </p:nvCxnSpPr>
        <p:spPr>
          <a:xfrm>
            <a:off x="4458112" y="2654914"/>
            <a:ext cx="0" cy="4320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E6C6CB1-8E03-409F-AAB1-7923468C1DA0}"/>
              </a:ext>
            </a:extLst>
          </p:cNvPr>
          <p:cNvCxnSpPr>
            <a:cxnSpLocks/>
          </p:cNvCxnSpPr>
          <p:nvPr/>
        </p:nvCxnSpPr>
        <p:spPr>
          <a:xfrm>
            <a:off x="4233115" y="2873908"/>
            <a:ext cx="44999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D10C922-884D-4AD7-B1DE-358E171ACDCF}"/>
              </a:ext>
            </a:extLst>
          </p:cNvPr>
          <p:cNvSpPr/>
          <p:nvPr/>
        </p:nvSpPr>
        <p:spPr>
          <a:xfrm>
            <a:off x="4163159" y="2580313"/>
            <a:ext cx="589905" cy="5744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48678-9EC8-4572-9B09-321E7A9DB3EE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graph</a:t>
            </a:r>
            <a:endParaRPr lang="en-US" sz="2000" i="1" dirty="0">
              <a:latin typeface="Arial Narrow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07C440-BD30-42B6-B660-27839829B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2947" y="3718643"/>
            <a:ext cx="4235964" cy="449139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61F268-F89B-46A5-93CC-B830BA329662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6">
            <a:extLst>
              <a:ext uri="{FF2B5EF4-FFF2-40B4-BE49-F238E27FC236}">
                <a16:creationId xmlns:a16="http://schemas.microsoft.com/office/drawing/2014/main" id="{ACC08508-3172-4D5C-847F-F83D5550FF0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84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0A11A1E9-E9E7-44B6-8893-D65060F1A98A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A45FE4D6-5D76-4B61-BC5C-08C6CFBCDBAA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685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7DB286E-D573-45B4-B201-94B7B953C57A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graph</a:t>
            </a:r>
            <a:endParaRPr lang="en-US" sz="2000" i="1" dirty="0">
              <a:latin typeface="Arial Narrow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11851B-7F27-45A9-8725-E4164B175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7834" y="3556929"/>
            <a:ext cx="4371975" cy="463694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8538D1D-DB8A-4A87-AC86-B83B2A75254B}"/>
              </a:ext>
            </a:extLst>
          </p:cNvPr>
          <p:cNvSpPr/>
          <p:nvPr/>
        </p:nvSpPr>
        <p:spPr>
          <a:xfrm>
            <a:off x="2328112" y="4671180"/>
            <a:ext cx="2201775" cy="79208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1AA725-CFB6-455F-85FA-B03EBF8A921A}"/>
              </a:ext>
            </a:extLst>
          </p:cNvPr>
          <p:cNvSpPr/>
          <p:nvPr/>
        </p:nvSpPr>
        <p:spPr>
          <a:xfrm>
            <a:off x="2320100" y="6324579"/>
            <a:ext cx="2201775" cy="79208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FC5D8E-6F84-4D33-BC91-89A6861890E0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E083B505-B7F0-4969-914F-CE9EA961160D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85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92F66366-7745-4C0F-8126-058215B8B7B6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CBBF19-149E-43CA-86BF-49CF5CB1CA65}"/>
              </a:ext>
            </a:extLst>
          </p:cNvPr>
          <p:cNvSpPr txBox="1"/>
          <p:nvPr/>
        </p:nvSpPr>
        <p:spPr>
          <a:xfrm>
            <a:off x="467338" y="1245275"/>
            <a:ext cx="6118039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Tick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Axis Titles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Un-tick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Gridlines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6B2077AB-E4AE-495D-A801-C5595C8A68B5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6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912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6DF8FF8-F1F8-46F1-B89A-14AC132D4E28}"/>
              </a:ext>
            </a:extLst>
          </p:cNvPr>
          <p:cNvSpPr txBox="1"/>
          <p:nvPr/>
        </p:nvSpPr>
        <p:spPr>
          <a:xfrm>
            <a:off x="3370043" y="8016967"/>
            <a:ext cx="1688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highlight>
                  <a:srgbClr val="000000"/>
                </a:highlight>
              </a:rPr>
              <a:t>x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568018-5400-4704-9A13-2FA96A6C01DE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E4447D5C-DE03-4E80-820F-9D6415E5AF1A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7F371-5E92-4C2A-9ADA-BCD5A4163D27}"/>
              </a:ext>
            </a:extLst>
          </p:cNvPr>
          <p:cNvSpPr/>
          <p:nvPr/>
        </p:nvSpPr>
        <p:spPr>
          <a:xfrm>
            <a:off x="1076939" y="4144363"/>
            <a:ext cx="4801998" cy="38889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FA4AF0-4B37-4AD1-97C5-8F55A63B53A6}"/>
              </a:ext>
            </a:extLst>
          </p:cNvPr>
          <p:cNvCxnSpPr>
            <a:cxnSpLocks/>
          </p:cNvCxnSpPr>
          <p:nvPr/>
        </p:nvCxnSpPr>
        <p:spPr>
          <a:xfrm>
            <a:off x="1732735" y="7419557"/>
            <a:ext cx="384670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50AAA7C7-8312-4588-908B-9953D421DA58}"/>
              </a:ext>
            </a:extLst>
          </p:cNvPr>
          <p:cNvGraphicFramePr>
            <a:graphicFrameLocks noGrp="1"/>
          </p:cNvGraphicFramePr>
          <p:nvPr/>
        </p:nvGraphicFramePr>
        <p:xfrm>
          <a:off x="1699009" y="7439639"/>
          <a:ext cx="2949472" cy="18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BF567CEA-AA87-4578-B428-0DAE957777D4}"/>
              </a:ext>
            </a:extLst>
          </p:cNvPr>
          <p:cNvGraphicFramePr>
            <a:graphicFrameLocks noGrp="1"/>
          </p:cNvGraphicFramePr>
          <p:nvPr/>
        </p:nvGraphicFramePr>
        <p:xfrm>
          <a:off x="2267831" y="7515155"/>
          <a:ext cx="2949472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4FC083C9-A108-4167-B10A-6DD113A28D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22" t="48089"/>
          <a:stretch/>
        </p:blipFill>
        <p:spPr>
          <a:xfrm rot="16200000">
            <a:off x="432813" y="5836167"/>
            <a:ext cx="2443191" cy="2786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5D2F61-342F-4A34-97A5-D800F2CEF0C4}"/>
              </a:ext>
            </a:extLst>
          </p:cNvPr>
          <p:cNvCxnSpPr>
            <a:cxnSpLocks/>
          </p:cNvCxnSpPr>
          <p:nvPr/>
        </p:nvCxnSpPr>
        <p:spPr>
          <a:xfrm flipV="1">
            <a:off x="1732735" y="4449302"/>
            <a:ext cx="0" cy="29702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4BBAB46-4815-47F4-A2A0-47D6F879BC9F}"/>
              </a:ext>
            </a:extLst>
          </p:cNvPr>
          <p:cNvSpPr txBox="1"/>
          <p:nvPr/>
        </p:nvSpPr>
        <p:spPr>
          <a:xfrm>
            <a:off x="578621" y="5590746"/>
            <a:ext cx="72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highlight>
                  <a:srgbClr val="000000"/>
                </a:highlight>
              </a:rPr>
              <a:t>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9F3D59-D3F0-48FB-99D2-BDE766B025F4}"/>
              </a:ext>
            </a:extLst>
          </p:cNvPr>
          <p:cNvSpPr txBox="1"/>
          <p:nvPr/>
        </p:nvSpPr>
        <p:spPr>
          <a:xfrm>
            <a:off x="1199544" y="6646885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63C319-BCBF-433C-A97C-AC41D65613DA}"/>
              </a:ext>
            </a:extLst>
          </p:cNvPr>
          <p:cNvSpPr txBox="1"/>
          <p:nvPr/>
        </p:nvSpPr>
        <p:spPr>
          <a:xfrm>
            <a:off x="1195357" y="6060612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133B9-8CBC-4FD8-9E7C-59EF4299CE20}"/>
              </a:ext>
            </a:extLst>
          </p:cNvPr>
          <p:cNvSpPr txBox="1"/>
          <p:nvPr/>
        </p:nvSpPr>
        <p:spPr>
          <a:xfrm>
            <a:off x="1195356" y="5462109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C9FCE2-8EFF-4588-968E-0ECE74C93C71}"/>
              </a:ext>
            </a:extLst>
          </p:cNvPr>
          <p:cNvSpPr txBox="1"/>
          <p:nvPr/>
        </p:nvSpPr>
        <p:spPr>
          <a:xfrm>
            <a:off x="1207968" y="4823056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8115DF-0811-4F84-A2AC-45E1027410B5}"/>
              </a:ext>
            </a:extLst>
          </p:cNvPr>
          <p:cNvSpPr txBox="1"/>
          <p:nvPr/>
        </p:nvSpPr>
        <p:spPr>
          <a:xfrm>
            <a:off x="3559606" y="5452409"/>
            <a:ext cx="120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(3, 8)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48E298-49A6-441E-A7C4-D72CD61FAF1B}"/>
              </a:ext>
            </a:extLst>
          </p:cNvPr>
          <p:cNvSpPr/>
          <p:nvPr/>
        </p:nvSpPr>
        <p:spPr>
          <a:xfrm>
            <a:off x="2872172" y="6073014"/>
            <a:ext cx="566954" cy="5232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11B006-F1EB-4EA2-B2E1-366BF71C7711}"/>
              </a:ext>
            </a:extLst>
          </p:cNvPr>
          <p:cNvSpPr txBox="1"/>
          <p:nvPr/>
        </p:nvSpPr>
        <p:spPr>
          <a:xfrm>
            <a:off x="2835473" y="6125701"/>
            <a:ext cx="120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(2, 4)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7740D4-1FAB-476F-8365-9741AC5C281F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774CAE-67DE-4730-8EA8-D9CD0F399F27}"/>
              </a:ext>
            </a:extLst>
          </p:cNvPr>
          <p:cNvCxnSpPr>
            <a:cxnSpLocks/>
          </p:cNvCxnSpPr>
          <p:nvPr/>
        </p:nvCxnSpPr>
        <p:spPr>
          <a:xfrm>
            <a:off x="1799779" y="5724128"/>
            <a:ext cx="1665077" cy="0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1C942966-ABFC-4D1B-82DA-69EC3BAA3ECA}"/>
              </a:ext>
            </a:extLst>
          </p:cNvPr>
          <p:cNvGraphicFramePr>
            <a:graphicFrameLocks noGrp="1"/>
          </p:cNvGraphicFramePr>
          <p:nvPr/>
        </p:nvGraphicFramePr>
        <p:xfrm>
          <a:off x="1081523" y="1705894"/>
          <a:ext cx="480200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500">
                  <a:extLst>
                    <a:ext uri="{9D8B030D-6E8A-4147-A177-3AD203B41FA5}">
                      <a16:colId xmlns:a16="http://schemas.microsoft.com/office/drawing/2014/main" val="3756724007"/>
                    </a:ext>
                  </a:extLst>
                </a:gridCol>
                <a:gridCol w="1200500">
                  <a:extLst>
                    <a:ext uri="{9D8B030D-6E8A-4147-A177-3AD203B41FA5}">
                      <a16:colId xmlns:a16="http://schemas.microsoft.com/office/drawing/2014/main" val="2466414718"/>
                    </a:ext>
                  </a:extLst>
                </a:gridCol>
                <a:gridCol w="1200500">
                  <a:extLst>
                    <a:ext uri="{9D8B030D-6E8A-4147-A177-3AD203B41FA5}">
                      <a16:colId xmlns:a16="http://schemas.microsoft.com/office/drawing/2014/main" val="1246048321"/>
                    </a:ext>
                  </a:extLst>
                </a:gridCol>
                <a:gridCol w="1200500">
                  <a:extLst>
                    <a:ext uri="{9D8B030D-6E8A-4147-A177-3AD203B41FA5}">
                      <a16:colId xmlns:a16="http://schemas.microsoft.com/office/drawing/2014/main" val="236294200"/>
                    </a:ext>
                  </a:extLst>
                </a:gridCol>
              </a:tblGrid>
              <a:tr h="743557"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401218"/>
                  </a:ext>
                </a:extLst>
              </a:tr>
              <a:tr h="743557"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63641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6AFE595D-9D0A-427A-9ACB-371C8720D18F}"/>
              </a:ext>
            </a:extLst>
          </p:cNvPr>
          <p:cNvSpPr/>
          <p:nvPr/>
        </p:nvSpPr>
        <p:spPr>
          <a:xfrm>
            <a:off x="3648778" y="5478293"/>
            <a:ext cx="566954" cy="5232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7DD5B5-300E-46A7-B98F-ABBDBEB8277A}"/>
              </a:ext>
            </a:extLst>
          </p:cNvPr>
          <p:cNvSpPr txBox="1"/>
          <p:nvPr/>
        </p:nvSpPr>
        <p:spPr>
          <a:xfrm>
            <a:off x="3612079" y="5530980"/>
            <a:ext cx="120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(3, 6)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3724B48-9D88-4C3A-B813-265CF0875FCB}"/>
              </a:ext>
            </a:extLst>
          </p:cNvPr>
          <p:cNvCxnSpPr>
            <a:cxnSpLocks/>
          </p:cNvCxnSpPr>
          <p:nvPr/>
        </p:nvCxnSpPr>
        <p:spPr>
          <a:xfrm flipV="1">
            <a:off x="3933056" y="6125701"/>
            <a:ext cx="0" cy="1153982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8C4A062-B36B-4C7E-BF67-2F8566AC214D}"/>
              </a:ext>
            </a:extLst>
          </p:cNvPr>
          <p:cNvSpPr txBox="1"/>
          <p:nvPr/>
        </p:nvSpPr>
        <p:spPr>
          <a:xfrm>
            <a:off x="1432072" y="214200"/>
            <a:ext cx="49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SCATTER PLOT graph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03C15236-2DAF-471E-8411-20DA570CC41A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1C56DB0F-586F-4863-8C15-197047DC926F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472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49F728E-37F4-4C79-B555-69A33CF99F13}"/>
              </a:ext>
            </a:extLst>
          </p:cNvPr>
          <p:cNvSpPr txBox="1"/>
          <p:nvPr/>
        </p:nvSpPr>
        <p:spPr>
          <a:xfrm>
            <a:off x="634231" y="7952514"/>
            <a:ext cx="56887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Reminder: 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Don’t forget the units of measurement in brackets! </a:t>
            </a:r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Hint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: use the</a:t>
            </a:r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Home 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tab to change font type, font size, etc.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61480-F5F3-4336-923C-44F3279DA197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graph</a:t>
            </a:r>
            <a:endParaRPr lang="en-US" sz="2000" i="1" dirty="0">
              <a:latin typeface="Arial Narrow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7F7161-43E8-44F2-BD20-CE84EFD92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485" y="3372982"/>
            <a:ext cx="5300232" cy="31647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CF823-8F12-4476-ADCD-4EE70DA9286E}"/>
              </a:ext>
            </a:extLst>
          </p:cNvPr>
          <p:cNvSpPr/>
          <p:nvPr/>
        </p:nvSpPr>
        <p:spPr>
          <a:xfrm>
            <a:off x="960302" y="4498003"/>
            <a:ext cx="289560" cy="7954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C02FB8-47E2-42C2-A29D-730E560697BE}"/>
              </a:ext>
            </a:extLst>
          </p:cNvPr>
          <p:cNvSpPr/>
          <p:nvPr/>
        </p:nvSpPr>
        <p:spPr>
          <a:xfrm rot="5400000">
            <a:off x="3515019" y="5876623"/>
            <a:ext cx="322453" cy="8126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43BC7B-8A60-4967-BBE2-D7D62994A6C2}"/>
              </a:ext>
            </a:extLst>
          </p:cNvPr>
          <p:cNvSpPr/>
          <p:nvPr/>
        </p:nvSpPr>
        <p:spPr>
          <a:xfrm rot="5400000">
            <a:off x="3296982" y="2999346"/>
            <a:ext cx="322454" cy="12471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462A3F-2679-43FA-927D-928B6B322BC0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6">
            <a:extLst>
              <a:ext uri="{FF2B5EF4-FFF2-40B4-BE49-F238E27FC236}">
                <a16:creationId xmlns:a16="http://schemas.microsoft.com/office/drawing/2014/main" id="{84DC27A0-AB26-4B94-A28B-0F26841797D9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86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9BC0B41C-97BA-4D05-8630-A982359351A9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833FB8-F97C-4015-96BD-8D78E77FD3A5}"/>
              </a:ext>
            </a:extLst>
          </p:cNvPr>
          <p:cNvSpPr txBox="1"/>
          <p:nvPr/>
        </p:nvSpPr>
        <p:spPr>
          <a:xfrm>
            <a:off x="575568" y="6932684"/>
            <a:ext cx="58600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Repeat for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Axis Title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09D773FA-2555-42AB-A280-E228064DE5E7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34F33B-1D9A-42EB-A3D9-D5C1D66CD094}"/>
              </a:ext>
            </a:extLst>
          </p:cNvPr>
          <p:cNvSpPr txBox="1"/>
          <p:nvPr/>
        </p:nvSpPr>
        <p:spPr>
          <a:xfrm>
            <a:off x="543623" y="960334"/>
            <a:ext cx="5844292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Chart Title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endParaRPr lang="en-AU" sz="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until curser appears. Backspace to delete.</a:t>
            </a:r>
            <a:endParaRPr lang="en-AU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Type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(what it is)</a:t>
            </a:r>
          </a:p>
          <a:p>
            <a:pPr algn="ctr"/>
            <a:endParaRPr lang="en-AU" sz="4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698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52937-597C-4BBC-889A-914DF9077636}"/>
              </a:ext>
            </a:extLst>
          </p:cNvPr>
          <p:cNvSpPr/>
          <p:nvPr/>
        </p:nvSpPr>
        <p:spPr>
          <a:xfrm>
            <a:off x="830337" y="4735642"/>
            <a:ext cx="5327290" cy="3585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A0A05F-03E5-42A3-A97B-1DACAA469339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an axis</a:t>
            </a:r>
            <a:endParaRPr lang="en-US" sz="2000" i="1" dirty="0">
              <a:latin typeface="Arial Narrow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82F7C7-6784-4951-9DE4-940154279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337" y="4987546"/>
            <a:ext cx="5327555" cy="3148101"/>
          </a:xfrm>
          <a:prstGeom prst="rect">
            <a:avLst/>
          </a:prstGeom>
        </p:spPr>
      </p:pic>
      <p:pic>
        <p:nvPicPr>
          <p:cNvPr id="12" name="Picture 2" descr="Free Cursor Clip Art with No Background - ClipartKey">
            <a:extLst>
              <a:ext uri="{FF2B5EF4-FFF2-40B4-BE49-F238E27FC236}">
                <a16:creationId xmlns:a16="http://schemas.microsoft.com/office/drawing/2014/main" id="{20AFF976-66A8-42A9-90C5-EBD6F3598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1273">
            <a:off x="4146424" y="7456712"/>
            <a:ext cx="741113" cy="70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E623C7-4D22-4C90-9903-1C3FAAB55D42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09F76485-FB66-4BF2-865A-2A5CBAB0C4B9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87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127EC89C-0E30-4FE2-BC7C-406802690485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D10BA0-CBF5-4229-8F8C-0E4F083A1688}"/>
              </a:ext>
            </a:extLst>
          </p:cNvPr>
          <p:cNvSpPr txBox="1"/>
          <p:nvPr/>
        </p:nvSpPr>
        <p:spPr>
          <a:xfrm>
            <a:off x="409605" y="1295044"/>
            <a:ext cx="6118039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Double Click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(or right click)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on an axis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open </a:t>
            </a:r>
            <a:r>
              <a:rPr lang="en-AU" sz="3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Format Axis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on the RHS 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C74E6947-FDCB-494A-BF04-E14FEDD95D00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383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BA3E8CE-C50D-4D14-A671-A6BE928C1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851" y="4067944"/>
            <a:ext cx="5255841" cy="436698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A65B3D6-073E-4D5E-8517-F36F5069DAC9}"/>
              </a:ext>
            </a:extLst>
          </p:cNvPr>
          <p:cNvSpPr/>
          <p:nvPr/>
        </p:nvSpPr>
        <p:spPr>
          <a:xfrm>
            <a:off x="905767" y="6265516"/>
            <a:ext cx="2144848" cy="68274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5E1D6AA2-E4A3-454D-85E7-B6615F99127F}"/>
              </a:ext>
            </a:extLst>
          </p:cNvPr>
          <p:cNvSpPr/>
          <p:nvPr/>
        </p:nvSpPr>
        <p:spPr>
          <a:xfrm>
            <a:off x="4551920" y="5278385"/>
            <a:ext cx="1152128" cy="108012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79BB3C-C9CB-43EE-8EA2-F22A5A119F00}"/>
              </a:ext>
            </a:extLst>
          </p:cNvPr>
          <p:cNvSpPr/>
          <p:nvPr/>
        </p:nvSpPr>
        <p:spPr>
          <a:xfrm>
            <a:off x="3086100" y="5278385"/>
            <a:ext cx="1075176" cy="9497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C5D7BA-3BE0-4745-AB8D-15DB90665163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an axis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DD3CE3-1D81-445E-8529-52B422DB4E84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6">
            <a:extLst>
              <a:ext uri="{FF2B5EF4-FFF2-40B4-BE49-F238E27FC236}">
                <a16:creationId xmlns:a16="http://schemas.microsoft.com/office/drawing/2014/main" id="{159E74E1-C43C-464A-AEE1-07816FAF5F20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88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54EE7E5F-EA1A-443C-AADC-85B637F894F7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A3BD2-9C48-4F62-BDC1-4A987362F53F}"/>
              </a:ext>
            </a:extLst>
          </p:cNvPr>
          <p:cNvSpPr txBox="1"/>
          <p:nvPr/>
        </p:nvSpPr>
        <p:spPr>
          <a:xfrm>
            <a:off x="654173" y="1204912"/>
            <a:ext cx="593902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  </a:t>
            </a: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40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AU" sz="5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Axis Options</a:t>
            </a:r>
            <a:endParaRPr lang="en-AU" sz="60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4B8D05A-39A0-42D2-AA7A-01A22BD929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091" r="7749" b="6800"/>
          <a:stretch/>
        </p:blipFill>
        <p:spPr>
          <a:xfrm>
            <a:off x="3167834" y="2028964"/>
            <a:ext cx="911706" cy="864096"/>
          </a:xfrm>
          <a:prstGeom prst="rect">
            <a:avLst/>
          </a:prstGeom>
        </p:spPr>
      </p:pic>
      <p:sp>
        <p:nvSpPr>
          <p:cNvPr id="13" name="TextBox 36">
            <a:extLst>
              <a:ext uri="{FF2B5EF4-FFF2-40B4-BE49-F238E27FC236}">
                <a16:creationId xmlns:a16="http://schemas.microsoft.com/office/drawing/2014/main" id="{B1B19715-0B99-4E22-9231-F2585939AFC3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560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6426964-3805-4FF1-B37A-8E37997E6F0D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an axis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5E2250-ABDF-47CB-9AB0-D306931CD83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6">
            <a:extLst>
              <a:ext uri="{FF2B5EF4-FFF2-40B4-BE49-F238E27FC236}">
                <a16:creationId xmlns:a16="http://schemas.microsoft.com/office/drawing/2014/main" id="{C1F5A731-9FD6-4E3D-A0E5-0D63D841EC64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89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1E9746A6-FD5C-4A2F-BC4A-E77BC1E5585C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4926E7-02BE-4335-8659-699CD08E253D}"/>
              </a:ext>
            </a:extLst>
          </p:cNvPr>
          <p:cNvSpPr txBox="1"/>
          <p:nvPr/>
        </p:nvSpPr>
        <p:spPr>
          <a:xfrm>
            <a:off x="535030" y="1211476"/>
            <a:ext cx="5863484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Check or change the</a:t>
            </a:r>
          </a:p>
          <a:p>
            <a:pPr algn="ctr"/>
            <a:r>
              <a:rPr lang="en-AU" sz="3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BOUNDS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smallest and biggest number on the axis</a:t>
            </a:r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UNITS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size of the spaces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between numbers on the axis</a:t>
            </a:r>
            <a:endParaRPr lang="en-AU" sz="36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3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8E955-BBE5-479E-8B14-140DE24A72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9447"/>
          <a:stretch/>
        </p:blipFill>
        <p:spPr>
          <a:xfrm>
            <a:off x="1608371" y="3989318"/>
            <a:ext cx="3753991" cy="440853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E7B2AA9-2DFB-4A00-8960-DEE0CC5B6251}"/>
              </a:ext>
            </a:extLst>
          </p:cNvPr>
          <p:cNvSpPr/>
          <p:nvPr/>
        </p:nvSpPr>
        <p:spPr>
          <a:xfrm>
            <a:off x="1729971" y="5931466"/>
            <a:ext cx="983221" cy="32088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71BCA-771B-4785-980A-6A957B0590B8}"/>
              </a:ext>
            </a:extLst>
          </p:cNvPr>
          <p:cNvSpPr/>
          <p:nvPr/>
        </p:nvSpPr>
        <p:spPr>
          <a:xfrm>
            <a:off x="1729971" y="7059424"/>
            <a:ext cx="983221" cy="32088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6ECA4CEC-971B-4939-A104-A5BC9F7F6F73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1845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6426964-3805-4FF1-B37A-8E37997E6F0D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an axis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5E2250-ABDF-47CB-9AB0-D306931CD83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6">
            <a:extLst>
              <a:ext uri="{FF2B5EF4-FFF2-40B4-BE49-F238E27FC236}">
                <a16:creationId xmlns:a16="http://schemas.microsoft.com/office/drawing/2014/main" id="{1E9746A6-FD5C-4A2F-BC4A-E77BC1E5585C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FD292895-E674-473F-AA19-40FD4E8369EA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3B1AB-3153-4CCC-9DA0-FC36D4338C9D}"/>
              </a:ext>
            </a:extLst>
          </p:cNvPr>
          <p:cNvSpPr txBox="1"/>
          <p:nvPr/>
        </p:nvSpPr>
        <p:spPr>
          <a:xfrm>
            <a:off x="698903" y="1452879"/>
            <a:ext cx="566879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</a:t>
            </a:r>
            <a:r>
              <a:rPr lang="en-AU" sz="48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HOME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tab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change the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font type,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font size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 </a:t>
            </a:r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font colour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the numbers on the axis </a:t>
            </a: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42872F-C588-4D41-97FF-21D59171AA03}"/>
              </a:ext>
            </a:extLst>
          </p:cNvPr>
          <p:cNvSpPr/>
          <p:nvPr/>
        </p:nvSpPr>
        <p:spPr>
          <a:xfrm>
            <a:off x="836712" y="5730973"/>
            <a:ext cx="5322385" cy="2327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789AB9-399D-4255-BCC9-5DEE3A2B9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712" y="5986308"/>
            <a:ext cx="5300605" cy="181687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160BB27-B39D-47E2-BA0C-29C363FA3BC5}"/>
              </a:ext>
            </a:extLst>
          </p:cNvPr>
          <p:cNvSpPr/>
          <p:nvPr/>
        </p:nvSpPr>
        <p:spPr>
          <a:xfrm>
            <a:off x="1608371" y="5990915"/>
            <a:ext cx="1249591" cy="54787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6CCECF39-BB37-4312-A750-1EC1A01A8C63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7986849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BA3E8CE-C50D-4D14-A671-A6BE928C1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851" y="4067944"/>
            <a:ext cx="5255841" cy="436698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A65B3D6-073E-4D5E-8517-F36F5069DAC9}"/>
              </a:ext>
            </a:extLst>
          </p:cNvPr>
          <p:cNvSpPr/>
          <p:nvPr/>
        </p:nvSpPr>
        <p:spPr>
          <a:xfrm>
            <a:off x="905767" y="6804248"/>
            <a:ext cx="2144848" cy="64807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5E1D6AA2-E4A3-454D-85E7-B6615F99127F}"/>
              </a:ext>
            </a:extLst>
          </p:cNvPr>
          <p:cNvSpPr/>
          <p:nvPr/>
        </p:nvSpPr>
        <p:spPr>
          <a:xfrm>
            <a:off x="4551920" y="5278385"/>
            <a:ext cx="1152128" cy="108012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79BB3C-C9CB-43EE-8EA2-F22A5A119F00}"/>
              </a:ext>
            </a:extLst>
          </p:cNvPr>
          <p:cNvSpPr/>
          <p:nvPr/>
        </p:nvSpPr>
        <p:spPr>
          <a:xfrm>
            <a:off x="3086100" y="5278385"/>
            <a:ext cx="1075176" cy="9497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26964-3805-4FF1-B37A-8E37997E6F0D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an axis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5E2250-ABDF-47CB-9AB0-D306931CD83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6">
            <a:extLst>
              <a:ext uri="{FF2B5EF4-FFF2-40B4-BE49-F238E27FC236}">
                <a16:creationId xmlns:a16="http://schemas.microsoft.com/office/drawing/2014/main" id="{C1F5A731-9FD6-4E3D-A0E5-0D63D841EC64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91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1E9746A6-FD5C-4A2F-BC4A-E77BC1E5585C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70002-803D-42E9-A039-763B301CDB32}"/>
              </a:ext>
            </a:extLst>
          </p:cNvPr>
          <p:cNvSpPr txBox="1"/>
          <p:nvPr/>
        </p:nvSpPr>
        <p:spPr>
          <a:xfrm>
            <a:off x="535030" y="1226956"/>
            <a:ext cx="58634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  </a:t>
            </a: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Tick Marks</a:t>
            </a:r>
            <a:endParaRPr lang="en-AU" sz="48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put little markers on the axis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26EE228-475C-49CC-A1B1-B24BAE37E6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091" r="7749" b="6800"/>
          <a:stretch/>
        </p:blipFill>
        <p:spPr>
          <a:xfrm>
            <a:off x="3009916" y="1848283"/>
            <a:ext cx="911706" cy="864096"/>
          </a:xfrm>
          <a:prstGeom prst="rect">
            <a:avLst/>
          </a:prstGeom>
        </p:spPr>
      </p:pic>
      <p:sp>
        <p:nvSpPr>
          <p:cNvPr id="2" name="TextBox 36">
            <a:extLst>
              <a:ext uri="{FF2B5EF4-FFF2-40B4-BE49-F238E27FC236}">
                <a16:creationId xmlns:a16="http://schemas.microsoft.com/office/drawing/2014/main" id="{406EB770-0270-4772-9A5A-A9A4E10E32F7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E3B5D2-A648-49C1-9D7B-97757A9464F8}"/>
              </a:ext>
            </a:extLst>
          </p:cNvPr>
          <p:cNvSpPr txBox="1"/>
          <p:nvPr/>
        </p:nvSpPr>
        <p:spPr>
          <a:xfrm rot="1545944">
            <a:off x="3668782" y="7030913"/>
            <a:ext cx="205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latin typeface="Arial Narrow" panose="020B0606020202030204" pitchFamily="34" charset="0"/>
              </a:rPr>
              <a:t>You might need to scroll down </a:t>
            </a:r>
          </a:p>
        </p:txBody>
      </p:sp>
    </p:spTree>
    <p:extLst>
      <p:ext uri="{BB962C8B-B14F-4D97-AF65-F5344CB8AC3E}">
        <p14:creationId xmlns:p14="http://schemas.microsoft.com/office/powerpoint/2010/main" val="159830839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6426964-3805-4FF1-B37A-8E37997E6F0D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an axis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5E2250-ABDF-47CB-9AB0-D306931CD83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6">
            <a:extLst>
              <a:ext uri="{FF2B5EF4-FFF2-40B4-BE49-F238E27FC236}">
                <a16:creationId xmlns:a16="http://schemas.microsoft.com/office/drawing/2014/main" id="{C1F5A731-9FD6-4E3D-A0E5-0D63D841EC64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92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1E9746A6-FD5C-4A2F-BC4A-E77BC1E5585C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8B87E8-598D-4FCE-810C-7AE291784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4744" y="2915816"/>
            <a:ext cx="4777989" cy="51747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4926E7-02BE-4335-8659-699CD08E253D}"/>
              </a:ext>
            </a:extLst>
          </p:cNvPr>
          <p:cNvSpPr txBox="1"/>
          <p:nvPr/>
        </p:nvSpPr>
        <p:spPr>
          <a:xfrm>
            <a:off x="535031" y="1470582"/>
            <a:ext cx="58634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5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AU" sz="5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Outside</a:t>
            </a:r>
          </a:p>
          <a:p>
            <a:pPr algn="ctr"/>
            <a:endParaRPr lang="en-AU" sz="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41CFDC-6059-4C93-A66B-BA4A2F3808CA}"/>
              </a:ext>
            </a:extLst>
          </p:cNvPr>
          <p:cNvSpPr/>
          <p:nvPr/>
        </p:nvSpPr>
        <p:spPr>
          <a:xfrm>
            <a:off x="3513738" y="5724128"/>
            <a:ext cx="2144848" cy="64807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FD292895-E674-473F-AA19-40FD4E8369EA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756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6426964-3805-4FF1-B37A-8E37997E6F0D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an axis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5E2250-ABDF-47CB-9AB0-D306931CD83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6">
            <a:extLst>
              <a:ext uri="{FF2B5EF4-FFF2-40B4-BE49-F238E27FC236}">
                <a16:creationId xmlns:a16="http://schemas.microsoft.com/office/drawing/2014/main" id="{1E9746A6-FD5C-4A2F-BC4A-E77BC1E5585C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FD292895-E674-473F-AA19-40FD4E8369EA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77DA52-C379-42F5-999B-9C084F898E61}"/>
              </a:ext>
            </a:extLst>
          </p:cNvPr>
          <p:cNvSpPr txBox="1"/>
          <p:nvPr/>
        </p:nvSpPr>
        <p:spPr>
          <a:xfrm>
            <a:off x="547860" y="1290171"/>
            <a:ext cx="59390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5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Line</a:t>
            </a:r>
            <a:endParaRPr lang="en-AU" sz="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DDE5A11-7723-4EB3-994A-183F6C76FE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2763" b="5727"/>
          <a:stretch/>
        </p:blipFill>
        <p:spPr>
          <a:xfrm>
            <a:off x="3004147" y="2098724"/>
            <a:ext cx="1026457" cy="89564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7F68414-760B-438C-999A-33CAF95AC7FA}"/>
              </a:ext>
            </a:extLst>
          </p:cNvPr>
          <p:cNvSpPr/>
          <p:nvPr/>
        </p:nvSpPr>
        <p:spPr>
          <a:xfrm>
            <a:off x="824263" y="4343400"/>
            <a:ext cx="5289563" cy="38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C83A83C-6263-4AD2-A9FA-2C178F8C0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037" y="4395206"/>
            <a:ext cx="5139700" cy="3737963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C35B1121-A77F-4AD1-830A-A867A980D858}"/>
              </a:ext>
            </a:extLst>
          </p:cNvPr>
          <p:cNvSpPr/>
          <p:nvPr/>
        </p:nvSpPr>
        <p:spPr>
          <a:xfrm>
            <a:off x="957296" y="7185666"/>
            <a:ext cx="1345565" cy="64807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F0ECB58-2791-43BA-9971-F316B7FCA7A1}"/>
              </a:ext>
            </a:extLst>
          </p:cNvPr>
          <p:cNvSpPr/>
          <p:nvPr/>
        </p:nvSpPr>
        <p:spPr>
          <a:xfrm>
            <a:off x="949075" y="5775024"/>
            <a:ext cx="895749" cy="7679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TextBox 36">
            <a:extLst>
              <a:ext uri="{FF2B5EF4-FFF2-40B4-BE49-F238E27FC236}">
                <a16:creationId xmlns:a16="http://schemas.microsoft.com/office/drawing/2014/main" id="{085D06B9-FC01-4744-81CD-0AA04E71F904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93</a:t>
            </a:r>
          </a:p>
        </p:txBody>
      </p:sp>
    </p:spTree>
    <p:extLst>
      <p:ext uri="{BB962C8B-B14F-4D97-AF65-F5344CB8AC3E}">
        <p14:creationId xmlns:p14="http://schemas.microsoft.com/office/powerpoint/2010/main" val="146433696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6426964-3805-4FF1-B37A-8E37997E6F0D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an axis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5E2250-ABDF-47CB-9AB0-D306931CD83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6">
            <a:extLst>
              <a:ext uri="{FF2B5EF4-FFF2-40B4-BE49-F238E27FC236}">
                <a16:creationId xmlns:a16="http://schemas.microsoft.com/office/drawing/2014/main" id="{1E9746A6-FD5C-4A2F-BC4A-E77BC1E5585C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FD292895-E674-473F-AA19-40FD4E8369EA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AC1673-AA7E-4571-9C79-CDCC399F7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2816" y="3419872"/>
            <a:ext cx="3678333" cy="4931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20A19A-D02F-4122-B974-6B80E8FFE38F}"/>
              </a:ext>
            </a:extLst>
          </p:cNvPr>
          <p:cNvSpPr txBox="1"/>
          <p:nvPr/>
        </p:nvSpPr>
        <p:spPr>
          <a:xfrm>
            <a:off x="496254" y="1467847"/>
            <a:ext cx="59390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8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Solid line</a:t>
            </a:r>
            <a:endParaRPr lang="en-AU" sz="4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Change</a:t>
            </a:r>
            <a:r>
              <a:rPr lang="en-AU" sz="4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800" b="1" i="1" u="sng" dirty="0" err="1">
                <a:solidFill>
                  <a:schemeClr val="bg1"/>
                </a:solidFill>
                <a:latin typeface="Arial Narrow" panose="020B0606020202030204" pitchFamily="34" charset="0"/>
              </a:rPr>
              <a:t>Color</a:t>
            </a:r>
            <a:r>
              <a:rPr lang="en-AU" sz="4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</a:t>
            </a:r>
            <a:r>
              <a:rPr lang="en-AU" sz="4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Black</a:t>
            </a:r>
            <a:endParaRPr lang="en-AU" sz="24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273EA5-C1A3-4523-95FA-AC672DB6508D}"/>
              </a:ext>
            </a:extLst>
          </p:cNvPr>
          <p:cNvSpPr/>
          <p:nvPr/>
        </p:nvSpPr>
        <p:spPr>
          <a:xfrm>
            <a:off x="2041970" y="5997333"/>
            <a:ext cx="1331817" cy="47592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4811D3-3899-41D9-91EC-903D49FA5D38}"/>
              </a:ext>
            </a:extLst>
          </p:cNvPr>
          <p:cNvSpPr/>
          <p:nvPr/>
        </p:nvSpPr>
        <p:spPr>
          <a:xfrm>
            <a:off x="4266014" y="6876256"/>
            <a:ext cx="963186" cy="86409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D1D0018C-FC91-420F-B975-FCBEDEE0B19D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194064506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2C8785E-0619-4F0A-8E80-5EB4BDD59519}"/>
              </a:ext>
            </a:extLst>
          </p:cNvPr>
          <p:cNvSpPr txBox="1"/>
          <p:nvPr/>
        </p:nvSpPr>
        <p:spPr>
          <a:xfrm>
            <a:off x="459485" y="1094720"/>
            <a:ext cx="6118039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Double Click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(or right click)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on a dot point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open </a:t>
            </a:r>
            <a:r>
              <a:rPr lang="en-AU" sz="3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Format Data Series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on the RHS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52937-597C-4BBC-889A-914DF9077636}"/>
              </a:ext>
            </a:extLst>
          </p:cNvPr>
          <p:cNvSpPr/>
          <p:nvPr/>
        </p:nvSpPr>
        <p:spPr>
          <a:xfrm>
            <a:off x="838014" y="4876377"/>
            <a:ext cx="5327290" cy="3585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14538-73D8-4D77-B3D9-936F57AC2D0D}"/>
              </a:ext>
            </a:extLst>
          </p:cNvPr>
          <p:cNvSpPr txBox="1"/>
          <p:nvPr/>
        </p:nvSpPr>
        <p:spPr>
          <a:xfrm>
            <a:off x="1255656" y="198812"/>
            <a:ext cx="522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dots</a:t>
            </a:r>
            <a:endParaRPr lang="en-US" sz="2000" i="1" dirty="0">
              <a:latin typeface="Arial Narrow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2A328F-9ACD-49B0-8A99-01AAAD5A8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486" y="5188126"/>
            <a:ext cx="5098686" cy="3013356"/>
          </a:xfrm>
          <a:prstGeom prst="rect">
            <a:avLst/>
          </a:prstGeom>
        </p:spPr>
      </p:pic>
      <p:pic>
        <p:nvPicPr>
          <p:cNvPr id="15" name="Picture 2" descr="Free Cursor Clip Art with No Background - ClipartKey">
            <a:extLst>
              <a:ext uri="{FF2B5EF4-FFF2-40B4-BE49-F238E27FC236}">
                <a16:creationId xmlns:a16="http://schemas.microsoft.com/office/drawing/2014/main" id="{B930A97A-1680-4BFD-A79D-10E190499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428">
            <a:off x="4403626" y="6463292"/>
            <a:ext cx="572974" cy="5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A8F03F-E3A8-444E-8B76-5AE3AA5E8530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6">
            <a:extLst>
              <a:ext uri="{FF2B5EF4-FFF2-40B4-BE49-F238E27FC236}">
                <a16:creationId xmlns:a16="http://schemas.microsoft.com/office/drawing/2014/main" id="{89F1995F-1C07-4026-B8A1-579218620DD2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63113413-4589-403D-B75B-7026541AF068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F00A64A2-6EFF-4F7E-98C1-A2BAF2A3BA5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4140713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150867</TotalTime>
  <Words>4477</Words>
  <Application>Microsoft Office PowerPoint</Application>
  <PresentationFormat>On-screen Show (4:3)</PresentationFormat>
  <Paragraphs>1362</Paragraphs>
  <Slides>106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2" baseType="lpstr">
      <vt:lpstr>Arial</vt:lpstr>
      <vt:lpstr>Arial Narrow</vt:lpstr>
      <vt:lpstr>Calibri</vt:lpstr>
      <vt:lpstr>Ink Free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daniellem</dc:creator>
  <cp:lastModifiedBy>Gail Riches</cp:lastModifiedBy>
  <cp:revision>21339</cp:revision>
  <cp:lastPrinted>2019-01-14T00:32:25Z</cp:lastPrinted>
  <dcterms:created xsi:type="dcterms:W3CDTF">2011-04-13T05:15:36Z</dcterms:created>
  <dcterms:modified xsi:type="dcterms:W3CDTF">2021-07-11T03:04:52Z</dcterms:modified>
</cp:coreProperties>
</file>