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49" r:id="rId2"/>
    <p:sldId id="464" r:id="rId3"/>
    <p:sldId id="366" r:id="rId4"/>
    <p:sldId id="499" r:id="rId5"/>
    <p:sldId id="856" r:id="rId6"/>
    <p:sldId id="368" r:id="rId7"/>
    <p:sldId id="500" r:id="rId8"/>
    <p:sldId id="863" r:id="rId9"/>
    <p:sldId id="837" r:id="rId10"/>
    <p:sldId id="302" r:id="rId11"/>
    <p:sldId id="509" r:id="rId12"/>
    <p:sldId id="343" r:id="rId13"/>
    <p:sldId id="864" r:id="rId14"/>
    <p:sldId id="304" r:id="rId15"/>
    <p:sldId id="511" r:id="rId16"/>
    <p:sldId id="305" r:id="rId17"/>
    <p:sldId id="512" r:id="rId18"/>
    <p:sldId id="306" r:id="rId19"/>
    <p:sldId id="842" r:id="rId20"/>
    <p:sldId id="455" r:id="rId21"/>
    <p:sldId id="843" r:id="rId22"/>
    <p:sldId id="308" r:id="rId23"/>
    <p:sldId id="844" r:id="rId24"/>
    <p:sldId id="309" r:id="rId25"/>
    <p:sldId id="845" r:id="rId26"/>
    <p:sldId id="310" r:id="rId27"/>
    <p:sldId id="846" r:id="rId28"/>
    <p:sldId id="503" r:id="rId29"/>
    <p:sldId id="504" r:id="rId30"/>
    <p:sldId id="505" r:id="rId31"/>
    <p:sldId id="506" r:id="rId32"/>
    <p:sldId id="463" r:id="rId33"/>
    <p:sldId id="312" r:id="rId34"/>
    <p:sldId id="507" r:id="rId35"/>
    <p:sldId id="508" r:id="rId36"/>
  </p:sldIdLst>
  <p:sldSz cx="6858000" cy="9144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il Riches" initials="G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38" autoAdjust="0"/>
    <p:restoredTop sz="94620"/>
  </p:normalViewPr>
  <p:slideViewPr>
    <p:cSldViewPr>
      <p:cViewPr varScale="1">
        <p:scale>
          <a:sx n="77" d="100"/>
          <a:sy n="77" d="100"/>
        </p:scale>
        <p:origin x="2040" y="19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41B07-4C72-C74C-AFC2-FD7DCC0719A1}" type="doc">
      <dgm:prSet loTypeId="urn:microsoft.com/office/officeart/2005/8/layout/cycle1" loCatId="" qsTypeId="urn:microsoft.com/office/officeart/2005/8/quickstyle/simple1" qsCatId="simple" csTypeId="urn:microsoft.com/office/officeart/2005/8/colors/accent0_1" csCatId="mainScheme" phldr="1"/>
      <dgm:spPr/>
      <dgm:t>
        <a:bodyPr/>
        <a:lstStyle/>
        <a:p>
          <a:endParaRPr lang="en-GB"/>
        </a:p>
      </dgm:t>
    </dgm:pt>
    <dgm:pt modelId="{D2BAC972-9B80-1741-BFD2-A9C53F17DFDC}">
      <dgm:prSet phldrT="[Text]"/>
      <dgm:spPr/>
      <dgm:t>
        <a:bodyPr/>
        <a:lstStyle/>
        <a:p>
          <a:r>
            <a:rPr lang="en-GB" dirty="0"/>
            <a:t>Cold air sinking</a:t>
          </a:r>
        </a:p>
      </dgm:t>
    </dgm:pt>
    <dgm:pt modelId="{D0ACCF04-1392-3F42-BB60-BCAC6203A7D0}" type="parTrans" cxnId="{643CB614-1F2F-8243-BDBB-CC935F5A784C}">
      <dgm:prSet/>
      <dgm:spPr/>
      <dgm:t>
        <a:bodyPr/>
        <a:lstStyle/>
        <a:p>
          <a:endParaRPr lang="en-GB"/>
        </a:p>
      </dgm:t>
    </dgm:pt>
    <dgm:pt modelId="{92DFB409-216D-E844-A352-4D4A9F3122D0}" type="sibTrans" cxnId="{643CB614-1F2F-8243-BDBB-CC935F5A784C}">
      <dgm:prSet/>
      <dgm:spPr/>
      <dgm:t>
        <a:bodyPr/>
        <a:lstStyle/>
        <a:p>
          <a:endParaRPr lang="en-GB"/>
        </a:p>
      </dgm:t>
    </dgm:pt>
    <dgm:pt modelId="{B833FA9F-2EDE-E942-9C17-A9B183C3CDA7}">
      <dgm:prSet phldrT="[Text]"/>
      <dgm:spPr/>
      <dgm:t>
        <a:bodyPr/>
        <a:lstStyle/>
        <a:p>
          <a:r>
            <a:rPr lang="en-GB" dirty="0"/>
            <a:t>Heat source</a:t>
          </a:r>
        </a:p>
      </dgm:t>
    </dgm:pt>
    <dgm:pt modelId="{EA51F876-2759-EA49-B671-24997B1A3710}" type="parTrans" cxnId="{D8D2A5ED-FB37-A14E-B7F0-B26AD4EBD951}">
      <dgm:prSet/>
      <dgm:spPr/>
      <dgm:t>
        <a:bodyPr/>
        <a:lstStyle/>
        <a:p>
          <a:endParaRPr lang="en-GB"/>
        </a:p>
      </dgm:t>
    </dgm:pt>
    <dgm:pt modelId="{F7689B6D-4993-B048-AE0E-751E8C8151C5}" type="sibTrans" cxnId="{D8D2A5ED-FB37-A14E-B7F0-B26AD4EBD951}">
      <dgm:prSet/>
      <dgm:spPr/>
      <dgm:t>
        <a:bodyPr/>
        <a:lstStyle/>
        <a:p>
          <a:endParaRPr lang="en-GB"/>
        </a:p>
      </dgm:t>
    </dgm:pt>
    <dgm:pt modelId="{229E2677-7E1B-6646-9960-65F6F0D2DB15}">
      <dgm:prSet phldrT="[Text]"/>
      <dgm:spPr/>
      <dgm:t>
        <a:bodyPr/>
        <a:lstStyle/>
        <a:p>
          <a:r>
            <a:rPr lang="en-GB" dirty="0"/>
            <a:t>warm air rising</a:t>
          </a:r>
        </a:p>
      </dgm:t>
    </dgm:pt>
    <dgm:pt modelId="{DA0E32E2-778B-4E4C-A54B-ECAD4AFEDE9A}" type="parTrans" cxnId="{A4CA4CD9-69B1-A249-A4A2-685890551277}">
      <dgm:prSet/>
      <dgm:spPr/>
      <dgm:t>
        <a:bodyPr/>
        <a:lstStyle/>
        <a:p>
          <a:endParaRPr lang="en-GB"/>
        </a:p>
      </dgm:t>
    </dgm:pt>
    <dgm:pt modelId="{5E90F6B3-2A77-954B-8335-F1BDE88B200E}" type="sibTrans" cxnId="{A4CA4CD9-69B1-A249-A4A2-685890551277}">
      <dgm:prSet/>
      <dgm:spPr/>
      <dgm:t>
        <a:bodyPr/>
        <a:lstStyle/>
        <a:p>
          <a:endParaRPr lang="en-GB"/>
        </a:p>
      </dgm:t>
    </dgm:pt>
    <dgm:pt modelId="{8EC2AAA4-A853-4048-B799-EDFAF678CF54}" type="pres">
      <dgm:prSet presAssocID="{ECD41B07-4C72-C74C-AFC2-FD7DCC0719A1}" presName="cycle" presStyleCnt="0">
        <dgm:presLayoutVars>
          <dgm:dir/>
          <dgm:resizeHandles val="exact"/>
        </dgm:presLayoutVars>
      </dgm:prSet>
      <dgm:spPr/>
    </dgm:pt>
    <dgm:pt modelId="{2DFEC5CF-F7D2-7543-847D-C2DCF936BB96}" type="pres">
      <dgm:prSet presAssocID="{D2BAC972-9B80-1741-BFD2-A9C53F17DFDC}" presName="dummy" presStyleCnt="0"/>
      <dgm:spPr/>
    </dgm:pt>
    <dgm:pt modelId="{72AEB05E-5FF0-9647-9477-0F6CD683B91F}" type="pres">
      <dgm:prSet presAssocID="{D2BAC972-9B80-1741-BFD2-A9C53F17DFDC}" presName="node" presStyleLbl="revTx" presStyleIdx="0" presStyleCnt="3">
        <dgm:presLayoutVars>
          <dgm:bulletEnabled val="1"/>
        </dgm:presLayoutVars>
      </dgm:prSet>
      <dgm:spPr/>
    </dgm:pt>
    <dgm:pt modelId="{B92F5D27-4243-2447-8264-80ED1B27D24F}" type="pres">
      <dgm:prSet presAssocID="{92DFB409-216D-E844-A352-4D4A9F3122D0}" presName="sibTrans" presStyleLbl="node1" presStyleIdx="0" presStyleCnt="3"/>
      <dgm:spPr/>
    </dgm:pt>
    <dgm:pt modelId="{83BE4D9C-B6D8-5C47-A37A-FAE7531E819D}" type="pres">
      <dgm:prSet presAssocID="{B833FA9F-2EDE-E942-9C17-A9B183C3CDA7}" presName="dummy" presStyleCnt="0"/>
      <dgm:spPr/>
    </dgm:pt>
    <dgm:pt modelId="{F6084651-3B2C-0E4B-8EBA-A9674483B249}" type="pres">
      <dgm:prSet presAssocID="{B833FA9F-2EDE-E942-9C17-A9B183C3CDA7}" presName="node" presStyleLbl="revTx" presStyleIdx="1" presStyleCnt="3">
        <dgm:presLayoutVars>
          <dgm:bulletEnabled val="1"/>
        </dgm:presLayoutVars>
      </dgm:prSet>
      <dgm:spPr/>
    </dgm:pt>
    <dgm:pt modelId="{213169A6-BD2B-2842-A4E5-667187EF567B}" type="pres">
      <dgm:prSet presAssocID="{F7689B6D-4993-B048-AE0E-751E8C8151C5}" presName="sibTrans" presStyleLbl="node1" presStyleIdx="1" presStyleCnt="3"/>
      <dgm:spPr/>
    </dgm:pt>
    <dgm:pt modelId="{C1478390-F85F-AA4E-B398-F650EE1C5EF3}" type="pres">
      <dgm:prSet presAssocID="{229E2677-7E1B-6646-9960-65F6F0D2DB15}" presName="dummy" presStyleCnt="0"/>
      <dgm:spPr/>
    </dgm:pt>
    <dgm:pt modelId="{6F9CC964-018D-AD40-B02F-5B09D90F327A}" type="pres">
      <dgm:prSet presAssocID="{229E2677-7E1B-6646-9960-65F6F0D2DB15}" presName="node" presStyleLbl="revTx" presStyleIdx="2" presStyleCnt="3" custScaleX="124313">
        <dgm:presLayoutVars>
          <dgm:bulletEnabled val="1"/>
        </dgm:presLayoutVars>
      </dgm:prSet>
      <dgm:spPr/>
    </dgm:pt>
    <dgm:pt modelId="{31DE406E-1A57-F243-9B68-AF2AE961BDF5}" type="pres">
      <dgm:prSet presAssocID="{5E90F6B3-2A77-954B-8335-F1BDE88B200E}" presName="sibTrans" presStyleLbl="node1" presStyleIdx="2" presStyleCnt="3"/>
      <dgm:spPr/>
    </dgm:pt>
  </dgm:ptLst>
  <dgm:cxnLst>
    <dgm:cxn modelId="{643CB614-1F2F-8243-BDBB-CC935F5A784C}" srcId="{ECD41B07-4C72-C74C-AFC2-FD7DCC0719A1}" destId="{D2BAC972-9B80-1741-BFD2-A9C53F17DFDC}" srcOrd="0" destOrd="0" parTransId="{D0ACCF04-1392-3F42-BB60-BCAC6203A7D0}" sibTransId="{92DFB409-216D-E844-A352-4D4A9F3122D0}"/>
    <dgm:cxn modelId="{15E0F366-4599-EA41-AF7D-213574287580}" type="presOf" srcId="{F7689B6D-4993-B048-AE0E-751E8C8151C5}" destId="{213169A6-BD2B-2842-A4E5-667187EF567B}" srcOrd="0" destOrd="0" presId="urn:microsoft.com/office/officeart/2005/8/layout/cycle1"/>
    <dgm:cxn modelId="{0441AB68-7558-AA40-8515-E4BF0EB9F5F8}" type="presOf" srcId="{D2BAC972-9B80-1741-BFD2-A9C53F17DFDC}" destId="{72AEB05E-5FF0-9647-9477-0F6CD683B91F}" srcOrd="0" destOrd="0" presId="urn:microsoft.com/office/officeart/2005/8/layout/cycle1"/>
    <dgm:cxn modelId="{FC51826A-BA4F-6F49-B1AF-ED14112048FC}" type="presOf" srcId="{B833FA9F-2EDE-E942-9C17-A9B183C3CDA7}" destId="{F6084651-3B2C-0E4B-8EBA-A9674483B249}" srcOrd="0" destOrd="0" presId="urn:microsoft.com/office/officeart/2005/8/layout/cycle1"/>
    <dgm:cxn modelId="{5A5EA872-DA4F-3240-8DD4-A6353C84EB58}" type="presOf" srcId="{5E90F6B3-2A77-954B-8335-F1BDE88B200E}" destId="{31DE406E-1A57-F243-9B68-AF2AE961BDF5}" srcOrd="0" destOrd="0" presId="urn:microsoft.com/office/officeart/2005/8/layout/cycle1"/>
    <dgm:cxn modelId="{37C4EC7C-37CC-594A-83E3-CB65390F6F15}" type="presOf" srcId="{229E2677-7E1B-6646-9960-65F6F0D2DB15}" destId="{6F9CC964-018D-AD40-B02F-5B09D90F327A}" srcOrd="0" destOrd="0" presId="urn:microsoft.com/office/officeart/2005/8/layout/cycle1"/>
    <dgm:cxn modelId="{1C2D39AF-865D-724C-A714-B91E61A3FA07}" type="presOf" srcId="{92DFB409-216D-E844-A352-4D4A9F3122D0}" destId="{B92F5D27-4243-2447-8264-80ED1B27D24F}" srcOrd="0" destOrd="0" presId="urn:microsoft.com/office/officeart/2005/8/layout/cycle1"/>
    <dgm:cxn modelId="{033D1DC6-F456-6641-90B7-7F9EA85226DA}" type="presOf" srcId="{ECD41B07-4C72-C74C-AFC2-FD7DCC0719A1}" destId="{8EC2AAA4-A853-4048-B799-EDFAF678CF54}" srcOrd="0" destOrd="0" presId="urn:microsoft.com/office/officeart/2005/8/layout/cycle1"/>
    <dgm:cxn modelId="{A4CA4CD9-69B1-A249-A4A2-685890551277}" srcId="{ECD41B07-4C72-C74C-AFC2-FD7DCC0719A1}" destId="{229E2677-7E1B-6646-9960-65F6F0D2DB15}" srcOrd="2" destOrd="0" parTransId="{DA0E32E2-778B-4E4C-A54B-ECAD4AFEDE9A}" sibTransId="{5E90F6B3-2A77-954B-8335-F1BDE88B200E}"/>
    <dgm:cxn modelId="{D8D2A5ED-FB37-A14E-B7F0-B26AD4EBD951}" srcId="{ECD41B07-4C72-C74C-AFC2-FD7DCC0719A1}" destId="{B833FA9F-2EDE-E942-9C17-A9B183C3CDA7}" srcOrd="1" destOrd="0" parTransId="{EA51F876-2759-EA49-B671-24997B1A3710}" sibTransId="{F7689B6D-4993-B048-AE0E-751E8C8151C5}"/>
    <dgm:cxn modelId="{8F49A22C-11B7-3F4E-898F-B70EE4DEF91A}" type="presParOf" srcId="{8EC2AAA4-A853-4048-B799-EDFAF678CF54}" destId="{2DFEC5CF-F7D2-7543-847D-C2DCF936BB96}" srcOrd="0" destOrd="0" presId="urn:microsoft.com/office/officeart/2005/8/layout/cycle1"/>
    <dgm:cxn modelId="{C093E331-15A5-9047-AC57-9AC2432BCE5E}" type="presParOf" srcId="{8EC2AAA4-A853-4048-B799-EDFAF678CF54}" destId="{72AEB05E-5FF0-9647-9477-0F6CD683B91F}" srcOrd="1" destOrd="0" presId="urn:microsoft.com/office/officeart/2005/8/layout/cycle1"/>
    <dgm:cxn modelId="{15EEA868-8B2F-7643-8BE6-D8085930F7FE}" type="presParOf" srcId="{8EC2AAA4-A853-4048-B799-EDFAF678CF54}" destId="{B92F5D27-4243-2447-8264-80ED1B27D24F}" srcOrd="2" destOrd="0" presId="urn:microsoft.com/office/officeart/2005/8/layout/cycle1"/>
    <dgm:cxn modelId="{37178517-2BC6-1447-A277-EA701F1869D0}" type="presParOf" srcId="{8EC2AAA4-A853-4048-B799-EDFAF678CF54}" destId="{83BE4D9C-B6D8-5C47-A37A-FAE7531E819D}" srcOrd="3" destOrd="0" presId="urn:microsoft.com/office/officeart/2005/8/layout/cycle1"/>
    <dgm:cxn modelId="{5F06E6ED-0FC1-C64A-89DB-5C7B2BCECAB6}" type="presParOf" srcId="{8EC2AAA4-A853-4048-B799-EDFAF678CF54}" destId="{F6084651-3B2C-0E4B-8EBA-A9674483B249}" srcOrd="4" destOrd="0" presId="urn:microsoft.com/office/officeart/2005/8/layout/cycle1"/>
    <dgm:cxn modelId="{60F238FA-9E45-3D44-94C5-F8C6800F878D}" type="presParOf" srcId="{8EC2AAA4-A853-4048-B799-EDFAF678CF54}" destId="{213169A6-BD2B-2842-A4E5-667187EF567B}" srcOrd="5" destOrd="0" presId="urn:microsoft.com/office/officeart/2005/8/layout/cycle1"/>
    <dgm:cxn modelId="{65F60171-FA3A-3640-A537-C87D7F245A4E}" type="presParOf" srcId="{8EC2AAA4-A853-4048-B799-EDFAF678CF54}" destId="{C1478390-F85F-AA4E-B398-F650EE1C5EF3}" srcOrd="6" destOrd="0" presId="urn:microsoft.com/office/officeart/2005/8/layout/cycle1"/>
    <dgm:cxn modelId="{9EA4F181-7E62-114D-9E19-76DE7106F76B}" type="presParOf" srcId="{8EC2AAA4-A853-4048-B799-EDFAF678CF54}" destId="{6F9CC964-018D-AD40-B02F-5B09D90F327A}" srcOrd="7" destOrd="0" presId="urn:microsoft.com/office/officeart/2005/8/layout/cycle1"/>
    <dgm:cxn modelId="{02F0DFB3-34AD-F240-92DC-2368D8EB33A1}" type="presParOf" srcId="{8EC2AAA4-A853-4048-B799-EDFAF678CF54}" destId="{31DE406E-1A57-F243-9B68-AF2AE961BDF5}" srcOrd="8"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AEB05E-5FF0-9647-9477-0F6CD683B91F}">
      <dsp:nvSpPr>
        <dsp:cNvPr id="0" name=""/>
        <dsp:cNvSpPr/>
      </dsp:nvSpPr>
      <dsp:spPr>
        <a:xfrm>
          <a:off x="1390780" y="124565"/>
          <a:ext cx="633471" cy="63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Cold air sinking</a:t>
          </a:r>
        </a:p>
      </dsp:txBody>
      <dsp:txXfrm>
        <a:off x="1390780" y="124565"/>
        <a:ext cx="633471" cy="633471"/>
      </dsp:txXfrm>
    </dsp:sp>
    <dsp:sp modelId="{B92F5D27-4243-2447-8264-80ED1B27D24F}">
      <dsp:nvSpPr>
        <dsp:cNvPr id="0" name=""/>
        <dsp:cNvSpPr/>
      </dsp:nvSpPr>
      <dsp:spPr>
        <a:xfrm>
          <a:off x="425284" y="-235"/>
          <a:ext cx="1498504" cy="1498504"/>
        </a:xfrm>
        <a:prstGeom prst="circularArrow">
          <a:avLst>
            <a:gd name="adj1" fmla="val 8243"/>
            <a:gd name="adj2" fmla="val 575681"/>
            <a:gd name="adj3" fmla="val 2965849"/>
            <a:gd name="adj4" fmla="val 50387"/>
            <a:gd name="adj5" fmla="val 9617"/>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84651-3B2C-0E4B-8EBA-A9674483B249}">
      <dsp:nvSpPr>
        <dsp:cNvPr id="0" name=""/>
        <dsp:cNvSpPr/>
      </dsp:nvSpPr>
      <dsp:spPr>
        <a:xfrm>
          <a:off x="857801" y="1047712"/>
          <a:ext cx="633471" cy="63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Heat source</a:t>
          </a:r>
        </a:p>
      </dsp:txBody>
      <dsp:txXfrm>
        <a:off x="857801" y="1047712"/>
        <a:ext cx="633471" cy="633471"/>
      </dsp:txXfrm>
    </dsp:sp>
    <dsp:sp modelId="{213169A6-BD2B-2842-A4E5-667187EF567B}">
      <dsp:nvSpPr>
        <dsp:cNvPr id="0" name=""/>
        <dsp:cNvSpPr/>
      </dsp:nvSpPr>
      <dsp:spPr>
        <a:xfrm>
          <a:off x="425284" y="-235"/>
          <a:ext cx="1498504" cy="1498504"/>
        </a:xfrm>
        <a:prstGeom prst="circularArrow">
          <a:avLst>
            <a:gd name="adj1" fmla="val 8243"/>
            <a:gd name="adj2" fmla="val 575681"/>
            <a:gd name="adj3" fmla="val 10173932"/>
            <a:gd name="adj4" fmla="val 7258470"/>
            <a:gd name="adj5" fmla="val 9617"/>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9CC964-018D-AD40-B02F-5B09D90F327A}">
      <dsp:nvSpPr>
        <dsp:cNvPr id="0" name=""/>
        <dsp:cNvSpPr/>
      </dsp:nvSpPr>
      <dsp:spPr>
        <a:xfrm>
          <a:off x="247813" y="124565"/>
          <a:ext cx="787487" cy="6334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warm air rising</a:t>
          </a:r>
        </a:p>
      </dsp:txBody>
      <dsp:txXfrm>
        <a:off x="247813" y="124565"/>
        <a:ext cx="787487" cy="633471"/>
      </dsp:txXfrm>
    </dsp:sp>
    <dsp:sp modelId="{31DE406E-1A57-F243-9B68-AF2AE961BDF5}">
      <dsp:nvSpPr>
        <dsp:cNvPr id="0" name=""/>
        <dsp:cNvSpPr/>
      </dsp:nvSpPr>
      <dsp:spPr>
        <a:xfrm>
          <a:off x="425284" y="-235"/>
          <a:ext cx="1498504" cy="1498504"/>
        </a:xfrm>
        <a:prstGeom prst="circularArrow">
          <a:avLst>
            <a:gd name="adj1" fmla="val 8243"/>
            <a:gd name="adj2" fmla="val 575681"/>
            <a:gd name="adj3" fmla="val 16858583"/>
            <a:gd name="adj4" fmla="val 15415450"/>
            <a:gd name="adj5" fmla="val 9617"/>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748" cy="496809"/>
          </a:xfrm>
          <a:prstGeom prst="rect">
            <a:avLst/>
          </a:prstGeom>
        </p:spPr>
        <p:txBody>
          <a:bodyPr vert="horz" lIns="90407" tIns="45204" rIns="90407" bIns="45204" rtlCol="0"/>
          <a:lstStyle>
            <a:lvl1pPr algn="l">
              <a:defRPr sz="1200"/>
            </a:lvl1pPr>
          </a:lstStyle>
          <a:p>
            <a:endParaRPr lang="en-AU" dirty="0"/>
          </a:p>
        </p:txBody>
      </p:sp>
      <p:sp>
        <p:nvSpPr>
          <p:cNvPr id="3" name="Date Placeholder 2"/>
          <p:cNvSpPr>
            <a:spLocks noGrp="1"/>
          </p:cNvSpPr>
          <p:nvPr>
            <p:ph type="dt" idx="1"/>
          </p:nvPr>
        </p:nvSpPr>
        <p:spPr>
          <a:xfrm>
            <a:off x="3845404" y="0"/>
            <a:ext cx="2942748" cy="496809"/>
          </a:xfrm>
          <a:prstGeom prst="rect">
            <a:avLst/>
          </a:prstGeom>
        </p:spPr>
        <p:txBody>
          <a:bodyPr vert="horz" lIns="90407" tIns="45204" rIns="90407" bIns="45204" rtlCol="0"/>
          <a:lstStyle>
            <a:lvl1pPr algn="r">
              <a:defRPr sz="1200"/>
            </a:lvl1pPr>
          </a:lstStyle>
          <a:p>
            <a:fld id="{B311833B-65A7-4B04-9E13-7DEB37ED3333}" type="datetimeFigureOut">
              <a:rPr lang="en-AU" smtClean="0"/>
              <a:pPr/>
              <a:t>10/4/2024</a:t>
            </a:fld>
            <a:endParaRPr lang="en-AU" dirty="0"/>
          </a:p>
        </p:txBody>
      </p:sp>
      <p:sp>
        <p:nvSpPr>
          <p:cNvPr id="4" name="Slide Image Placeholder 3"/>
          <p:cNvSpPr>
            <a:spLocks noGrp="1" noRot="1" noChangeAspect="1"/>
          </p:cNvSpPr>
          <p:nvPr>
            <p:ph type="sldImg" idx="2"/>
          </p:nvPr>
        </p:nvSpPr>
        <p:spPr>
          <a:xfrm>
            <a:off x="1998663" y="742950"/>
            <a:ext cx="2792412" cy="3725863"/>
          </a:xfrm>
          <a:prstGeom prst="rect">
            <a:avLst/>
          </a:prstGeom>
          <a:noFill/>
          <a:ln w="12700">
            <a:solidFill>
              <a:prstClr val="black"/>
            </a:solidFill>
          </a:ln>
        </p:spPr>
        <p:txBody>
          <a:bodyPr vert="horz" lIns="90407" tIns="45204" rIns="90407" bIns="45204" rtlCol="0" anchor="ctr"/>
          <a:lstStyle/>
          <a:p>
            <a:endParaRPr lang="en-AU" dirty="0"/>
          </a:p>
        </p:txBody>
      </p:sp>
      <p:sp>
        <p:nvSpPr>
          <p:cNvPr id="5" name="Notes Placeholder 4"/>
          <p:cNvSpPr>
            <a:spLocks noGrp="1"/>
          </p:cNvSpPr>
          <p:nvPr>
            <p:ph type="body" sz="quarter" idx="3"/>
          </p:nvPr>
        </p:nvSpPr>
        <p:spPr>
          <a:xfrm>
            <a:off x="678974" y="4717298"/>
            <a:ext cx="5431790" cy="4468099"/>
          </a:xfrm>
          <a:prstGeom prst="rect">
            <a:avLst/>
          </a:prstGeom>
        </p:spPr>
        <p:txBody>
          <a:bodyPr vert="horz" lIns="90407" tIns="45204" rIns="90407" bIns="4520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31416"/>
            <a:ext cx="2942748" cy="496809"/>
          </a:xfrm>
          <a:prstGeom prst="rect">
            <a:avLst/>
          </a:prstGeom>
        </p:spPr>
        <p:txBody>
          <a:bodyPr vert="horz" lIns="90407" tIns="45204" rIns="90407" bIns="45204"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5404" y="9431416"/>
            <a:ext cx="2942748" cy="496809"/>
          </a:xfrm>
          <a:prstGeom prst="rect">
            <a:avLst/>
          </a:prstGeom>
        </p:spPr>
        <p:txBody>
          <a:bodyPr vert="horz" lIns="90407" tIns="45204" rIns="90407" bIns="45204" rtlCol="0" anchor="b"/>
          <a:lstStyle>
            <a:lvl1pPr algn="r">
              <a:defRPr sz="1200"/>
            </a:lvl1pPr>
          </a:lstStyle>
          <a:p>
            <a:fld id="{E17E4790-4B88-4B3E-89CD-9E8426F404CC}" type="slidenum">
              <a:rPr lang="en-AU" smtClean="0"/>
              <a:pPr/>
              <a:t>‹#›</a:t>
            </a:fld>
            <a:endParaRPr lang="en-AU" dirty="0"/>
          </a:p>
        </p:txBody>
      </p:sp>
    </p:spTree>
    <p:extLst>
      <p:ext uri="{BB962C8B-B14F-4D97-AF65-F5344CB8AC3E}">
        <p14:creationId xmlns:p14="http://schemas.microsoft.com/office/powerpoint/2010/main" val="2321764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www.fieldmag.com</a:t>
            </a:r>
            <a:r>
              <a:rPr lang="en-US" dirty="0"/>
              <a:t>/articles/silent-kingdom-book-review-</a:t>
            </a:r>
            <a:r>
              <a:rPr lang="en-US" dirty="0" err="1"/>
              <a:t>christian</a:t>
            </a:r>
            <a:r>
              <a:rPr lang="en-US" dirty="0"/>
              <a:t>-</a:t>
            </a:r>
            <a:r>
              <a:rPr lang="en-US" dirty="0" err="1"/>
              <a:t>vizl</a:t>
            </a:r>
            <a:r>
              <a:rPr lang="en-US" dirty="0"/>
              <a:t>-ocean-photography</a:t>
            </a:r>
          </a:p>
        </p:txBody>
      </p:sp>
      <p:sp>
        <p:nvSpPr>
          <p:cNvPr id="4" name="Slide Number Placeholder 3"/>
          <p:cNvSpPr>
            <a:spLocks noGrp="1"/>
          </p:cNvSpPr>
          <p:nvPr>
            <p:ph type="sldNum" sz="quarter" idx="5"/>
          </p:nvPr>
        </p:nvSpPr>
        <p:spPr/>
        <p:txBody>
          <a:bodyPr/>
          <a:lstStyle/>
          <a:p>
            <a:fld id="{E17E4790-4B88-4B3E-89CD-9E8426F404CC}" type="slidenum">
              <a:rPr lang="en-AU" smtClean="0"/>
              <a:pPr/>
              <a:t>9</a:t>
            </a:fld>
            <a:endParaRPr lang="en-AU" dirty="0"/>
          </a:p>
        </p:txBody>
      </p:sp>
    </p:spTree>
    <p:extLst>
      <p:ext uri="{BB962C8B-B14F-4D97-AF65-F5344CB8AC3E}">
        <p14:creationId xmlns:p14="http://schemas.microsoft.com/office/powerpoint/2010/main" val="1138626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18</a:t>
            </a:fld>
            <a:endParaRPr lang="en-AU" dirty="0"/>
          </a:p>
        </p:txBody>
      </p:sp>
    </p:spTree>
    <p:extLst>
      <p:ext uri="{BB962C8B-B14F-4D97-AF65-F5344CB8AC3E}">
        <p14:creationId xmlns:p14="http://schemas.microsoft.com/office/powerpoint/2010/main" val="3108575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19</a:t>
            </a:fld>
            <a:endParaRPr lang="en-AU"/>
          </a:p>
        </p:txBody>
      </p:sp>
    </p:spTree>
    <p:extLst>
      <p:ext uri="{BB962C8B-B14F-4D97-AF65-F5344CB8AC3E}">
        <p14:creationId xmlns:p14="http://schemas.microsoft.com/office/powerpoint/2010/main" val="1148533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20</a:t>
            </a:fld>
            <a:endParaRPr lang="en-AU" dirty="0"/>
          </a:p>
        </p:txBody>
      </p:sp>
    </p:spTree>
    <p:extLst>
      <p:ext uri="{BB962C8B-B14F-4D97-AF65-F5344CB8AC3E}">
        <p14:creationId xmlns:p14="http://schemas.microsoft.com/office/powerpoint/2010/main" val="3737043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21</a:t>
            </a:fld>
            <a:endParaRPr lang="en-AU"/>
          </a:p>
        </p:txBody>
      </p:sp>
    </p:spTree>
    <p:extLst>
      <p:ext uri="{BB962C8B-B14F-4D97-AF65-F5344CB8AC3E}">
        <p14:creationId xmlns:p14="http://schemas.microsoft.com/office/powerpoint/2010/main" val="2958785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22</a:t>
            </a:fld>
            <a:endParaRPr lang="en-AU" dirty="0"/>
          </a:p>
        </p:txBody>
      </p:sp>
    </p:spTree>
    <p:extLst>
      <p:ext uri="{BB962C8B-B14F-4D97-AF65-F5344CB8AC3E}">
        <p14:creationId xmlns:p14="http://schemas.microsoft.com/office/powerpoint/2010/main" val="334309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23</a:t>
            </a:fld>
            <a:endParaRPr lang="en-AU"/>
          </a:p>
        </p:txBody>
      </p:sp>
    </p:spTree>
    <p:extLst>
      <p:ext uri="{BB962C8B-B14F-4D97-AF65-F5344CB8AC3E}">
        <p14:creationId xmlns:p14="http://schemas.microsoft.com/office/powerpoint/2010/main" val="3570104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24</a:t>
            </a:fld>
            <a:endParaRPr lang="en-AU" dirty="0"/>
          </a:p>
        </p:txBody>
      </p:sp>
    </p:spTree>
    <p:extLst>
      <p:ext uri="{BB962C8B-B14F-4D97-AF65-F5344CB8AC3E}">
        <p14:creationId xmlns:p14="http://schemas.microsoft.com/office/powerpoint/2010/main" val="2110819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25</a:t>
            </a:fld>
            <a:endParaRPr lang="en-AU"/>
          </a:p>
        </p:txBody>
      </p:sp>
    </p:spTree>
    <p:extLst>
      <p:ext uri="{BB962C8B-B14F-4D97-AF65-F5344CB8AC3E}">
        <p14:creationId xmlns:p14="http://schemas.microsoft.com/office/powerpoint/2010/main" val="3949239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26</a:t>
            </a:fld>
            <a:endParaRPr lang="en-AU" dirty="0"/>
          </a:p>
        </p:txBody>
      </p:sp>
    </p:spTree>
    <p:extLst>
      <p:ext uri="{BB962C8B-B14F-4D97-AF65-F5344CB8AC3E}">
        <p14:creationId xmlns:p14="http://schemas.microsoft.com/office/powerpoint/2010/main" val="3975078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27</a:t>
            </a:fld>
            <a:endParaRPr lang="en-AU"/>
          </a:p>
        </p:txBody>
      </p:sp>
    </p:spTree>
    <p:extLst>
      <p:ext uri="{BB962C8B-B14F-4D97-AF65-F5344CB8AC3E}">
        <p14:creationId xmlns:p14="http://schemas.microsoft.com/office/powerpoint/2010/main" val="366154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10</a:t>
            </a:fld>
            <a:endParaRPr lang="en-AU"/>
          </a:p>
        </p:txBody>
      </p:sp>
    </p:spTree>
    <p:extLst>
      <p:ext uri="{BB962C8B-B14F-4D97-AF65-F5344CB8AC3E}">
        <p14:creationId xmlns:p14="http://schemas.microsoft.com/office/powerpoint/2010/main" val="4190877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28</a:t>
            </a:fld>
            <a:endParaRPr lang="en-AU" dirty="0"/>
          </a:p>
        </p:txBody>
      </p:sp>
    </p:spTree>
    <p:extLst>
      <p:ext uri="{BB962C8B-B14F-4D97-AF65-F5344CB8AC3E}">
        <p14:creationId xmlns:p14="http://schemas.microsoft.com/office/powerpoint/2010/main" val="4097337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29</a:t>
            </a:fld>
            <a:endParaRPr lang="en-AU" dirty="0"/>
          </a:p>
        </p:txBody>
      </p:sp>
    </p:spTree>
    <p:extLst>
      <p:ext uri="{BB962C8B-B14F-4D97-AF65-F5344CB8AC3E}">
        <p14:creationId xmlns:p14="http://schemas.microsoft.com/office/powerpoint/2010/main" val="2566529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err="1"/>
              <a:t>Windy.com</a:t>
            </a:r>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30</a:t>
            </a:fld>
            <a:endParaRPr lang="en-AU" dirty="0"/>
          </a:p>
        </p:txBody>
      </p:sp>
    </p:spTree>
    <p:extLst>
      <p:ext uri="{BB962C8B-B14F-4D97-AF65-F5344CB8AC3E}">
        <p14:creationId xmlns:p14="http://schemas.microsoft.com/office/powerpoint/2010/main" val="1458220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31</a:t>
            </a:fld>
            <a:endParaRPr lang="en-AU" dirty="0"/>
          </a:p>
        </p:txBody>
      </p:sp>
    </p:spTree>
    <p:extLst>
      <p:ext uri="{BB962C8B-B14F-4D97-AF65-F5344CB8AC3E}">
        <p14:creationId xmlns:p14="http://schemas.microsoft.com/office/powerpoint/2010/main" val="2682564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32</a:t>
            </a:fld>
            <a:endParaRPr lang="en-AU" dirty="0"/>
          </a:p>
        </p:txBody>
      </p:sp>
    </p:spTree>
    <p:extLst>
      <p:ext uri="{BB962C8B-B14F-4D97-AF65-F5344CB8AC3E}">
        <p14:creationId xmlns:p14="http://schemas.microsoft.com/office/powerpoint/2010/main" val="2377351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33</a:t>
            </a:fld>
            <a:endParaRPr lang="en-AU" dirty="0"/>
          </a:p>
        </p:txBody>
      </p:sp>
    </p:spTree>
    <p:extLst>
      <p:ext uri="{BB962C8B-B14F-4D97-AF65-F5344CB8AC3E}">
        <p14:creationId xmlns:p14="http://schemas.microsoft.com/office/powerpoint/2010/main" val="3399834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Image: https://</a:t>
            </a:r>
            <a:r>
              <a:rPr lang="en-AU" dirty="0" err="1"/>
              <a:t>www.toppr.com</a:t>
            </a:r>
            <a:r>
              <a:rPr lang="en-AU" dirty="0"/>
              <a:t>/ask/question/write-true-or-false-for-each-statement-land-and-sea-breezes-are-convection-currents-of/</a:t>
            </a:r>
          </a:p>
        </p:txBody>
      </p:sp>
      <p:sp>
        <p:nvSpPr>
          <p:cNvPr id="4" name="Slide Number Placeholder 3"/>
          <p:cNvSpPr>
            <a:spLocks noGrp="1"/>
          </p:cNvSpPr>
          <p:nvPr>
            <p:ph type="sldNum" sz="quarter" idx="10"/>
          </p:nvPr>
        </p:nvSpPr>
        <p:spPr/>
        <p:txBody>
          <a:bodyPr/>
          <a:lstStyle/>
          <a:p>
            <a:fld id="{E17E4790-4B88-4B3E-89CD-9E8426F404CC}" type="slidenum">
              <a:rPr lang="en-AU" smtClean="0"/>
              <a:pPr/>
              <a:t>34</a:t>
            </a:fld>
            <a:endParaRPr lang="en-AU" dirty="0"/>
          </a:p>
        </p:txBody>
      </p:sp>
    </p:spTree>
    <p:extLst>
      <p:ext uri="{BB962C8B-B14F-4D97-AF65-F5344CB8AC3E}">
        <p14:creationId xmlns:p14="http://schemas.microsoft.com/office/powerpoint/2010/main" val="3287383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35</a:t>
            </a:fld>
            <a:endParaRPr lang="en-AU" dirty="0"/>
          </a:p>
        </p:txBody>
      </p:sp>
    </p:spTree>
    <p:extLst>
      <p:ext uri="{BB962C8B-B14F-4D97-AF65-F5344CB8AC3E}">
        <p14:creationId xmlns:p14="http://schemas.microsoft.com/office/powerpoint/2010/main" val="400301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11</a:t>
            </a:fld>
            <a:endParaRPr lang="en-AU"/>
          </a:p>
        </p:txBody>
      </p:sp>
    </p:spTree>
    <p:extLst>
      <p:ext uri="{BB962C8B-B14F-4D97-AF65-F5344CB8AC3E}">
        <p14:creationId xmlns:p14="http://schemas.microsoft.com/office/powerpoint/2010/main" val="79866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12</a:t>
            </a:fld>
            <a:endParaRPr lang="en-AU"/>
          </a:p>
        </p:txBody>
      </p:sp>
    </p:spTree>
    <p:extLst>
      <p:ext uri="{BB962C8B-B14F-4D97-AF65-F5344CB8AC3E}">
        <p14:creationId xmlns:p14="http://schemas.microsoft.com/office/powerpoint/2010/main" val="2047922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13</a:t>
            </a:fld>
            <a:endParaRPr lang="en-AU"/>
          </a:p>
        </p:txBody>
      </p:sp>
    </p:spTree>
    <p:extLst>
      <p:ext uri="{BB962C8B-B14F-4D97-AF65-F5344CB8AC3E}">
        <p14:creationId xmlns:p14="http://schemas.microsoft.com/office/powerpoint/2010/main" val="977783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14</a:t>
            </a:fld>
            <a:endParaRPr lang="en-AU"/>
          </a:p>
        </p:txBody>
      </p:sp>
    </p:spTree>
    <p:extLst>
      <p:ext uri="{BB962C8B-B14F-4D97-AF65-F5344CB8AC3E}">
        <p14:creationId xmlns:p14="http://schemas.microsoft.com/office/powerpoint/2010/main" val="3127601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15</a:t>
            </a:fld>
            <a:endParaRPr lang="en-AU"/>
          </a:p>
        </p:txBody>
      </p:sp>
    </p:spTree>
    <p:extLst>
      <p:ext uri="{BB962C8B-B14F-4D97-AF65-F5344CB8AC3E}">
        <p14:creationId xmlns:p14="http://schemas.microsoft.com/office/powerpoint/2010/main" val="2507577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16</a:t>
            </a:fld>
            <a:endParaRPr lang="en-AU" dirty="0"/>
          </a:p>
        </p:txBody>
      </p:sp>
    </p:spTree>
    <p:extLst>
      <p:ext uri="{BB962C8B-B14F-4D97-AF65-F5344CB8AC3E}">
        <p14:creationId xmlns:p14="http://schemas.microsoft.com/office/powerpoint/2010/main" val="184456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E17E4790-4B88-4B3E-89CD-9E8426F404CC}" type="slidenum">
              <a:rPr lang="en-AU" smtClean="0"/>
              <a:pPr/>
              <a:t>17</a:t>
            </a:fld>
            <a:endParaRPr lang="en-AU" dirty="0"/>
          </a:p>
        </p:txBody>
      </p:sp>
    </p:spTree>
    <p:extLst>
      <p:ext uri="{BB962C8B-B14F-4D97-AF65-F5344CB8AC3E}">
        <p14:creationId xmlns:p14="http://schemas.microsoft.com/office/powerpoint/2010/main" val="207717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AU"/>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10/4/2024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10/4/2024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10/4/2024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1BBCE7-22BB-4C35-B64C-521946A1A25E}" type="datetimeFigureOut">
              <a:rPr lang="en-AU" smtClean="0"/>
              <a:pPr/>
              <a:t>10/4/2024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1BBCE7-22BB-4C35-B64C-521946A1A25E}" type="datetimeFigureOut">
              <a:rPr lang="en-AU" smtClean="0"/>
              <a:pPr/>
              <a:t>10/4/2024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B1BBCE7-22BB-4C35-B64C-521946A1A25E}" type="datetimeFigureOut">
              <a:rPr lang="en-AU" smtClean="0"/>
              <a:pPr/>
              <a:t>10/4/2024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B1BBCE7-22BB-4C35-B64C-521946A1A25E}" type="datetimeFigureOut">
              <a:rPr lang="en-AU" smtClean="0"/>
              <a:pPr/>
              <a:t>10/4/2024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B1BBCE7-22BB-4C35-B64C-521946A1A25E}" type="datetimeFigureOut">
              <a:rPr lang="en-AU" smtClean="0"/>
              <a:pPr/>
              <a:t>10/4/2024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BBCE7-22BB-4C35-B64C-521946A1A25E}" type="datetimeFigureOut">
              <a:rPr lang="en-AU" smtClean="0"/>
              <a:pPr/>
              <a:t>10/4/2024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10/4/2024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1BBCE7-22BB-4C35-B64C-521946A1A25E}" type="datetimeFigureOut">
              <a:rPr lang="en-AU" smtClean="0"/>
              <a:pPr/>
              <a:t>10/4/2024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00F11533-C339-4AC9-9FBB-5D0E827ECBD5}"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B1BBCE7-22BB-4C35-B64C-521946A1A25E}" type="datetimeFigureOut">
              <a:rPr lang="en-AU" smtClean="0"/>
              <a:pPr/>
              <a:t>10/4/2024</a:t>
            </a:fld>
            <a:endParaRPr lang="en-AU"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0F11533-C339-4AC9-9FBB-5D0E827ECBD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marineeducation.com.au/" TargetMode="External"/><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www.qcaa.qld.edu.au/downloads/senior-qce/syllabuses/snr_marine_science_25_syll.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4.png"/><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microsoft.com/office/2007/relationships/hdphoto" Target="../media/hdphoto9.wdp"/><Relationship Id="rId5" Type="http://schemas.openxmlformats.org/officeDocument/2006/relationships/image" Target="../media/image17.png"/><Relationship Id="rId4" Type="http://schemas.microsoft.com/office/2007/relationships/hdphoto" Target="../media/hdphoto8.wdp"/></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19.png"/><Relationship Id="rId4" Type="http://schemas.microsoft.com/office/2007/relationships/hdphoto" Target="../media/hdphoto10.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www.google.com/url?sa=i&amp;url=https%3A%2F%2Fwww.toppr.com%2Fask%2Fquestion%2Fwrite-true-or-false-for-each-statement-land-and-sea-breezes-are-convection-currents-of%2F&amp;psig=AOvVaw0hVvNiAxFnvni7JjjVg70f&amp;ust=1702591897256000&amp;source=images&amp;cd=vfe&amp;opi=89978449&amp;ved=0CBIQjRxqFwoTCJjnvZy3jYMDFQAAAAAdAAAAABA4" TargetMode="External"/><Relationship Id="rId7" Type="http://schemas.openxmlformats.org/officeDocument/2006/relationships/diagramQuickStyle" Target="../diagrams/quickStyle1.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microsoft.com/office/2007/relationships/hdphoto" Target="../media/hdphoto12.wdp"/><Relationship Id="rId5" Type="http://schemas.openxmlformats.org/officeDocument/2006/relationships/diagramData" Target="../diagrams/data1.xml"/><Relationship Id="rId10" Type="http://schemas.openxmlformats.org/officeDocument/2006/relationships/image" Target="../media/image21.png"/><Relationship Id="rId4" Type="http://schemas.openxmlformats.org/officeDocument/2006/relationships/image" Target="../media/image20.png"/><Relationship Id="rId9" Type="http://schemas.microsoft.com/office/2007/relationships/diagramDrawing" Target="../diagrams/drawing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microsoft.com/office/2007/relationships/hdphoto" Target="../media/hdphoto13.wdp"/></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88811" y="87042"/>
            <a:ext cx="4191130" cy="830997"/>
          </a:xfrm>
          <a:prstGeom prst="rect">
            <a:avLst/>
          </a:prstGeom>
          <a:noFill/>
        </p:spPr>
        <p:txBody>
          <a:bodyPr wrap="square" rtlCol="0">
            <a:spAutoFit/>
          </a:bodyPr>
          <a:lstStyle/>
          <a:p>
            <a:pPr algn="ctr"/>
            <a:r>
              <a:rPr lang="en-US" sz="2800" b="1" dirty="0">
                <a:latin typeface="Arial Narrow" pitchFamily="34" charset="0"/>
              </a:rPr>
              <a:t>Year 11 Marine Science</a:t>
            </a:r>
          </a:p>
          <a:p>
            <a:pPr algn="ctr"/>
            <a:r>
              <a:rPr lang="en-US" sz="2000" dirty="0">
                <a:latin typeface="Arial Narrow" pitchFamily="34" charset="0"/>
              </a:rPr>
              <a:t>ANSWER BOOK</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45224"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951CBF32-203B-4289-8D6A-652D0672112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 name="Rectangle 5">
            <a:extLst>
              <a:ext uri="{FF2B5EF4-FFF2-40B4-BE49-F238E27FC236}">
                <a16:creationId xmlns:a16="http://schemas.microsoft.com/office/drawing/2014/main" id="{4DD9AFF2-1FCB-C0CF-7A37-A1CAB6A3E4D8}"/>
              </a:ext>
            </a:extLst>
          </p:cNvPr>
          <p:cNvSpPr/>
          <p:nvPr/>
        </p:nvSpPr>
        <p:spPr>
          <a:xfrm>
            <a:off x="552634" y="987689"/>
            <a:ext cx="5863484" cy="77690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4734B3-D96C-92DE-5716-FB8FD28F9DCE}"/>
              </a:ext>
            </a:extLst>
          </p:cNvPr>
          <p:cNvSpPr txBox="1"/>
          <p:nvPr/>
        </p:nvSpPr>
        <p:spPr>
          <a:xfrm>
            <a:off x="609581" y="1227354"/>
            <a:ext cx="5749590" cy="892552"/>
          </a:xfrm>
          <a:prstGeom prst="rect">
            <a:avLst/>
          </a:prstGeom>
          <a:noFill/>
        </p:spPr>
        <p:txBody>
          <a:bodyPr wrap="square" rtlCol="0">
            <a:spAutoFit/>
          </a:bodyPr>
          <a:lstStyle/>
          <a:p>
            <a:pPr algn="ctr"/>
            <a:r>
              <a:rPr lang="en-AU" sz="2800" b="1" dirty="0">
                <a:latin typeface="Arial Narrow" panose="020B0606020202030204" pitchFamily="34" charset="0"/>
              </a:rPr>
              <a:t>Oceanography and Marine Biology</a:t>
            </a:r>
          </a:p>
          <a:p>
            <a:pPr algn="ctr"/>
            <a:r>
              <a:rPr lang="en-AU" sz="1200" dirty="0">
                <a:latin typeface="Arial Narrow" panose="020B0606020202030204" pitchFamily="34" charset="0"/>
              </a:rPr>
              <a:t>The Ocean Planet     The Dynamic Shore     Marine Ecology and Biodiversity   </a:t>
            </a:r>
          </a:p>
          <a:p>
            <a:pPr algn="ctr"/>
            <a:r>
              <a:rPr lang="en-AU" sz="1200" dirty="0">
                <a:latin typeface="Arial Narrow" panose="020B0606020202030204" pitchFamily="34" charset="0"/>
              </a:rPr>
              <a:t>Marine Environmental Management </a:t>
            </a:r>
          </a:p>
        </p:txBody>
      </p:sp>
      <p:sp>
        <p:nvSpPr>
          <p:cNvPr id="11" name="TextBox 36">
            <a:extLst>
              <a:ext uri="{FF2B5EF4-FFF2-40B4-BE49-F238E27FC236}">
                <a16:creationId xmlns:a16="http://schemas.microsoft.com/office/drawing/2014/main" id="{8B67EF2F-9339-CBF1-B5F1-36D72110C427}"/>
              </a:ext>
            </a:extLst>
          </p:cNvPr>
          <p:cNvSpPr txBox="1"/>
          <p:nvPr/>
        </p:nvSpPr>
        <p:spPr>
          <a:xfrm>
            <a:off x="521958" y="877720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1026" name="Picture 2" descr="Premium Vector | A black and white drawing of a sea turtle.">
            <a:extLst>
              <a:ext uri="{FF2B5EF4-FFF2-40B4-BE49-F238E27FC236}">
                <a16:creationId xmlns:a16="http://schemas.microsoft.com/office/drawing/2014/main" id="{9031586C-C4C8-3FAF-1DB5-11CAD4A307AC}"/>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13728" y="2723693"/>
            <a:ext cx="5208865" cy="36966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068A881-B7BA-B9CD-2BF7-3F91150EFB8C}"/>
              </a:ext>
            </a:extLst>
          </p:cNvPr>
          <p:cNvSpPr txBox="1"/>
          <p:nvPr/>
        </p:nvSpPr>
        <p:spPr>
          <a:xfrm>
            <a:off x="2065159" y="7894701"/>
            <a:ext cx="2952328" cy="523220"/>
          </a:xfrm>
          <a:prstGeom prst="rect">
            <a:avLst/>
          </a:prstGeom>
          <a:noFill/>
        </p:spPr>
        <p:txBody>
          <a:bodyPr wrap="square" rtlCol="0">
            <a:spAutoFit/>
          </a:bodyPr>
          <a:lstStyle/>
          <a:p>
            <a:pPr algn="ctr"/>
            <a:r>
              <a:rPr lang="en-AU" sz="2800" b="1" dirty="0">
                <a:latin typeface="Arial Narrow" panose="020B0604020202020204" pitchFamily="34" charset="0"/>
                <a:cs typeface="Arial Narrow" panose="020B0604020202020204" pitchFamily="34" charset="0"/>
              </a:rPr>
              <a:t>By Gail Riches</a:t>
            </a:r>
          </a:p>
        </p:txBody>
      </p:sp>
      <p:sp>
        <p:nvSpPr>
          <p:cNvPr id="4" name="TextBox 3">
            <a:extLst>
              <a:ext uri="{FF2B5EF4-FFF2-40B4-BE49-F238E27FC236}">
                <a16:creationId xmlns:a16="http://schemas.microsoft.com/office/drawing/2014/main" id="{15C9A021-15C2-42AB-3416-ADB0DF2DACF7}"/>
              </a:ext>
            </a:extLst>
          </p:cNvPr>
          <p:cNvSpPr txBox="1"/>
          <p:nvPr/>
        </p:nvSpPr>
        <p:spPr>
          <a:xfrm>
            <a:off x="666528" y="6971068"/>
            <a:ext cx="5749590" cy="646331"/>
          </a:xfrm>
          <a:prstGeom prst="rect">
            <a:avLst/>
          </a:prstGeom>
          <a:noFill/>
        </p:spPr>
        <p:txBody>
          <a:bodyPr wrap="square" rtlCol="0">
            <a:spAutoFit/>
          </a:bodyPr>
          <a:lstStyle/>
          <a:p>
            <a:pPr algn="ctr"/>
            <a:r>
              <a:rPr lang="en-AU" dirty="0">
                <a:latin typeface="Arial Narrow" panose="020B0604020202020204" pitchFamily="34" charset="0"/>
                <a:cs typeface="Arial Narrow" panose="020B0604020202020204" pitchFamily="34" charset="0"/>
              </a:rPr>
              <a:t>Content from Marine Science Syllabus </a:t>
            </a:r>
          </a:p>
          <a:p>
            <a:pPr algn="ctr"/>
            <a:r>
              <a:rPr lang="en-AU" dirty="0">
                <a:latin typeface="Arial Narrow" panose="020B0604020202020204" pitchFamily="34" charset="0"/>
                <a:cs typeface="Arial Narrow" panose="020B0604020202020204" pitchFamily="34" charset="0"/>
              </a:rPr>
              <a:t>State of Queensland (QCAA) 2025 v1.0</a:t>
            </a:r>
          </a:p>
        </p:txBody>
      </p:sp>
    </p:spTree>
    <p:extLst>
      <p:ext uri="{BB962C8B-B14F-4D97-AF65-F5344CB8AC3E}">
        <p14:creationId xmlns:p14="http://schemas.microsoft.com/office/powerpoint/2010/main" val="2314654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04182962"/>
              </p:ext>
            </p:extLst>
          </p:nvPr>
        </p:nvGraphicFramePr>
        <p:xfrm>
          <a:off x="518459" y="3497850"/>
          <a:ext cx="5844292" cy="5237087"/>
        </p:xfrm>
        <a:graphic>
          <a:graphicData uri="http://schemas.openxmlformats.org/drawingml/2006/table">
            <a:tbl>
              <a:tblPr firstRow="1" bandRow="1">
                <a:effectLst/>
                <a:tableStyleId>{5940675A-B579-460E-94D1-54222C63F5DA}</a:tableStyleId>
              </a:tblPr>
              <a:tblGrid>
                <a:gridCol w="326112">
                  <a:extLst>
                    <a:ext uri="{9D8B030D-6E8A-4147-A177-3AD203B41FA5}">
                      <a16:colId xmlns:a16="http://schemas.microsoft.com/office/drawing/2014/main" val="20000"/>
                    </a:ext>
                  </a:extLst>
                </a:gridCol>
                <a:gridCol w="853515">
                  <a:extLst>
                    <a:ext uri="{9D8B030D-6E8A-4147-A177-3AD203B41FA5}">
                      <a16:colId xmlns:a16="http://schemas.microsoft.com/office/drawing/2014/main" val="20001"/>
                    </a:ext>
                  </a:extLst>
                </a:gridCol>
                <a:gridCol w="4664665">
                  <a:extLst>
                    <a:ext uri="{9D8B030D-6E8A-4147-A177-3AD203B41FA5}">
                      <a16:colId xmlns:a16="http://schemas.microsoft.com/office/drawing/2014/main" val="20002"/>
                    </a:ext>
                  </a:extLst>
                </a:gridCol>
              </a:tblGrid>
              <a:tr h="461730">
                <a:tc gridSpan="2">
                  <a:txBody>
                    <a:bodyPr/>
                    <a:lstStyle/>
                    <a:p>
                      <a:pPr algn="ctr"/>
                      <a:r>
                        <a:rPr lang="en-AU" sz="1200" b="1" dirty="0">
                          <a:latin typeface="Arial Narrow" panose="020B0606020202030204" pitchFamily="34" charset="0"/>
                        </a:rPr>
                        <a:t>Bathymetric Feature</a:t>
                      </a:r>
                    </a:p>
                  </a:txBody>
                  <a:tcPr>
                    <a:solidFill>
                      <a:schemeClr val="bg1">
                        <a:lumMod val="85000"/>
                      </a:schemeClr>
                    </a:solidFill>
                  </a:tcPr>
                </a:tc>
                <a:tc hMerge="1">
                  <a:txBody>
                    <a:bodyPr/>
                    <a:lstStyle/>
                    <a:p>
                      <a:pPr algn="ctr"/>
                      <a:endParaRPr lang="en-AU" sz="1200" b="1" dirty="0">
                        <a:latin typeface="Arial Narrow" panose="020B0606020202030204" pitchFamily="34" charset="0"/>
                      </a:endParaRPr>
                    </a:p>
                  </a:txBody>
                  <a:tcPr/>
                </a:tc>
                <a:tc>
                  <a:txBody>
                    <a:bodyPr/>
                    <a:lstStyle/>
                    <a:p>
                      <a:pPr algn="l"/>
                      <a:r>
                        <a:rPr lang="en-AU" sz="1200" b="1" dirty="0">
                          <a:latin typeface="Arial Narrow" panose="020B0606020202030204" pitchFamily="34" charset="0"/>
                        </a:rPr>
                        <a:t>Description     </a:t>
                      </a:r>
                    </a:p>
                  </a:txBody>
                  <a:tcPr anchor="ctr">
                    <a:solidFill>
                      <a:schemeClr val="bg1">
                        <a:lumMod val="85000"/>
                      </a:schemeClr>
                    </a:solidFill>
                  </a:tcPr>
                </a:tc>
                <a:extLst>
                  <a:ext uri="{0D108BD9-81ED-4DB2-BD59-A6C34878D82A}">
                    <a16:rowId xmlns:a16="http://schemas.microsoft.com/office/drawing/2014/main" val="10000"/>
                  </a:ext>
                </a:extLst>
              </a:tr>
              <a:tr h="670157">
                <a:tc rowSpan="4">
                  <a:txBody>
                    <a:bodyPr/>
                    <a:lstStyle/>
                    <a:p>
                      <a:pPr algn="ctr"/>
                      <a:r>
                        <a:rPr lang="en-AU" sz="1200" b="1" dirty="0">
                          <a:latin typeface="Arial Narrow" panose="020B0606020202030204" pitchFamily="34" charset="0"/>
                        </a:rPr>
                        <a:t>Deep</a:t>
                      </a:r>
                      <a:r>
                        <a:rPr lang="en-AU" sz="1200" b="1" baseline="0" dirty="0">
                          <a:latin typeface="Arial Narrow" panose="020B0606020202030204" pitchFamily="34" charset="0"/>
                        </a:rPr>
                        <a:t> o</a:t>
                      </a:r>
                      <a:r>
                        <a:rPr lang="en-AU" sz="1200" b="1" dirty="0">
                          <a:latin typeface="Arial Narrow" panose="020B0606020202030204" pitchFamily="34" charset="0"/>
                        </a:rPr>
                        <a:t>cean-basin</a:t>
                      </a:r>
                      <a:r>
                        <a:rPr lang="en-AU" sz="1200" b="1" baseline="0" dirty="0">
                          <a:latin typeface="Arial Narrow" panose="020B0606020202030204" pitchFamily="34" charset="0"/>
                        </a:rPr>
                        <a:t> Floor</a:t>
                      </a:r>
                      <a:endParaRPr lang="en-AU" sz="1200" b="1" dirty="0">
                        <a:latin typeface="Arial Narrow" panose="020B0606020202030204" pitchFamily="34" charset="0"/>
                      </a:endParaRPr>
                    </a:p>
                  </a:txBody>
                  <a:tcPr vert="vert270">
                    <a:solidFill>
                      <a:schemeClr val="bg1">
                        <a:lumMod val="85000"/>
                      </a:schemeClr>
                    </a:solidFill>
                  </a:tcPr>
                </a:tc>
                <a:tc>
                  <a:txBody>
                    <a:bodyPr/>
                    <a:lstStyle/>
                    <a:p>
                      <a:pPr algn="r"/>
                      <a:r>
                        <a:rPr lang="en-AU" sz="1200" b="0" dirty="0">
                          <a:latin typeface="Arial Narrow" panose="020B0606020202030204" pitchFamily="34" charset="0"/>
                        </a:rPr>
                        <a:t>Mid-ocean ridge</a:t>
                      </a:r>
                    </a:p>
                  </a:txBody>
                  <a:tcPr>
                    <a:lnR w="12700" cap="flat" cmpd="sng" algn="ctr">
                      <a:solidFill>
                        <a:schemeClr val="tx1"/>
                      </a:solidFill>
                      <a:prstDash val="solid"/>
                      <a:round/>
                      <a:headEnd type="none" w="med" len="med"/>
                      <a:tailEnd type="none" w="med" len="med"/>
                    </a:ln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lumMod val="50000"/>
                            </a:schemeClr>
                          </a:solidFill>
                          <a:latin typeface="Comic Sans MS" panose="030F0702030302020204" pitchFamily="66" charset="0"/>
                        </a:rPr>
                        <a:t>A divergent plate</a:t>
                      </a:r>
                      <a:r>
                        <a:rPr lang="en-AU" sz="1200" baseline="0" dirty="0">
                          <a:solidFill>
                            <a:schemeClr val="bg1">
                              <a:lumMod val="50000"/>
                            </a:schemeClr>
                          </a:solidFill>
                          <a:latin typeface="Comic Sans MS" panose="030F0702030302020204" pitchFamily="66" charset="0"/>
                        </a:rPr>
                        <a:t> boundary &amp; oceanic spreading centre where new oceanic crust (basalt) is formed. Chemosynthesis provides food in absence of light for tube worms, giant white clams etc.</a:t>
                      </a:r>
                      <a:endParaRPr lang="en-AU" sz="1200" dirty="0">
                        <a:solidFill>
                          <a:schemeClr val="bg1">
                            <a:lumMod val="50000"/>
                          </a:schemeClr>
                        </a:solidFill>
                        <a:latin typeface="Comic Sans MS" panose="030F0702030302020204"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70157">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Seamount</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lumMod val="50000"/>
                            </a:schemeClr>
                          </a:solidFill>
                          <a:latin typeface="Comic Sans MS" panose="030F0702030302020204" pitchFamily="66" charset="0"/>
                        </a:rPr>
                        <a:t>A volcanic mountain &gt;1km that does not reach the surface</a:t>
                      </a:r>
                      <a:r>
                        <a:rPr lang="en-AU" sz="1200" baseline="0" dirty="0">
                          <a:solidFill>
                            <a:schemeClr val="bg1">
                              <a:lumMod val="50000"/>
                            </a:schemeClr>
                          </a:solidFill>
                          <a:latin typeface="Comic Sans MS" panose="030F0702030302020204" pitchFamily="66" charset="0"/>
                        </a:rPr>
                        <a:t> (therefore is </a:t>
                      </a:r>
                      <a:r>
                        <a:rPr lang="en-AU" sz="1200" i="1" baseline="0" dirty="0">
                          <a:solidFill>
                            <a:schemeClr val="bg1">
                              <a:lumMod val="50000"/>
                            </a:schemeClr>
                          </a:solidFill>
                          <a:latin typeface="Comic Sans MS" panose="030F0702030302020204" pitchFamily="66" charset="0"/>
                        </a:rPr>
                        <a:t>not </a:t>
                      </a:r>
                      <a:r>
                        <a:rPr lang="en-AU" sz="1200" baseline="0" dirty="0">
                          <a:solidFill>
                            <a:schemeClr val="bg1">
                              <a:lumMod val="50000"/>
                            </a:schemeClr>
                          </a:solidFill>
                          <a:latin typeface="Comic Sans MS" panose="030F0702030302020204" pitchFamily="66" charset="0"/>
                        </a:rPr>
                        <a:t>an island). Seamounts are biodiversity hotspots. Increasingly prone to overfishing, i.e. orange </a:t>
                      </a:r>
                      <a:r>
                        <a:rPr lang="en-AU" sz="1200" baseline="0" dirty="0" err="1">
                          <a:solidFill>
                            <a:schemeClr val="bg1">
                              <a:lumMod val="50000"/>
                            </a:schemeClr>
                          </a:solidFill>
                          <a:latin typeface="Comic Sans MS" panose="030F0702030302020204" pitchFamily="66" charset="0"/>
                        </a:rPr>
                        <a:t>roughy</a:t>
                      </a:r>
                      <a:r>
                        <a:rPr lang="en-AU" sz="1200" baseline="0" dirty="0">
                          <a:solidFill>
                            <a:schemeClr val="bg1">
                              <a:lumMod val="50000"/>
                            </a:schemeClr>
                          </a:solidFill>
                          <a:latin typeface="Comic Sans MS" panose="030F0702030302020204" pitchFamily="66" charset="0"/>
                        </a:rPr>
                        <a:t>.</a:t>
                      </a:r>
                      <a:endParaRPr lang="en-AU" sz="1200" dirty="0">
                        <a:solidFill>
                          <a:schemeClr val="bg1">
                            <a:lumMod val="50000"/>
                          </a:schemeClr>
                        </a:solidFill>
                        <a:latin typeface="Comic Sans MS" panose="030F0702030302020204" pitchFamily="66" charset="0"/>
                      </a:endParaRP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2"/>
                  </a:ext>
                </a:extLst>
              </a:tr>
              <a:tr h="712286">
                <a:tc vMerge="1">
                  <a:txBody>
                    <a:bodyPr/>
                    <a:lstStyle/>
                    <a:p>
                      <a:endParaRPr lang="en-AU"/>
                    </a:p>
                  </a:txBody>
                  <a:tcPr/>
                </a:tc>
                <a:tc>
                  <a:txBody>
                    <a:bodyPr/>
                    <a:lstStyle/>
                    <a:p>
                      <a:pPr algn="r"/>
                      <a:r>
                        <a:rPr lang="en-AU" sz="1200" b="0" dirty="0">
                          <a:latin typeface="Arial Narrow" panose="020B0606020202030204" pitchFamily="34" charset="0"/>
                        </a:rPr>
                        <a:t>Deep-sea</a:t>
                      </a:r>
                      <a:r>
                        <a:rPr lang="en-AU" sz="1200" b="0" baseline="0" dirty="0">
                          <a:latin typeface="Arial Narrow" panose="020B0606020202030204" pitchFamily="34" charset="0"/>
                        </a:rPr>
                        <a:t> Trench</a:t>
                      </a:r>
                      <a:endParaRPr lang="en-AU" sz="1200" b="0" dirty="0">
                        <a:latin typeface="Arial Narrow" panose="020B0606020202030204" pitchFamily="34" charset="0"/>
                      </a:endParaRP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lumMod val="50000"/>
                            </a:schemeClr>
                          </a:solidFill>
                          <a:latin typeface="Comic Sans MS" panose="030F0702030302020204" pitchFamily="66" charset="0"/>
                        </a:rPr>
                        <a:t>Steep sided</a:t>
                      </a:r>
                      <a:r>
                        <a:rPr lang="en-AU" sz="1200" baseline="0" dirty="0">
                          <a:solidFill>
                            <a:schemeClr val="bg1">
                              <a:lumMod val="50000"/>
                            </a:schemeClr>
                          </a:solidFill>
                          <a:latin typeface="Comic Sans MS" panose="030F0702030302020204" pitchFamily="66" charset="0"/>
                        </a:rPr>
                        <a:t> depression in the ocean floor. Deepest regions on Earth. Form at convergent plate boundaries where subduction occurs. Marine snow and chemosynthesis supports life here.</a:t>
                      </a:r>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3"/>
                  </a:ext>
                </a:extLst>
              </a:tr>
              <a:tr h="712286">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Abyssal Plain</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lumMod val="50000"/>
                            </a:schemeClr>
                          </a:solidFill>
                          <a:latin typeface="Comic Sans MS" panose="030F0702030302020204" pitchFamily="66" charset="0"/>
                        </a:rPr>
                        <a:t>Underwater</a:t>
                      </a:r>
                      <a:r>
                        <a:rPr lang="en-AU" sz="1200" baseline="0" dirty="0">
                          <a:solidFill>
                            <a:schemeClr val="bg1">
                              <a:lumMod val="50000"/>
                            </a:schemeClr>
                          </a:solidFill>
                          <a:latin typeface="Comic Sans MS" panose="030F0702030302020204" pitchFamily="66" charset="0"/>
                        </a:rPr>
                        <a:t> deserts. Flat. Often featureless. Typically covered in sediment from marine snow. Deposit feeders, suspension feeders and predators/scavengers live here.</a:t>
                      </a:r>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4"/>
                  </a:ext>
                </a:extLst>
              </a:tr>
              <a:tr h="670157">
                <a:tc rowSpan="3">
                  <a:txBody>
                    <a:bodyPr/>
                    <a:lstStyle/>
                    <a:p>
                      <a:pPr algn="ctr"/>
                      <a:r>
                        <a:rPr lang="en-AU" sz="1200" b="1" dirty="0">
                          <a:latin typeface="Arial Narrow" panose="020B0606020202030204" pitchFamily="34" charset="0"/>
                        </a:rPr>
                        <a:t>Continental Margin</a:t>
                      </a:r>
                    </a:p>
                  </a:txBody>
                  <a:tcPr vert="vert270">
                    <a:solidFill>
                      <a:schemeClr val="bg1">
                        <a:lumMod val="85000"/>
                      </a:schemeClr>
                    </a:solidFill>
                  </a:tcPr>
                </a:tc>
                <a:tc>
                  <a:txBody>
                    <a:bodyPr/>
                    <a:lstStyle/>
                    <a:p>
                      <a:pPr algn="r"/>
                      <a:r>
                        <a:rPr lang="en-AU" sz="1200" b="0" dirty="0">
                          <a:latin typeface="Arial Narrow" panose="020B0606020202030204" pitchFamily="34" charset="0"/>
                        </a:rPr>
                        <a:t>Continental Rise</a:t>
                      </a:r>
                    </a:p>
                  </a:txBody>
                  <a:tcPr>
                    <a:solidFill>
                      <a:schemeClr val="bg1">
                        <a:lumMod val="85000"/>
                      </a:schemeClr>
                    </a:solidFill>
                  </a:tcPr>
                </a:tc>
                <a:tc>
                  <a:txBody>
                    <a:bodyPr/>
                    <a:lstStyle/>
                    <a:p>
                      <a:pPr algn="l"/>
                      <a:r>
                        <a:rPr lang="en-AU" sz="1200" baseline="0" dirty="0">
                          <a:solidFill>
                            <a:schemeClr val="bg1">
                              <a:lumMod val="50000"/>
                            </a:schemeClr>
                          </a:solidFill>
                          <a:latin typeface="Comic Sans MS" panose="030F0702030302020204" pitchFamily="66" charset="0"/>
                        </a:rPr>
                        <a:t>Along the base of the continental slope where the deep ocean transitions to continental margin. A collection point for sediment falling down the continental slope. </a:t>
                      </a:r>
                    </a:p>
                  </a:txBody>
                  <a:tcPr anchor="ctr">
                    <a:noFill/>
                  </a:tcPr>
                </a:tc>
                <a:extLst>
                  <a:ext uri="{0D108BD9-81ED-4DB2-BD59-A6C34878D82A}">
                    <a16:rowId xmlns:a16="http://schemas.microsoft.com/office/drawing/2014/main" val="10005"/>
                  </a:ext>
                </a:extLst>
              </a:tr>
              <a:tr h="670157">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Continental Slope</a:t>
                      </a:r>
                    </a:p>
                  </a:txBody>
                  <a:tcPr>
                    <a:solidFill>
                      <a:schemeClr val="bg1">
                        <a:lumMod val="85000"/>
                      </a:schemeClr>
                    </a:solidFill>
                  </a:tcPr>
                </a:tc>
                <a:tc>
                  <a:txBody>
                    <a:bodyPr/>
                    <a:lstStyle/>
                    <a:p>
                      <a:pPr algn="l"/>
                      <a:r>
                        <a:rPr lang="en-AU" sz="1200" dirty="0">
                          <a:solidFill>
                            <a:schemeClr val="bg1">
                              <a:lumMod val="50000"/>
                            </a:schemeClr>
                          </a:solidFill>
                          <a:latin typeface="Comic Sans MS" panose="030F0702030302020204" pitchFamily="66" charset="0"/>
                        </a:rPr>
                        <a:t>Steep sloping region of the continental margin.</a:t>
                      </a:r>
                      <a:r>
                        <a:rPr lang="en-AU" sz="1200" baseline="0" dirty="0">
                          <a:solidFill>
                            <a:schemeClr val="bg1">
                              <a:lumMod val="50000"/>
                            </a:schemeClr>
                          </a:solidFill>
                          <a:latin typeface="Comic Sans MS" panose="030F0702030302020204" pitchFamily="66" charset="0"/>
                        </a:rPr>
                        <a:t> Gradients vary, particularly between ‘passive’ and ‘active’ continental margins. Submarine canyons &amp; turbidity currents are also found here.</a:t>
                      </a:r>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6"/>
                  </a:ext>
                </a:extLst>
              </a:tr>
              <a:tr h="670157">
                <a:tc vMerge="1">
                  <a:txBody>
                    <a:bodyPr/>
                    <a:lstStyle/>
                    <a:p>
                      <a:pPr algn="r"/>
                      <a:endParaRPr lang="en-AU" sz="1200" dirty="0">
                        <a:latin typeface="Arial Narrow" panose="020B0606020202030204" pitchFamily="34" charset="0"/>
                      </a:endParaRPr>
                    </a:p>
                  </a:txBody>
                  <a:tcPr/>
                </a:tc>
                <a:tc>
                  <a:txBody>
                    <a:bodyPr/>
                    <a:lstStyle/>
                    <a:p>
                      <a:pPr algn="r"/>
                      <a:r>
                        <a:rPr lang="en-AU" sz="1200" b="0" dirty="0">
                          <a:latin typeface="Arial Narrow" panose="020B0606020202030204" pitchFamily="34" charset="0"/>
                        </a:rPr>
                        <a:t>Continental Shelf</a:t>
                      </a:r>
                    </a:p>
                  </a:txBody>
                  <a:tcPr>
                    <a:solidFill>
                      <a:schemeClr val="bg1">
                        <a:lumMod val="85000"/>
                      </a:schemeClr>
                    </a:solidFill>
                  </a:tcPr>
                </a:tc>
                <a:tc>
                  <a:txBody>
                    <a:bodyPr/>
                    <a:lstStyle/>
                    <a:p>
                      <a:pPr algn="l"/>
                      <a:r>
                        <a:rPr lang="en-AU" sz="1200" dirty="0">
                          <a:solidFill>
                            <a:schemeClr val="bg1">
                              <a:lumMod val="50000"/>
                            </a:schemeClr>
                          </a:solidFill>
                          <a:latin typeface="Comic Sans MS" panose="030F0702030302020204" pitchFamily="66" charset="0"/>
                        </a:rPr>
                        <a:t>Drowned edge of a</a:t>
                      </a:r>
                      <a:r>
                        <a:rPr lang="en-AU" sz="1200" baseline="0" dirty="0">
                          <a:solidFill>
                            <a:schemeClr val="bg1">
                              <a:lumMod val="50000"/>
                            </a:schemeClr>
                          </a:solidFill>
                          <a:latin typeface="Comic Sans MS" panose="030F0702030302020204" pitchFamily="66" charset="0"/>
                        </a:rPr>
                        <a:t> continent. Relatively shallow. Sunlight for photosynthesis. High biodiversity. Relatively flat (like a ‘shelf’). Many become exposed during glacial periods (e.g. GBR).</a:t>
                      </a:r>
                      <a:endParaRPr lang="en-AU" sz="1200" dirty="0">
                        <a:solidFill>
                          <a:schemeClr val="bg1">
                            <a:lumMod val="50000"/>
                          </a:schemeClr>
                        </a:solidFill>
                        <a:latin typeface="Comic Sans MS" panose="030F0702030302020204" pitchFamily="66" charset="0"/>
                      </a:endParaRPr>
                    </a:p>
                  </a:txBody>
                  <a:tcPr anchor="ctr">
                    <a:noFill/>
                  </a:tcPr>
                </a:tc>
                <a:extLst>
                  <a:ext uri="{0D108BD9-81ED-4DB2-BD59-A6C34878D82A}">
                    <a16:rowId xmlns:a16="http://schemas.microsoft.com/office/drawing/2014/main" val="10007"/>
                  </a:ext>
                </a:extLst>
              </a:tr>
            </a:tbl>
          </a:graphicData>
        </a:graphic>
      </p:graphicFrame>
      <p:sp>
        <p:nvSpPr>
          <p:cNvPr id="2" name="TextBox 1">
            <a:extLst>
              <a:ext uri="{FF2B5EF4-FFF2-40B4-BE49-F238E27FC236}">
                <a16:creationId xmlns:a16="http://schemas.microsoft.com/office/drawing/2014/main" id="{6FE18421-C4F5-8A1C-5461-D2D55DBD8884}"/>
              </a:ext>
            </a:extLst>
          </p:cNvPr>
          <p:cNvSpPr txBox="1"/>
          <p:nvPr/>
        </p:nvSpPr>
        <p:spPr>
          <a:xfrm>
            <a:off x="463783" y="952959"/>
            <a:ext cx="5934451" cy="1815882"/>
          </a:xfrm>
          <a:prstGeom prst="rect">
            <a:avLst/>
          </a:prstGeom>
          <a:noFill/>
        </p:spPr>
        <p:txBody>
          <a:bodyPr wrap="square" rtlCol="0">
            <a:spAutoFit/>
          </a:bodyPr>
          <a:lstStyle/>
          <a:p>
            <a:r>
              <a:rPr lang="en-US" sz="1600" b="1" dirty="0">
                <a:latin typeface="Arial Narrow" pitchFamily="34" charset="0"/>
              </a:rPr>
              <a:t>Sub-marine Exploring </a:t>
            </a:r>
            <a:r>
              <a:rPr lang="en-US" sz="1200" dirty="0">
                <a:latin typeface="Arial Narrow" pitchFamily="34" charset="0"/>
              </a:rPr>
              <a:t> </a:t>
            </a:r>
            <a:endParaRPr lang="en-US" sz="1200" dirty="0">
              <a:latin typeface="Comic Sans MS" panose="030F0702030302020204" pitchFamily="66" charset="0"/>
            </a:endParaRPr>
          </a:p>
          <a:p>
            <a:pPr algn="just"/>
            <a:r>
              <a:rPr lang="en-US" sz="1200" dirty="0">
                <a:latin typeface="Arial Narrow" pitchFamily="34" charset="0"/>
              </a:rPr>
              <a:t>Three thousand meters underwater, the lights of a submarine illuminate black smoke venting out of the sea floor. Interestingly, life is plentiful at this alien-like location. It is a hydrothermal vent situated along a </a:t>
            </a:r>
            <a:r>
              <a:rPr lang="en-US" sz="1200" b="1" dirty="0">
                <a:latin typeface="Arial Narrow" pitchFamily="34" charset="0"/>
              </a:rPr>
              <a:t>mid-ocean ridge</a:t>
            </a:r>
            <a:r>
              <a:rPr lang="en-US" sz="1200" dirty="0">
                <a:latin typeface="Arial Narrow" pitchFamily="34" charset="0"/>
              </a:rPr>
              <a:t> (the longest and largest mountain ranges on Earth) on the deep </a:t>
            </a:r>
            <a:r>
              <a:rPr lang="en-US" sz="1200" b="1" dirty="0">
                <a:latin typeface="Arial Narrow" pitchFamily="34" charset="0"/>
              </a:rPr>
              <a:t>ocean-basin floor. </a:t>
            </a:r>
            <a:r>
              <a:rPr lang="en-US" sz="1200" dirty="0">
                <a:latin typeface="Arial Narrow" pitchFamily="34" charset="0"/>
              </a:rPr>
              <a:t>Other </a:t>
            </a:r>
            <a:r>
              <a:rPr lang="en-US" sz="1200" b="1" dirty="0">
                <a:latin typeface="Arial Narrow" pitchFamily="34" charset="0"/>
              </a:rPr>
              <a:t>ocean-basin floor </a:t>
            </a:r>
            <a:r>
              <a:rPr lang="en-US" sz="1200" dirty="0">
                <a:latin typeface="Arial Narrow" pitchFamily="34" charset="0"/>
              </a:rPr>
              <a:t>features include </a:t>
            </a:r>
            <a:r>
              <a:rPr lang="en-US" sz="1200" b="1" dirty="0">
                <a:latin typeface="Arial Narrow" pitchFamily="34" charset="0"/>
              </a:rPr>
              <a:t>seamounts </a:t>
            </a:r>
            <a:r>
              <a:rPr lang="en-US" sz="1200" dirty="0">
                <a:latin typeface="Arial Narrow" pitchFamily="34" charset="0"/>
              </a:rPr>
              <a:t>(undersea volcanoes &gt;1km high), </a:t>
            </a:r>
            <a:r>
              <a:rPr lang="en-US" sz="1200" b="1" dirty="0">
                <a:latin typeface="Arial Narrow" pitchFamily="34" charset="0"/>
              </a:rPr>
              <a:t>abyssal plains </a:t>
            </a:r>
            <a:r>
              <a:rPr lang="en-US" sz="1200" dirty="0">
                <a:latin typeface="Arial Narrow" pitchFamily="34" charset="0"/>
              </a:rPr>
              <a:t>(undersea deserts that are the flattest areas on Earth) and </a:t>
            </a:r>
            <a:r>
              <a:rPr lang="en-US" sz="1200" b="1" dirty="0">
                <a:latin typeface="Arial Narrow" pitchFamily="34" charset="0"/>
              </a:rPr>
              <a:t>deep-sea trenches </a:t>
            </a:r>
            <a:r>
              <a:rPr lang="en-US" sz="1200" dirty="0">
                <a:latin typeface="Arial Narrow" pitchFamily="34" charset="0"/>
              </a:rPr>
              <a:t>(the deepest regions on Earth). Later, the submarine will steer towards a </a:t>
            </a:r>
            <a:r>
              <a:rPr lang="en-US" sz="1200" b="1" dirty="0">
                <a:latin typeface="Arial Narrow" pitchFamily="34" charset="0"/>
              </a:rPr>
              <a:t>continental margin</a:t>
            </a:r>
            <a:r>
              <a:rPr lang="en-US" sz="1200" dirty="0">
                <a:latin typeface="Arial Narrow" pitchFamily="34" charset="0"/>
              </a:rPr>
              <a:t>, starting with a gradual </a:t>
            </a:r>
            <a:r>
              <a:rPr lang="en-US" sz="1200" i="1" dirty="0">
                <a:latin typeface="Arial Narrow" pitchFamily="34" charset="0"/>
              </a:rPr>
              <a:t>rise</a:t>
            </a:r>
            <a:r>
              <a:rPr lang="en-US" sz="1200" dirty="0">
                <a:latin typeface="Arial Narrow" pitchFamily="34" charset="0"/>
              </a:rPr>
              <a:t> in depth, called the </a:t>
            </a:r>
            <a:r>
              <a:rPr lang="en-US" sz="1200" b="1" dirty="0">
                <a:latin typeface="Arial Narrow" pitchFamily="34" charset="0"/>
              </a:rPr>
              <a:t>continental </a:t>
            </a:r>
            <a:r>
              <a:rPr lang="en-US" sz="1200" b="1" i="1" dirty="0">
                <a:latin typeface="Arial Narrow" pitchFamily="34" charset="0"/>
              </a:rPr>
              <a:t>rise</a:t>
            </a:r>
            <a:r>
              <a:rPr lang="en-US" sz="1200" dirty="0">
                <a:latin typeface="Arial Narrow" pitchFamily="34" charset="0"/>
              </a:rPr>
              <a:t>, followed by a steep climb towards the sunlit zone, called the </a:t>
            </a:r>
            <a:r>
              <a:rPr lang="en-US" sz="1200" b="1" dirty="0">
                <a:latin typeface="Arial Narrow" pitchFamily="34" charset="0"/>
              </a:rPr>
              <a:t>continental slope</a:t>
            </a:r>
            <a:r>
              <a:rPr lang="en-US" sz="1200" dirty="0">
                <a:latin typeface="Arial Narrow" pitchFamily="34" charset="0"/>
              </a:rPr>
              <a:t>,</a:t>
            </a:r>
            <a:r>
              <a:rPr lang="en-US" sz="1200" b="1" dirty="0">
                <a:latin typeface="Arial Narrow" pitchFamily="34" charset="0"/>
              </a:rPr>
              <a:t> </a:t>
            </a:r>
            <a:r>
              <a:rPr lang="en-US" sz="1200" dirty="0">
                <a:latin typeface="Arial Narrow" pitchFamily="34" charset="0"/>
              </a:rPr>
              <a:t>and finishing on a bright, shallow extension of the land, called the </a:t>
            </a:r>
            <a:r>
              <a:rPr lang="en-US" sz="1200" b="1" dirty="0">
                <a:latin typeface="Arial Narrow" pitchFamily="34" charset="0"/>
              </a:rPr>
              <a:t>continent shelf. </a:t>
            </a:r>
            <a:endParaRPr lang="en-US" sz="1200" dirty="0">
              <a:latin typeface="Arial Narrow" pitchFamily="34" charset="0"/>
            </a:endParaRPr>
          </a:p>
        </p:txBody>
      </p:sp>
      <p:sp>
        <p:nvSpPr>
          <p:cNvPr id="3" name="TextBox 2">
            <a:extLst>
              <a:ext uri="{FF2B5EF4-FFF2-40B4-BE49-F238E27FC236}">
                <a16:creationId xmlns:a16="http://schemas.microsoft.com/office/drawing/2014/main" id="{5B3D64A2-7B22-2DB4-C1ED-EE6BBB4F93FD}"/>
              </a:ext>
            </a:extLst>
          </p:cNvPr>
          <p:cNvSpPr txBox="1"/>
          <p:nvPr/>
        </p:nvSpPr>
        <p:spPr>
          <a:xfrm>
            <a:off x="508862" y="2785482"/>
            <a:ext cx="5844292" cy="646331"/>
          </a:xfrm>
          <a:prstGeom prst="rect">
            <a:avLst/>
          </a:prstGeom>
          <a:solidFill>
            <a:schemeClr val="tx1"/>
          </a:solidFill>
          <a:ln w="19050">
            <a:solidFill>
              <a:schemeClr val="tx1"/>
            </a:solidFill>
          </a:ln>
          <a:effectLst/>
        </p:spPr>
        <p:txBody>
          <a:bodyPr wrap="square" rtlCol="0">
            <a:spAutoFit/>
          </a:bodyPr>
          <a:lstStyle/>
          <a:p>
            <a:r>
              <a:rPr lang="en-AU" sz="1200" b="1" dirty="0">
                <a:solidFill>
                  <a:schemeClr val="bg1"/>
                </a:solidFill>
                <a:latin typeface="Arial Narrow" panose="020B0606020202030204" pitchFamily="34" charset="0"/>
              </a:rPr>
              <a:t>Activity: </a:t>
            </a:r>
            <a:r>
              <a:rPr lang="en-AU" sz="1200" dirty="0">
                <a:solidFill>
                  <a:schemeClr val="bg1"/>
                </a:solidFill>
                <a:latin typeface="Arial Narrow" panose="020B0606020202030204" pitchFamily="34" charset="0"/>
              </a:rPr>
              <a:t>Search </a:t>
            </a:r>
            <a:r>
              <a:rPr lang="en-AU" sz="1200" b="1" dirty="0">
                <a:solidFill>
                  <a:schemeClr val="bg1"/>
                </a:solidFill>
                <a:latin typeface="Arial Narrow" panose="020B0606020202030204" pitchFamily="34" charset="0"/>
              </a:rPr>
              <a:t>Google Maps </a:t>
            </a:r>
            <a:r>
              <a:rPr lang="en-AU" sz="1200" dirty="0">
                <a:solidFill>
                  <a:schemeClr val="bg1"/>
                </a:solidFill>
                <a:latin typeface="Arial Narrow" panose="020B0606020202030204" pitchFamily="34" charset="0"/>
              </a:rPr>
              <a:t>to gain a visualisation of the depths and bathymetry of the ocean. Zoom in to </a:t>
            </a:r>
            <a:r>
              <a:rPr lang="en-AU" sz="1200" b="1" dirty="0">
                <a:solidFill>
                  <a:schemeClr val="bg1"/>
                </a:solidFill>
                <a:latin typeface="Arial Narrow" panose="020B0606020202030204" pitchFamily="34" charset="0"/>
              </a:rPr>
              <a:t>find</a:t>
            </a:r>
            <a:r>
              <a:rPr lang="en-AU" sz="1200" dirty="0">
                <a:solidFill>
                  <a:schemeClr val="bg1"/>
                </a:solidFill>
                <a:latin typeface="Arial Narrow" panose="020B0606020202030204" pitchFamily="34" charset="0"/>
              </a:rPr>
              <a:t> each of the bathymetric features listed in the table below. </a:t>
            </a:r>
            <a:r>
              <a:rPr lang="en-AU" sz="1200" b="1" dirty="0">
                <a:solidFill>
                  <a:schemeClr val="bg1"/>
                </a:solidFill>
                <a:latin typeface="Arial Narrow" panose="020B0606020202030204" pitchFamily="34" charset="0"/>
              </a:rPr>
              <a:t>Research </a:t>
            </a:r>
            <a:r>
              <a:rPr lang="en-AU" sz="1200" dirty="0">
                <a:solidFill>
                  <a:schemeClr val="bg1"/>
                </a:solidFill>
                <a:latin typeface="Arial Narrow" panose="020B0606020202030204" pitchFamily="34" charset="0"/>
              </a:rPr>
              <a:t>them in more detail using various resources. </a:t>
            </a:r>
            <a:r>
              <a:rPr lang="en-AU" sz="1200" b="1" dirty="0">
                <a:solidFill>
                  <a:schemeClr val="bg1"/>
                </a:solidFill>
                <a:latin typeface="Arial Narrow" panose="020B0606020202030204" pitchFamily="34" charset="0"/>
              </a:rPr>
              <a:t>Complete</a:t>
            </a:r>
            <a:r>
              <a:rPr lang="en-AU" sz="1200" dirty="0">
                <a:solidFill>
                  <a:schemeClr val="bg1"/>
                </a:solidFill>
                <a:latin typeface="Arial Narrow" panose="020B0606020202030204" pitchFamily="34" charset="0"/>
              </a:rPr>
              <a:t> </a:t>
            </a:r>
            <a:r>
              <a:rPr lang="en-AU" sz="1200" b="1" dirty="0">
                <a:solidFill>
                  <a:schemeClr val="bg1"/>
                </a:solidFill>
                <a:latin typeface="Arial Narrow" panose="020B0606020202030204" pitchFamily="34" charset="0"/>
              </a:rPr>
              <a:t>the table below. </a:t>
            </a:r>
            <a:r>
              <a:rPr lang="en-AU" sz="1200" dirty="0">
                <a:solidFill>
                  <a:schemeClr val="bg1"/>
                </a:solidFill>
                <a:latin typeface="Arial Narrow" panose="020B0606020202030204" pitchFamily="34" charset="0"/>
              </a:rPr>
              <a:t>Provide descriptions </a:t>
            </a:r>
            <a:r>
              <a:rPr lang="en-AU" sz="1200" b="1" dirty="0">
                <a:solidFill>
                  <a:schemeClr val="bg1"/>
                </a:solidFill>
                <a:latin typeface="Arial Narrow" panose="020B0606020202030204" pitchFamily="34" charset="0"/>
              </a:rPr>
              <a:t>in your own words.</a:t>
            </a:r>
          </a:p>
        </p:txBody>
      </p:sp>
      <p:cxnSp>
        <p:nvCxnSpPr>
          <p:cNvPr id="4" name="Straight Connector 3">
            <a:extLst>
              <a:ext uri="{FF2B5EF4-FFF2-40B4-BE49-F238E27FC236}">
                <a16:creationId xmlns:a16="http://schemas.microsoft.com/office/drawing/2014/main" id="{F3398EDF-76F1-46BE-E64D-C5F4D8485C10}"/>
              </a:ext>
            </a:extLst>
          </p:cNvPr>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86BAFF0-61BE-6CC8-DBF8-0964EDF08AA2}"/>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 name="TextBox 8">
            <a:extLst>
              <a:ext uri="{FF2B5EF4-FFF2-40B4-BE49-F238E27FC236}">
                <a16:creationId xmlns:a16="http://schemas.microsoft.com/office/drawing/2014/main" id="{E8AD5B54-80A3-912F-EDDC-9806E704B5C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D73CF409-5B6D-6B7B-7767-4BCEE38A6A83}"/>
              </a:ext>
            </a:extLst>
          </p:cNvPr>
          <p:cNvCxnSpPr>
            <a:cxnSpLocks/>
          </p:cNvCxnSpPr>
          <p:nvPr/>
        </p:nvCxnSpPr>
        <p:spPr>
          <a:xfrm flipH="1">
            <a:off x="522031"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a:extLst>
              <a:ext uri="{FF2B5EF4-FFF2-40B4-BE49-F238E27FC236}">
                <a16:creationId xmlns:a16="http://schemas.microsoft.com/office/drawing/2014/main" id="{63657E92-6E8A-35E0-A6D5-37823A0DA8C4}"/>
              </a:ext>
            </a:extLst>
          </p:cNvPr>
          <p:cNvSpPr txBox="1"/>
          <p:nvPr/>
        </p:nvSpPr>
        <p:spPr>
          <a:xfrm>
            <a:off x="2985152"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F207F8EA-BB87-C2E1-ADC4-1B12495E4D7A}"/>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6" name="TextBox 15">
            <a:extLst>
              <a:ext uri="{FF2B5EF4-FFF2-40B4-BE49-F238E27FC236}">
                <a16:creationId xmlns:a16="http://schemas.microsoft.com/office/drawing/2014/main" id="{358863EE-0A31-9E01-6B2E-EACDB8E3B405}"/>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a:t>
            </a:r>
          </a:p>
        </p:txBody>
      </p:sp>
      <p:sp>
        <p:nvSpPr>
          <p:cNvPr id="12" name="TextBox 11">
            <a:extLst>
              <a:ext uri="{FF2B5EF4-FFF2-40B4-BE49-F238E27FC236}">
                <a16:creationId xmlns:a16="http://schemas.microsoft.com/office/drawing/2014/main" id="{2105575A-6A81-3C24-A918-8DC6FD89916D}"/>
              </a:ext>
            </a:extLst>
          </p:cNvPr>
          <p:cNvSpPr txBox="1"/>
          <p:nvPr/>
        </p:nvSpPr>
        <p:spPr>
          <a:xfrm>
            <a:off x="1410717" y="61659"/>
            <a:ext cx="4191130" cy="907941"/>
          </a:xfrm>
          <a:prstGeom prst="rect">
            <a:avLst/>
          </a:prstGeom>
          <a:noFill/>
        </p:spPr>
        <p:txBody>
          <a:bodyPr wrap="square" rtlCol="0">
            <a:spAutoFit/>
          </a:bodyPr>
          <a:lstStyle/>
          <a:p>
            <a:r>
              <a:rPr lang="en-US" b="1" dirty="0">
                <a:latin typeface="Arial Narrow" pitchFamily="34" charset="0"/>
              </a:rPr>
              <a:t>1. Explore the Floor– </a:t>
            </a:r>
            <a:r>
              <a:rPr lang="en-US" sz="1200" dirty="0">
                <a:latin typeface="Arial Narrow" pitchFamily="34" charset="0"/>
              </a:rPr>
              <a:t>Describe bathymetric features of the ocean floor, including the continental margin, ocean-basin floor, deep-sea trenches, mid-ocean ridges, abyssal plain</a:t>
            </a:r>
          </a:p>
          <a:p>
            <a:r>
              <a:rPr lang="en-US" sz="1100" i="1" dirty="0">
                <a:latin typeface="Arial Narrow" pitchFamily="34" charset="0"/>
              </a:rPr>
              <a:t>Note: bathymetric </a:t>
            </a:r>
            <a:r>
              <a:rPr lang="en-US" sz="1100" dirty="0">
                <a:latin typeface="Arial Narrow" pitchFamily="34" charset="0"/>
              </a:rPr>
              <a:t>means</a:t>
            </a:r>
            <a:r>
              <a:rPr lang="en-US" sz="1100" i="1" dirty="0">
                <a:latin typeface="Arial Narrow" pitchFamily="34" charset="0"/>
              </a:rPr>
              <a:t> the depths and shapes of underwater features </a:t>
            </a:r>
            <a:r>
              <a:rPr lang="en-US" sz="1100" dirty="0">
                <a:latin typeface="Arial Narrow" pitchFamily="34" charset="0"/>
                <a:sym typeface="Wingdings" panose="05000000000000000000" pitchFamily="2" charset="2"/>
              </a:rPr>
              <a:t></a:t>
            </a:r>
            <a:endParaRPr lang="en-US" sz="1100" i="1" dirty="0">
              <a:latin typeface="Arial Narrow" pitchFamily="34" charset="0"/>
            </a:endParaRPr>
          </a:p>
        </p:txBody>
      </p:sp>
      <p:sp>
        <p:nvSpPr>
          <p:cNvPr id="13" name="TextBox 17">
            <a:extLst>
              <a:ext uri="{FF2B5EF4-FFF2-40B4-BE49-F238E27FC236}">
                <a16:creationId xmlns:a16="http://schemas.microsoft.com/office/drawing/2014/main" id="{8AC9B67D-BEA8-6D81-D18F-06B1D706A52D}"/>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2794452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D38A7FEB-2435-4F9B-B1BC-550C4D030F6A}"/>
              </a:ext>
            </a:extLst>
          </p:cNvPr>
          <p:cNvSpPr txBox="1"/>
          <p:nvPr/>
        </p:nvSpPr>
        <p:spPr>
          <a:xfrm>
            <a:off x="1423163" y="160339"/>
            <a:ext cx="4066345" cy="769441"/>
          </a:xfrm>
          <a:prstGeom prst="rect">
            <a:avLst/>
          </a:prstGeom>
          <a:noFill/>
        </p:spPr>
        <p:txBody>
          <a:bodyPr wrap="square" rtlCol="0">
            <a:spAutoFit/>
          </a:bodyPr>
          <a:lstStyle/>
          <a:p>
            <a:r>
              <a:rPr lang="en-US" sz="2000" b="1" dirty="0">
                <a:latin typeface="Arial Narrow" pitchFamily="34" charset="0"/>
              </a:rPr>
              <a:t>Describe</a:t>
            </a:r>
            <a:r>
              <a:rPr lang="en-US" sz="1200" dirty="0">
                <a:latin typeface="Arial Narrow" pitchFamily="34" charset="0"/>
              </a:rPr>
              <a:t> the bathymetric features of the ocean floor including the continental margin, ocean-basin floor, deep-sea trenches, mid-ocean ridges, abyssal plain </a:t>
            </a:r>
          </a:p>
        </p:txBody>
      </p:sp>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TextBox 36">
            <a:extLst>
              <a:ext uri="{FF2B5EF4-FFF2-40B4-BE49-F238E27FC236}">
                <a16:creationId xmlns:a16="http://schemas.microsoft.com/office/drawing/2014/main" id="{B5B45344-0533-4176-0C31-E54154C824E4}"/>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5" name="TextBox 36">
            <a:extLst>
              <a:ext uri="{FF2B5EF4-FFF2-40B4-BE49-F238E27FC236}">
                <a16:creationId xmlns:a16="http://schemas.microsoft.com/office/drawing/2014/main" id="{26ECB260-13C5-C4AB-9E15-B0F55AB71870}"/>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8" name="TextBox 7">
            <a:extLst>
              <a:ext uri="{FF2B5EF4-FFF2-40B4-BE49-F238E27FC236}">
                <a16:creationId xmlns:a16="http://schemas.microsoft.com/office/drawing/2014/main" id="{C304979D-B6F6-2C4C-A066-F26992F8C5C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a:t>
            </a:r>
          </a:p>
        </p:txBody>
      </p:sp>
      <p:sp>
        <p:nvSpPr>
          <p:cNvPr id="9" name="TextBox 17">
            <a:extLst>
              <a:ext uri="{FF2B5EF4-FFF2-40B4-BE49-F238E27FC236}">
                <a16:creationId xmlns:a16="http://schemas.microsoft.com/office/drawing/2014/main" id="{9D38257F-2B01-9507-C240-6F3EBB8E4A28}"/>
              </a:ext>
            </a:extLst>
          </p:cNvPr>
          <p:cNvSpPr txBox="1"/>
          <p:nvPr/>
        </p:nvSpPr>
        <p:spPr>
          <a:xfrm>
            <a:off x="5489508" y="24479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
        <p:nvSpPr>
          <p:cNvPr id="10" name="Rectangle 9">
            <a:extLst>
              <a:ext uri="{FF2B5EF4-FFF2-40B4-BE49-F238E27FC236}">
                <a16:creationId xmlns:a16="http://schemas.microsoft.com/office/drawing/2014/main" id="{DA7124FD-4D0B-3DB1-2A1D-832979FB8045}"/>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Tree>
    <p:extLst>
      <p:ext uri="{BB962C8B-B14F-4D97-AF65-F5344CB8AC3E}">
        <p14:creationId xmlns:p14="http://schemas.microsoft.com/office/powerpoint/2010/main" val="3821677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A9B2D1C3-79FF-45E7-BF26-B32380A85FA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TextBox 2">
            <a:extLst>
              <a:ext uri="{FF2B5EF4-FFF2-40B4-BE49-F238E27FC236}">
                <a16:creationId xmlns:a16="http://schemas.microsoft.com/office/drawing/2014/main" id="{E2B30D55-777A-CE68-A7A2-9F6A57CE0FD9}"/>
              </a:ext>
            </a:extLst>
          </p:cNvPr>
          <p:cNvSpPr txBox="1"/>
          <p:nvPr/>
        </p:nvSpPr>
        <p:spPr>
          <a:xfrm>
            <a:off x="466471" y="1261764"/>
            <a:ext cx="5865991" cy="1200329"/>
          </a:xfrm>
          <a:prstGeom prst="rect">
            <a:avLst/>
          </a:prstGeom>
          <a:noFill/>
        </p:spPr>
        <p:txBody>
          <a:bodyPr wrap="square" rtlCol="0">
            <a:spAutoFit/>
          </a:bodyPr>
          <a:lstStyle/>
          <a:p>
            <a:pPr algn="just"/>
            <a:r>
              <a:rPr lang="en-AU" sz="1200" dirty="0">
                <a:latin typeface="Arial Narrow" panose="020B0606020202030204" pitchFamily="34" charset="0"/>
              </a:rPr>
              <a:t>A model is a simple representation of reality that helps us to understand how something works. </a:t>
            </a:r>
          </a:p>
          <a:p>
            <a:pPr algn="just"/>
            <a:r>
              <a:rPr lang="en-AU" sz="1200" dirty="0">
                <a:latin typeface="Arial Narrow" panose="020B0606020202030204" pitchFamily="34" charset="0"/>
              </a:rPr>
              <a:t>The geological features of the Earth, particularly those underwater, such as trenches, mid-ocean ridges and seamounts, are difficult for you and me to access, see and therefore understand. Models help us to visualise what they look like and why. Models also help us to </a:t>
            </a:r>
            <a:r>
              <a:rPr lang="en-AU" sz="1200" i="1" dirty="0">
                <a:latin typeface="Arial Narrow" panose="020B0606020202030204" pitchFamily="34" charset="0"/>
              </a:rPr>
              <a:t>simulate</a:t>
            </a:r>
            <a:r>
              <a:rPr lang="en-AU" sz="1200" dirty="0">
                <a:latin typeface="Arial Narrow" panose="020B0606020202030204" pitchFamily="34" charset="0"/>
              </a:rPr>
              <a:t> Earth processes, to understand what happened in the past, and predict what will happen in the future. </a:t>
            </a:r>
          </a:p>
          <a:p>
            <a:pPr algn="just"/>
            <a:r>
              <a:rPr lang="en-AU" sz="1200" dirty="0">
                <a:latin typeface="Arial Narrow" panose="020B0606020202030204" pitchFamily="34" charset="0"/>
              </a:rPr>
              <a:t> </a:t>
            </a:r>
          </a:p>
        </p:txBody>
      </p:sp>
      <p:sp>
        <p:nvSpPr>
          <p:cNvPr id="6" name="TextBox 5">
            <a:extLst>
              <a:ext uri="{FF2B5EF4-FFF2-40B4-BE49-F238E27FC236}">
                <a16:creationId xmlns:a16="http://schemas.microsoft.com/office/drawing/2014/main" id="{C0BEE449-C9CE-EE9A-68D5-321590E5B548}"/>
              </a:ext>
            </a:extLst>
          </p:cNvPr>
          <p:cNvSpPr txBox="1"/>
          <p:nvPr/>
        </p:nvSpPr>
        <p:spPr>
          <a:xfrm>
            <a:off x="466471" y="2745289"/>
            <a:ext cx="4619553" cy="338554"/>
          </a:xfrm>
          <a:prstGeom prst="rect">
            <a:avLst/>
          </a:prstGeom>
          <a:noFill/>
        </p:spPr>
        <p:txBody>
          <a:bodyPr wrap="square" rtlCol="0">
            <a:spAutoFit/>
          </a:bodyPr>
          <a:lstStyle/>
          <a:p>
            <a:r>
              <a:rPr lang="en-US" sz="1600" b="1" dirty="0">
                <a:latin typeface="Arial Narrow" pitchFamily="34" charset="0"/>
              </a:rPr>
              <a:t>Puzzle Pieces</a:t>
            </a:r>
            <a:endParaRPr lang="en-US" sz="1200" dirty="0">
              <a:latin typeface="Arial Narrow" pitchFamily="34" charset="0"/>
            </a:endParaRPr>
          </a:p>
        </p:txBody>
      </p:sp>
      <p:sp>
        <p:nvSpPr>
          <p:cNvPr id="7" name="TextBox 6">
            <a:extLst>
              <a:ext uri="{FF2B5EF4-FFF2-40B4-BE49-F238E27FC236}">
                <a16:creationId xmlns:a16="http://schemas.microsoft.com/office/drawing/2014/main" id="{A380527F-F275-CDB5-76E6-19DF1C5DB30C}"/>
              </a:ext>
            </a:extLst>
          </p:cNvPr>
          <p:cNvSpPr txBox="1"/>
          <p:nvPr/>
        </p:nvSpPr>
        <p:spPr>
          <a:xfrm>
            <a:off x="466471" y="3005664"/>
            <a:ext cx="6096854" cy="830997"/>
          </a:xfrm>
          <a:prstGeom prst="rect">
            <a:avLst/>
          </a:prstGeom>
          <a:noFill/>
        </p:spPr>
        <p:txBody>
          <a:bodyPr wrap="square" rtlCol="0">
            <a:spAutoFit/>
          </a:bodyPr>
          <a:lstStyle/>
          <a:p>
            <a:pPr algn="just"/>
            <a:r>
              <a:rPr lang="en-AU" sz="1200" dirty="0">
                <a:latin typeface="Arial Narrow" panose="020B0606020202030204" pitchFamily="34" charset="0"/>
              </a:rPr>
              <a:t>Picture </a:t>
            </a:r>
            <a:r>
              <a:rPr lang="en-US" sz="1200" dirty="0">
                <a:latin typeface="Arial Narrow" pitchFamily="34" charset="0"/>
              </a:rPr>
              <a:t>Earth’s crust as a giant puzzle, with puzzle pieces called </a:t>
            </a:r>
            <a:r>
              <a:rPr lang="en-US" sz="1200" i="1" dirty="0">
                <a:latin typeface="Arial Narrow" pitchFamily="34" charset="0"/>
              </a:rPr>
              <a:t>tectonic plates…..</a:t>
            </a:r>
            <a:r>
              <a:rPr lang="en-US" sz="1200" dirty="0">
                <a:latin typeface="Arial Narrow" pitchFamily="34" charset="0"/>
              </a:rPr>
              <a:t>that move!</a:t>
            </a:r>
          </a:p>
          <a:p>
            <a:pPr algn="just"/>
            <a:r>
              <a:rPr lang="en-US" sz="1200" dirty="0">
                <a:latin typeface="Arial Narrow" pitchFamily="34" charset="0"/>
              </a:rPr>
              <a:t>Sometimes the plates </a:t>
            </a:r>
            <a:r>
              <a:rPr lang="en-US" sz="1200" b="1" i="1" dirty="0">
                <a:latin typeface="Arial Narrow" pitchFamily="34" charset="0"/>
              </a:rPr>
              <a:t>collide</a:t>
            </a:r>
            <a:r>
              <a:rPr lang="en-US" sz="1200" dirty="0">
                <a:latin typeface="Arial Narrow" pitchFamily="34" charset="0"/>
              </a:rPr>
              <a:t> to make a</a:t>
            </a:r>
            <a:r>
              <a:rPr lang="en-US" sz="1200" i="1" dirty="0">
                <a:latin typeface="Arial Narrow" pitchFamily="34" charset="0"/>
              </a:rPr>
              <a:t> </a:t>
            </a:r>
            <a:r>
              <a:rPr lang="en-US" sz="1200" b="1" i="1" dirty="0">
                <a:latin typeface="Arial Narrow" pitchFamily="34" charset="0"/>
              </a:rPr>
              <a:t>trench</a:t>
            </a:r>
            <a:r>
              <a:rPr lang="en-US" sz="1200" dirty="0">
                <a:latin typeface="Arial Narrow" pitchFamily="34" charset="0"/>
              </a:rPr>
              <a:t> (when one plate dives under another plate).</a:t>
            </a:r>
          </a:p>
          <a:p>
            <a:pPr algn="just"/>
            <a:r>
              <a:rPr lang="en-US" sz="1200" dirty="0">
                <a:latin typeface="Arial Narrow" pitchFamily="34" charset="0"/>
              </a:rPr>
              <a:t>Sometimes the plates </a:t>
            </a:r>
            <a:r>
              <a:rPr lang="en-US" sz="1200" b="1" i="1" dirty="0">
                <a:latin typeface="Arial Narrow" pitchFamily="34" charset="0"/>
              </a:rPr>
              <a:t>move apart</a:t>
            </a:r>
            <a:r>
              <a:rPr lang="en-US" sz="1200" dirty="0">
                <a:latin typeface="Arial Narrow" pitchFamily="34" charset="0"/>
              </a:rPr>
              <a:t> to make </a:t>
            </a:r>
            <a:r>
              <a:rPr lang="en-US" sz="1200" i="1" dirty="0">
                <a:latin typeface="Arial Narrow" pitchFamily="34" charset="0"/>
              </a:rPr>
              <a:t>new </a:t>
            </a:r>
            <a:r>
              <a:rPr lang="en-US" sz="1200" dirty="0">
                <a:latin typeface="Arial Narrow" pitchFamily="34" charset="0"/>
              </a:rPr>
              <a:t>sea floor at a</a:t>
            </a:r>
            <a:r>
              <a:rPr lang="en-US" sz="1200" i="1" dirty="0">
                <a:latin typeface="Arial Narrow" pitchFamily="34" charset="0"/>
              </a:rPr>
              <a:t> </a:t>
            </a:r>
            <a:r>
              <a:rPr lang="en-US" sz="1200" b="1" i="1" dirty="0">
                <a:latin typeface="Arial Narrow" pitchFamily="34" charset="0"/>
              </a:rPr>
              <a:t>mid-ocean ridge.</a:t>
            </a:r>
          </a:p>
          <a:p>
            <a:pPr algn="just"/>
            <a:r>
              <a:rPr lang="en-US" sz="1200" dirty="0">
                <a:latin typeface="Arial Narrow" pitchFamily="34" charset="0"/>
              </a:rPr>
              <a:t>Sometimes the plates move over ‘hot spots’ in Earth’s mantle to make </a:t>
            </a:r>
            <a:r>
              <a:rPr lang="en-US" sz="1200" b="1" i="1" dirty="0">
                <a:latin typeface="Arial Narrow" pitchFamily="34" charset="0"/>
              </a:rPr>
              <a:t>seamounts</a:t>
            </a:r>
            <a:r>
              <a:rPr lang="en-US" sz="1200" i="1" dirty="0">
                <a:latin typeface="Arial Narrow" pitchFamily="34" charset="0"/>
              </a:rPr>
              <a:t> </a:t>
            </a:r>
            <a:r>
              <a:rPr lang="en-US" sz="1200" dirty="0">
                <a:latin typeface="Arial Narrow" pitchFamily="34" charset="0"/>
              </a:rPr>
              <a:t>(undersea volcanoes). </a:t>
            </a:r>
          </a:p>
        </p:txBody>
      </p:sp>
      <p:sp>
        <p:nvSpPr>
          <p:cNvPr id="8" name="Rectangle 7">
            <a:extLst>
              <a:ext uri="{FF2B5EF4-FFF2-40B4-BE49-F238E27FC236}">
                <a16:creationId xmlns:a16="http://schemas.microsoft.com/office/drawing/2014/main" id="{7A5B5E5B-2C45-0BDB-A08C-044F130B241B}"/>
              </a:ext>
            </a:extLst>
          </p:cNvPr>
          <p:cNvSpPr/>
          <p:nvPr/>
        </p:nvSpPr>
        <p:spPr>
          <a:xfrm>
            <a:off x="560523" y="2297278"/>
            <a:ext cx="5765503" cy="436110"/>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bg1"/>
                </a:solidFill>
                <a:latin typeface="Arial Narrow" panose="020B0606020202030204" pitchFamily="34" charset="0"/>
              </a:rPr>
              <a:t>Activity: Conduct a convection experiment to model Earth’s convection currents</a:t>
            </a:r>
          </a:p>
        </p:txBody>
      </p:sp>
      <p:sp>
        <p:nvSpPr>
          <p:cNvPr id="11" name="TextBox 10">
            <a:extLst>
              <a:ext uri="{FF2B5EF4-FFF2-40B4-BE49-F238E27FC236}">
                <a16:creationId xmlns:a16="http://schemas.microsoft.com/office/drawing/2014/main" id="{4E49D875-25B8-1A81-FEB5-5767FBA68C3C}"/>
              </a:ext>
            </a:extLst>
          </p:cNvPr>
          <p:cNvSpPr txBox="1"/>
          <p:nvPr/>
        </p:nvSpPr>
        <p:spPr>
          <a:xfrm>
            <a:off x="466471" y="986233"/>
            <a:ext cx="4619553" cy="338554"/>
          </a:xfrm>
          <a:prstGeom prst="rect">
            <a:avLst/>
          </a:prstGeom>
          <a:noFill/>
        </p:spPr>
        <p:txBody>
          <a:bodyPr wrap="square" rtlCol="0">
            <a:spAutoFit/>
          </a:bodyPr>
          <a:lstStyle/>
          <a:p>
            <a:r>
              <a:rPr lang="en-US" sz="1600" b="1" dirty="0">
                <a:latin typeface="Arial Narrow" pitchFamily="34" charset="0"/>
              </a:rPr>
              <a:t>Making Models</a:t>
            </a:r>
            <a:endParaRPr lang="en-US" sz="1200" dirty="0">
              <a:latin typeface="Arial Narrow" pitchFamily="34" charset="0"/>
            </a:endParaRPr>
          </a:p>
        </p:txBody>
      </p:sp>
      <p:cxnSp>
        <p:nvCxnSpPr>
          <p:cNvPr id="12" name="Straight Connector 11">
            <a:extLst>
              <a:ext uri="{FF2B5EF4-FFF2-40B4-BE49-F238E27FC236}">
                <a16:creationId xmlns:a16="http://schemas.microsoft.com/office/drawing/2014/main" id="{46454032-E2BB-3AD7-EB7F-7AAE90F89815}"/>
              </a:ext>
            </a:extLst>
          </p:cNvPr>
          <p:cNvCxnSpPr/>
          <p:nvPr/>
        </p:nvCxnSpPr>
        <p:spPr>
          <a:xfrm flipH="1">
            <a:off x="515735" y="987796"/>
            <a:ext cx="5767462" cy="1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3ECC9CB-95D6-733B-0EA2-C9FCF7AB0E7C}"/>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4" name="TextBox 13">
            <a:extLst>
              <a:ext uri="{FF2B5EF4-FFF2-40B4-BE49-F238E27FC236}">
                <a16:creationId xmlns:a16="http://schemas.microsoft.com/office/drawing/2014/main" id="{6FF78653-69C2-388D-B77C-00A477ABAEF8}"/>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5" name="Rectangle 14">
            <a:extLst>
              <a:ext uri="{FF2B5EF4-FFF2-40B4-BE49-F238E27FC236}">
                <a16:creationId xmlns:a16="http://schemas.microsoft.com/office/drawing/2014/main" id="{397D6463-3F24-C967-3631-ABE657019E2F}"/>
              </a:ext>
            </a:extLst>
          </p:cNvPr>
          <p:cNvSpPr/>
          <p:nvPr/>
        </p:nvSpPr>
        <p:spPr>
          <a:xfrm>
            <a:off x="560523" y="3868956"/>
            <a:ext cx="5771939" cy="353768"/>
          </a:xfrm>
          <a:prstGeom prst="rect">
            <a:avLst/>
          </a:pr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bg1"/>
                </a:solidFill>
                <a:latin typeface="Arial Narrow" panose="020B0606020202030204" pitchFamily="34" charset="0"/>
              </a:rPr>
              <a:t>Activity: below, draw the plate tectonic arrangement for a </a:t>
            </a:r>
            <a:r>
              <a:rPr lang="en-AU" sz="1200" b="1" i="1" dirty="0">
                <a:solidFill>
                  <a:schemeClr val="bg1"/>
                </a:solidFill>
                <a:latin typeface="Arial Narrow" panose="020B0606020202030204" pitchFamily="34" charset="0"/>
              </a:rPr>
              <a:t>trench </a:t>
            </a:r>
            <a:r>
              <a:rPr lang="en-AU" sz="1200" b="1" dirty="0">
                <a:solidFill>
                  <a:schemeClr val="bg1"/>
                </a:solidFill>
                <a:latin typeface="Arial Narrow" panose="020B0606020202030204" pitchFamily="34" charset="0"/>
              </a:rPr>
              <a:t>and</a:t>
            </a:r>
            <a:r>
              <a:rPr lang="en-AU" sz="1200" b="1" i="1" dirty="0">
                <a:solidFill>
                  <a:schemeClr val="bg1"/>
                </a:solidFill>
                <a:latin typeface="Arial Narrow" panose="020B0606020202030204" pitchFamily="34" charset="0"/>
              </a:rPr>
              <a:t> mid-ocean ridge</a:t>
            </a:r>
          </a:p>
        </p:txBody>
      </p:sp>
      <p:sp>
        <p:nvSpPr>
          <p:cNvPr id="16" name="Rectangle 15">
            <a:extLst>
              <a:ext uri="{FF2B5EF4-FFF2-40B4-BE49-F238E27FC236}">
                <a16:creationId xmlns:a16="http://schemas.microsoft.com/office/drawing/2014/main" id="{6760477C-142A-0C61-7DBD-89B728E2F1C0}"/>
              </a:ext>
            </a:extLst>
          </p:cNvPr>
          <p:cNvSpPr/>
          <p:nvPr/>
        </p:nvSpPr>
        <p:spPr>
          <a:xfrm>
            <a:off x="560523" y="4309386"/>
            <a:ext cx="5765503" cy="276407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100" dirty="0">
              <a:solidFill>
                <a:schemeClr val="bg1">
                  <a:lumMod val="50000"/>
                </a:schemeClr>
              </a:solidFill>
              <a:latin typeface="Comic Sans MS" panose="030F0702030302020204" pitchFamily="66" charset="0"/>
            </a:endParaRPr>
          </a:p>
        </p:txBody>
      </p:sp>
      <p:sp>
        <p:nvSpPr>
          <p:cNvPr id="61" name="TextBox 60">
            <a:extLst>
              <a:ext uri="{FF2B5EF4-FFF2-40B4-BE49-F238E27FC236}">
                <a16:creationId xmlns:a16="http://schemas.microsoft.com/office/drawing/2014/main" id="{E7BAFC9D-BBD8-1D5B-732D-CB64B40AEA20}"/>
              </a:ext>
            </a:extLst>
          </p:cNvPr>
          <p:cNvSpPr txBox="1"/>
          <p:nvPr/>
        </p:nvSpPr>
        <p:spPr>
          <a:xfrm>
            <a:off x="515735" y="8585404"/>
            <a:ext cx="6436755" cy="276999"/>
          </a:xfrm>
          <a:prstGeom prst="rect">
            <a:avLst/>
          </a:prstGeom>
          <a:noFill/>
        </p:spPr>
        <p:txBody>
          <a:bodyPr wrap="square" rtlCol="0">
            <a:spAutoFit/>
          </a:bodyPr>
          <a:lstStyle/>
          <a:p>
            <a:r>
              <a:rPr lang="en-AU" sz="600" baseline="30000" dirty="0">
                <a:latin typeface="Arial Narrow" panose="020B0606020202030204" pitchFamily="34" charset="0"/>
              </a:rPr>
              <a:t>[1] </a:t>
            </a:r>
            <a:r>
              <a:rPr lang="en-AU" sz="600" dirty="0">
                <a:latin typeface="Arial Narrow" panose="020B0606020202030204" pitchFamily="34" charset="0"/>
              </a:rPr>
              <a:t>Hoban, G. (2014). </a:t>
            </a:r>
            <a:r>
              <a:rPr lang="en-AU" sz="600" dirty="0" err="1">
                <a:latin typeface="Arial Narrow" panose="020B0606020202030204" pitchFamily="34" charset="0"/>
              </a:rPr>
              <a:t>Slowmation</a:t>
            </a:r>
            <a:r>
              <a:rPr lang="en-AU" sz="600" dirty="0">
                <a:latin typeface="Arial Narrow" panose="020B0606020202030204" pitchFamily="34" charset="0"/>
              </a:rPr>
              <a:t>. Encyclopedia of Science Education. DOI: 10.1007/978-94-007-6165-0_250-3. </a:t>
            </a:r>
          </a:p>
          <a:p>
            <a:r>
              <a:rPr lang="en-AU" sz="600" baseline="30000" dirty="0">
                <a:latin typeface="Arial Narrow" panose="020B0606020202030204" pitchFamily="34" charset="0"/>
              </a:rPr>
              <a:t>[2] </a:t>
            </a:r>
            <a:r>
              <a:rPr lang="en-AU" sz="600" dirty="0">
                <a:latin typeface="Arial Narrow" panose="020B0606020202030204" pitchFamily="34" charset="0"/>
              </a:rPr>
              <a:t>www.slowmation.com/  </a:t>
            </a:r>
          </a:p>
        </p:txBody>
      </p:sp>
      <p:sp>
        <p:nvSpPr>
          <p:cNvPr id="62" name="TextBox 61">
            <a:extLst>
              <a:ext uri="{FF2B5EF4-FFF2-40B4-BE49-F238E27FC236}">
                <a16:creationId xmlns:a16="http://schemas.microsoft.com/office/drawing/2014/main" id="{EFB2429F-2D8A-055E-81EE-C13BCBD4906F}"/>
              </a:ext>
            </a:extLst>
          </p:cNvPr>
          <p:cNvSpPr txBox="1"/>
          <p:nvPr/>
        </p:nvSpPr>
        <p:spPr>
          <a:xfrm>
            <a:off x="518421" y="7156383"/>
            <a:ext cx="2874980" cy="707886"/>
          </a:xfrm>
          <a:prstGeom prst="rect">
            <a:avLst/>
          </a:prstGeom>
          <a:noFill/>
        </p:spPr>
        <p:txBody>
          <a:bodyPr wrap="square" rtlCol="0">
            <a:spAutoFit/>
          </a:bodyPr>
          <a:lstStyle/>
          <a:p>
            <a:pPr algn="just"/>
            <a:r>
              <a:rPr lang="en-AU" sz="1600" b="1" dirty="0">
                <a:latin typeface="Arial Narrow" panose="020B0606020202030204" pitchFamily="34" charset="0"/>
              </a:rPr>
              <a:t>Rock Detective  </a:t>
            </a:r>
            <a:r>
              <a:rPr lang="en-AU" sz="1200" dirty="0">
                <a:latin typeface="Arial Narrow" panose="020B0606020202030204" pitchFamily="34" charset="0"/>
              </a:rPr>
              <a:t>Stratigraphers study different rock layers (called strata) to interpret the history that each layer represents in time. </a:t>
            </a:r>
          </a:p>
        </p:txBody>
      </p:sp>
      <p:sp>
        <p:nvSpPr>
          <p:cNvPr id="63" name="Rectangle 62">
            <a:extLst>
              <a:ext uri="{FF2B5EF4-FFF2-40B4-BE49-F238E27FC236}">
                <a16:creationId xmlns:a16="http://schemas.microsoft.com/office/drawing/2014/main" id="{FDB611C6-EA27-66FA-5C81-762183EBF598}"/>
              </a:ext>
            </a:extLst>
          </p:cNvPr>
          <p:cNvSpPr/>
          <p:nvPr/>
        </p:nvSpPr>
        <p:spPr>
          <a:xfrm>
            <a:off x="592645" y="7861628"/>
            <a:ext cx="2678570" cy="71633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AU" sz="1200" b="1" dirty="0">
                <a:solidFill>
                  <a:schemeClr val="tx1"/>
                </a:solidFill>
                <a:latin typeface="Arial Narrow" panose="020B0606020202030204" pitchFamily="34" charset="0"/>
              </a:rPr>
              <a:t>Study the rock layers pictured right. </a:t>
            </a: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Where are the youngest rocks located?</a:t>
            </a:r>
          </a:p>
          <a:p>
            <a:pPr algn="just"/>
            <a:endParaRPr lang="en-AU" sz="1200" dirty="0">
              <a:solidFill>
                <a:schemeClr val="tx1"/>
              </a:solidFill>
              <a:latin typeface="Arial Narrow" panose="020B0606020202030204" pitchFamily="34" charset="0"/>
            </a:endParaRPr>
          </a:p>
        </p:txBody>
      </p:sp>
      <p:sp>
        <p:nvSpPr>
          <p:cNvPr id="65" name="Rectangle 64">
            <a:extLst>
              <a:ext uri="{FF2B5EF4-FFF2-40B4-BE49-F238E27FC236}">
                <a16:creationId xmlns:a16="http://schemas.microsoft.com/office/drawing/2014/main" id="{017F68FC-1193-E5C5-6A10-B0CD93B1E346}"/>
              </a:ext>
            </a:extLst>
          </p:cNvPr>
          <p:cNvSpPr/>
          <p:nvPr/>
        </p:nvSpPr>
        <p:spPr>
          <a:xfrm>
            <a:off x="654145" y="8306190"/>
            <a:ext cx="2555569" cy="2195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Arial Narrow" panose="020B0606020202030204" pitchFamily="34" charset="0"/>
              </a:rPr>
              <a:t>Ans. </a:t>
            </a:r>
            <a:r>
              <a:rPr lang="en-AU" sz="1200" dirty="0">
                <a:solidFill>
                  <a:schemeClr val="tx1"/>
                </a:solidFill>
                <a:latin typeface="Arial Narrow" panose="020B0606020202030204" pitchFamily="34" charset="0"/>
              </a:rPr>
              <a:t>[top] [middle] [bottom] </a:t>
            </a:r>
            <a:r>
              <a:rPr lang="en-AU" sz="800" dirty="0">
                <a:solidFill>
                  <a:schemeClr val="tx1"/>
                </a:solidFill>
                <a:latin typeface="Arial Narrow" panose="020B0606020202030204" pitchFamily="34" charset="0"/>
              </a:rPr>
              <a:t>Circle correct answer.</a:t>
            </a:r>
          </a:p>
        </p:txBody>
      </p:sp>
      <p:pic>
        <p:nvPicPr>
          <p:cNvPr id="66" name="Picture 65">
            <a:extLst>
              <a:ext uri="{FF2B5EF4-FFF2-40B4-BE49-F238E27FC236}">
                <a16:creationId xmlns:a16="http://schemas.microsoft.com/office/drawing/2014/main" id="{F12615E2-5FF2-DCEA-BEF6-9032B98356E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3350935" y="7205359"/>
            <a:ext cx="2981527" cy="1404695"/>
          </a:xfrm>
          <a:prstGeom prst="rect">
            <a:avLst/>
          </a:prstGeom>
          <a:ln>
            <a:solidFill>
              <a:schemeClr val="tx1"/>
            </a:solidFill>
          </a:ln>
        </p:spPr>
      </p:pic>
      <p:cxnSp>
        <p:nvCxnSpPr>
          <p:cNvPr id="67" name="Straight Connector 66">
            <a:extLst>
              <a:ext uri="{FF2B5EF4-FFF2-40B4-BE49-F238E27FC236}">
                <a16:creationId xmlns:a16="http://schemas.microsoft.com/office/drawing/2014/main" id="{AB5A9A3B-1182-F568-FD76-C0C47FFDA50F}"/>
              </a:ext>
            </a:extLst>
          </p:cNvPr>
          <p:cNvCxnSpPr>
            <a:cxnSpLocks/>
          </p:cNvCxnSpPr>
          <p:nvPr/>
        </p:nvCxnSpPr>
        <p:spPr>
          <a:xfrm flipH="1">
            <a:off x="522031"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36">
            <a:extLst>
              <a:ext uri="{FF2B5EF4-FFF2-40B4-BE49-F238E27FC236}">
                <a16:creationId xmlns:a16="http://schemas.microsoft.com/office/drawing/2014/main" id="{4BB47A8E-4D77-652B-7656-387349F62B94}"/>
              </a:ext>
            </a:extLst>
          </p:cNvPr>
          <p:cNvSpPr txBox="1"/>
          <p:nvPr/>
        </p:nvSpPr>
        <p:spPr>
          <a:xfrm>
            <a:off x="2985152"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69" name="TextBox 36">
            <a:extLst>
              <a:ext uri="{FF2B5EF4-FFF2-40B4-BE49-F238E27FC236}">
                <a16:creationId xmlns:a16="http://schemas.microsoft.com/office/drawing/2014/main" id="{16EA1D3E-AE59-8954-07D7-4161798DB44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cxnSp>
        <p:nvCxnSpPr>
          <p:cNvPr id="70" name="Straight Connector 69">
            <a:extLst>
              <a:ext uri="{FF2B5EF4-FFF2-40B4-BE49-F238E27FC236}">
                <a16:creationId xmlns:a16="http://schemas.microsoft.com/office/drawing/2014/main" id="{3333EF60-5AD9-F1E4-ABEB-012B4E2E28EC}"/>
              </a:ext>
            </a:extLst>
          </p:cNvPr>
          <p:cNvCxnSpPr/>
          <p:nvPr/>
        </p:nvCxnSpPr>
        <p:spPr>
          <a:xfrm flipH="1">
            <a:off x="560976" y="7151578"/>
            <a:ext cx="5767462" cy="18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37A5D204-F29E-9DB2-18F5-9FBB40A56590}"/>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3</a:t>
            </a:r>
          </a:p>
        </p:txBody>
      </p:sp>
      <p:sp>
        <p:nvSpPr>
          <p:cNvPr id="72" name="TextBox 71">
            <a:extLst>
              <a:ext uri="{FF2B5EF4-FFF2-40B4-BE49-F238E27FC236}">
                <a16:creationId xmlns:a16="http://schemas.microsoft.com/office/drawing/2014/main" id="{EF310EAB-3363-CC6D-CAA7-8068D4B483FE}"/>
              </a:ext>
            </a:extLst>
          </p:cNvPr>
          <p:cNvSpPr txBox="1"/>
          <p:nvPr/>
        </p:nvSpPr>
        <p:spPr>
          <a:xfrm>
            <a:off x="-304800" y="6654800"/>
            <a:ext cx="184731" cy="369332"/>
          </a:xfrm>
          <a:prstGeom prst="rect">
            <a:avLst/>
          </a:prstGeom>
          <a:noFill/>
        </p:spPr>
        <p:txBody>
          <a:bodyPr wrap="none" rtlCol="0">
            <a:spAutoFit/>
          </a:bodyPr>
          <a:lstStyle/>
          <a:p>
            <a:endParaRPr lang="en-US" dirty="0"/>
          </a:p>
        </p:txBody>
      </p:sp>
      <p:sp>
        <p:nvSpPr>
          <p:cNvPr id="73" name="Oval 72">
            <a:extLst>
              <a:ext uri="{FF2B5EF4-FFF2-40B4-BE49-F238E27FC236}">
                <a16:creationId xmlns:a16="http://schemas.microsoft.com/office/drawing/2014/main" id="{CC6AD25B-CD97-8264-6C26-9B30D1C2E6FD}"/>
              </a:ext>
            </a:extLst>
          </p:cNvPr>
          <p:cNvSpPr/>
          <p:nvPr/>
        </p:nvSpPr>
        <p:spPr>
          <a:xfrm>
            <a:off x="1011663" y="8313254"/>
            <a:ext cx="360040" cy="219186"/>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4" name="Picture 4" descr="BBC NEWS | Science/Nature | Sea floor records ancient Earth">
            <a:extLst>
              <a:ext uri="{FF2B5EF4-FFF2-40B4-BE49-F238E27FC236}">
                <a16:creationId xmlns:a16="http://schemas.microsoft.com/office/drawing/2014/main" id="{68099B38-FE61-DDC8-78CB-B8C7D486A7D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80259" y="4405964"/>
            <a:ext cx="5283200" cy="2540000"/>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91335CA5-ED7B-9B56-4F5C-905406DA3195}"/>
              </a:ext>
            </a:extLst>
          </p:cNvPr>
          <p:cNvSpPr txBox="1"/>
          <p:nvPr/>
        </p:nvSpPr>
        <p:spPr>
          <a:xfrm>
            <a:off x="1412776" y="160928"/>
            <a:ext cx="4032448" cy="738664"/>
          </a:xfrm>
          <a:prstGeom prst="rect">
            <a:avLst/>
          </a:prstGeom>
          <a:noFill/>
        </p:spPr>
        <p:txBody>
          <a:bodyPr wrap="square" rtlCol="0">
            <a:spAutoFit/>
          </a:bodyPr>
          <a:lstStyle/>
          <a:p>
            <a:r>
              <a:rPr lang="en-US" b="1" dirty="0">
                <a:latin typeface="Arial Narrow" pitchFamily="34" charset="0"/>
              </a:rPr>
              <a:t>2. Geology Rocks! – </a:t>
            </a:r>
            <a:r>
              <a:rPr lang="en-US" sz="1200" dirty="0">
                <a:latin typeface="Arial Narrow" pitchFamily="34" charset="0"/>
              </a:rPr>
              <a:t>Apply models to understand the geological features of Earth, e.g. sea floor modelling, tectonic plate movements, coastal landforms, stratigraphy.</a:t>
            </a:r>
            <a:endParaRPr lang="en-US" sz="1200" b="1" dirty="0">
              <a:latin typeface="Arial Narrow" pitchFamily="34" charset="0"/>
            </a:endParaRPr>
          </a:p>
        </p:txBody>
      </p:sp>
      <p:sp>
        <p:nvSpPr>
          <p:cNvPr id="76" name="TextBox 17">
            <a:extLst>
              <a:ext uri="{FF2B5EF4-FFF2-40B4-BE49-F238E27FC236}">
                <a16:creationId xmlns:a16="http://schemas.microsoft.com/office/drawing/2014/main" id="{3568934E-0B1A-83D9-5A21-4E01C5899857}"/>
              </a:ext>
            </a:extLst>
          </p:cNvPr>
          <p:cNvSpPr txBox="1"/>
          <p:nvPr/>
        </p:nvSpPr>
        <p:spPr>
          <a:xfrm>
            <a:off x="5489508" y="24479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950975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08E78B14-73DE-466D-B3E3-B7C4969D86C6}"/>
              </a:ext>
            </a:extLst>
          </p:cNvPr>
          <p:cNvSpPr txBox="1"/>
          <p:nvPr/>
        </p:nvSpPr>
        <p:spPr>
          <a:xfrm>
            <a:off x="1510999" y="148354"/>
            <a:ext cx="4078241" cy="769441"/>
          </a:xfrm>
          <a:prstGeom prst="rect">
            <a:avLst/>
          </a:prstGeom>
          <a:noFill/>
        </p:spPr>
        <p:txBody>
          <a:bodyPr wrap="square" rtlCol="0">
            <a:spAutoFit/>
          </a:bodyPr>
          <a:lstStyle/>
          <a:p>
            <a:r>
              <a:rPr lang="en-US" sz="2000" b="1" dirty="0">
                <a:latin typeface="Arial Narrow" pitchFamily="34" charset="0"/>
              </a:rPr>
              <a:t>Apply</a:t>
            </a:r>
            <a:r>
              <a:rPr lang="en-US" sz="1200" dirty="0">
                <a:latin typeface="Arial Narrow" pitchFamily="34" charset="0"/>
              </a:rPr>
              <a:t> models to understand the geological features of the Earth </a:t>
            </a:r>
          </a:p>
          <a:p>
            <a:r>
              <a:rPr lang="en-US" sz="1200" dirty="0">
                <a:latin typeface="Arial Narrow" pitchFamily="34" charset="0"/>
              </a:rPr>
              <a:t>(e.g. sea floor modelling, tectonic plate movements, coastal landforms, stratigraphy)   </a:t>
            </a:r>
            <a:endParaRPr lang="en-US" sz="1200" b="1" dirty="0">
              <a:latin typeface="Arial Narrow" pitchFamily="34" charset="0"/>
            </a:endParaRPr>
          </a:p>
        </p:txBody>
      </p:sp>
      <p:sp>
        <p:nvSpPr>
          <p:cNvPr id="31" name="TextBox 30">
            <a:extLst>
              <a:ext uri="{FF2B5EF4-FFF2-40B4-BE49-F238E27FC236}">
                <a16:creationId xmlns:a16="http://schemas.microsoft.com/office/drawing/2014/main" id="{C9673F3C-E36C-492E-9905-81A023676909}"/>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2" name="TextBox 31">
            <a:extLst>
              <a:ext uri="{FF2B5EF4-FFF2-40B4-BE49-F238E27FC236}">
                <a16:creationId xmlns:a16="http://schemas.microsoft.com/office/drawing/2014/main" id="{A9B2D1C3-79FF-45E7-BF26-B32380A85FA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3" name="Rectangle 2">
            <a:extLst>
              <a:ext uri="{FF2B5EF4-FFF2-40B4-BE49-F238E27FC236}">
                <a16:creationId xmlns:a16="http://schemas.microsoft.com/office/drawing/2014/main" id="{A91B08DA-9166-9E90-EB8D-DA66EAEFFBBB}"/>
              </a:ext>
            </a:extLst>
          </p:cNvPr>
          <p:cNvSpPr/>
          <p:nvPr/>
        </p:nvSpPr>
        <p:spPr>
          <a:xfrm>
            <a:off x="508863" y="975060"/>
            <a:ext cx="5844292" cy="77890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5" name="TextBox 36">
            <a:extLst>
              <a:ext uri="{FF2B5EF4-FFF2-40B4-BE49-F238E27FC236}">
                <a16:creationId xmlns:a16="http://schemas.microsoft.com/office/drawing/2014/main" id="{412AECEC-BFF7-E834-76DE-1AC9AA2E687D}"/>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61EAF5F4-8BA2-DCE0-27AC-E7E1780EB642}"/>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7" name="TextBox 6">
            <a:extLst>
              <a:ext uri="{FF2B5EF4-FFF2-40B4-BE49-F238E27FC236}">
                <a16:creationId xmlns:a16="http://schemas.microsoft.com/office/drawing/2014/main" id="{102EB577-9C54-8E74-9158-7EDDCAD6B1F1}"/>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4</a:t>
            </a:r>
          </a:p>
        </p:txBody>
      </p:sp>
      <p:sp>
        <p:nvSpPr>
          <p:cNvPr id="8" name="TextBox 17">
            <a:extLst>
              <a:ext uri="{FF2B5EF4-FFF2-40B4-BE49-F238E27FC236}">
                <a16:creationId xmlns:a16="http://schemas.microsoft.com/office/drawing/2014/main" id="{C338CCB7-EC3C-96E9-B3E1-B434D3019A59}"/>
              </a:ext>
            </a:extLst>
          </p:cNvPr>
          <p:cNvSpPr txBox="1"/>
          <p:nvPr/>
        </p:nvSpPr>
        <p:spPr>
          <a:xfrm>
            <a:off x="5489508" y="24479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617672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53668" y="1308506"/>
            <a:ext cx="6287687" cy="461665"/>
          </a:xfrm>
          <a:prstGeom prst="rect">
            <a:avLst/>
          </a:prstGeom>
          <a:noFill/>
        </p:spPr>
        <p:txBody>
          <a:bodyPr wrap="square" rtlCol="0">
            <a:spAutoFit/>
          </a:bodyPr>
          <a:lstStyle/>
          <a:p>
            <a:r>
              <a:rPr lang="en-US" sz="1200" dirty="0">
                <a:latin typeface="Arial Narrow" pitchFamily="34" charset="0"/>
              </a:rPr>
              <a:t>Water is essential to life on Earth. It changes from solid to liquid to gas (not necessarily in that order) and cycles between the Atmosphere, Biosphere, Hydrosphere and Lithosphere. </a:t>
            </a:r>
            <a:r>
              <a:rPr lang="en-US" sz="1200" b="1" dirty="0">
                <a:latin typeface="Arial Narrow" pitchFamily="34" charset="0"/>
              </a:rPr>
              <a:t>Activity: Complete table</a:t>
            </a:r>
          </a:p>
        </p:txBody>
      </p:sp>
      <p:sp>
        <p:nvSpPr>
          <p:cNvPr id="13" name="TextBox 12"/>
          <p:cNvSpPr txBox="1"/>
          <p:nvPr/>
        </p:nvSpPr>
        <p:spPr>
          <a:xfrm>
            <a:off x="461557" y="3690082"/>
            <a:ext cx="6002388" cy="646331"/>
          </a:xfrm>
          <a:prstGeom prst="rect">
            <a:avLst/>
          </a:prstGeom>
          <a:noFill/>
        </p:spPr>
        <p:txBody>
          <a:bodyPr wrap="square" rtlCol="0">
            <a:spAutoFit/>
          </a:bodyPr>
          <a:lstStyle/>
          <a:p>
            <a:r>
              <a:rPr lang="en-US" sz="1200" dirty="0">
                <a:latin typeface="Arial Narrow" pitchFamily="34" charset="0"/>
              </a:rPr>
              <a:t>Carbon is the letter ‘C’ on the Periodic Table. Every carbon atom has (not 1, 2 or 3 but) 4 spots available for other atoms to bond to. Thus, carbon is part of a countless number of molecules that make up life on Earth. When life dies, carbon is recycled to make new molecules. </a:t>
            </a:r>
            <a:r>
              <a:rPr lang="en-US" sz="1200" b="1" dirty="0">
                <a:latin typeface="Arial Narrow" pitchFamily="34" charset="0"/>
              </a:rPr>
              <a:t>Activity: Complete table</a:t>
            </a:r>
          </a:p>
        </p:txBody>
      </p:sp>
      <p:sp>
        <p:nvSpPr>
          <p:cNvPr id="22" name="TextBox 21"/>
          <p:cNvSpPr txBox="1"/>
          <p:nvPr/>
        </p:nvSpPr>
        <p:spPr>
          <a:xfrm>
            <a:off x="448988" y="6271381"/>
            <a:ext cx="5860332" cy="646331"/>
          </a:xfrm>
          <a:prstGeom prst="rect">
            <a:avLst/>
          </a:prstGeom>
          <a:solidFill>
            <a:schemeClr val="bg1"/>
          </a:solidFill>
        </p:spPr>
        <p:txBody>
          <a:bodyPr wrap="square" rtlCol="0">
            <a:spAutoFit/>
          </a:bodyPr>
          <a:lstStyle/>
          <a:p>
            <a:r>
              <a:rPr lang="en-US" sz="1200" dirty="0">
                <a:latin typeface="Arial Narrow" pitchFamily="34" charset="0"/>
              </a:rPr>
              <a:t>Oxygen is the letter ‘O’ on the Periodic Table. We know it best as the air we breathe, or O</a:t>
            </a:r>
            <a:r>
              <a:rPr lang="en-US" sz="1000" dirty="0">
                <a:latin typeface="Arial Narrow" pitchFamily="34" charset="0"/>
              </a:rPr>
              <a:t>2</a:t>
            </a:r>
            <a:r>
              <a:rPr lang="en-US" sz="900" dirty="0">
                <a:latin typeface="Arial Narrow" pitchFamily="34" charset="0"/>
              </a:rPr>
              <a:t>.  </a:t>
            </a:r>
            <a:r>
              <a:rPr lang="en-US" sz="1200" dirty="0">
                <a:latin typeface="Arial Narrow" pitchFamily="34" charset="0"/>
              </a:rPr>
              <a:t>Plants make oxygen via photosynthesis. Plants in the ocean include </a:t>
            </a:r>
            <a:r>
              <a:rPr lang="en-US" sz="1200" i="1" dirty="0">
                <a:latin typeface="Arial Narrow" pitchFamily="34" charset="0"/>
              </a:rPr>
              <a:t>phyto</a:t>
            </a:r>
            <a:r>
              <a:rPr lang="en-US" sz="1200" dirty="0">
                <a:latin typeface="Arial Narrow" pitchFamily="34" charset="0"/>
              </a:rPr>
              <a:t>plankton (</a:t>
            </a:r>
            <a:r>
              <a:rPr lang="en-US" sz="1200" i="1" dirty="0">
                <a:latin typeface="Arial Narrow" pitchFamily="34" charset="0"/>
              </a:rPr>
              <a:t>plant </a:t>
            </a:r>
            <a:r>
              <a:rPr lang="en-US" sz="1200" dirty="0">
                <a:latin typeface="Arial Narrow" pitchFamily="34" charset="0"/>
              </a:rPr>
              <a:t>plankton), seaweed (algae) and seagrass. Oxygen</a:t>
            </a:r>
            <a:r>
              <a:rPr lang="en-US" sz="1200" i="1" dirty="0">
                <a:latin typeface="Arial Narrow" pitchFamily="34" charset="0"/>
              </a:rPr>
              <a:t> dissolves </a:t>
            </a:r>
            <a:r>
              <a:rPr lang="en-US" sz="1200" dirty="0">
                <a:latin typeface="Arial Narrow" pitchFamily="34" charset="0"/>
              </a:rPr>
              <a:t>in water for marine life to respire.</a:t>
            </a:r>
            <a:r>
              <a:rPr lang="en-US" sz="1200" b="1" dirty="0">
                <a:latin typeface="Arial Narrow" pitchFamily="34" charset="0"/>
              </a:rPr>
              <a:t> Activity: Complete table</a:t>
            </a:r>
          </a:p>
        </p:txBody>
      </p:sp>
      <p:sp>
        <p:nvSpPr>
          <p:cNvPr id="95" name="Rectangle 94"/>
          <p:cNvSpPr/>
          <p:nvPr/>
        </p:nvSpPr>
        <p:spPr>
          <a:xfrm>
            <a:off x="506965" y="1823896"/>
            <a:ext cx="961771" cy="49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Atmosphere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  Water vapour</a:t>
            </a:r>
          </a:p>
          <a:p>
            <a:pPr algn="ctr"/>
            <a:r>
              <a:rPr lang="en-AU" sz="800" dirty="0">
                <a:solidFill>
                  <a:schemeClr val="tx1"/>
                </a:solidFill>
                <a:latin typeface="Arial Narrow" panose="020B0606020202030204" pitchFamily="34" charset="0"/>
              </a:rPr>
              <a:t>  Clouds</a:t>
            </a:r>
          </a:p>
          <a:p>
            <a:pPr algn="ctr"/>
            <a:r>
              <a:rPr lang="en-AU" sz="800" dirty="0">
                <a:solidFill>
                  <a:schemeClr val="tx1"/>
                </a:solidFill>
                <a:latin typeface="Arial Narrow" panose="020B0606020202030204" pitchFamily="34" charset="0"/>
              </a:rPr>
              <a:t>  Snow </a:t>
            </a:r>
          </a:p>
          <a:p>
            <a:pPr algn="ctr"/>
            <a:r>
              <a:rPr lang="en-AU" sz="800" dirty="0">
                <a:solidFill>
                  <a:schemeClr val="tx1"/>
                </a:solidFill>
                <a:latin typeface="Arial Narrow" panose="020B0606020202030204" pitchFamily="34" charset="0"/>
              </a:rPr>
              <a:t>  Rain</a:t>
            </a:r>
          </a:p>
        </p:txBody>
      </p:sp>
      <p:sp>
        <p:nvSpPr>
          <p:cNvPr id="96" name="Rectangle 95"/>
          <p:cNvSpPr/>
          <p:nvPr/>
        </p:nvSpPr>
        <p:spPr>
          <a:xfrm>
            <a:off x="1689039" y="1831999"/>
            <a:ext cx="1092490" cy="60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Biosphere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Water in body systems</a:t>
            </a:r>
          </a:p>
        </p:txBody>
      </p:sp>
      <p:sp>
        <p:nvSpPr>
          <p:cNvPr id="98" name="Rectangle 97"/>
          <p:cNvSpPr/>
          <p:nvPr/>
        </p:nvSpPr>
        <p:spPr>
          <a:xfrm>
            <a:off x="1815222" y="2685134"/>
            <a:ext cx="916918" cy="50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Lithosphere</a:t>
            </a:r>
            <a:endParaRPr lang="en-AU" sz="800" b="1"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Ground water</a:t>
            </a:r>
          </a:p>
        </p:txBody>
      </p:sp>
      <p:cxnSp>
        <p:nvCxnSpPr>
          <p:cNvPr id="99" name="Straight Arrow Connector 98"/>
          <p:cNvCxnSpPr/>
          <p:nvPr/>
        </p:nvCxnSpPr>
        <p:spPr>
          <a:xfrm>
            <a:off x="1415552" y="2430869"/>
            <a:ext cx="407562" cy="38033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1376954" y="2415284"/>
            <a:ext cx="448876" cy="39500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76363" y="2654601"/>
            <a:ext cx="1008112" cy="646331"/>
          </a:xfrm>
          <a:prstGeom prst="rect">
            <a:avLst/>
          </a:prstGeom>
          <a:noFill/>
        </p:spPr>
        <p:txBody>
          <a:bodyPr wrap="square" rtlCol="0">
            <a:spAutoFit/>
          </a:bodyPr>
          <a:lstStyle/>
          <a:p>
            <a:r>
              <a:rPr lang="en-AU" sz="1200" b="1" dirty="0">
                <a:latin typeface="Arial Narrow" panose="020B0606020202030204" pitchFamily="34" charset="0"/>
              </a:rPr>
              <a:t>Hydrosphere</a:t>
            </a:r>
          </a:p>
          <a:p>
            <a:pPr algn="ctr"/>
            <a:r>
              <a:rPr lang="en-AU" sz="800" dirty="0">
                <a:latin typeface="Arial Narrow" panose="020B0606020202030204" pitchFamily="34" charset="0"/>
              </a:rPr>
              <a:t>Oceans</a:t>
            </a:r>
          </a:p>
          <a:p>
            <a:pPr algn="ctr"/>
            <a:r>
              <a:rPr lang="en-AU" sz="800" dirty="0">
                <a:latin typeface="Arial Narrow" panose="020B0606020202030204" pitchFamily="34" charset="0"/>
              </a:rPr>
              <a:t> Rivers, Lakes</a:t>
            </a:r>
          </a:p>
          <a:p>
            <a:pPr algn="ctr"/>
            <a:r>
              <a:rPr lang="en-AU" sz="800" dirty="0">
                <a:latin typeface="Arial Narrow" panose="020B0606020202030204" pitchFamily="34" charset="0"/>
              </a:rPr>
              <a:t>Glaciers &amp; Melt Water</a:t>
            </a:r>
          </a:p>
        </p:txBody>
      </p:sp>
      <p:cxnSp>
        <p:nvCxnSpPr>
          <p:cNvPr id="59" name="Straight Arrow Connector 58"/>
          <p:cNvCxnSpPr/>
          <p:nvPr/>
        </p:nvCxnSpPr>
        <p:spPr>
          <a:xfrm flipV="1">
            <a:off x="1437039" y="2840103"/>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flipV="1">
            <a:off x="1841370" y="2471259"/>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flipV="1">
            <a:off x="1372328" y="2463403"/>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76363" y="1766381"/>
            <a:ext cx="2220084" cy="1585840"/>
          </a:xfrm>
          <a:prstGeom prst="rect">
            <a:avLst/>
          </a:prstGeom>
          <a:no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0" name="Straight Connector 39"/>
          <p:cNvCxnSpPr/>
          <p:nvPr/>
        </p:nvCxnSpPr>
        <p:spPr>
          <a:xfrm>
            <a:off x="1954524" y="2607816"/>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V="1">
            <a:off x="1425720" y="2376039"/>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576890" y="4413087"/>
            <a:ext cx="961771" cy="49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Atmosphere</a:t>
            </a:r>
            <a:endParaRPr lang="en-AU" sz="400" dirty="0">
              <a:solidFill>
                <a:schemeClr val="tx1"/>
              </a:solidFill>
              <a:latin typeface="Arial Narrow" panose="020B0606020202030204" pitchFamily="34" charset="0"/>
            </a:endParaRPr>
          </a:p>
          <a:p>
            <a:pPr algn="ctr"/>
            <a:r>
              <a:rPr lang="en-AU" sz="1200" dirty="0">
                <a:solidFill>
                  <a:schemeClr val="tx1"/>
                </a:solidFill>
                <a:latin typeface="Arial Narrow" panose="020B0606020202030204" pitchFamily="34" charset="0"/>
              </a:rPr>
              <a:t>CO</a:t>
            </a:r>
            <a:r>
              <a:rPr lang="en-AU" sz="800" dirty="0">
                <a:solidFill>
                  <a:schemeClr val="tx1"/>
                </a:solidFill>
                <a:latin typeface="Arial Narrow" panose="020B0606020202030204" pitchFamily="34" charset="0"/>
              </a:rPr>
              <a:t>2 </a:t>
            </a:r>
            <a:r>
              <a:rPr lang="en-AU" sz="1000" dirty="0">
                <a:solidFill>
                  <a:schemeClr val="tx1"/>
                </a:solidFill>
                <a:latin typeface="Arial Narrow" panose="020B0606020202030204" pitchFamily="34" charset="0"/>
              </a:rPr>
              <a:t>Gas</a:t>
            </a:r>
          </a:p>
        </p:txBody>
      </p:sp>
      <p:sp>
        <p:nvSpPr>
          <p:cNvPr id="112" name="Rectangle 111"/>
          <p:cNvSpPr/>
          <p:nvPr/>
        </p:nvSpPr>
        <p:spPr>
          <a:xfrm>
            <a:off x="1734708" y="4418146"/>
            <a:ext cx="989089" cy="60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Biosphere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Body Parts</a:t>
            </a:r>
          </a:p>
          <a:p>
            <a:pPr algn="ctr"/>
            <a:r>
              <a:rPr lang="en-AU" sz="800" dirty="0">
                <a:solidFill>
                  <a:schemeClr val="tx1"/>
                </a:solidFill>
                <a:latin typeface="Arial Narrow" panose="020B0606020202030204" pitchFamily="34" charset="0"/>
              </a:rPr>
              <a:t>Photosynthesis Respiration</a:t>
            </a:r>
          </a:p>
        </p:txBody>
      </p:sp>
      <p:sp>
        <p:nvSpPr>
          <p:cNvPr id="113" name="Rectangle 112"/>
          <p:cNvSpPr/>
          <p:nvPr/>
        </p:nvSpPr>
        <p:spPr>
          <a:xfrm>
            <a:off x="1815222" y="5235227"/>
            <a:ext cx="916918" cy="50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Lithosphere</a:t>
            </a:r>
            <a:endParaRPr lang="en-AU" sz="800" b="1"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Detritus</a:t>
            </a:r>
          </a:p>
          <a:p>
            <a:pPr algn="ctr"/>
            <a:r>
              <a:rPr lang="en-AU" sz="800" dirty="0">
                <a:solidFill>
                  <a:schemeClr val="tx1"/>
                </a:solidFill>
                <a:latin typeface="Arial Narrow" panose="020B0606020202030204" pitchFamily="34" charset="0"/>
              </a:rPr>
              <a:t>Fossil Fuels</a:t>
            </a:r>
          </a:p>
          <a:p>
            <a:pPr algn="ctr"/>
            <a:r>
              <a:rPr lang="en-AU" sz="800" dirty="0">
                <a:solidFill>
                  <a:schemeClr val="tx1"/>
                </a:solidFill>
                <a:latin typeface="Arial Narrow" panose="020B0606020202030204" pitchFamily="34" charset="0"/>
              </a:rPr>
              <a:t>Limestone Rock</a:t>
            </a:r>
          </a:p>
        </p:txBody>
      </p:sp>
      <p:cxnSp>
        <p:nvCxnSpPr>
          <p:cNvPr id="114" name="Straight Arrow Connector 113"/>
          <p:cNvCxnSpPr/>
          <p:nvPr/>
        </p:nvCxnSpPr>
        <p:spPr>
          <a:xfrm>
            <a:off x="1415552" y="4963172"/>
            <a:ext cx="407562" cy="38033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V="1">
            <a:off x="1376954" y="4947587"/>
            <a:ext cx="448876" cy="39500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6" name="TextBox 115"/>
          <p:cNvSpPr txBox="1"/>
          <p:nvPr/>
        </p:nvSpPr>
        <p:spPr>
          <a:xfrm>
            <a:off x="514721" y="5223842"/>
            <a:ext cx="1180943" cy="646331"/>
          </a:xfrm>
          <a:prstGeom prst="rect">
            <a:avLst/>
          </a:prstGeom>
          <a:noFill/>
        </p:spPr>
        <p:txBody>
          <a:bodyPr wrap="square" rtlCol="0">
            <a:spAutoFit/>
          </a:bodyPr>
          <a:lstStyle/>
          <a:p>
            <a:r>
              <a:rPr lang="en-AU" sz="1200" b="1" dirty="0">
                <a:latin typeface="Arial Narrow" panose="020B0606020202030204" pitchFamily="34" charset="0"/>
              </a:rPr>
              <a:t>Hydrosphere</a:t>
            </a:r>
          </a:p>
          <a:p>
            <a:pPr algn="ctr"/>
            <a:r>
              <a:rPr lang="en-AU" sz="800" dirty="0">
                <a:latin typeface="Arial Narrow" panose="020B0606020202030204" pitchFamily="34" charset="0"/>
              </a:rPr>
              <a:t>Dissolved Carbon</a:t>
            </a:r>
          </a:p>
          <a:p>
            <a:pPr algn="ctr"/>
            <a:r>
              <a:rPr lang="en-AU" sz="800" dirty="0">
                <a:latin typeface="Arial Narrow" panose="020B0606020202030204" pitchFamily="34" charset="0"/>
              </a:rPr>
              <a:t>e.g. carbon dioxide</a:t>
            </a:r>
          </a:p>
          <a:p>
            <a:pPr algn="ctr"/>
            <a:r>
              <a:rPr lang="en-AU" sz="800" dirty="0">
                <a:latin typeface="Arial Narrow" panose="020B0606020202030204" pitchFamily="34" charset="0"/>
              </a:rPr>
              <a:t>carbonate &amp; bicarbonate</a:t>
            </a:r>
          </a:p>
        </p:txBody>
      </p:sp>
      <p:cxnSp>
        <p:nvCxnSpPr>
          <p:cNvPr id="117" name="Straight Arrow Connector 116"/>
          <p:cNvCxnSpPr/>
          <p:nvPr/>
        </p:nvCxnSpPr>
        <p:spPr>
          <a:xfrm flipV="1">
            <a:off x="1437039" y="5372406"/>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flipV="1">
            <a:off x="1841370" y="5003562"/>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H="1" flipV="1">
            <a:off x="1354768" y="5003562"/>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522187" y="4319924"/>
            <a:ext cx="2174259" cy="1595605"/>
          </a:xfrm>
          <a:prstGeom prst="rect">
            <a:avLst/>
          </a:prstGeom>
          <a:no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2" name="Straight Connector 121"/>
          <p:cNvCxnSpPr>
            <a:endCxn id="120" idx="2"/>
          </p:cNvCxnSpPr>
          <p:nvPr/>
        </p:nvCxnSpPr>
        <p:spPr>
          <a:xfrm>
            <a:off x="1609316" y="5480567"/>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1954524" y="5140119"/>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V="1">
            <a:off x="1425720" y="4908342"/>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621765" y="7076465"/>
            <a:ext cx="961771" cy="49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b="1" dirty="0">
                <a:solidFill>
                  <a:schemeClr val="tx1"/>
                </a:solidFill>
                <a:latin typeface="Arial Narrow" panose="020B0606020202030204" pitchFamily="34" charset="0"/>
              </a:rPr>
              <a:t>Atmosphere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  </a:t>
            </a:r>
            <a:r>
              <a:rPr lang="en-AU" sz="1200" dirty="0">
                <a:solidFill>
                  <a:schemeClr val="tx1"/>
                </a:solidFill>
                <a:latin typeface="Arial Narrow" panose="020B0606020202030204" pitchFamily="34" charset="0"/>
              </a:rPr>
              <a:t>O</a:t>
            </a:r>
            <a:r>
              <a:rPr lang="en-AU" sz="800" dirty="0">
                <a:solidFill>
                  <a:schemeClr val="tx1"/>
                </a:solidFill>
                <a:latin typeface="Arial Narrow" panose="020B0606020202030204" pitchFamily="34" charset="0"/>
              </a:rPr>
              <a:t>2 </a:t>
            </a:r>
            <a:r>
              <a:rPr lang="en-AU" sz="1000" dirty="0">
                <a:solidFill>
                  <a:schemeClr val="tx1"/>
                </a:solidFill>
                <a:latin typeface="Arial Narrow" panose="020B0606020202030204" pitchFamily="34" charset="0"/>
              </a:rPr>
              <a:t>Gas</a:t>
            </a:r>
          </a:p>
        </p:txBody>
      </p:sp>
      <p:sp>
        <p:nvSpPr>
          <p:cNvPr id="127" name="Rectangle 126"/>
          <p:cNvSpPr/>
          <p:nvPr/>
        </p:nvSpPr>
        <p:spPr>
          <a:xfrm>
            <a:off x="1722026" y="7098621"/>
            <a:ext cx="989089" cy="60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Biosphere</a:t>
            </a:r>
            <a:endParaRPr lang="en-AU" sz="400"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Respiration</a:t>
            </a:r>
          </a:p>
          <a:p>
            <a:pPr algn="ctr"/>
            <a:r>
              <a:rPr lang="en-AU" sz="800" dirty="0">
                <a:solidFill>
                  <a:schemeClr val="tx1"/>
                </a:solidFill>
                <a:latin typeface="Arial Narrow" panose="020B0606020202030204" pitchFamily="34" charset="0"/>
              </a:rPr>
              <a:t>Photosynthesis</a:t>
            </a:r>
          </a:p>
        </p:txBody>
      </p:sp>
      <p:sp>
        <p:nvSpPr>
          <p:cNvPr id="128" name="Rectangle 127"/>
          <p:cNvSpPr/>
          <p:nvPr/>
        </p:nvSpPr>
        <p:spPr>
          <a:xfrm>
            <a:off x="1812560" y="8011957"/>
            <a:ext cx="916918" cy="502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Lithosphere</a:t>
            </a:r>
            <a:endParaRPr lang="en-AU" sz="800" b="1" dirty="0">
              <a:solidFill>
                <a:schemeClr val="tx1"/>
              </a:solidFill>
              <a:latin typeface="Arial Narrow" panose="020B0606020202030204" pitchFamily="34" charset="0"/>
            </a:endParaRPr>
          </a:p>
          <a:p>
            <a:pPr algn="ctr"/>
            <a:r>
              <a:rPr lang="en-AU" sz="800" dirty="0">
                <a:solidFill>
                  <a:schemeClr val="tx1"/>
                </a:solidFill>
                <a:latin typeface="Arial Narrow" panose="020B0606020202030204" pitchFamily="34" charset="0"/>
              </a:rPr>
              <a:t>Rocks</a:t>
            </a:r>
          </a:p>
          <a:p>
            <a:pPr algn="ctr"/>
            <a:r>
              <a:rPr lang="en-AU" sz="800" dirty="0">
                <a:solidFill>
                  <a:schemeClr val="tx1"/>
                </a:solidFill>
                <a:latin typeface="Arial Narrow" panose="020B0606020202030204" pitchFamily="34" charset="0"/>
              </a:rPr>
              <a:t>Oxides</a:t>
            </a:r>
          </a:p>
          <a:p>
            <a:pPr algn="ctr"/>
            <a:r>
              <a:rPr lang="en-AU" sz="800" dirty="0">
                <a:solidFill>
                  <a:schemeClr val="tx1"/>
                </a:solidFill>
                <a:latin typeface="Arial Narrow" panose="020B0606020202030204" pitchFamily="34" charset="0"/>
              </a:rPr>
              <a:t>Silicates</a:t>
            </a:r>
          </a:p>
        </p:txBody>
      </p:sp>
      <p:cxnSp>
        <p:nvCxnSpPr>
          <p:cNvPr id="129" name="Straight Arrow Connector 128"/>
          <p:cNvCxnSpPr/>
          <p:nvPr/>
        </p:nvCxnSpPr>
        <p:spPr>
          <a:xfrm>
            <a:off x="1440814" y="7689421"/>
            <a:ext cx="407562" cy="380330"/>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1402216" y="7673836"/>
            <a:ext cx="448876" cy="39500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586958" y="8003928"/>
            <a:ext cx="1008112" cy="523220"/>
          </a:xfrm>
          <a:prstGeom prst="rect">
            <a:avLst/>
          </a:prstGeom>
          <a:noFill/>
        </p:spPr>
        <p:txBody>
          <a:bodyPr wrap="square" rtlCol="0">
            <a:spAutoFit/>
          </a:bodyPr>
          <a:lstStyle/>
          <a:p>
            <a:r>
              <a:rPr lang="en-AU" sz="1200" b="1" dirty="0">
                <a:latin typeface="Arial Narrow" panose="020B0606020202030204" pitchFamily="34" charset="0"/>
              </a:rPr>
              <a:t>Hydrosphere</a:t>
            </a:r>
          </a:p>
          <a:p>
            <a:pPr algn="ctr"/>
            <a:r>
              <a:rPr lang="en-AU" sz="800" dirty="0">
                <a:latin typeface="Arial Narrow" panose="020B0606020202030204" pitchFamily="34" charset="0"/>
              </a:rPr>
              <a:t>Dissolved Oxygen</a:t>
            </a:r>
          </a:p>
          <a:p>
            <a:pPr algn="ctr"/>
            <a:r>
              <a:rPr lang="en-AU" sz="800" dirty="0">
                <a:latin typeface="Arial Narrow" panose="020B0606020202030204" pitchFamily="34" charset="0"/>
              </a:rPr>
              <a:t>(D.O.)</a:t>
            </a:r>
          </a:p>
        </p:txBody>
      </p:sp>
      <p:cxnSp>
        <p:nvCxnSpPr>
          <p:cNvPr id="132" name="Straight Arrow Connector 131"/>
          <p:cNvCxnSpPr/>
          <p:nvPr/>
        </p:nvCxnSpPr>
        <p:spPr>
          <a:xfrm flipV="1">
            <a:off x="1462301" y="8098655"/>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flipV="1">
            <a:off x="1866632" y="7729811"/>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flipV="1">
            <a:off x="1397590" y="7721955"/>
            <a:ext cx="1925" cy="295699"/>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5" name="Rectangle 134"/>
          <p:cNvSpPr/>
          <p:nvPr/>
        </p:nvSpPr>
        <p:spPr>
          <a:xfrm>
            <a:off x="522187" y="6912090"/>
            <a:ext cx="2199521" cy="1809023"/>
          </a:xfrm>
          <a:prstGeom prst="rect">
            <a:avLst/>
          </a:prstGeom>
          <a:no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37" name="Straight Connector 136"/>
          <p:cNvCxnSpPr>
            <a:endCxn id="135" idx="2"/>
          </p:cNvCxnSpPr>
          <p:nvPr/>
        </p:nvCxnSpPr>
        <p:spPr>
          <a:xfrm flipH="1">
            <a:off x="1621948" y="8202635"/>
            <a:ext cx="12630" cy="518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976470" y="7866368"/>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1450982" y="7634591"/>
            <a:ext cx="352745" cy="5051"/>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val="2593880193"/>
              </p:ext>
            </p:extLst>
          </p:nvPr>
        </p:nvGraphicFramePr>
        <p:xfrm>
          <a:off x="2764465" y="1801322"/>
          <a:ext cx="3565656" cy="1586536"/>
        </p:xfrm>
        <a:graphic>
          <a:graphicData uri="http://schemas.openxmlformats.org/drawingml/2006/table">
            <a:tbl>
              <a:tblPr firstRow="1" bandRow="1">
                <a:effectLst/>
                <a:tableStyleId>{5940675A-B579-460E-94D1-54222C63F5DA}</a:tableStyleId>
              </a:tblPr>
              <a:tblGrid>
                <a:gridCol w="1049536">
                  <a:extLst>
                    <a:ext uri="{9D8B030D-6E8A-4147-A177-3AD203B41FA5}">
                      <a16:colId xmlns:a16="http://schemas.microsoft.com/office/drawing/2014/main" val="20000"/>
                    </a:ext>
                  </a:extLst>
                </a:gridCol>
                <a:gridCol w="2516120">
                  <a:extLst>
                    <a:ext uri="{9D8B030D-6E8A-4147-A177-3AD203B41FA5}">
                      <a16:colId xmlns:a16="http://schemas.microsoft.com/office/drawing/2014/main" val="20001"/>
                    </a:ext>
                  </a:extLst>
                </a:gridCol>
              </a:tblGrid>
              <a:tr h="266300">
                <a:tc>
                  <a:txBody>
                    <a:bodyPr/>
                    <a:lstStyle/>
                    <a:p>
                      <a:r>
                        <a:rPr lang="en-AU" sz="1200" b="1" dirty="0">
                          <a:solidFill>
                            <a:schemeClr val="tx1"/>
                          </a:solidFill>
                          <a:latin typeface="Arial Narrow" panose="020B0606020202030204" pitchFamily="34" charset="0"/>
                        </a:rPr>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b="1" dirty="0">
                          <a:solidFill>
                            <a:schemeClr val="tx1"/>
                          </a:solidFill>
                          <a:latin typeface="Arial Narrow" panose="020B0606020202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28054">
                <a:tc>
                  <a:txBody>
                    <a:bodyPr/>
                    <a:lstStyle/>
                    <a:p>
                      <a:r>
                        <a:rPr lang="en-AU" sz="1200" dirty="0">
                          <a:latin typeface="Arial Narrow" panose="020B0606020202030204" pitchFamily="34" charset="0"/>
                        </a:rPr>
                        <a:t>Evaporation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Liquid </a:t>
                      </a:r>
                      <a:r>
                        <a:rPr lang="en-AU" sz="1200" dirty="0">
                          <a:solidFill>
                            <a:schemeClr val="bg1">
                              <a:lumMod val="50000"/>
                            </a:schemeClr>
                          </a:solidFill>
                          <a:latin typeface="Comic Sans MS" panose="030F0702030302020204" pitchFamily="66" charset="0"/>
                          <a:sym typeface="Wingdings" panose="05000000000000000000" pitchFamily="2" charset="2"/>
                        </a:rPr>
                        <a:t> Gas</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8054">
                <a:tc>
                  <a:txBody>
                    <a:bodyPr/>
                    <a:lstStyle/>
                    <a:p>
                      <a:r>
                        <a:rPr lang="en-AU" sz="1200" dirty="0">
                          <a:latin typeface="Arial Narrow" panose="020B0606020202030204" pitchFamily="34" charset="0"/>
                        </a:rPr>
                        <a:t>Condensation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Gas </a:t>
                      </a:r>
                      <a:r>
                        <a:rPr lang="en-AU" sz="1200" dirty="0">
                          <a:solidFill>
                            <a:schemeClr val="bg1">
                              <a:lumMod val="50000"/>
                            </a:schemeClr>
                          </a:solidFill>
                          <a:latin typeface="Comic Sans MS" panose="030F0702030302020204" pitchFamily="66" charset="0"/>
                          <a:sym typeface="Wingdings" panose="05000000000000000000" pitchFamily="2" charset="2"/>
                        </a:rPr>
                        <a:t> Liquid</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8054">
                <a:tc>
                  <a:txBody>
                    <a:bodyPr/>
                    <a:lstStyle/>
                    <a:p>
                      <a:r>
                        <a:rPr lang="en-AU" sz="1200" dirty="0">
                          <a:latin typeface="Arial Narrow" panose="020B0606020202030204" pitchFamily="34" charset="0"/>
                        </a:rPr>
                        <a:t>Precipitation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Rain, snow, hail</a:t>
                      </a:r>
                      <a:r>
                        <a:rPr lang="en-AU" sz="1200" baseline="0" dirty="0">
                          <a:solidFill>
                            <a:schemeClr val="bg1">
                              <a:lumMod val="50000"/>
                            </a:schemeClr>
                          </a:solidFill>
                          <a:latin typeface="Comic Sans MS" panose="030F0702030302020204" pitchFamily="66" charset="0"/>
                        </a:rPr>
                        <a:t> etc.</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8054">
                <a:tc>
                  <a:txBody>
                    <a:bodyPr/>
                    <a:lstStyle/>
                    <a:p>
                      <a:r>
                        <a:rPr lang="en-AU" sz="1200" dirty="0">
                          <a:latin typeface="Arial Narrow" panose="020B0606020202030204" pitchFamily="34" charset="0"/>
                        </a:rPr>
                        <a:t>Infiltration (soil)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Water on ground enters soil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1" name="Table 70"/>
          <p:cNvGraphicFramePr>
            <a:graphicFrameLocks noGrp="1"/>
          </p:cNvGraphicFramePr>
          <p:nvPr>
            <p:extLst>
              <p:ext uri="{D42A27DB-BD31-4B8C-83A1-F6EECF244321}">
                <p14:modId xmlns:p14="http://schemas.microsoft.com/office/powerpoint/2010/main" val="585808608"/>
              </p:ext>
            </p:extLst>
          </p:nvPr>
        </p:nvGraphicFramePr>
        <p:xfrm>
          <a:off x="2792747" y="4334973"/>
          <a:ext cx="3527695" cy="1626056"/>
        </p:xfrm>
        <a:graphic>
          <a:graphicData uri="http://schemas.openxmlformats.org/drawingml/2006/table">
            <a:tbl>
              <a:tblPr firstRow="1" bandRow="1">
                <a:tableStyleId>{5940675A-B579-460E-94D1-54222C63F5DA}</a:tableStyleId>
              </a:tblPr>
              <a:tblGrid>
                <a:gridCol w="1038363">
                  <a:extLst>
                    <a:ext uri="{9D8B030D-6E8A-4147-A177-3AD203B41FA5}">
                      <a16:colId xmlns:a16="http://schemas.microsoft.com/office/drawing/2014/main" val="20000"/>
                    </a:ext>
                  </a:extLst>
                </a:gridCol>
                <a:gridCol w="2489332">
                  <a:extLst>
                    <a:ext uri="{9D8B030D-6E8A-4147-A177-3AD203B41FA5}">
                      <a16:colId xmlns:a16="http://schemas.microsoft.com/office/drawing/2014/main" val="20001"/>
                    </a:ext>
                  </a:extLst>
                </a:gridCol>
              </a:tblGrid>
              <a:tr h="273221">
                <a:tc>
                  <a:txBody>
                    <a:bodyPr/>
                    <a:lstStyle/>
                    <a:p>
                      <a:r>
                        <a:rPr lang="en-AU" sz="1200" b="1" dirty="0">
                          <a:solidFill>
                            <a:schemeClr val="tx1"/>
                          </a:solidFill>
                          <a:latin typeface="Arial Narrow" panose="020B0606020202030204" pitchFamily="34" charset="0"/>
                        </a:rPr>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b="1" dirty="0">
                          <a:solidFill>
                            <a:schemeClr val="tx1"/>
                          </a:solidFill>
                          <a:latin typeface="Arial Narrow" panose="020B0606020202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337934">
                <a:tc>
                  <a:txBody>
                    <a:bodyPr/>
                    <a:lstStyle/>
                    <a:p>
                      <a:r>
                        <a:rPr lang="en-AU" sz="1200" dirty="0">
                          <a:latin typeface="Arial Narrow" panose="020B0606020202030204" pitchFamily="34" charset="0"/>
                        </a:rPr>
                        <a:t>Decomposition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Decay,</a:t>
                      </a:r>
                      <a:r>
                        <a:rPr lang="en-AU" sz="1200" baseline="0" dirty="0">
                          <a:solidFill>
                            <a:schemeClr val="bg1">
                              <a:lumMod val="50000"/>
                            </a:schemeClr>
                          </a:solidFill>
                          <a:latin typeface="Comic Sans MS" panose="030F0702030302020204" pitchFamily="66" charset="0"/>
                        </a:rPr>
                        <a:t> rotting, disintegration</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7934">
                <a:tc>
                  <a:txBody>
                    <a:bodyPr/>
                    <a:lstStyle/>
                    <a:p>
                      <a:r>
                        <a:rPr lang="en-AU" sz="1200" dirty="0">
                          <a:latin typeface="Arial Narrow" panose="020B0606020202030204" pitchFamily="34" charset="0"/>
                        </a:rPr>
                        <a:t>Combustion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Burning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7934">
                <a:tc>
                  <a:txBody>
                    <a:bodyPr/>
                    <a:lstStyle/>
                    <a:p>
                      <a:r>
                        <a:rPr lang="en-AU" sz="1200" dirty="0">
                          <a:latin typeface="Arial Narrow" panose="020B0606020202030204" pitchFamily="34" charset="0"/>
                        </a:rPr>
                        <a:t>Dissolution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Dissolving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7934">
                <a:tc>
                  <a:txBody>
                    <a:bodyPr/>
                    <a:lstStyle/>
                    <a:p>
                      <a:r>
                        <a:rPr lang="en-AU" sz="1200" dirty="0">
                          <a:latin typeface="Arial Narrow" panose="020B0606020202030204" pitchFamily="34" charset="0"/>
                        </a:rPr>
                        <a:t>Excretion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The body expelling</a:t>
                      </a:r>
                      <a:r>
                        <a:rPr lang="en-AU" sz="1200" baseline="0" dirty="0">
                          <a:solidFill>
                            <a:schemeClr val="bg1">
                              <a:lumMod val="50000"/>
                            </a:schemeClr>
                          </a:solidFill>
                          <a:latin typeface="Comic Sans MS" panose="030F0702030302020204" pitchFamily="66" charset="0"/>
                        </a:rPr>
                        <a:t> waste</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2" name="Table 71"/>
          <p:cNvGraphicFramePr>
            <a:graphicFrameLocks noGrp="1"/>
          </p:cNvGraphicFramePr>
          <p:nvPr>
            <p:extLst>
              <p:ext uri="{D42A27DB-BD31-4B8C-83A1-F6EECF244321}">
                <p14:modId xmlns:p14="http://schemas.microsoft.com/office/powerpoint/2010/main" val="3738291176"/>
              </p:ext>
            </p:extLst>
          </p:nvPr>
        </p:nvGraphicFramePr>
        <p:xfrm>
          <a:off x="2781529" y="6926991"/>
          <a:ext cx="3548592" cy="1836914"/>
        </p:xfrm>
        <a:graphic>
          <a:graphicData uri="http://schemas.openxmlformats.org/drawingml/2006/table">
            <a:tbl>
              <a:tblPr firstRow="1" bandRow="1">
                <a:tableStyleId>{5940675A-B579-460E-94D1-54222C63F5DA}</a:tableStyleId>
              </a:tblPr>
              <a:tblGrid>
                <a:gridCol w="1067659">
                  <a:extLst>
                    <a:ext uri="{9D8B030D-6E8A-4147-A177-3AD203B41FA5}">
                      <a16:colId xmlns:a16="http://schemas.microsoft.com/office/drawing/2014/main" val="20000"/>
                    </a:ext>
                  </a:extLst>
                </a:gridCol>
                <a:gridCol w="2480933">
                  <a:extLst>
                    <a:ext uri="{9D8B030D-6E8A-4147-A177-3AD203B41FA5}">
                      <a16:colId xmlns:a16="http://schemas.microsoft.com/office/drawing/2014/main" val="20001"/>
                    </a:ext>
                  </a:extLst>
                </a:gridCol>
              </a:tblGrid>
              <a:tr h="300589">
                <a:tc>
                  <a:txBody>
                    <a:bodyPr/>
                    <a:lstStyle/>
                    <a:p>
                      <a:r>
                        <a:rPr lang="en-AU" sz="1200" b="1" dirty="0">
                          <a:solidFill>
                            <a:schemeClr val="tx1"/>
                          </a:solidFill>
                          <a:latin typeface="Arial Narrow" panose="020B0606020202030204" pitchFamily="34" charset="0"/>
                        </a:rPr>
                        <a:t>Process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b="1" dirty="0">
                          <a:solidFill>
                            <a:schemeClr val="tx1"/>
                          </a:solidFill>
                          <a:latin typeface="Arial Narrow" panose="020B0606020202030204" pitchFamily="34" charset="0"/>
                        </a:rPr>
                        <a:t>Description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000"/>
                  </a:ext>
                </a:extLst>
              </a:tr>
              <a:tr h="475351">
                <a:tc>
                  <a:txBody>
                    <a:bodyPr/>
                    <a:lstStyle/>
                    <a:p>
                      <a:r>
                        <a:rPr lang="en-AU" sz="1200" dirty="0">
                          <a:latin typeface="Arial Narrow" panose="020B0606020202030204" pitchFamily="34" charset="0"/>
                        </a:rPr>
                        <a:t>Photosynthesis</a:t>
                      </a:r>
                    </a:p>
                    <a:p>
                      <a:r>
                        <a:rPr lang="en-AU" sz="800" dirty="0">
                          <a:latin typeface="Arial Narrow" panose="020B0606020202030204" pitchFamily="34" charset="0"/>
                        </a:rPr>
                        <a:t>(include</a:t>
                      </a:r>
                      <a:r>
                        <a:rPr lang="en-AU" sz="800" baseline="0" dirty="0">
                          <a:latin typeface="Arial Narrow" panose="020B0606020202030204" pitchFamily="34" charset="0"/>
                        </a:rPr>
                        <a:t> </a:t>
                      </a:r>
                      <a:r>
                        <a:rPr lang="en-AU" sz="800" dirty="0">
                          <a:latin typeface="Arial Narrow" panose="020B0606020202030204" pitchFamily="34" charset="0"/>
                        </a:rPr>
                        <a:t>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6CO</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rPr>
                        <a:t> + 6H</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rPr>
                        <a:t>O </a:t>
                      </a:r>
                      <a:r>
                        <a:rPr lang="en-AU" sz="1200" dirty="0">
                          <a:solidFill>
                            <a:schemeClr val="bg1">
                              <a:lumMod val="50000"/>
                            </a:schemeClr>
                          </a:solidFill>
                          <a:latin typeface="Comic Sans MS" panose="030F0702030302020204" pitchFamily="66" charset="0"/>
                          <a:sym typeface="Wingdings" panose="05000000000000000000" pitchFamily="2" charset="2"/>
                        </a:rPr>
                        <a:t> </a:t>
                      </a:r>
                      <a:r>
                        <a:rPr lang="en-AU" sz="1200" dirty="0">
                          <a:solidFill>
                            <a:schemeClr val="bg1">
                              <a:lumMod val="50000"/>
                            </a:schemeClr>
                          </a:solidFill>
                          <a:latin typeface="Comic Sans MS" panose="030F0702030302020204" pitchFamily="66" charset="0"/>
                        </a:rPr>
                        <a:t>C</a:t>
                      </a:r>
                      <a:r>
                        <a:rPr lang="en-AU" sz="800" dirty="0">
                          <a:solidFill>
                            <a:schemeClr val="bg1">
                              <a:lumMod val="50000"/>
                            </a:schemeClr>
                          </a:solidFill>
                          <a:latin typeface="Comic Sans MS" panose="030F0702030302020204" pitchFamily="66" charset="0"/>
                        </a:rPr>
                        <a:t>6</a:t>
                      </a:r>
                      <a:r>
                        <a:rPr lang="en-AU" sz="1200" dirty="0">
                          <a:solidFill>
                            <a:schemeClr val="bg1">
                              <a:lumMod val="50000"/>
                            </a:schemeClr>
                          </a:solidFill>
                          <a:latin typeface="Comic Sans MS" panose="030F0702030302020204" pitchFamily="66" charset="0"/>
                        </a:rPr>
                        <a:t>H</a:t>
                      </a:r>
                      <a:r>
                        <a:rPr lang="en-AU" sz="800" dirty="0">
                          <a:solidFill>
                            <a:schemeClr val="bg1">
                              <a:lumMod val="50000"/>
                            </a:schemeClr>
                          </a:solidFill>
                          <a:latin typeface="Comic Sans MS" panose="030F0702030302020204" pitchFamily="66" charset="0"/>
                        </a:rPr>
                        <a:t>12</a:t>
                      </a:r>
                      <a:r>
                        <a:rPr lang="en-AU" sz="1200" dirty="0">
                          <a:solidFill>
                            <a:schemeClr val="bg1">
                              <a:lumMod val="50000"/>
                            </a:schemeClr>
                          </a:solidFill>
                          <a:latin typeface="Comic Sans MS" panose="030F0702030302020204" pitchFamily="66" charset="0"/>
                        </a:rPr>
                        <a:t>O</a:t>
                      </a:r>
                      <a:r>
                        <a:rPr lang="en-AU" sz="800" dirty="0">
                          <a:solidFill>
                            <a:schemeClr val="bg1">
                              <a:lumMod val="50000"/>
                            </a:schemeClr>
                          </a:solidFill>
                          <a:latin typeface="Comic Sans MS" panose="030F0702030302020204" pitchFamily="66" charset="0"/>
                        </a:rPr>
                        <a:t>6</a:t>
                      </a:r>
                      <a:r>
                        <a:rPr lang="en-AU" sz="1200" dirty="0">
                          <a:solidFill>
                            <a:schemeClr val="bg1">
                              <a:lumMod val="50000"/>
                            </a:schemeClr>
                          </a:solidFill>
                          <a:latin typeface="Comic Sans MS" panose="030F0702030302020204" pitchFamily="66" charset="0"/>
                        </a:rPr>
                        <a:t> + 6O</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sym typeface="Wingdings" panose="05000000000000000000" pitchFamily="2" charset="2"/>
                        </a:rPr>
                        <a:t> </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85522">
                <a:tc>
                  <a:txBody>
                    <a:bodyPr/>
                    <a:lstStyle/>
                    <a:p>
                      <a:r>
                        <a:rPr lang="en-AU" sz="1200" dirty="0">
                          <a:latin typeface="Arial Narrow" panose="020B0606020202030204" pitchFamily="34" charset="0"/>
                        </a:rPr>
                        <a:t>Respiration</a:t>
                      </a:r>
                    </a:p>
                    <a:p>
                      <a:r>
                        <a:rPr lang="en-AU" sz="800" dirty="0">
                          <a:latin typeface="Arial Narrow" panose="020B0606020202030204" pitchFamily="34" charset="0"/>
                        </a:rPr>
                        <a:t>(include 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Inhalation, exhalation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solidFill>
                            <a:schemeClr val="bg1">
                              <a:lumMod val="50000"/>
                            </a:schemeClr>
                          </a:solidFill>
                          <a:latin typeface="Comic Sans MS" panose="030F0702030302020204" pitchFamily="66" charset="0"/>
                        </a:rPr>
                        <a:t>C</a:t>
                      </a:r>
                      <a:r>
                        <a:rPr lang="en-AU" sz="800" dirty="0">
                          <a:solidFill>
                            <a:schemeClr val="bg1">
                              <a:lumMod val="50000"/>
                            </a:schemeClr>
                          </a:solidFill>
                          <a:latin typeface="Comic Sans MS" panose="030F0702030302020204" pitchFamily="66" charset="0"/>
                        </a:rPr>
                        <a:t>6</a:t>
                      </a:r>
                      <a:r>
                        <a:rPr lang="en-AU" sz="1200" dirty="0">
                          <a:solidFill>
                            <a:schemeClr val="bg1">
                              <a:lumMod val="50000"/>
                            </a:schemeClr>
                          </a:solidFill>
                          <a:latin typeface="Comic Sans MS" panose="030F0702030302020204" pitchFamily="66" charset="0"/>
                        </a:rPr>
                        <a:t>H</a:t>
                      </a:r>
                      <a:r>
                        <a:rPr lang="en-AU" sz="800" dirty="0">
                          <a:solidFill>
                            <a:schemeClr val="bg1">
                              <a:lumMod val="50000"/>
                            </a:schemeClr>
                          </a:solidFill>
                          <a:latin typeface="Comic Sans MS" panose="030F0702030302020204" pitchFamily="66" charset="0"/>
                        </a:rPr>
                        <a:t>12</a:t>
                      </a:r>
                      <a:r>
                        <a:rPr lang="en-AU" sz="1200" dirty="0">
                          <a:solidFill>
                            <a:schemeClr val="bg1">
                              <a:lumMod val="50000"/>
                            </a:schemeClr>
                          </a:solidFill>
                          <a:latin typeface="Comic Sans MS" panose="030F0702030302020204" pitchFamily="66" charset="0"/>
                        </a:rPr>
                        <a:t>O</a:t>
                      </a:r>
                      <a:r>
                        <a:rPr lang="en-AU" sz="800" dirty="0">
                          <a:solidFill>
                            <a:schemeClr val="bg1">
                              <a:lumMod val="50000"/>
                            </a:schemeClr>
                          </a:solidFill>
                          <a:latin typeface="Comic Sans MS" panose="030F0702030302020204" pitchFamily="66" charset="0"/>
                        </a:rPr>
                        <a:t>6</a:t>
                      </a:r>
                      <a:r>
                        <a:rPr lang="en-AU" sz="1200" dirty="0">
                          <a:solidFill>
                            <a:schemeClr val="bg1">
                              <a:lumMod val="50000"/>
                            </a:schemeClr>
                          </a:solidFill>
                          <a:latin typeface="Comic Sans MS" panose="030F0702030302020204" pitchFamily="66" charset="0"/>
                        </a:rPr>
                        <a:t>+6O</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sym typeface="Wingdings" panose="05000000000000000000" pitchFamily="2" charset="2"/>
                        </a:rPr>
                        <a:t> </a:t>
                      </a:r>
                      <a:r>
                        <a:rPr lang="en-AU" sz="1200" dirty="0">
                          <a:solidFill>
                            <a:schemeClr val="bg1">
                              <a:lumMod val="50000"/>
                            </a:schemeClr>
                          </a:solidFill>
                          <a:latin typeface="Comic Sans MS" panose="030F0702030302020204" pitchFamily="66" charset="0"/>
                        </a:rPr>
                        <a:t>6CO</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rPr>
                        <a:t> +6H</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rPr>
                        <a:t>O+</a:t>
                      </a:r>
                      <a:r>
                        <a:rPr lang="en-AU" sz="800" dirty="0">
                          <a:solidFill>
                            <a:schemeClr val="bg1">
                              <a:lumMod val="50000"/>
                            </a:schemeClr>
                          </a:solidFill>
                          <a:latin typeface="Comic Sans MS" panose="030F0702030302020204" pitchFamily="66" charset="0"/>
                        </a:rPr>
                        <a:t>ATP</a:t>
                      </a:r>
                      <a:r>
                        <a:rPr lang="en-AU" sz="1200" dirty="0">
                          <a:solidFill>
                            <a:schemeClr val="bg1">
                              <a:lumMod val="50000"/>
                            </a:schemeClr>
                          </a:solidFill>
                          <a:latin typeface="Comic Sans MS" panose="030F0702030302020204" pitchFamily="66"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5452">
                <a:tc>
                  <a:txBody>
                    <a:bodyPr/>
                    <a:lstStyle/>
                    <a:p>
                      <a:r>
                        <a:rPr lang="en-AU" sz="1200" dirty="0">
                          <a:latin typeface="Arial Narrow" panose="020B0606020202030204" pitchFamily="34" charset="0"/>
                        </a:rPr>
                        <a:t>Oxidation </a:t>
                      </a:r>
                      <a:r>
                        <a:rPr lang="en-AU" sz="800" dirty="0">
                          <a:latin typeface="Arial Narrow" panose="020B0606020202030204" pitchFamily="34" charset="0"/>
                        </a:rPr>
                        <a:t>(chemical</a:t>
                      </a:r>
                      <a:r>
                        <a:rPr lang="en-AU" sz="800" baseline="0" dirty="0">
                          <a:latin typeface="Arial Narrow" panose="020B0606020202030204" pitchFamily="34" charset="0"/>
                        </a:rPr>
                        <a:t> weathering)</a:t>
                      </a:r>
                      <a:endParaRPr lang="en-AU" sz="8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AU" sz="1200" dirty="0">
                          <a:solidFill>
                            <a:schemeClr val="bg1">
                              <a:lumMod val="50000"/>
                            </a:schemeClr>
                          </a:solidFill>
                          <a:latin typeface="Comic Sans MS" panose="030F0702030302020204" pitchFamily="66" charset="0"/>
                        </a:rPr>
                        <a:t>A</a:t>
                      </a:r>
                      <a:r>
                        <a:rPr lang="en-AU" sz="1200" baseline="0" dirty="0">
                          <a:solidFill>
                            <a:schemeClr val="bg1">
                              <a:lumMod val="50000"/>
                            </a:schemeClr>
                          </a:solidFill>
                          <a:latin typeface="Comic Sans MS" panose="030F0702030302020204" pitchFamily="66" charset="0"/>
                        </a:rPr>
                        <a:t> chemical change in the presence of oxygen</a:t>
                      </a:r>
                      <a:endParaRPr lang="en-AU" sz="1200" dirty="0">
                        <a:solidFill>
                          <a:schemeClr val="bg1">
                            <a:lumMod val="50000"/>
                          </a:schemeClr>
                        </a:solidFill>
                        <a:latin typeface="Comic Sans MS" panose="030F07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4" name="Rectangle 3"/>
          <p:cNvSpPr/>
          <p:nvPr/>
        </p:nvSpPr>
        <p:spPr>
          <a:xfrm>
            <a:off x="508863" y="3432439"/>
            <a:ext cx="5821258" cy="25605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a:latin typeface="Arial Narrow" pitchFamily="34" charset="0"/>
              </a:rPr>
              <a:t>The Carbon Backbone of Life </a:t>
            </a:r>
            <a:endParaRPr lang="en-US" b="1" dirty="0">
              <a:latin typeface="Arial Narrow" pitchFamily="34" charset="0"/>
            </a:endParaRPr>
          </a:p>
        </p:txBody>
      </p:sp>
      <p:sp>
        <p:nvSpPr>
          <p:cNvPr id="6" name="Rectangle 5"/>
          <p:cNvSpPr/>
          <p:nvPr/>
        </p:nvSpPr>
        <p:spPr>
          <a:xfrm>
            <a:off x="501054" y="1039647"/>
            <a:ext cx="5821258" cy="2736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a:latin typeface="Arial Narrow" pitchFamily="34" charset="0"/>
              </a:rPr>
              <a:t>The Water (H</a:t>
            </a:r>
            <a:r>
              <a:rPr lang="en-US" sz="1400" b="1">
                <a:latin typeface="Arial Narrow" pitchFamily="34" charset="0"/>
              </a:rPr>
              <a:t>2</a:t>
            </a:r>
            <a:r>
              <a:rPr lang="en-US" b="1">
                <a:latin typeface="Arial Narrow" pitchFamily="34" charset="0"/>
              </a:rPr>
              <a:t>O) Planet</a:t>
            </a:r>
            <a:endParaRPr lang="en-US" b="1" dirty="0">
              <a:latin typeface="Arial Narrow" pitchFamily="34" charset="0"/>
            </a:endParaRPr>
          </a:p>
        </p:txBody>
      </p:sp>
      <p:sp>
        <p:nvSpPr>
          <p:cNvPr id="75" name="Rectangle 74"/>
          <p:cNvSpPr/>
          <p:nvPr/>
        </p:nvSpPr>
        <p:spPr>
          <a:xfrm>
            <a:off x="505426" y="6014458"/>
            <a:ext cx="5812514" cy="2311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b="1" dirty="0">
                <a:latin typeface="Arial Narrow" pitchFamily="34" charset="0"/>
              </a:rPr>
              <a:t>The Oxygen we breathe </a:t>
            </a:r>
          </a:p>
        </p:txBody>
      </p:sp>
      <p:cxnSp>
        <p:nvCxnSpPr>
          <p:cNvPr id="82" name="Straight Connector 81"/>
          <p:cNvCxnSpPr/>
          <p:nvPr/>
        </p:nvCxnSpPr>
        <p:spPr>
          <a:xfrm>
            <a:off x="1626653" y="6991079"/>
            <a:ext cx="1" cy="5612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32817" y="2619108"/>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45887" y="5149114"/>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588363" y="7845448"/>
            <a:ext cx="73464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619332" y="2898583"/>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586810" y="4400905"/>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602092" y="1865572"/>
            <a:ext cx="1" cy="434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1B8337A-69DC-4A95-180B-21C70C8A938E}"/>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8" name="Straight Connector 17">
            <a:extLst>
              <a:ext uri="{FF2B5EF4-FFF2-40B4-BE49-F238E27FC236}">
                <a16:creationId xmlns:a16="http://schemas.microsoft.com/office/drawing/2014/main" id="{A0E4A6CD-14D2-C9BF-7612-D1331583CD73}"/>
              </a:ext>
            </a:extLst>
          </p:cNvPr>
          <p:cNvCxnSpPr/>
          <p:nvPr/>
        </p:nvCxnSpPr>
        <p:spPr>
          <a:xfrm flipH="1">
            <a:off x="501054" y="979278"/>
            <a:ext cx="5829067" cy="37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9B3108F-A70C-3A36-733B-304DDE88B25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0" name="Straight Connector 19">
            <a:extLst>
              <a:ext uri="{FF2B5EF4-FFF2-40B4-BE49-F238E27FC236}">
                <a16:creationId xmlns:a16="http://schemas.microsoft.com/office/drawing/2014/main" id="{E7217B78-3D22-3819-38B5-FA82597DB4F7}"/>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36">
            <a:extLst>
              <a:ext uri="{FF2B5EF4-FFF2-40B4-BE49-F238E27FC236}">
                <a16:creationId xmlns:a16="http://schemas.microsoft.com/office/drawing/2014/main" id="{DB4B512F-947C-2E00-3A83-A630E19F13F8}"/>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4" name="TextBox 36">
            <a:extLst>
              <a:ext uri="{FF2B5EF4-FFF2-40B4-BE49-F238E27FC236}">
                <a16:creationId xmlns:a16="http://schemas.microsoft.com/office/drawing/2014/main" id="{E5B1002B-9B08-C151-7B24-D2F37192BC5D}"/>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25" name="TextBox 24">
            <a:extLst>
              <a:ext uri="{FF2B5EF4-FFF2-40B4-BE49-F238E27FC236}">
                <a16:creationId xmlns:a16="http://schemas.microsoft.com/office/drawing/2014/main" id="{F21239AD-0A4C-5282-B78A-E75CA47A984E}"/>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5</a:t>
            </a:r>
          </a:p>
        </p:txBody>
      </p:sp>
      <p:sp>
        <p:nvSpPr>
          <p:cNvPr id="26" name="TextBox 25">
            <a:extLst>
              <a:ext uri="{FF2B5EF4-FFF2-40B4-BE49-F238E27FC236}">
                <a16:creationId xmlns:a16="http://schemas.microsoft.com/office/drawing/2014/main" id="{2C6BF678-14F7-D8F4-7F46-CF2A17C24461}"/>
              </a:ext>
            </a:extLst>
          </p:cNvPr>
          <p:cNvSpPr txBox="1"/>
          <p:nvPr/>
        </p:nvSpPr>
        <p:spPr>
          <a:xfrm>
            <a:off x="1545775" y="251109"/>
            <a:ext cx="3881244" cy="553998"/>
          </a:xfrm>
          <a:prstGeom prst="rect">
            <a:avLst/>
          </a:prstGeom>
          <a:noFill/>
        </p:spPr>
        <p:txBody>
          <a:bodyPr wrap="square" rtlCol="0">
            <a:spAutoFit/>
          </a:bodyPr>
          <a:lstStyle/>
          <a:p>
            <a:r>
              <a:rPr lang="en-US" b="1" dirty="0">
                <a:latin typeface="Arial Narrow" pitchFamily="34" charset="0"/>
              </a:rPr>
              <a:t>3. To </a:t>
            </a:r>
            <a:r>
              <a:rPr lang="en-US" b="1" dirty="0" err="1">
                <a:latin typeface="Arial Narrow" pitchFamily="34" charset="0"/>
              </a:rPr>
              <a:t>reCYCLE</a:t>
            </a:r>
            <a:r>
              <a:rPr lang="en-US" b="1" dirty="0">
                <a:latin typeface="Arial Narrow" pitchFamily="34" charset="0"/>
              </a:rPr>
              <a:t> – </a:t>
            </a:r>
            <a:r>
              <a:rPr lang="en-US" sz="1200" dirty="0">
                <a:latin typeface="Arial Narrow" pitchFamily="34" charset="0"/>
              </a:rPr>
              <a:t>Describe the processes of the following      	           cycles: water, carbon and oxygen</a:t>
            </a:r>
            <a:endParaRPr lang="en-US" sz="1200" i="1" dirty="0">
              <a:latin typeface="Arial Narrow" pitchFamily="34" charset="0"/>
            </a:endParaRPr>
          </a:p>
        </p:txBody>
      </p:sp>
      <p:sp>
        <p:nvSpPr>
          <p:cNvPr id="27" name="TextBox 17">
            <a:extLst>
              <a:ext uri="{FF2B5EF4-FFF2-40B4-BE49-F238E27FC236}">
                <a16:creationId xmlns:a16="http://schemas.microsoft.com/office/drawing/2014/main" id="{1D3DA67E-72A0-0BA6-2EC3-573B61C8917F}"/>
              </a:ext>
            </a:extLst>
          </p:cNvPr>
          <p:cNvSpPr txBox="1"/>
          <p:nvPr/>
        </p:nvSpPr>
        <p:spPr>
          <a:xfrm>
            <a:off x="5489508" y="14553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1657135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CFA1BF3-D76D-4F67-94AC-C5F35B636E81}"/>
              </a:ext>
            </a:extLst>
          </p:cNvPr>
          <p:cNvSpPr txBox="1"/>
          <p:nvPr/>
        </p:nvSpPr>
        <p:spPr>
          <a:xfrm>
            <a:off x="1604934" y="244978"/>
            <a:ext cx="3696274" cy="584775"/>
          </a:xfrm>
          <a:prstGeom prst="rect">
            <a:avLst/>
          </a:prstGeom>
          <a:noFill/>
        </p:spPr>
        <p:txBody>
          <a:bodyPr wrap="square" rtlCol="0">
            <a:spAutoFit/>
          </a:bodyPr>
          <a:lstStyle/>
          <a:p>
            <a:r>
              <a:rPr lang="en-US" sz="2000" b="1" dirty="0">
                <a:latin typeface="Arial Narrow" pitchFamily="34" charset="0"/>
              </a:rPr>
              <a:t>Describe </a:t>
            </a:r>
            <a:r>
              <a:rPr lang="en-US" sz="1200" dirty="0">
                <a:latin typeface="Arial Narrow" pitchFamily="34" charset="0"/>
              </a:rPr>
              <a:t>the processes of the following cycles: water, carbon and oxygen</a:t>
            </a:r>
            <a:endParaRPr lang="en-US" sz="1200" i="1" dirty="0">
              <a:latin typeface="Arial Narrow" pitchFamily="34" charset="0"/>
            </a:endParaRPr>
          </a:p>
        </p:txBody>
      </p:sp>
      <p:sp>
        <p:nvSpPr>
          <p:cNvPr id="81" name="TextBox 80">
            <a:extLst>
              <a:ext uri="{FF2B5EF4-FFF2-40B4-BE49-F238E27FC236}">
                <a16:creationId xmlns:a16="http://schemas.microsoft.com/office/drawing/2014/main" id="{EA06B18C-BB53-40D5-AAAF-A311A2EFA20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4" name="TextBox 83">
            <a:extLst>
              <a:ext uri="{FF2B5EF4-FFF2-40B4-BE49-F238E27FC236}">
                <a16:creationId xmlns:a16="http://schemas.microsoft.com/office/drawing/2014/main" id="{32347976-6AC6-45D1-AB6C-2AB5E559DF62}"/>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BF084DA8-0D36-7FD3-201D-BED0FF07F5A6}"/>
              </a:ext>
            </a:extLst>
          </p:cNvPr>
          <p:cNvSpPr/>
          <p:nvPr/>
        </p:nvSpPr>
        <p:spPr>
          <a:xfrm>
            <a:off x="508863" y="975059"/>
            <a:ext cx="5844292" cy="773243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4" name="TextBox 36">
            <a:extLst>
              <a:ext uri="{FF2B5EF4-FFF2-40B4-BE49-F238E27FC236}">
                <a16:creationId xmlns:a16="http://schemas.microsoft.com/office/drawing/2014/main" id="{6EE88595-DCD6-6EC2-D05C-69AA8C8621AE}"/>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6C7F3AD5-44EF-D6D5-8629-70F10DFBB010}"/>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8" name="TextBox 7">
            <a:extLst>
              <a:ext uri="{FF2B5EF4-FFF2-40B4-BE49-F238E27FC236}">
                <a16:creationId xmlns:a16="http://schemas.microsoft.com/office/drawing/2014/main" id="{0618676A-3322-6682-A7D0-A87A7CB10062}"/>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6</a:t>
            </a:r>
          </a:p>
        </p:txBody>
      </p:sp>
      <p:sp>
        <p:nvSpPr>
          <p:cNvPr id="9" name="TextBox 17">
            <a:extLst>
              <a:ext uri="{FF2B5EF4-FFF2-40B4-BE49-F238E27FC236}">
                <a16:creationId xmlns:a16="http://schemas.microsoft.com/office/drawing/2014/main" id="{AEA021B6-8E7E-FE68-D52A-39410D4C935E}"/>
              </a:ext>
            </a:extLst>
          </p:cNvPr>
          <p:cNvSpPr txBox="1"/>
          <p:nvPr/>
        </p:nvSpPr>
        <p:spPr>
          <a:xfrm>
            <a:off x="5489508" y="14553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1805645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09605" y="918950"/>
            <a:ext cx="5894693" cy="892552"/>
          </a:xfrm>
          <a:prstGeom prst="rect">
            <a:avLst/>
          </a:prstGeom>
          <a:noFill/>
        </p:spPr>
        <p:txBody>
          <a:bodyPr wrap="square" rtlCol="0">
            <a:spAutoFit/>
          </a:bodyPr>
          <a:lstStyle/>
          <a:p>
            <a:pPr algn="just"/>
            <a:r>
              <a:rPr lang="en-US" sz="1600" b="1" dirty="0">
                <a:latin typeface="Arial Narrow" pitchFamily="34" charset="0"/>
              </a:rPr>
              <a:t>Surface Currents  </a:t>
            </a:r>
            <a:r>
              <a:rPr lang="en-US" sz="1200" dirty="0">
                <a:latin typeface="Arial Narrow" pitchFamily="34" charset="0"/>
              </a:rPr>
              <a:t>Human beings live at the bottom of an ocean of air. This ocean of air – that is, of gas, the </a:t>
            </a:r>
            <a:r>
              <a:rPr lang="en-US" sz="1200" i="1" dirty="0">
                <a:latin typeface="Arial Narrow" pitchFamily="34" charset="0"/>
              </a:rPr>
              <a:t>atmosphere</a:t>
            </a:r>
            <a:r>
              <a:rPr lang="en-US" sz="1200" dirty="0">
                <a:latin typeface="Arial Narrow" pitchFamily="34" charset="0"/>
              </a:rPr>
              <a:t>, is in contact with water, the </a:t>
            </a:r>
            <a:r>
              <a:rPr lang="en-US" sz="1200" i="1" dirty="0">
                <a:latin typeface="Arial Narrow" pitchFamily="34" charset="0"/>
              </a:rPr>
              <a:t>hydrosphere</a:t>
            </a:r>
            <a:r>
              <a:rPr lang="en-US" sz="1200" dirty="0">
                <a:latin typeface="Arial Narrow" pitchFamily="34" charset="0"/>
              </a:rPr>
              <a:t>, over an area that covers more than 70% of Earth. As air molecules are </a:t>
            </a:r>
            <a:r>
              <a:rPr lang="en-US" sz="1200" i="1" dirty="0">
                <a:latin typeface="Arial Narrow" pitchFamily="34" charset="0"/>
              </a:rPr>
              <a:t>dragged</a:t>
            </a:r>
            <a:r>
              <a:rPr lang="en-US" sz="1200" dirty="0">
                <a:latin typeface="Arial Narrow" pitchFamily="34" charset="0"/>
              </a:rPr>
              <a:t> across the sea surface in a </a:t>
            </a:r>
            <a:r>
              <a:rPr lang="en-US" sz="1200" i="1" dirty="0">
                <a:latin typeface="Arial Narrow" pitchFamily="34" charset="0"/>
              </a:rPr>
              <a:t>wind</a:t>
            </a:r>
            <a:r>
              <a:rPr lang="en-US" sz="1200" dirty="0">
                <a:latin typeface="Arial Narrow" pitchFamily="34" charset="0"/>
              </a:rPr>
              <a:t>, they collide with water molecules at the ocean’s surface. This process, </a:t>
            </a:r>
            <a:r>
              <a:rPr lang="en-US" sz="1200" i="1" dirty="0">
                <a:latin typeface="Arial Narrow" pitchFamily="34" charset="0"/>
              </a:rPr>
              <a:t>if prolonged</a:t>
            </a:r>
            <a:r>
              <a:rPr lang="en-US" sz="1200" dirty="0">
                <a:latin typeface="Arial Narrow" pitchFamily="34" charset="0"/>
              </a:rPr>
              <a:t>, generates surface currents. </a:t>
            </a:r>
            <a:endParaRPr lang="en-US" sz="1200" b="1" dirty="0">
              <a:latin typeface="Arial Narrow" pitchFamily="34" charset="0"/>
            </a:endParaRPr>
          </a:p>
        </p:txBody>
      </p:sp>
      <p:sp>
        <p:nvSpPr>
          <p:cNvPr id="23" name="TextBox 22"/>
          <p:cNvSpPr txBox="1"/>
          <p:nvPr/>
        </p:nvSpPr>
        <p:spPr>
          <a:xfrm>
            <a:off x="410146" y="2003182"/>
            <a:ext cx="2072434" cy="2000548"/>
          </a:xfrm>
          <a:prstGeom prst="rect">
            <a:avLst/>
          </a:prstGeom>
          <a:noFill/>
        </p:spPr>
        <p:txBody>
          <a:bodyPr wrap="square" rtlCol="0">
            <a:spAutoFit/>
          </a:bodyPr>
          <a:lstStyle/>
          <a:p>
            <a:pPr algn="just"/>
            <a:r>
              <a:rPr lang="en-US" sz="1600" b="1" dirty="0">
                <a:latin typeface="Arial Narrow" pitchFamily="34" charset="0"/>
              </a:rPr>
              <a:t>Pressure release</a:t>
            </a:r>
            <a:endParaRPr lang="en-US" sz="1400" dirty="0">
              <a:latin typeface="Arial Narrow" pitchFamily="34" charset="0"/>
            </a:endParaRPr>
          </a:p>
          <a:p>
            <a:pPr algn="just"/>
            <a:r>
              <a:rPr lang="en-US" sz="1200" dirty="0">
                <a:latin typeface="Arial Narrow" pitchFamily="34" charset="0"/>
              </a:rPr>
              <a:t>Wind is simply air moving from an area of high pressure (H) to an area of low pressure (L). </a:t>
            </a:r>
            <a:br>
              <a:rPr lang="en-US" sz="1200" dirty="0">
                <a:latin typeface="Arial Narrow" pitchFamily="34" charset="0"/>
              </a:rPr>
            </a:br>
            <a:r>
              <a:rPr lang="en-US" sz="1200" dirty="0">
                <a:latin typeface="Arial Narrow" pitchFamily="34" charset="0"/>
              </a:rPr>
              <a:t>For example, when you release air from a balloon, the air travels from an area of high pressure (inside the balloon) to an area of low pressure (outside the balloon) felt as wind (see picture top right). </a:t>
            </a:r>
          </a:p>
        </p:txBody>
      </p:sp>
      <p:sp>
        <p:nvSpPr>
          <p:cNvPr id="6" name="Rectangle 5"/>
          <p:cNvSpPr/>
          <p:nvPr/>
        </p:nvSpPr>
        <p:spPr>
          <a:xfrm>
            <a:off x="2530799" y="2131283"/>
            <a:ext cx="1906942" cy="60104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4" name="TextBox 23"/>
          <p:cNvSpPr txBox="1"/>
          <p:nvPr/>
        </p:nvSpPr>
        <p:spPr>
          <a:xfrm>
            <a:off x="420330" y="6422593"/>
            <a:ext cx="2054742" cy="2062103"/>
          </a:xfrm>
          <a:prstGeom prst="rect">
            <a:avLst/>
          </a:prstGeom>
          <a:noFill/>
        </p:spPr>
        <p:txBody>
          <a:bodyPr wrap="square" rtlCol="0">
            <a:spAutoFit/>
          </a:bodyPr>
          <a:lstStyle/>
          <a:p>
            <a:pPr algn="just"/>
            <a:r>
              <a:rPr lang="en-US" sz="1600" b="1" dirty="0">
                <a:latin typeface="Arial Narrow" pitchFamily="34" charset="0"/>
              </a:rPr>
              <a:t>Gravity </a:t>
            </a:r>
          </a:p>
          <a:p>
            <a:pPr algn="just"/>
            <a:r>
              <a:rPr lang="en-US" sz="1200" dirty="0">
                <a:latin typeface="Arial Narrow" pitchFamily="34" charset="0"/>
              </a:rPr>
              <a:t>Gravity drives surface ocean currents called </a:t>
            </a:r>
            <a:r>
              <a:rPr lang="en-US" sz="1200" i="1" dirty="0">
                <a:latin typeface="Arial Narrow" pitchFamily="34" charset="0"/>
              </a:rPr>
              <a:t>tidal currents,</a:t>
            </a:r>
            <a:r>
              <a:rPr lang="en-US" sz="1200" dirty="0">
                <a:latin typeface="Arial Narrow" pitchFamily="34" charset="0"/>
              </a:rPr>
              <a:t> or </a:t>
            </a:r>
            <a:r>
              <a:rPr lang="en-US" sz="1200" b="1" i="1" dirty="0">
                <a:latin typeface="Arial Narrow" pitchFamily="34" charset="0"/>
              </a:rPr>
              <a:t>tides</a:t>
            </a:r>
            <a:r>
              <a:rPr lang="en-US" sz="1200" b="1" dirty="0">
                <a:latin typeface="Arial Narrow" pitchFamily="34" charset="0"/>
              </a:rPr>
              <a:t>. </a:t>
            </a:r>
            <a:r>
              <a:rPr lang="en-US" sz="1200" dirty="0">
                <a:latin typeface="Arial Narrow" pitchFamily="34" charset="0"/>
              </a:rPr>
              <a:t>The rise and fall of the tide is caused by gravity.  Water on Earth is pulled in certain directions in relation to the positioning of the Moon and Sun, causing tidal currents to rise and fall (ebb &amp; flood) on a daily basis.  </a:t>
            </a:r>
          </a:p>
        </p:txBody>
      </p:sp>
      <p:sp>
        <p:nvSpPr>
          <p:cNvPr id="27" name="Rectangle 26"/>
          <p:cNvSpPr/>
          <p:nvPr/>
        </p:nvSpPr>
        <p:spPr>
          <a:xfrm>
            <a:off x="2537031" y="6470275"/>
            <a:ext cx="1906942" cy="1953098"/>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 name="TextBox 29"/>
          <p:cNvSpPr txBox="1"/>
          <p:nvPr/>
        </p:nvSpPr>
        <p:spPr>
          <a:xfrm>
            <a:off x="4425969" y="2046397"/>
            <a:ext cx="1878329" cy="1938992"/>
          </a:xfrm>
          <a:prstGeom prst="rect">
            <a:avLst/>
          </a:prstGeom>
          <a:noFill/>
        </p:spPr>
        <p:txBody>
          <a:bodyPr wrap="square" rtlCol="0">
            <a:spAutoFit/>
          </a:bodyPr>
          <a:lstStyle/>
          <a:p>
            <a:pPr algn="just"/>
            <a:r>
              <a:rPr lang="en-US" sz="1200" i="1" dirty="0">
                <a:latin typeface="Arial Narrow" pitchFamily="34" charset="0"/>
              </a:rPr>
              <a:t>Note: </a:t>
            </a:r>
            <a:r>
              <a:rPr lang="en-US" sz="1200" dirty="0">
                <a:latin typeface="Arial Narrow" pitchFamily="34" charset="0"/>
              </a:rPr>
              <a:t>Air does NOT move in </a:t>
            </a:r>
            <a:r>
              <a:rPr lang="en-US" sz="1200" i="1" dirty="0">
                <a:latin typeface="Arial Narrow" pitchFamily="34" charset="0"/>
              </a:rPr>
              <a:t>straight </a:t>
            </a:r>
            <a:r>
              <a:rPr lang="en-US" sz="1200" dirty="0">
                <a:latin typeface="Arial Narrow" pitchFamily="34" charset="0"/>
              </a:rPr>
              <a:t>lines between Highs &amp; Lows that are 1000’s of kilometers apart. Instead, the air </a:t>
            </a:r>
            <a:r>
              <a:rPr lang="en-US" sz="1200" i="1" dirty="0">
                <a:latin typeface="Arial Narrow" pitchFamily="34" charset="0"/>
              </a:rPr>
              <a:t>deflects</a:t>
            </a:r>
            <a:r>
              <a:rPr lang="en-US" sz="1200" dirty="0">
                <a:latin typeface="Arial Narrow" pitchFamily="34" charset="0"/>
              </a:rPr>
              <a:t> left (southern hemisphere) or right (northern hemisphere) due to Earth’s rotation &amp; the </a:t>
            </a:r>
            <a:r>
              <a:rPr lang="en-US" sz="1200" b="1" dirty="0">
                <a:latin typeface="Arial Narrow" pitchFamily="34" charset="0"/>
              </a:rPr>
              <a:t>Coriolis Effect. </a:t>
            </a:r>
            <a:r>
              <a:rPr lang="en-US" sz="1200" dirty="0">
                <a:latin typeface="Arial Narrow" pitchFamily="34" charset="0"/>
              </a:rPr>
              <a:t>This deflection also applies to global currents called </a:t>
            </a:r>
            <a:r>
              <a:rPr lang="en-US" sz="1200" b="1" dirty="0">
                <a:latin typeface="Arial Narrow" pitchFamily="34" charset="0"/>
              </a:rPr>
              <a:t>gyres.</a:t>
            </a:r>
          </a:p>
        </p:txBody>
      </p:sp>
      <p:sp>
        <p:nvSpPr>
          <p:cNvPr id="32" name="TextBox 31"/>
          <p:cNvSpPr txBox="1"/>
          <p:nvPr/>
        </p:nvSpPr>
        <p:spPr>
          <a:xfrm>
            <a:off x="386437" y="4279445"/>
            <a:ext cx="2195711" cy="1815882"/>
          </a:xfrm>
          <a:prstGeom prst="rect">
            <a:avLst/>
          </a:prstGeom>
          <a:noFill/>
        </p:spPr>
        <p:txBody>
          <a:bodyPr wrap="square" rtlCol="0">
            <a:spAutoFit/>
          </a:bodyPr>
          <a:lstStyle/>
          <a:p>
            <a:pPr algn="just"/>
            <a:r>
              <a:rPr lang="en-US" sz="1600" b="1" dirty="0">
                <a:latin typeface="Arial Narrow" pitchFamily="34" charset="0"/>
              </a:rPr>
              <a:t>Temperature </a:t>
            </a:r>
          </a:p>
          <a:p>
            <a:pPr algn="just"/>
            <a:r>
              <a:rPr lang="en-US" sz="1200" dirty="0">
                <a:latin typeface="Arial Narrow" pitchFamily="34" charset="0"/>
              </a:rPr>
              <a:t>Temperature differences in the atmosphere initially </a:t>
            </a:r>
            <a:r>
              <a:rPr lang="en-US" sz="1200" i="1" dirty="0">
                <a:latin typeface="Arial Narrow" pitchFamily="34" charset="0"/>
              </a:rPr>
              <a:t>create</a:t>
            </a:r>
            <a:r>
              <a:rPr lang="en-US" sz="1200" dirty="0">
                <a:latin typeface="Arial Narrow" pitchFamily="34" charset="0"/>
              </a:rPr>
              <a:t> the areas of high &amp; low pressure. Areas of high pressure (H) are created by air that is cold and sinking (remember </a:t>
            </a:r>
            <a:r>
              <a:rPr lang="en-US" sz="1200" i="1" dirty="0">
                <a:latin typeface="Arial Narrow" pitchFamily="34" charset="0"/>
              </a:rPr>
              <a:t>convection?</a:t>
            </a:r>
            <a:r>
              <a:rPr lang="en-US" sz="1200" dirty="0">
                <a:latin typeface="Arial Narrow" pitchFamily="34" charset="0"/>
              </a:rPr>
              <a:t>). Because the air is cold &amp; sinking, it weighs </a:t>
            </a:r>
            <a:r>
              <a:rPr lang="en-US" sz="1200" i="1" dirty="0">
                <a:latin typeface="Arial Narrow" pitchFamily="34" charset="0"/>
              </a:rPr>
              <a:t>more,</a:t>
            </a:r>
            <a:r>
              <a:rPr lang="en-US" sz="1200" dirty="0">
                <a:latin typeface="Arial Narrow" pitchFamily="34" charset="0"/>
              </a:rPr>
              <a:t> with more downward</a:t>
            </a:r>
            <a:r>
              <a:rPr lang="en-US" sz="1200" i="1" dirty="0">
                <a:latin typeface="Arial Narrow" pitchFamily="34" charset="0"/>
              </a:rPr>
              <a:t> pressure </a:t>
            </a:r>
            <a:r>
              <a:rPr lang="en-US" sz="1200" dirty="0">
                <a:latin typeface="Arial Narrow" pitchFamily="34" charset="0"/>
              </a:rPr>
              <a:t>on Earth. </a:t>
            </a:r>
          </a:p>
        </p:txBody>
      </p:sp>
      <p:sp>
        <p:nvSpPr>
          <p:cNvPr id="33" name="Rectangle 32"/>
          <p:cNvSpPr/>
          <p:nvPr/>
        </p:nvSpPr>
        <p:spPr>
          <a:xfrm>
            <a:off x="2530799" y="4369024"/>
            <a:ext cx="1906942" cy="1620922"/>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TextBox 34"/>
          <p:cNvSpPr txBox="1"/>
          <p:nvPr/>
        </p:nvSpPr>
        <p:spPr>
          <a:xfrm>
            <a:off x="4446674" y="4304468"/>
            <a:ext cx="1863681" cy="1754326"/>
          </a:xfrm>
          <a:prstGeom prst="rect">
            <a:avLst/>
          </a:prstGeom>
          <a:noFill/>
        </p:spPr>
        <p:txBody>
          <a:bodyPr wrap="square" rtlCol="0">
            <a:spAutoFit/>
          </a:bodyPr>
          <a:lstStyle/>
          <a:p>
            <a:pPr algn="just"/>
            <a:r>
              <a:rPr lang="en-US" sz="1200" dirty="0">
                <a:latin typeface="Arial Narrow" pitchFamily="34" charset="0"/>
              </a:rPr>
              <a:t>Whereas, areas of low pressure (L) are created by air that is warm and rising. Because the air is warm &amp; rising, it weighs less, with </a:t>
            </a:r>
            <a:r>
              <a:rPr lang="en-US" sz="1200" i="1" dirty="0">
                <a:latin typeface="Arial Narrow" pitchFamily="34" charset="0"/>
              </a:rPr>
              <a:t>less </a:t>
            </a:r>
            <a:r>
              <a:rPr lang="en-US" sz="1200" dirty="0">
                <a:latin typeface="Arial Narrow" pitchFamily="34" charset="0"/>
              </a:rPr>
              <a:t>downward </a:t>
            </a:r>
            <a:r>
              <a:rPr lang="en-US" sz="1200" i="1" dirty="0">
                <a:latin typeface="Arial Narrow" pitchFamily="34" charset="0"/>
              </a:rPr>
              <a:t>pressure</a:t>
            </a:r>
            <a:r>
              <a:rPr lang="en-US" sz="1200" dirty="0">
                <a:latin typeface="Arial Narrow" pitchFamily="34" charset="0"/>
              </a:rPr>
              <a:t> on Earth. Pressure readings are measured at sea level in </a:t>
            </a:r>
            <a:r>
              <a:rPr lang="en-US" sz="1200" dirty="0" err="1">
                <a:latin typeface="Arial Narrow" pitchFamily="34" charset="0"/>
              </a:rPr>
              <a:t>hectopascals</a:t>
            </a:r>
            <a:r>
              <a:rPr lang="en-US" sz="1200" dirty="0">
                <a:latin typeface="Arial Narrow" pitchFamily="34" charset="0"/>
              </a:rPr>
              <a:t> (</a:t>
            </a:r>
            <a:r>
              <a:rPr lang="en-US" sz="1200" dirty="0" err="1">
                <a:latin typeface="Arial Narrow" pitchFamily="34" charset="0"/>
              </a:rPr>
              <a:t>hPa</a:t>
            </a:r>
            <a:r>
              <a:rPr lang="en-US" sz="1200" dirty="0">
                <a:latin typeface="Arial Narrow" pitchFamily="34" charset="0"/>
              </a:rPr>
              <a:t>).   L=rain!</a:t>
            </a:r>
          </a:p>
        </p:txBody>
      </p:sp>
      <p:sp>
        <p:nvSpPr>
          <p:cNvPr id="42" name="Rectangle 41"/>
          <p:cNvSpPr/>
          <p:nvPr/>
        </p:nvSpPr>
        <p:spPr>
          <a:xfrm>
            <a:off x="493616" y="3987672"/>
            <a:ext cx="5762735" cy="296933"/>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bg1"/>
                </a:solidFill>
                <a:latin typeface="Arial Narrow" panose="020B0606020202030204" pitchFamily="34" charset="0"/>
              </a:rPr>
              <a:t>Activity: Draw an arrow to indicate the direction of the wind between H &amp; L on the map above </a:t>
            </a:r>
          </a:p>
        </p:txBody>
      </p:sp>
      <p:sp>
        <p:nvSpPr>
          <p:cNvPr id="44" name="Rectangle 43"/>
          <p:cNvSpPr/>
          <p:nvPr/>
        </p:nvSpPr>
        <p:spPr>
          <a:xfrm>
            <a:off x="481438" y="6072803"/>
            <a:ext cx="5787093" cy="322480"/>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extBox 44"/>
          <p:cNvSpPr txBox="1"/>
          <p:nvPr/>
        </p:nvSpPr>
        <p:spPr>
          <a:xfrm>
            <a:off x="123330" y="6078532"/>
            <a:ext cx="6486389" cy="276999"/>
          </a:xfrm>
          <a:prstGeom prst="rect">
            <a:avLst/>
          </a:prstGeom>
          <a:noFill/>
        </p:spPr>
        <p:txBody>
          <a:bodyPr wrap="square" rtlCol="0">
            <a:spAutoFit/>
          </a:bodyPr>
          <a:lstStyle/>
          <a:p>
            <a:pPr algn="ctr"/>
            <a:r>
              <a:rPr lang="en-US" sz="1200" b="1" dirty="0">
                <a:solidFill>
                  <a:schemeClr val="bg1"/>
                </a:solidFill>
                <a:latin typeface="Arial Narrow" pitchFamily="34" charset="0"/>
              </a:rPr>
              <a:t>Activity: </a:t>
            </a:r>
            <a:r>
              <a:rPr lang="en-US" sz="1200" dirty="0">
                <a:solidFill>
                  <a:schemeClr val="bg1"/>
                </a:solidFill>
                <a:latin typeface="Arial Narrow" pitchFamily="34" charset="0"/>
              </a:rPr>
              <a:t>Compare data from MSLP </a:t>
            </a:r>
            <a:r>
              <a:rPr lang="en-US" sz="1200" b="1" dirty="0">
                <a:solidFill>
                  <a:schemeClr val="bg1"/>
                </a:solidFill>
                <a:latin typeface="Arial Narrow" pitchFamily="34" charset="0"/>
              </a:rPr>
              <a:t>weather maps </a:t>
            </a:r>
            <a:r>
              <a:rPr lang="en-US" sz="1200" dirty="0">
                <a:solidFill>
                  <a:schemeClr val="bg1"/>
                </a:solidFill>
                <a:latin typeface="Arial Narrow" pitchFamily="34" charset="0"/>
              </a:rPr>
              <a:t>on </a:t>
            </a:r>
            <a:r>
              <a:rPr lang="en-US" sz="1200" i="1" dirty="0">
                <a:solidFill>
                  <a:schemeClr val="bg1"/>
                </a:solidFill>
                <a:latin typeface="Arial Narrow" pitchFamily="34" charset="0"/>
              </a:rPr>
              <a:t>www.bom.gov.au </a:t>
            </a:r>
            <a:r>
              <a:rPr lang="en-US" sz="1200" dirty="0">
                <a:solidFill>
                  <a:schemeClr val="bg1"/>
                </a:solidFill>
                <a:latin typeface="Arial Narrow" pitchFamily="34" charset="0"/>
              </a:rPr>
              <a:t>with data on </a:t>
            </a:r>
            <a:r>
              <a:rPr lang="en-US" sz="1200" i="1" dirty="0">
                <a:solidFill>
                  <a:schemeClr val="bg1"/>
                </a:solidFill>
                <a:latin typeface="Arial Narrow" pitchFamily="34" charset="0"/>
              </a:rPr>
              <a:t>www.windy.com </a:t>
            </a:r>
          </a:p>
        </p:txBody>
      </p:sp>
      <p:sp>
        <p:nvSpPr>
          <p:cNvPr id="46" name="TextBox 45"/>
          <p:cNvSpPr txBox="1"/>
          <p:nvPr/>
        </p:nvSpPr>
        <p:spPr>
          <a:xfrm>
            <a:off x="4437741" y="6457494"/>
            <a:ext cx="1878330" cy="1938992"/>
          </a:xfrm>
          <a:prstGeom prst="rect">
            <a:avLst/>
          </a:prstGeom>
          <a:noFill/>
        </p:spPr>
        <p:txBody>
          <a:bodyPr wrap="square" rtlCol="0">
            <a:spAutoFit/>
          </a:bodyPr>
          <a:lstStyle/>
          <a:p>
            <a:pPr algn="just"/>
            <a:r>
              <a:rPr lang="en-US" sz="1200" dirty="0">
                <a:latin typeface="Arial Narrow" pitchFamily="34" charset="0"/>
              </a:rPr>
              <a:t>E.g. Imagine standing on the moon looking down at Earth. There is a </a:t>
            </a:r>
            <a:r>
              <a:rPr lang="en-US" sz="1200" b="1" dirty="0">
                <a:latin typeface="Arial Narrow" pitchFamily="34" charset="0"/>
              </a:rPr>
              <a:t>tidal bulge </a:t>
            </a:r>
            <a:r>
              <a:rPr lang="en-US" sz="1200" dirty="0">
                <a:latin typeface="Arial Narrow" pitchFamily="34" charset="0"/>
              </a:rPr>
              <a:t>of water directly below (and a second tidal bulge on the opposite side of Earth that you can’t see from the moon). As a coastline rotates</a:t>
            </a:r>
            <a:r>
              <a:rPr lang="en-US" sz="1200" i="1" dirty="0">
                <a:latin typeface="Arial Narrow" pitchFamily="34" charset="0"/>
              </a:rPr>
              <a:t> into </a:t>
            </a:r>
            <a:r>
              <a:rPr lang="en-US" sz="1200" dirty="0">
                <a:latin typeface="Arial Narrow" pitchFamily="34" charset="0"/>
              </a:rPr>
              <a:t>a tidal bulge, the tide rises (e.g. X). As it rotates </a:t>
            </a:r>
            <a:r>
              <a:rPr lang="en-US" sz="1200" i="1" dirty="0">
                <a:latin typeface="Arial Narrow" pitchFamily="34" charset="0"/>
              </a:rPr>
              <a:t>out</a:t>
            </a:r>
            <a:r>
              <a:rPr lang="en-US" sz="1200" dirty="0">
                <a:latin typeface="Arial Narrow" pitchFamily="34" charset="0"/>
              </a:rPr>
              <a:t>, the tide falls. </a:t>
            </a:r>
            <a:endParaRPr lang="en-US" sz="800" dirty="0">
              <a:latin typeface="Arial Narrow" pitchFamily="34" charset="0"/>
            </a:endParaRPr>
          </a:p>
        </p:txBody>
      </p:sp>
      <p:sp>
        <p:nvSpPr>
          <p:cNvPr id="26" name="Rectangle 25"/>
          <p:cNvSpPr/>
          <p:nvPr/>
        </p:nvSpPr>
        <p:spPr>
          <a:xfrm>
            <a:off x="481438" y="1790125"/>
            <a:ext cx="5755875" cy="242375"/>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TextBox 36"/>
          <p:cNvSpPr txBox="1"/>
          <p:nvPr/>
        </p:nvSpPr>
        <p:spPr>
          <a:xfrm>
            <a:off x="852578" y="1763282"/>
            <a:ext cx="5092224" cy="276999"/>
          </a:xfrm>
          <a:prstGeom prst="rect">
            <a:avLst/>
          </a:prstGeom>
          <a:noFill/>
        </p:spPr>
        <p:txBody>
          <a:bodyPr wrap="square" rtlCol="0">
            <a:spAutoFit/>
          </a:bodyPr>
          <a:lstStyle/>
          <a:p>
            <a:pPr algn="ctr"/>
            <a:r>
              <a:rPr lang="en-US" sz="1200" b="1" dirty="0">
                <a:solidFill>
                  <a:schemeClr val="bg1"/>
                </a:solidFill>
                <a:latin typeface="Arial Narrow" pitchFamily="34" charset="0"/>
              </a:rPr>
              <a:t>If wind makes currents…….what makes wind?</a:t>
            </a:r>
            <a:endParaRPr lang="en-US" sz="1200" dirty="0">
              <a:solidFill>
                <a:schemeClr val="bg1"/>
              </a:solidFill>
              <a:latin typeface="Arial Narrow" pitchFamily="34" charset="0"/>
            </a:endParaRPr>
          </a:p>
        </p:txBody>
      </p:sp>
      <p:sp>
        <p:nvSpPr>
          <p:cNvPr id="38" name="Rectangle 37"/>
          <p:cNvSpPr/>
          <p:nvPr/>
        </p:nvSpPr>
        <p:spPr>
          <a:xfrm>
            <a:off x="476047" y="8486449"/>
            <a:ext cx="5822860" cy="284318"/>
          </a:xfrm>
          <a:prstGeom prst="rect">
            <a:avLst/>
          </a:prstGeom>
          <a:solidFill>
            <a:schemeClr val="tx1"/>
          </a:solidFill>
          <a:ln w="285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latin typeface="Arial Narrow" pitchFamily="34" charset="0"/>
              </a:rPr>
              <a:t>Activity: </a:t>
            </a:r>
            <a:r>
              <a:rPr lang="en-US" sz="1200" dirty="0">
                <a:solidFill>
                  <a:schemeClr val="bg1"/>
                </a:solidFill>
                <a:latin typeface="Arial Narrow" pitchFamily="34" charset="0"/>
              </a:rPr>
              <a:t>Find the location with &gt;4m tides in </a:t>
            </a:r>
            <a:r>
              <a:rPr lang="en-US" sz="1200" dirty="0" err="1">
                <a:solidFill>
                  <a:schemeClr val="bg1"/>
                </a:solidFill>
                <a:latin typeface="Arial Narrow" pitchFamily="34" charset="0"/>
              </a:rPr>
              <a:t>Qld</a:t>
            </a:r>
            <a:r>
              <a:rPr lang="en-US" sz="1200" dirty="0">
                <a:solidFill>
                  <a:schemeClr val="bg1"/>
                </a:solidFill>
                <a:latin typeface="Arial Narrow" pitchFamily="34" charset="0"/>
              </a:rPr>
              <a:t>. on </a:t>
            </a:r>
            <a:r>
              <a:rPr lang="en-US" sz="1200" i="1" dirty="0">
                <a:solidFill>
                  <a:schemeClr val="bg1"/>
                </a:solidFill>
                <a:latin typeface="Arial Narrow" pitchFamily="34" charset="0"/>
              </a:rPr>
              <a:t>www.bom.gov.au </a:t>
            </a:r>
            <a:r>
              <a:rPr lang="en-US" sz="1200" dirty="0">
                <a:solidFill>
                  <a:schemeClr val="bg1"/>
                </a:solidFill>
                <a:latin typeface="Arial Narrow" pitchFamily="34" charset="0"/>
              </a:rPr>
              <a:t>                  </a:t>
            </a:r>
            <a:r>
              <a:rPr lang="en-US" sz="1200" b="1" dirty="0">
                <a:solidFill>
                  <a:schemeClr val="bg1"/>
                </a:solidFill>
                <a:latin typeface="Arial Narrow" pitchFamily="34" charset="0"/>
              </a:rPr>
              <a:t>Ans.</a:t>
            </a:r>
            <a:endParaRPr lang="en-AU" sz="1200" b="1" dirty="0">
              <a:solidFill>
                <a:schemeClr val="bg1"/>
              </a:solidFill>
            </a:endParaRPr>
          </a:p>
        </p:txBody>
      </p:sp>
      <p:sp>
        <p:nvSpPr>
          <p:cNvPr id="3" name="Freeform 2"/>
          <p:cNvSpPr/>
          <p:nvPr/>
        </p:nvSpPr>
        <p:spPr>
          <a:xfrm>
            <a:off x="2765471" y="2188739"/>
            <a:ext cx="885664" cy="484332"/>
          </a:xfrm>
          <a:custGeom>
            <a:avLst/>
            <a:gdLst>
              <a:gd name="connsiteX0" fmla="*/ 860543 w 885664"/>
              <a:gd name="connsiteY0" fmla="*/ 55793 h 417534"/>
              <a:gd name="connsiteX1" fmla="*/ 835422 w 885664"/>
              <a:gd name="connsiteY1" fmla="*/ 111059 h 417534"/>
              <a:gd name="connsiteX2" fmla="*/ 785180 w 885664"/>
              <a:gd name="connsiteY2" fmla="*/ 126132 h 417534"/>
              <a:gd name="connsiteX3" fmla="*/ 770108 w 885664"/>
              <a:gd name="connsiteY3" fmla="*/ 131156 h 417534"/>
              <a:gd name="connsiteX4" fmla="*/ 719866 w 885664"/>
              <a:gd name="connsiteY4" fmla="*/ 136180 h 417534"/>
              <a:gd name="connsiteX5" fmla="*/ 619382 w 885664"/>
              <a:gd name="connsiteY5" fmla="*/ 131156 h 417534"/>
              <a:gd name="connsiteX6" fmla="*/ 589237 w 885664"/>
              <a:gd name="connsiteY6" fmla="*/ 121108 h 417534"/>
              <a:gd name="connsiteX7" fmla="*/ 579189 w 885664"/>
              <a:gd name="connsiteY7" fmla="*/ 111059 h 417534"/>
              <a:gd name="connsiteX8" fmla="*/ 549044 w 885664"/>
              <a:gd name="connsiteY8" fmla="*/ 101011 h 417534"/>
              <a:gd name="connsiteX9" fmla="*/ 528947 w 885664"/>
              <a:gd name="connsiteY9" fmla="*/ 90963 h 417534"/>
              <a:gd name="connsiteX10" fmla="*/ 498802 w 885664"/>
              <a:gd name="connsiteY10" fmla="*/ 70866 h 417534"/>
              <a:gd name="connsiteX11" fmla="*/ 478706 w 885664"/>
              <a:gd name="connsiteY11" fmla="*/ 45745 h 417534"/>
              <a:gd name="connsiteX12" fmla="*/ 463633 w 885664"/>
              <a:gd name="connsiteY12" fmla="*/ 40721 h 417534"/>
              <a:gd name="connsiteX13" fmla="*/ 448560 w 885664"/>
              <a:gd name="connsiteY13" fmla="*/ 30672 h 417534"/>
              <a:gd name="connsiteX14" fmla="*/ 403343 w 885664"/>
              <a:gd name="connsiteY14" fmla="*/ 10576 h 417534"/>
              <a:gd name="connsiteX15" fmla="*/ 383246 w 885664"/>
              <a:gd name="connsiteY15" fmla="*/ 5552 h 417534"/>
              <a:gd name="connsiteX16" fmla="*/ 368174 w 885664"/>
              <a:gd name="connsiteY16" fmla="*/ 527 h 417534"/>
              <a:gd name="connsiteX17" fmla="*/ 111941 w 885664"/>
              <a:gd name="connsiteY17" fmla="*/ 10576 h 417534"/>
              <a:gd name="connsiteX18" fmla="*/ 96868 w 885664"/>
              <a:gd name="connsiteY18" fmla="*/ 15600 h 417534"/>
              <a:gd name="connsiteX19" fmla="*/ 81796 w 885664"/>
              <a:gd name="connsiteY19" fmla="*/ 30672 h 417534"/>
              <a:gd name="connsiteX20" fmla="*/ 66723 w 885664"/>
              <a:gd name="connsiteY20" fmla="*/ 35697 h 417534"/>
              <a:gd name="connsiteX21" fmla="*/ 46626 w 885664"/>
              <a:gd name="connsiteY21" fmla="*/ 60817 h 417534"/>
              <a:gd name="connsiteX22" fmla="*/ 31554 w 885664"/>
              <a:gd name="connsiteY22" fmla="*/ 65842 h 417534"/>
              <a:gd name="connsiteX23" fmla="*/ 6433 w 885664"/>
              <a:gd name="connsiteY23" fmla="*/ 111059 h 417534"/>
              <a:gd name="connsiteX24" fmla="*/ 6433 w 885664"/>
              <a:gd name="connsiteY24" fmla="*/ 266809 h 417534"/>
              <a:gd name="connsiteX25" fmla="*/ 11457 w 885664"/>
              <a:gd name="connsiteY25" fmla="*/ 281881 h 417534"/>
              <a:gd name="connsiteX26" fmla="*/ 21506 w 885664"/>
              <a:gd name="connsiteY26" fmla="*/ 291930 h 417534"/>
              <a:gd name="connsiteX27" fmla="*/ 41602 w 885664"/>
              <a:gd name="connsiteY27" fmla="*/ 322075 h 417534"/>
              <a:gd name="connsiteX28" fmla="*/ 51651 w 885664"/>
              <a:gd name="connsiteY28" fmla="*/ 337147 h 417534"/>
              <a:gd name="connsiteX29" fmla="*/ 66723 w 885664"/>
              <a:gd name="connsiteY29" fmla="*/ 342171 h 417534"/>
              <a:gd name="connsiteX30" fmla="*/ 101892 w 885664"/>
              <a:gd name="connsiteY30" fmla="*/ 357244 h 417534"/>
              <a:gd name="connsiteX31" fmla="*/ 127013 w 885664"/>
              <a:gd name="connsiteY31" fmla="*/ 377341 h 417534"/>
              <a:gd name="connsiteX32" fmla="*/ 157158 w 885664"/>
              <a:gd name="connsiteY32" fmla="*/ 397437 h 417534"/>
              <a:gd name="connsiteX33" fmla="*/ 187303 w 885664"/>
              <a:gd name="connsiteY33" fmla="*/ 407486 h 417534"/>
              <a:gd name="connsiteX34" fmla="*/ 272714 w 885664"/>
              <a:gd name="connsiteY34" fmla="*/ 417534 h 417534"/>
              <a:gd name="connsiteX35" fmla="*/ 373198 w 885664"/>
              <a:gd name="connsiteY35" fmla="*/ 412510 h 417534"/>
              <a:gd name="connsiteX36" fmla="*/ 418415 w 885664"/>
              <a:gd name="connsiteY36" fmla="*/ 387389 h 417534"/>
              <a:gd name="connsiteX37" fmla="*/ 433488 w 885664"/>
              <a:gd name="connsiteY37" fmla="*/ 382365 h 417534"/>
              <a:gd name="connsiteX38" fmla="*/ 448560 w 885664"/>
              <a:gd name="connsiteY38" fmla="*/ 372316 h 417534"/>
              <a:gd name="connsiteX39" fmla="*/ 488754 w 885664"/>
              <a:gd name="connsiteY39" fmla="*/ 357244 h 417534"/>
              <a:gd name="connsiteX40" fmla="*/ 513875 w 885664"/>
              <a:gd name="connsiteY40" fmla="*/ 337147 h 417534"/>
              <a:gd name="connsiteX41" fmla="*/ 544020 w 885664"/>
              <a:gd name="connsiteY41" fmla="*/ 322075 h 417534"/>
              <a:gd name="connsiteX42" fmla="*/ 564117 w 885664"/>
              <a:gd name="connsiteY42" fmla="*/ 301978 h 417534"/>
              <a:gd name="connsiteX43" fmla="*/ 594262 w 885664"/>
              <a:gd name="connsiteY43" fmla="*/ 291930 h 417534"/>
              <a:gd name="connsiteX44" fmla="*/ 619382 w 885664"/>
              <a:gd name="connsiteY44" fmla="*/ 276857 h 417534"/>
              <a:gd name="connsiteX45" fmla="*/ 659576 w 885664"/>
              <a:gd name="connsiteY45" fmla="*/ 261785 h 417534"/>
              <a:gd name="connsiteX46" fmla="*/ 679673 w 885664"/>
              <a:gd name="connsiteY46" fmla="*/ 256760 h 417534"/>
              <a:gd name="connsiteX47" fmla="*/ 734938 w 885664"/>
              <a:gd name="connsiteY47" fmla="*/ 251736 h 417534"/>
              <a:gd name="connsiteX48" fmla="*/ 820349 w 885664"/>
              <a:gd name="connsiteY48" fmla="*/ 261785 h 417534"/>
              <a:gd name="connsiteX49" fmla="*/ 850495 w 885664"/>
              <a:gd name="connsiteY49" fmla="*/ 271833 h 417534"/>
              <a:gd name="connsiteX50" fmla="*/ 885664 w 885664"/>
              <a:gd name="connsiteY50" fmla="*/ 301978 h 417534"/>
              <a:gd name="connsiteX51" fmla="*/ 885664 w 885664"/>
              <a:gd name="connsiteY51" fmla="*/ 307002 h 417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85664" h="417534">
                <a:moveTo>
                  <a:pt x="860543" y="55793"/>
                </a:moveTo>
                <a:cubicBezTo>
                  <a:pt x="857540" y="70807"/>
                  <a:pt x="854048" y="104850"/>
                  <a:pt x="835422" y="111059"/>
                </a:cubicBezTo>
                <a:cubicBezTo>
                  <a:pt x="763802" y="134934"/>
                  <a:pt x="838321" y="110949"/>
                  <a:pt x="785180" y="126132"/>
                </a:cubicBezTo>
                <a:cubicBezTo>
                  <a:pt x="780088" y="127587"/>
                  <a:pt x="775342" y="130351"/>
                  <a:pt x="770108" y="131156"/>
                </a:cubicBezTo>
                <a:cubicBezTo>
                  <a:pt x="753473" y="133715"/>
                  <a:pt x="736613" y="134505"/>
                  <a:pt x="719866" y="136180"/>
                </a:cubicBezTo>
                <a:cubicBezTo>
                  <a:pt x="686371" y="134505"/>
                  <a:pt x="652697" y="135000"/>
                  <a:pt x="619382" y="131156"/>
                </a:cubicBezTo>
                <a:cubicBezTo>
                  <a:pt x="608860" y="129942"/>
                  <a:pt x="589237" y="121108"/>
                  <a:pt x="589237" y="121108"/>
                </a:cubicBezTo>
                <a:cubicBezTo>
                  <a:pt x="585888" y="117758"/>
                  <a:pt x="583426" y="113177"/>
                  <a:pt x="579189" y="111059"/>
                </a:cubicBezTo>
                <a:cubicBezTo>
                  <a:pt x="569715" y="106322"/>
                  <a:pt x="558518" y="105748"/>
                  <a:pt x="549044" y="101011"/>
                </a:cubicBezTo>
                <a:lnTo>
                  <a:pt x="528947" y="90963"/>
                </a:lnTo>
                <a:cubicBezTo>
                  <a:pt x="505909" y="67922"/>
                  <a:pt x="535302" y="95200"/>
                  <a:pt x="498802" y="70866"/>
                </a:cubicBezTo>
                <a:cubicBezTo>
                  <a:pt x="468074" y="50380"/>
                  <a:pt x="512300" y="72619"/>
                  <a:pt x="478706" y="45745"/>
                </a:cubicBezTo>
                <a:cubicBezTo>
                  <a:pt x="474570" y="42437"/>
                  <a:pt x="468657" y="42396"/>
                  <a:pt x="463633" y="40721"/>
                </a:cubicBezTo>
                <a:cubicBezTo>
                  <a:pt x="458609" y="37371"/>
                  <a:pt x="453803" y="33668"/>
                  <a:pt x="448560" y="30672"/>
                </a:cubicBezTo>
                <a:cubicBezTo>
                  <a:pt x="436304" y="23668"/>
                  <a:pt x="416263" y="14883"/>
                  <a:pt x="403343" y="10576"/>
                </a:cubicBezTo>
                <a:cubicBezTo>
                  <a:pt x="396792" y="8392"/>
                  <a:pt x="389885" y="7449"/>
                  <a:pt x="383246" y="5552"/>
                </a:cubicBezTo>
                <a:cubicBezTo>
                  <a:pt x="378154" y="4097"/>
                  <a:pt x="373198" y="2202"/>
                  <a:pt x="368174" y="527"/>
                </a:cubicBezTo>
                <a:cubicBezTo>
                  <a:pt x="352226" y="890"/>
                  <a:pt x="185220" y="-4079"/>
                  <a:pt x="111941" y="10576"/>
                </a:cubicBezTo>
                <a:cubicBezTo>
                  <a:pt x="106748" y="11615"/>
                  <a:pt x="101892" y="13925"/>
                  <a:pt x="96868" y="15600"/>
                </a:cubicBezTo>
                <a:cubicBezTo>
                  <a:pt x="91844" y="20624"/>
                  <a:pt x="87708" y="26731"/>
                  <a:pt x="81796" y="30672"/>
                </a:cubicBezTo>
                <a:cubicBezTo>
                  <a:pt x="77389" y="33610"/>
                  <a:pt x="70859" y="32388"/>
                  <a:pt x="66723" y="35697"/>
                </a:cubicBezTo>
                <a:cubicBezTo>
                  <a:pt x="46177" y="52134"/>
                  <a:pt x="67119" y="48521"/>
                  <a:pt x="46626" y="60817"/>
                </a:cubicBezTo>
                <a:cubicBezTo>
                  <a:pt x="42085" y="63542"/>
                  <a:pt x="36578" y="64167"/>
                  <a:pt x="31554" y="65842"/>
                </a:cubicBezTo>
                <a:cubicBezTo>
                  <a:pt x="8519" y="100393"/>
                  <a:pt x="15276" y="84530"/>
                  <a:pt x="6433" y="111059"/>
                </a:cubicBezTo>
                <a:cubicBezTo>
                  <a:pt x="-2437" y="182025"/>
                  <a:pt x="-1849" y="159138"/>
                  <a:pt x="6433" y="266809"/>
                </a:cubicBezTo>
                <a:cubicBezTo>
                  <a:pt x="6839" y="272089"/>
                  <a:pt x="8732" y="277340"/>
                  <a:pt x="11457" y="281881"/>
                </a:cubicBezTo>
                <a:cubicBezTo>
                  <a:pt x="13894" y="285943"/>
                  <a:pt x="18664" y="288140"/>
                  <a:pt x="21506" y="291930"/>
                </a:cubicBezTo>
                <a:cubicBezTo>
                  <a:pt x="28752" y="301591"/>
                  <a:pt x="34903" y="312027"/>
                  <a:pt x="41602" y="322075"/>
                </a:cubicBezTo>
                <a:cubicBezTo>
                  <a:pt x="44951" y="327099"/>
                  <a:pt x="45923" y="335238"/>
                  <a:pt x="51651" y="337147"/>
                </a:cubicBezTo>
                <a:lnTo>
                  <a:pt x="66723" y="342171"/>
                </a:lnTo>
                <a:cubicBezTo>
                  <a:pt x="104561" y="367397"/>
                  <a:pt x="56476" y="337781"/>
                  <a:pt x="101892" y="357244"/>
                </a:cubicBezTo>
                <a:cubicBezTo>
                  <a:pt x="121024" y="365443"/>
                  <a:pt x="112603" y="366533"/>
                  <a:pt x="127013" y="377341"/>
                </a:cubicBezTo>
                <a:cubicBezTo>
                  <a:pt x="136674" y="384587"/>
                  <a:pt x="145701" y="393618"/>
                  <a:pt x="157158" y="397437"/>
                </a:cubicBezTo>
                <a:cubicBezTo>
                  <a:pt x="167206" y="400787"/>
                  <a:pt x="176793" y="406172"/>
                  <a:pt x="187303" y="407486"/>
                </a:cubicBezTo>
                <a:cubicBezTo>
                  <a:pt x="242545" y="414391"/>
                  <a:pt x="214077" y="411019"/>
                  <a:pt x="272714" y="417534"/>
                </a:cubicBezTo>
                <a:cubicBezTo>
                  <a:pt x="306209" y="415859"/>
                  <a:pt x="339788" y="415415"/>
                  <a:pt x="373198" y="412510"/>
                </a:cubicBezTo>
                <a:cubicBezTo>
                  <a:pt x="393698" y="410727"/>
                  <a:pt x="397613" y="394323"/>
                  <a:pt x="418415" y="387389"/>
                </a:cubicBezTo>
                <a:lnTo>
                  <a:pt x="433488" y="382365"/>
                </a:lnTo>
                <a:cubicBezTo>
                  <a:pt x="438512" y="379015"/>
                  <a:pt x="443010" y="374695"/>
                  <a:pt x="448560" y="372316"/>
                </a:cubicBezTo>
                <a:cubicBezTo>
                  <a:pt x="498015" y="351120"/>
                  <a:pt x="438519" y="385951"/>
                  <a:pt x="488754" y="357244"/>
                </a:cubicBezTo>
                <a:cubicBezTo>
                  <a:pt x="515808" y="341784"/>
                  <a:pt x="493248" y="353648"/>
                  <a:pt x="513875" y="337147"/>
                </a:cubicBezTo>
                <a:cubicBezTo>
                  <a:pt x="527790" y="326016"/>
                  <a:pt x="528099" y="327382"/>
                  <a:pt x="544020" y="322075"/>
                </a:cubicBezTo>
                <a:cubicBezTo>
                  <a:pt x="550719" y="315376"/>
                  <a:pt x="555129" y="304974"/>
                  <a:pt x="564117" y="301978"/>
                </a:cubicBezTo>
                <a:lnTo>
                  <a:pt x="594262" y="291930"/>
                </a:lnTo>
                <a:cubicBezTo>
                  <a:pt x="609221" y="276970"/>
                  <a:pt x="598512" y="284683"/>
                  <a:pt x="619382" y="276857"/>
                </a:cubicBezTo>
                <a:cubicBezTo>
                  <a:pt x="636381" y="270482"/>
                  <a:pt x="643604" y="266349"/>
                  <a:pt x="659576" y="261785"/>
                </a:cubicBezTo>
                <a:cubicBezTo>
                  <a:pt x="666216" y="259888"/>
                  <a:pt x="672828" y="257673"/>
                  <a:pt x="679673" y="256760"/>
                </a:cubicBezTo>
                <a:cubicBezTo>
                  <a:pt x="698008" y="254315"/>
                  <a:pt x="716516" y="253411"/>
                  <a:pt x="734938" y="251736"/>
                </a:cubicBezTo>
                <a:cubicBezTo>
                  <a:pt x="777904" y="255041"/>
                  <a:pt x="788313" y="252174"/>
                  <a:pt x="820349" y="261785"/>
                </a:cubicBezTo>
                <a:cubicBezTo>
                  <a:pt x="830494" y="264829"/>
                  <a:pt x="850495" y="271833"/>
                  <a:pt x="850495" y="271833"/>
                </a:cubicBezTo>
                <a:cubicBezTo>
                  <a:pt x="857920" y="276783"/>
                  <a:pt x="885664" y="293856"/>
                  <a:pt x="885664" y="301978"/>
                </a:cubicBezTo>
                <a:lnTo>
                  <a:pt x="885664" y="30700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p:cNvSpPr txBox="1"/>
          <p:nvPr/>
        </p:nvSpPr>
        <p:spPr>
          <a:xfrm>
            <a:off x="2821515" y="2222191"/>
            <a:ext cx="375275" cy="369332"/>
          </a:xfrm>
          <a:prstGeom prst="rect">
            <a:avLst/>
          </a:prstGeom>
          <a:noFill/>
        </p:spPr>
        <p:txBody>
          <a:bodyPr wrap="square" rtlCol="0">
            <a:spAutoFit/>
          </a:bodyPr>
          <a:lstStyle/>
          <a:p>
            <a:r>
              <a:rPr lang="en-AU" b="1" dirty="0"/>
              <a:t>H</a:t>
            </a:r>
          </a:p>
        </p:txBody>
      </p:sp>
      <p:sp>
        <p:nvSpPr>
          <p:cNvPr id="39" name="TextBox 38"/>
          <p:cNvSpPr txBox="1"/>
          <p:nvPr/>
        </p:nvSpPr>
        <p:spPr>
          <a:xfrm>
            <a:off x="4004390" y="2217314"/>
            <a:ext cx="375275" cy="369332"/>
          </a:xfrm>
          <a:prstGeom prst="rect">
            <a:avLst/>
          </a:prstGeom>
          <a:noFill/>
        </p:spPr>
        <p:txBody>
          <a:bodyPr wrap="square" rtlCol="0">
            <a:spAutoFit/>
          </a:bodyPr>
          <a:lstStyle/>
          <a:p>
            <a:r>
              <a:rPr lang="en-AU" b="1" dirty="0"/>
              <a:t>L</a:t>
            </a:r>
          </a:p>
        </p:txBody>
      </p:sp>
      <p:sp>
        <p:nvSpPr>
          <p:cNvPr id="41" name="TextBox 40"/>
          <p:cNvSpPr txBox="1"/>
          <p:nvPr/>
        </p:nvSpPr>
        <p:spPr>
          <a:xfrm>
            <a:off x="2478918" y="2558958"/>
            <a:ext cx="734700" cy="215444"/>
          </a:xfrm>
          <a:prstGeom prst="rect">
            <a:avLst/>
          </a:prstGeom>
          <a:noFill/>
        </p:spPr>
        <p:txBody>
          <a:bodyPr wrap="square" rtlCol="0">
            <a:spAutoFit/>
          </a:bodyPr>
          <a:lstStyle/>
          <a:p>
            <a:r>
              <a:rPr lang="en-AU" sz="800" dirty="0">
                <a:latin typeface="Arial Narrow" panose="020B0606020202030204" pitchFamily="34" charset="0"/>
              </a:rPr>
              <a:t>Balloon</a:t>
            </a:r>
          </a:p>
        </p:txBody>
      </p:sp>
      <p:sp>
        <p:nvSpPr>
          <p:cNvPr id="11" name="Right Arrow 10"/>
          <p:cNvSpPr/>
          <p:nvPr/>
        </p:nvSpPr>
        <p:spPr>
          <a:xfrm>
            <a:off x="3167471" y="2332157"/>
            <a:ext cx="733114" cy="16277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bg1"/>
                </a:solidFill>
                <a:latin typeface="Arial Narrow" panose="020B0606020202030204" pitchFamily="34" charset="0"/>
              </a:rPr>
              <a:t>wind</a:t>
            </a:r>
          </a:p>
        </p:txBody>
      </p:sp>
      <p:sp>
        <p:nvSpPr>
          <p:cNvPr id="13" name="Up Arrow 12"/>
          <p:cNvSpPr/>
          <p:nvPr/>
        </p:nvSpPr>
        <p:spPr>
          <a:xfrm rot="10800000">
            <a:off x="2795191" y="4456696"/>
            <a:ext cx="539030" cy="966465"/>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AU" sz="800" dirty="0">
                <a:solidFill>
                  <a:schemeClr val="tx1"/>
                </a:solidFill>
                <a:latin typeface="Arial Narrow" panose="020B0606020202030204" pitchFamily="34" charset="0"/>
              </a:rPr>
              <a:t> </a:t>
            </a:r>
            <a:r>
              <a:rPr lang="en-AU" sz="1600" dirty="0">
                <a:solidFill>
                  <a:schemeClr val="tx1"/>
                </a:solidFill>
                <a:latin typeface="Arial Narrow" panose="020B0606020202030204" pitchFamily="34" charset="0"/>
              </a:rPr>
              <a:t>cold</a:t>
            </a:r>
            <a:r>
              <a:rPr lang="en-AU" sz="800" dirty="0">
                <a:solidFill>
                  <a:schemeClr val="tx1"/>
                </a:solidFill>
                <a:latin typeface="Arial Narrow" panose="020B0606020202030204" pitchFamily="34" charset="0"/>
              </a:rPr>
              <a:t> air sinking</a:t>
            </a:r>
          </a:p>
        </p:txBody>
      </p:sp>
      <p:sp>
        <p:nvSpPr>
          <p:cNvPr id="50" name="Up Arrow 49"/>
          <p:cNvSpPr/>
          <p:nvPr/>
        </p:nvSpPr>
        <p:spPr>
          <a:xfrm>
            <a:off x="3652956" y="4463259"/>
            <a:ext cx="539030" cy="982191"/>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en-AU" sz="1600" dirty="0">
                <a:solidFill>
                  <a:schemeClr val="tx1"/>
                </a:solidFill>
                <a:latin typeface="Arial Narrow" panose="020B0606020202030204" pitchFamily="34" charset="0"/>
              </a:rPr>
              <a:t>warm</a:t>
            </a:r>
            <a:r>
              <a:rPr lang="en-AU" sz="800" dirty="0">
                <a:solidFill>
                  <a:schemeClr val="tx1"/>
                </a:solidFill>
                <a:latin typeface="Arial Narrow" panose="020B0606020202030204" pitchFamily="34" charset="0"/>
              </a:rPr>
              <a:t> air rising</a:t>
            </a:r>
          </a:p>
        </p:txBody>
      </p:sp>
      <p:sp>
        <p:nvSpPr>
          <p:cNvPr id="59" name="TextBox 58"/>
          <p:cNvSpPr txBox="1"/>
          <p:nvPr/>
        </p:nvSpPr>
        <p:spPr>
          <a:xfrm>
            <a:off x="2907886" y="5385254"/>
            <a:ext cx="375275" cy="369332"/>
          </a:xfrm>
          <a:prstGeom prst="rect">
            <a:avLst/>
          </a:prstGeom>
          <a:noFill/>
        </p:spPr>
        <p:txBody>
          <a:bodyPr wrap="square" rtlCol="0">
            <a:spAutoFit/>
          </a:bodyPr>
          <a:lstStyle/>
          <a:p>
            <a:r>
              <a:rPr lang="en-AU" dirty="0"/>
              <a:t>H</a:t>
            </a:r>
          </a:p>
        </p:txBody>
      </p:sp>
      <p:sp>
        <p:nvSpPr>
          <p:cNvPr id="60" name="TextBox 59"/>
          <p:cNvSpPr txBox="1"/>
          <p:nvPr/>
        </p:nvSpPr>
        <p:spPr>
          <a:xfrm>
            <a:off x="3778098" y="5385254"/>
            <a:ext cx="375275" cy="369332"/>
          </a:xfrm>
          <a:prstGeom prst="rect">
            <a:avLst/>
          </a:prstGeom>
          <a:noFill/>
        </p:spPr>
        <p:txBody>
          <a:bodyPr wrap="square" rtlCol="0">
            <a:spAutoFit/>
          </a:bodyPr>
          <a:lstStyle/>
          <a:p>
            <a:r>
              <a:rPr lang="en-AU" dirty="0"/>
              <a:t>L</a:t>
            </a:r>
          </a:p>
        </p:txBody>
      </p:sp>
      <p:sp>
        <p:nvSpPr>
          <p:cNvPr id="62" name="Oval 61"/>
          <p:cNvSpPr/>
          <p:nvPr/>
        </p:nvSpPr>
        <p:spPr>
          <a:xfrm>
            <a:off x="3710448" y="6520447"/>
            <a:ext cx="587884" cy="5515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Moon</a:t>
            </a:r>
          </a:p>
        </p:txBody>
      </p:sp>
      <p:sp>
        <p:nvSpPr>
          <p:cNvPr id="16" name="Oval 15"/>
          <p:cNvSpPr/>
          <p:nvPr/>
        </p:nvSpPr>
        <p:spPr>
          <a:xfrm>
            <a:off x="2622974" y="7378300"/>
            <a:ext cx="923332" cy="91055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Arial Narrow" panose="020B0606020202030204" pitchFamily="34" charset="0"/>
              </a:rPr>
              <a:t>Earth</a:t>
            </a:r>
          </a:p>
        </p:txBody>
      </p:sp>
      <p:sp>
        <p:nvSpPr>
          <p:cNvPr id="63" name="Up-Down Arrow 62"/>
          <p:cNvSpPr/>
          <p:nvPr/>
        </p:nvSpPr>
        <p:spPr>
          <a:xfrm rot="2295926">
            <a:off x="3570043" y="6978575"/>
            <a:ext cx="138667" cy="479687"/>
          </a:xfrm>
          <a:prstGeom prst="up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4" name="Oval 73"/>
          <p:cNvSpPr/>
          <p:nvPr/>
        </p:nvSpPr>
        <p:spPr>
          <a:xfrm rot="2725000">
            <a:off x="3061187" y="7463218"/>
            <a:ext cx="610677" cy="1796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TextBox 63"/>
          <p:cNvSpPr txBox="1"/>
          <p:nvPr/>
        </p:nvSpPr>
        <p:spPr>
          <a:xfrm>
            <a:off x="3545278" y="7166503"/>
            <a:ext cx="992023" cy="461665"/>
          </a:xfrm>
          <a:prstGeom prst="rect">
            <a:avLst/>
          </a:prstGeom>
          <a:noFill/>
        </p:spPr>
        <p:txBody>
          <a:bodyPr wrap="square" rtlCol="0">
            <a:spAutoFit/>
          </a:bodyPr>
          <a:lstStyle/>
          <a:p>
            <a:pPr algn="ctr"/>
            <a:r>
              <a:rPr lang="en-AU" sz="1200" b="1" dirty="0">
                <a:latin typeface="Arial Narrow" panose="020B0606020202030204" pitchFamily="34" charset="0"/>
              </a:rPr>
              <a:t>Gravitational pull</a:t>
            </a:r>
          </a:p>
        </p:txBody>
      </p:sp>
      <p:sp>
        <p:nvSpPr>
          <p:cNvPr id="66" name="TextBox 65"/>
          <p:cNvSpPr txBox="1"/>
          <p:nvPr/>
        </p:nvSpPr>
        <p:spPr>
          <a:xfrm>
            <a:off x="2618036" y="6669730"/>
            <a:ext cx="915992" cy="584775"/>
          </a:xfrm>
          <a:prstGeom prst="rect">
            <a:avLst/>
          </a:prstGeom>
          <a:noFill/>
        </p:spPr>
        <p:txBody>
          <a:bodyPr wrap="square" rtlCol="0">
            <a:spAutoFit/>
          </a:bodyPr>
          <a:lstStyle/>
          <a:p>
            <a:r>
              <a:rPr lang="en-AU" sz="800" dirty="0">
                <a:latin typeface="Arial Narrow" panose="020B0606020202030204" pitchFamily="34" charset="0"/>
              </a:rPr>
              <a:t>Water on Earth is pulled towards the moon to make a </a:t>
            </a:r>
          </a:p>
          <a:p>
            <a:r>
              <a:rPr lang="en-AU" sz="800" dirty="0">
                <a:latin typeface="Arial Narrow" panose="020B0606020202030204" pitchFamily="34" charset="0"/>
              </a:rPr>
              <a:t>‘tidal bulge’</a:t>
            </a:r>
          </a:p>
        </p:txBody>
      </p:sp>
      <p:sp>
        <p:nvSpPr>
          <p:cNvPr id="76" name="Oval 75"/>
          <p:cNvSpPr/>
          <p:nvPr/>
        </p:nvSpPr>
        <p:spPr>
          <a:xfrm rot="2725000">
            <a:off x="2481303" y="8016978"/>
            <a:ext cx="610677" cy="17966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8" name="Straight Arrow Connector 77"/>
          <p:cNvCxnSpPr/>
          <p:nvPr/>
        </p:nvCxnSpPr>
        <p:spPr>
          <a:xfrm>
            <a:off x="3163576" y="7118981"/>
            <a:ext cx="89454" cy="3209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3433344" y="8029523"/>
            <a:ext cx="67609" cy="1140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16" idx="1"/>
          </p:cNvCxnSpPr>
          <p:nvPr/>
        </p:nvCxnSpPr>
        <p:spPr>
          <a:xfrm flipH="1">
            <a:off x="2666645" y="7511648"/>
            <a:ext cx="91548" cy="1311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2498331" y="8013700"/>
            <a:ext cx="674239" cy="215444"/>
          </a:xfrm>
          <a:prstGeom prst="rect">
            <a:avLst/>
          </a:prstGeom>
          <a:noFill/>
        </p:spPr>
        <p:txBody>
          <a:bodyPr wrap="square" rtlCol="0">
            <a:spAutoFit/>
          </a:bodyPr>
          <a:lstStyle/>
          <a:p>
            <a:r>
              <a:rPr lang="en-AU" sz="800" dirty="0">
                <a:latin typeface="Arial Narrow" panose="020B0606020202030204" pitchFamily="34" charset="0"/>
              </a:rPr>
              <a:t>High Tide</a:t>
            </a:r>
          </a:p>
        </p:txBody>
      </p:sp>
      <p:sp>
        <p:nvSpPr>
          <p:cNvPr id="100" name="TextBox 99"/>
          <p:cNvSpPr txBox="1"/>
          <p:nvPr/>
        </p:nvSpPr>
        <p:spPr>
          <a:xfrm>
            <a:off x="4355428" y="8552427"/>
            <a:ext cx="734346"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marine &amp; ocean tab</a:t>
            </a:r>
          </a:p>
        </p:txBody>
      </p:sp>
      <p:sp>
        <p:nvSpPr>
          <p:cNvPr id="2" name="Rectangle 1"/>
          <p:cNvSpPr/>
          <p:nvPr/>
        </p:nvSpPr>
        <p:spPr>
          <a:xfrm>
            <a:off x="5367825" y="8528762"/>
            <a:ext cx="875433" cy="1936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Sarina</a:t>
            </a:r>
          </a:p>
        </p:txBody>
      </p:sp>
      <p:sp>
        <p:nvSpPr>
          <p:cNvPr id="65" name="TextBox 64"/>
          <p:cNvSpPr txBox="1"/>
          <p:nvPr/>
        </p:nvSpPr>
        <p:spPr>
          <a:xfrm>
            <a:off x="3458258" y="8023701"/>
            <a:ext cx="626036" cy="215444"/>
          </a:xfrm>
          <a:prstGeom prst="rect">
            <a:avLst/>
          </a:prstGeom>
          <a:noFill/>
        </p:spPr>
        <p:txBody>
          <a:bodyPr wrap="square" rtlCol="0">
            <a:spAutoFit/>
          </a:bodyPr>
          <a:lstStyle/>
          <a:p>
            <a:r>
              <a:rPr lang="en-AU" sz="800" dirty="0">
                <a:latin typeface="Arial Narrow" panose="020B0606020202030204" pitchFamily="34" charset="0"/>
              </a:rPr>
              <a:t>Low Tide</a:t>
            </a:r>
          </a:p>
        </p:txBody>
      </p:sp>
      <p:sp>
        <p:nvSpPr>
          <p:cNvPr id="69" name="TextBox 68"/>
          <p:cNvSpPr txBox="1"/>
          <p:nvPr/>
        </p:nvSpPr>
        <p:spPr>
          <a:xfrm>
            <a:off x="3134037" y="7448719"/>
            <a:ext cx="571267" cy="215444"/>
          </a:xfrm>
          <a:prstGeom prst="rect">
            <a:avLst/>
          </a:prstGeom>
          <a:noFill/>
        </p:spPr>
        <p:txBody>
          <a:bodyPr wrap="square" rtlCol="0">
            <a:spAutoFit/>
          </a:bodyPr>
          <a:lstStyle/>
          <a:p>
            <a:r>
              <a:rPr lang="en-AU" sz="800" dirty="0">
                <a:latin typeface="Arial Narrow" panose="020B0606020202030204" pitchFamily="34" charset="0"/>
              </a:rPr>
              <a:t>High Tide</a:t>
            </a:r>
          </a:p>
        </p:txBody>
      </p:sp>
      <p:sp>
        <p:nvSpPr>
          <p:cNvPr id="70" name="TextBox 69"/>
          <p:cNvSpPr txBox="1"/>
          <p:nvPr/>
        </p:nvSpPr>
        <p:spPr>
          <a:xfrm>
            <a:off x="2468219" y="7438015"/>
            <a:ext cx="695357" cy="215444"/>
          </a:xfrm>
          <a:prstGeom prst="rect">
            <a:avLst/>
          </a:prstGeom>
          <a:noFill/>
        </p:spPr>
        <p:txBody>
          <a:bodyPr wrap="square" rtlCol="0">
            <a:spAutoFit/>
          </a:bodyPr>
          <a:lstStyle/>
          <a:p>
            <a:r>
              <a:rPr lang="en-AU" sz="800" dirty="0">
                <a:latin typeface="Arial Narrow" panose="020B0606020202030204" pitchFamily="34" charset="0"/>
              </a:rPr>
              <a:t>Low  Tide</a:t>
            </a:r>
          </a:p>
        </p:txBody>
      </p:sp>
      <p:pic>
        <p:nvPicPr>
          <p:cNvPr id="68" name="Picture 6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57708" t="49095" b="12931"/>
          <a:stretch/>
        </p:blipFill>
        <p:spPr>
          <a:xfrm>
            <a:off x="2553872" y="2819671"/>
            <a:ext cx="1872097" cy="1080119"/>
          </a:xfrm>
          <a:prstGeom prst="rect">
            <a:avLst/>
          </a:prstGeom>
          <a:ln w="28575">
            <a:solidFill>
              <a:schemeClr val="tx1"/>
            </a:solidFill>
          </a:ln>
          <a:effectLst/>
        </p:spPr>
      </p:pic>
      <p:sp>
        <p:nvSpPr>
          <p:cNvPr id="4" name="TextBox 3"/>
          <p:cNvSpPr txBox="1"/>
          <p:nvPr/>
        </p:nvSpPr>
        <p:spPr>
          <a:xfrm>
            <a:off x="2866998" y="3063784"/>
            <a:ext cx="467223" cy="369332"/>
          </a:xfrm>
          <a:prstGeom prst="rect">
            <a:avLst/>
          </a:prstGeom>
          <a:noFill/>
        </p:spPr>
        <p:txBody>
          <a:bodyPr wrap="square" rtlCol="0">
            <a:spAutoFit/>
          </a:bodyPr>
          <a:lstStyle/>
          <a:p>
            <a:r>
              <a:rPr lang="en-AU" b="1" dirty="0">
                <a:solidFill>
                  <a:schemeClr val="bg1"/>
                </a:solidFill>
              </a:rPr>
              <a:t>H</a:t>
            </a:r>
          </a:p>
        </p:txBody>
      </p:sp>
      <p:sp>
        <p:nvSpPr>
          <p:cNvPr id="71" name="TextBox 70"/>
          <p:cNvSpPr txBox="1"/>
          <p:nvPr/>
        </p:nvSpPr>
        <p:spPr>
          <a:xfrm>
            <a:off x="3808059" y="3573888"/>
            <a:ext cx="375275" cy="369332"/>
          </a:xfrm>
          <a:prstGeom prst="rect">
            <a:avLst/>
          </a:prstGeom>
          <a:noFill/>
        </p:spPr>
        <p:txBody>
          <a:bodyPr wrap="square" rtlCol="0">
            <a:spAutoFit/>
          </a:bodyPr>
          <a:lstStyle/>
          <a:p>
            <a:r>
              <a:rPr lang="en-AU" b="1" dirty="0"/>
              <a:t>L</a:t>
            </a:r>
          </a:p>
        </p:txBody>
      </p:sp>
      <p:sp>
        <p:nvSpPr>
          <p:cNvPr id="19" name="Freeform 18"/>
          <p:cNvSpPr/>
          <p:nvPr/>
        </p:nvSpPr>
        <p:spPr>
          <a:xfrm>
            <a:off x="3172570" y="3464292"/>
            <a:ext cx="605528" cy="169454"/>
          </a:xfrm>
          <a:custGeom>
            <a:avLst/>
            <a:gdLst>
              <a:gd name="connsiteX0" fmla="*/ 0 w 605528"/>
              <a:gd name="connsiteY0" fmla="*/ 34282 h 169454"/>
              <a:gd name="connsiteX1" fmla="*/ 39757 w 605528"/>
              <a:gd name="connsiteY1" fmla="*/ 66087 h 169454"/>
              <a:gd name="connsiteX2" fmla="*/ 63611 w 605528"/>
              <a:gd name="connsiteY2" fmla="*/ 89941 h 169454"/>
              <a:gd name="connsiteX3" fmla="*/ 111319 w 605528"/>
              <a:gd name="connsiteY3" fmla="*/ 97892 h 169454"/>
              <a:gd name="connsiteX4" fmla="*/ 182880 w 605528"/>
              <a:gd name="connsiteY4" fmla="*/ 129698 h 169454"/>
              <a:gd name="connsiteX5" fmla="*/ 206734 w 605528"/>
              <a:gd name="connsiteY5" fmla="*/ 137649 h 169454"/>
              <a:gd name="connsiteX6" fmla="*/ 413468 w 605528"/>
              <a:gd name="connsiteY6" fmla="*/ 129698 h 169454"/>
              <a:gd name="connsiteX7" fmla="*/ 492981 w 605528"/>
              <a:gd name="connsiteY7" fmla="*/ 105844 h 169454"/>
              <a:gd name="connsiteX8" fmla="*/ 540689 w 605528"/>
              <a:gd name="connsiteY8" fmla="*/ 89941 h 169454"/>
              <a:gd name="connsiteX9" fmla="*/ 564543 w 605528"/>
              <a:gd name="connsiteY9" fmla="*/ 66087 h 169454"/>
              <a:gd name="connsiteX10" fmla="*/ 596348 w 605528"/>
              <a:gd name="connsiteY10" fmla="*/ 50185 h 169454"/>
              <a:gd name="connsiteX11" fmla="*/ 588397 w 605528"/>
              <a:gd name="connsiteY11" fmla="*/ 26331 h 169454"/>
              <a:gd name="connsiteX12" fmla="*/ 540689 w 605528"/>
              <a:gd name="connsiteY12" fmla="*/ 10428 h 169454"/>
              <a:gd name="connsiteX13" fmla="*/ 564543 w 605528"/>
              <a:gd name="connsiteY13" fmla="*/ 10428 h 169454"/>
              <a:gd name="connsiteX14" fmla="*/ 588397 w 605528"/>
              <a:gd name="connsiteY14" fmla="*/ 18379 h 169454"/>
              <a:gd name="connsiteX15" fmla="*/ 596348 w 605528"/>
              <a:gd name="connsiteY15" fmla="*/ 161503 h 169454"/>
              <a:gd name="connsiteX16" fmla="*/ 596348 w 605528"/>
              <a:gd name="connsiteY16" fmla="*/ 169454 h 16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5528" h="169454">
                <a:moveTo>
                  <a:pt x="0" y="34282"/>
                </a:moveTo>
                <a:cubicBezTo>
                  <a:pt x="13252" y="44884"/>
                  <a:pt x="26985" y="54911"/>
                  <a:pt x="39757" y="66087"/>
                </a:cubicBezTo>
                <a:cubicBezTo>
                  <a:pt x="48220" y="73492"/>
                  <a:pt x="53335" y="85374"/>
                  <a:pt x="63611" y="89941"/>
                </a:cubicBezTo>
                <a:cubicBezTo>
                  <a:pt x="78344" y="96489"/>
                  <a:pt x="95416" y="95242"/>
                  <a:pt x="111319" y="97892"/>
                </a:cubicBezTo>
                <a:cubicBezTo>
                  <a:pt x="149119" y="123093"/>
                  <a:pt x="126109" y="110774"/>
                  <a:pt x="182880" y="129698"/>
                </a:cubicBezTo>
                <a:lnTo>
                  <a:pt x="206734" y="137649"/>
                </a:lnTo>
                <a:cubicBezTo>
                  <a:pt x="275645" y="134999"/>
                  <a:pt x="344632" y="133870"/>
                  <a:pt x="413468" y="129698"/>
                </a:cubicBezTo>
                <a:cubicBezTo>
                  <a:pt x="509417" y="123883"/>
                  <a:pt x="437813" y="130363"/>
                  <a:pt x="492981" y="105844"/>
                </a:cubicBezTo>
                <a:cubicBezTo>
                  <a:pt x="508299" y="99036"/>
                  <a:pt x="540689" y="89941"/>
                  <a:pt x="540689" y="89941"/>
                </a:cubicBezTo>
                <a:cubicBezTo>
                  <a:pt x="548640" y="81990"/>
                  <a:pt x="555393" y="72623"/>
                  <a:pt x="564543" y="66087"/>
                </a:cubicBezTo>
                <a:cubicBezTo>
                  <a:pt x="574188" y="59198"/>
                  <a:pt x="590250" y="60349"/>
                  <a:pt x="596348" y="50185"/>
                </a:cubicBezTo>
                <a:cubicBezTo>
                  <a:pt x="600660" y="42998"/>
                  <a:pt x="595217" y="31203"/>
                  <a:pt x="588397" y="26331"/>
                </a:cubicBezTo>
                <a:cubicBezTo>
                  <a:pt x="574757" y="16588"/>
                  <a:pt x="556592" y="15729"/>
                  <a:pt x="540689" y="10428"/>
                </a:cubicBezTo>
                <a:cubicBezTo>
                  <a:pt x="516093" y="2229"/>
                  <a:pt x="480574" y="-8231"/>
                  <a:pt x="564543" y="10428"/>
                </a:cubicBezTo>
                <a:cubicBezTo>
                  <a:pt x="572725" y="12246"/>
                  <a:pt x="580446" y="15729"/>
                  <a:pt x="588397" y="18379"/>
                </a:cubicBezTo>
                <a:cubicBezTo>
                  <a:pt x="614700" y="97285"/>
                  <a:pt x="605108" y="47630"/>
                  <a:pt x="596348" y="161503"/>
                </a:cubicBezTo>
                <a:cubicBezTo>
                  <a:pt x="596145" y="164146"/>
                  <a:pt x="596348" y="166804"/>
                  <a:pt x="596348" y="169454"/>
                </a:cubicBezTo>
              </a:path>
            </a:pathLst>
          </a:custGeom>
          <a:noFill/>
          <a:ln w="571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p:cNvSpPr txBox="1"/>
          <p:nvPr/>
        </p:nvSpPr>
        <p:spPr>
          <a:xfrm>
            <a:off x="3606636" y="5701873"/>
            <a:ext cx="1249723" cy="253916"/>
          </a:xfrm>
          <a:prstGeom prst="rect">
            <a:avLst/>
          </a:prstGeom>
          <a:noFill/>
        </p:spPr>
        <p:txBody>
          <a:bodyPr wrap="square" rtlCol="0">
            <a:spAutoFit/>
          </a:bodyPr>
          <a:lstStyle/>
          <a:p>
            <a:r>
              <a:rPr lang="en-AU" sz="1050" dirty="0">
                <a:latin typeface="Arial Narrow" panose="020B0606020202030204" pitchFamily="34" charset="0"/>
              </a:rPr>
              <a:t>e.g. 990 </a:t>
            </a:r>
            <a:r>
              <a:rPr lang="en-AU" sz="1050" dirty="0" err="1">
                <a:latin typeface="Arial Narrow" panose="020B0606020202030204" pitchFamily="34" charset="0"/>
              </a:rPr>
              <a:t>hPa</a:t>
            </a:r>
            <a:endParaRPr lang="en-AU" sz="1050" dirty="0">
              <a:latin typeface="Arial Narrow" panose="020B0606020202030204" pitchFamily="34" charset="0"/>
            </a:endParaRPr>
          </a:p>
        </p:txBody>
      </p:sp>
      <p:sp>
        <p:nvSpPr>
          <p:cNvPr id="75" name="TextBox 74"/>
          <p:cNvSpPr txBox="1"/>
          <p:nvPr/>
        </p:nvSpPr>
        <p:spPr>
          <a:xfrm>
            <a:off x="2486243" y="5703911"/>
            <a:ext cx="1115925" cy="253916"/>
          </a:xfrm>
          <a:prstGeom prst="rect">
            <a:avLst/>
          </a:prstGeom>
          <a:noFill/>
        </p:spPr>
        <p:txBody>
          <a:bodyPr wrap="square" rtlCol="0">
            <a:spAutoFit/>
          </a:bodyPr>
          <a:lstStyle/>
          <a:p>
            <a:pPr algn="ctr"/>
            <a:r>
              <a:rPr lang="en-AU" sz="1050" dirty="0">
                <a:latin typeface="Arial Narrow" panose="020B0606020202030204" pitchFamily="34" charset="0"/>
              </a:rPr>
              <a:t>e.g. 1020 </a:t>
            </a:r>
            <a:r>
              <a:rPr lang="en-AU" sz="1050" dirty="0" err="1">
                <a:latin typeface="Arial Narrow" panose="020B0606020202030204" pitchFamily="34" charset="0"/>
              </a:rPr>
              <a:t>hPa</a:t>
            </a:r>
            <a:endParaRPr lang="en-AU" sz="1050" dirty="0">
              <a:latin typeface="Arial Narrow" panose="020B0606020202030204" pitchFamily="34" charset="0"/>
            </a:endParaRPr>
          </a:p>
        </p:txBody>
      </p:sp>
      <p:sp>
        <p:nvSpPr>
          <p:cNvPr id="7" name="TextBox 6"/>
          <p:cNvSpPr txBox="1"/>
          <p:nvPr/>
        </p:nvSpPr>
        <p:spPr>
          <a:xfrm>
            <a:off x="3305604" y="7712758"/>
            <a:ext cx="248281" cy="369332"/>
          </a:xfrm>
          <a:prstGeom prst="rect">
            <a:avLst/>
          </a:prstGeom>
          <a:noFill/>
        </p:spPr>
        <p:txBody>
          <a:bodyPr wrap="square" rtlCol="0">
            <a:spAutoFit/>
          </a:bodyPr>
          <a:lstStyle/>
          <a:p>
            <a:r>
              <a:rPr lang="en-AU" dirty="0"/>
              <a:t>X</a:t>
            </a:r>
          </a:p>
        </p:txBody>
      </p:sp>
      <p:cxnSp>
        <p:nvCxnSpPr>
          <p:cNvPr id="73" name="Straight Connector 72">
            <a:extLst>
              <a:ext uri="{FF2B5EF4-FFF2-40B4-BE49-F238E27FC236}">
                <a16:creationId xmlns:a16="http://schemas.microsoft.com/office/drawing/2014/main" id="{FC9CC039-666B-4C2A-A9C6-BEEA73B97B48}"/>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2517A583-FC88-4E3C-91CE-0AF91057CCB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3" name="TextBox 82">
            <a:extLst>
              <a:ext uri="{FF2B5EF4-FFF2-40B4-BE49-F238E27FC236}">
                <a16:creationId xmlns:a16="http://schemas.microsoft.com/office/drawing/2014/main" id="{B224A613-0FEB-4CEA-9CAA-09A02A67587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5" name="Straight Connector 24">
            <a:extLst>
              <a:ext uri="{FF2B5EF4-FFF2-40B4-BE49-F238E27FC236}">
                <a16:creationId xmlns:a16="http://schemas.microsoft.com/office/drawing/2014/main" id="{9AA812B3-22B8-A0C5-FA78-89A166598C31}"/>
              </a:ext>
            </a:extLst>
          </p:cNvPr>
          <p:cNvCxnSpPr>
            <a:cxnSpLocks/>
          </p:cNvCxnSpPr>
          <p:nvPr/>
        </p:nvCxnSpPr>
        <p:spPr>
          <a:xfrm flipH="1">
            <a:off x="450023"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36">
            <a:extLst>
              <a:ext uri="{FF2B5EF4-FFF2-40B4-BE49-F238E27FC236}">
                <a16:creationId xmlns:a16="http://schemas.microsoft.com/office/drawing/2014/main" id="{BF60C580-F230-99C0-7089-D6661C528CF1}"/>
              </a:ext>
            </a:extLst>
          </p:cNvPr>
          <p:cNvSpPr txBox="1"/>
          <p:nvPr/>
        </p:nvSpPr>
        <p:spPr>
          <a:xfrm>
            <a:off x="404664"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31" name="TextBox 36">
            <a:extLst>
              <a:ext uri="{FF2B5EF4-FFF2-40B4-BE49-F238E27FC236}">
                <a16:creationId xmlns:a16="http://schemas.microsoft.com/office/drawing/2014/main" id="{A4EBFF70-D1E4-21F7-3CED-08F2E0B63350}"/>
              </a:ext>
            </a:extLst>
          </p:cNvPr>
          <p:cNvSpPr txBox="1"/>
          <p:nvPr/>
        </p:nvSpPr>
        <p:spPr>
          <a:xfrm>
            <a:off x="2913144"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34" name="TextBox 33">
            <a:extLst>
              <a:ext uri="{FF2B5EF4-FFF2-40B4-BE49-F238E27FC236}">
                <a16:creationId xmlns:a16="http://schemas.microsoft.com/office/drawing/2014/main" id="{4915FC46-3B19-40D7-4539-F1159BF04BA1}"/>
              </a:ext>
            </a:extLst>
          </p:cNvPr>
          <p:cNvSpPr txBox="1"/>
          <p:nvPr/>
        </p:nvSpPr>
        <p:spPr>
          <a:xfrm>
            <a:off x="6046100"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7</a:t>
            </a:r>
          </a:p>
        </p:txBody>
      </p:sp>
      <p:sp>
        <p:nvSpPr>
          <p:cNvPr id="36" name="TextBox 35">
            <a:extLst>
              <a:ext uri="{FF2B5EF4-FFF2-40B4-BE49-F238E27FC236}">
                <a16:creationId xmlns:a16="http://schemas.microsoft.com/office/drawing/2014/main" id="{44A9785A-F7E3-04FD-516F-ADD4AEAB4960}"/>
              </a:ext>
            </a:extLst>
          </p:cNvPr>
          <p:cNvSpPr txBox="1"/>
          <p:nvPr/>
        </p:nvSpPr>
        <p:spPr>
          <a:xfrm>
            <a:off x="1413890" y="125075"/>
            <a:ext cx="4106515" cy="738664"/>
          </a:xfrm>
          <a:prstGeom prst="rect">
            <a:avLst/>
          </a:prstGeom>
          <a:noFill/>
        </p:spPr>
        <p:txBody>
          <a:bodyPr wrap="square" rtlCol="0">
            <a:spAutoFit/>
          </a:bodyPr>
          <a:lstStyle/>
          <a:p>
            <a:r>
              <a:rPr lang="en-US" b="1" dirty="0">
                <a:latin typeface="Arial Narrow" pitchFamily="34" charset="0"/>
              </a:rPr>
              <a:t>4. Water in motion – </a:t>
            </a:r>
            <a:r>
              <a:rPr lang="en-US" sz="1200" dirty="0">
                <a:latin typeface="Arial Narrow" pitchFamily="34" charset="0"/>
              </a:rPr>
              <a:t>Describe how surface ocean currents are driven by temperature, wind and gravity</a:t>
            </a:r>
          </a:p>
          <a:p>
            <a:r>
              <a:rPr lang="en-US" sz="1200" i="1" dirty="0">
                <a:latin typeface="Arial Narrow" pitchFamily="34" charset="0"/>
              </a:rPr>
              <a:t>(as opposed to ‘deep’ ocean currents driven by temperature &amp; salinity)</a:t>
            </a:r>
            <a:endParaRPr lang="en-US" sz="1100" i="1" dirty="0">
              <a:latin typeface="Arial Narrow" pitchFamily="34" charset="0"/>
            </a:endParaRPr>
          </a:p>
        </p:txBody>
      </p:sp>
      <p:sp>
        <p:nvSpPr>
          <p:cNvPr id="40" name="TextBox 17">
            <a:extLst>
              <a:ext uri="{FF2B5EF4-FFF2-40B4-BE49-F238E27FC236}">
                <a16:creationId xmlns:a16="http://schemas.microsoft.com/office/drawing/2014/main" id="{12FA87A9-C781-4D5F-27DB-FE2A263B70B0}"/>
              </a:ext>
            </a:extLst>
          </p:cNvPr>
          <p:cNvSpPr txBox="1"/>
          <p:nvPr/>
        </p:nvSpPr>
        <p:spPr>
          <a:xfrm>
            <a:off x="5494832" y="20335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3105172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a16="http://schemas.microsoft.com/office/drawing/2014/main" id="{302509D5-4D04-4C90-92F6-4858A66060CA}"/>
              </a:ext>
            </a:extLst>
          </p:cNvPr>
          <p:cNvSpPr txBox="1"/>
          <p:nvPr/>
        </p:nvSpPr>
        <p:spPr>
          <a:xfrm>
            <a:off x="1502633" y="107504"/>
            <a:ext cx="4078241" cy="769441"/>
          </a:xfrm>
          <a:prstGeom prst="rect">
            <a:avLst/>
          </a:prstGeom>
          <a:noFill/>
        </p:spPr>
        <p:txBody>
          <a:bodyPr wrap="square" rtlCol="0">
            <a:spAutoFit/>
          </a:bodyPr>
          <a:lstStyle/>
          <a:p>
            <a:r>
              <a:rPr lang="en-US" sz="2000" b="1" dirty="0">
                <a:latin typeface="Arial Narrow" pitchFamily="34" charset="0"/>
              </a:rPr>
              <a:t>Describe</a:t>
            </a:r>
            <a:r>
              <a:rPr lang="en-US" sz="1200" dirty="0">
                <a:latin typeface="Arial Narrow" pitchFamily="34" charset="0"/>
              </a:rPr>
              <a:t> how surface ocean currents are driven by temperature, wind and gravity</a:t>
            </a:r>
          </a:p>
          <a:p>
            <a:r>
              <a:rPr lang="en-US" sz="1200" i="1" dirty="0">
                <a:latin typeface="Arial Narrow" pitchFamily="34" charset="0"/>
              </a:rPr>
              <a:t>(as opposed to ‘deep’ ocean currents driven by temperature &amp; salinity)</a:t>
            </a:r>
            <a:endParaRPr lang="en-US" sz="1100" i="1" dirty="0">
              <a:latin typeface="Arial Narrow" pitchFamily="34" charset="0"/>
            </a:endParaRPr>
          </a:p>
        </p:txBody>
      </p:sp>
      <p:sp>
        <p:nvSpPr>
          <p:cNvPr id="80" name="TextBox 79">
            <a:extLst>
              <a:ext uri="{FF2B5EF4-FFF2-40B4-BE49-F238E27FC236}">
                <a16:creationId xmlns:a16="http://schemas.microsoft.com/office/drawing/2014/main" id="{2517A583-FC88-4E3C-91CE-0AF91057CCB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83" name="TextBox 82">
            <a:extLst>
              <a:ext uri="{FF2B5EF4-FFF2-40B4-BE49-F238E27FC236}">
                <a16:creationId xmlns:a16="http://schemas.microsoft.com/office/drawing/2014/main" id="{B224A613-0FEB-4CEA-9CAA-09A02A67587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 name="Rectangle 7">
            <a:extLst>
              <a:ext uri="{FF2B5EF4-FFF2-40B4-BE49-F238E27FC236}">
                <a16:creationId xmlns:a16="http://schemas.microsoft.com/office/drawing/2014/main" id="{F8AE824F-863D-C1A9-DCE4-BA8EA98CE503}"/>
              </a:ext>
            </a:extLst>
          </p:cNvPr>
          <p:cNvSpPr/>
          <p:nvPr/>
        </p:nvSpPr>
        <p:spPr>
          <a:xfrm>
            <a:off x="508863" y="975059"/>
            <a:ext cx="5844292" cy="777340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AU" sz="1600" dirty="0">
              <a:solidFill>
                <a:schemeClr val="tx1"/>
              </a:solidFill>
            </a:endParaRPr>
          </a:p>
        </p:txBody>
      </p:sp>
      <p:sp>
        <p:nvSpPr>
          <p:cNvPr id="4" name="TextBox 36">
            <a:extLst>
              <a:ext uri="{FF2B5EF4-FFF2-40B4-BE49-F238E27FC236}">
                <a16:creationId xmlns:a16="http://schemas.microsoft.com/office/drawing/2014/main" id="{A28E1E73-3F8F-7677-0E9B-23831CD0B786}"/>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CB33BB0C-C537-5602-4D2F-6304F8AEA0D6}"/>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6" name="TextBox 5">
            <a:extLst>
              <a:ext uri="{FF2B5EF4-FFF2-40B4-BE49-F238E27FC236}">
                <a16:creationId xmlns:a16="http://schemas.microsoft.com/office/drawing/2014/main" id="{BAA23236-9BE1-4C55-64D8-07CD5FB0355E}"/>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8</a:t>
            </a:r>
          </a:p>
        </p:txBody>
      </p:sp>
      <p:sp>
        <p:nvSpPr>
          <p:cNvPr id="7" name="TextBox 17">
            <a:extLst>
              <a:ext uri="{FF2B5EF4-FFF2-40B4-BE49-F238E27FC236}">
                <a16:creationId xmlns:a16="http://schemas.microsoft.com/office/drawing/2014/main" id="{39B553E0-56FD-3C8B-3B37-2AFCB5E0AFD1}"/>
              </a:ext>
            </a:extLst>
          </p:cNvPr>
          <p:cNvSpPr txBox="1"/>
          <p:nvPr/>
        </p:nvSpPr>
        <p:spPr>
          <a:xfrm>
            <a:off x="5489508" y="14553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3752194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518983" y="1019802"/>
            <a:ext cx="5718329" cy="1077218"/>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b="1" dirty="0">
                <a:latin typeface="Arial Narrow" pitchFamily="34" charset="0"/>
              </a:rPr>
              <a:t>Imagine the ocean </a:t>
            </a:r>
            <a:r>
              <a:rPr lang="en-US" sz="1600" b="1" i="1" dirty="0">
                <a:latin typeface="Arial Narrow" pitchFamily="34" charset="0"/>
              </a:rPr>
              <a:t>without</a:t>
            </a:r>
            <a:r>
              <a:rPr lang="en-US" sz="1600" b="1" dirty="0">
                <a:latin typeface="Arial Narrow" pitchFamily="34" charset="0"/>
              </a:rPr>
              <a:t> currents….</a:t>
            </a:r>
            <a:r>
              <a:rPr lang="en-US" sz="1200" dirty="0">
                <a:latin typeface="Arial Narrow" pitchFamily="34" charset="0"/>
              </a:rPr>
              <a:t>There would be no recycling of food, no free-ride for migratory species, no dispersal of larvae from one ecosystem to the next. There would be no movement of heat around the earth, no oxygen in the deep oceans, or movement of sediment from one place to the next. Earth would be very different indeed. There are many different types of currents. Some have very interesting and quirky names. I wonder why? Let’s find out!</a:t>
            </a:r>
            <a:endParaRPr lang="en-US" sz="1200" b="1" dirty="0">
              <a:latin typeface="Arial Narrow" pitchFamily="34" charset="0"/>
            </a:endParaRPr>
          </a:p>
        </p:txBody>
      </p:sp>
      <p:sp>
        <p:nvSpPr>
          <p:cNvPr id="38" name="TextBox 37"/>
          <p:cNvSpPr txBox="1"/>
          <p:nvPr/>
        </p:nvSpPr>
        <p:spPr>
          <a:xfrm>
            <a:off x="476671" y="2107976"/>
            <a:ext cx="6048672" cy="338554"/>
          </a:xfrm>
          <a:prstGeom prst="rect">
            <a:avLst/>
          </a:prstGeom>
          <a:noFill/>
        </p:spPr>
        <p:txBody>
          <a:bodyPr wrap="square" rtlCol="0" anchor="ctr">
            <a:spAutoFit/>
          </a:bodyPr>
          <a:lstStyle/>
          <a:p>
            <a:r>
              <a:rPr lang="en-US" sz="1600" b="1" dirty="0">
                <a:latin typeface="Arial Narrow" pitchFamily="34" charset="0"/>
              </a:rPr>
              <a:t>The Name Game: </a:t>
            </a:r>
            <a:r>
              <a:rPr lang="en-US" sz="1200" b="1" dirty="0">
                <a:latin typeface="Arial Narrow" pitchFamily="34" charset="0"/>
              </a:rPr>
              <a:t>Name the current by matching their names to the descriptions below   </a:t>
            </a:r>
            <a:endParaRPr lang="en-US" sz="1000" b="1" dirty="0">
              <a:latin typeface="Arial Narrow" pitchFamily="34" charset="0"/>
            </a:endParaRPr>
          </a:p>
        </p:txBody>
      </p:sp>
      <p:sp>
        <p:nvSpPr>
          <p:cNvPr id="51" name="Rectangle 50"/>
          <p:cNvSpPr/>
          <p:nvPr/>
        </p:nvSpPr>
        <p:spPr>
          <a:xfrm>
            <a:off x="527443" y="2477991"/>
            <a:ext cx="5709869" cy="517040"/>
          </a:xfrm>
          <a:prstGeom prst="rect">
            <a:avLst/>
          </a:prstGeom>
          <a:solidFill>
            <a:schemeClr val="tx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TextBox 51"/>
          <p:cNvSpPr txBox="1"/>
          <p:nvPr/>
        </p:nvSpPr>
        <p:spPr>
          <a:xfrm>
            <a:off x="555624" y="2481952"/>
            <a:ext cx="5675665" cy="461665"/>
          </a:xfrm>
          <a:prstGeom prst="rect">
            <a:avLst/>
          </a:prstGeom>
          <a:solidFill>
            <a:schemeClr val="tx1"/>
          </a:solidFill>
          <a:ln>
            <a:solidFill>
              <a:schemeClr val="tx1"/>
            </a:solidFill>
          </a:ln>
          <a:effectLst/>
        </p:spPr>
        <p:txBody>
          <a:bodyPr wrap="square" rtlCol="0">
            <a:spAutoFit/>
          </a:bodyPr>
          <a:lstStyle/>
          <a:p>
            <a:r>
              <a:rPr lang="en-AU" sz="1200" b="1" dirty="0">
                <a:solidFill>
                  <a:schemeClr val="bg1"/>
                </a:solidFill>
                <a:latin typeface="Arial Narrow" panose="020B0606020202030204" pitchFamily="34" charset="0"/>
              </a:rPr>
              <a:t>         Upwelling           </a:t>
            </a:r>
            <a:r>
              <a:rPr lang="en-AU" sz="1200" b="1" dirty="0" err="1">
                <a:solidFill>
                  <a:schemeClr val="bg1"/>
                </a:solidFill>
                <a:latin typeface="Arial Narrow" panose="020B0606020202030204" pitchFamily="34" charset="0"/>
              </a:rPr>
              <a:t>Downwelling</a:t>
            </a:r>
            <a:r>
              <a:rPr lang="en-AU" sz="1200" b="1" dirty="0">
                <a:solidFill>
                  <a:schemeClr val="bg1"/>
                </a:solidFill>
                <a:latin typeface="Arial Narrow" panose="020B0606020202030204" pitchFamily="34" charset="0"/>
              </a:rPr>
              <a:t>           Ocean gyres            El Nino             La Nina                 Langmuir circulation             Ekman Spiral                Rip Current           Ocean Eddy Current</a:t>
            </a:r>
          </a:p>
        </p:txBody>
      </p:sp>
      <p:sp>
        <p:nvSpPr>
          <p:cNvPr id="2" name="Up Arrow 1"/>
          <p:cNvSpPr/>
          <p:nvPr/>
        </p:nvSpPr>
        <p:spPr>
          <a:xfrm>
            <a:off x="518983" y="3088520"/>
            <a:ext cx="1391313" cy="990899"/>
          </a:xfrm>
          <a:prstGeom prst="upArrow">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891659" y="3228733"/>
            <a:ext cx="741300" cy="830997"/>
          </a:xfrm>
          <a:prstGeom prst="rect">
            <a:avLst/>
          </a:prstGeom>
          <a:noFill/>
        </p:spPr>
        <p:txBody>
          <a:bodyPr wrap="square" rtlCol="0">
            <a:spAutoFit/>
          </a:bodyPr>
          <a:lstStyle/>
          <a:p>
            <a:r>
              <a:rPr lang="en-US" sz="800" dirty="0">
                <a:latin typeface="Arial Narrow" pitchFamily="34" charset="0"/>
              </a:rPr>
              <a:t>Vertical currents that bring nutrient-rich, cold water </a:t>
            </a:r>
            <a:r>
              <a:rPr lang="en-US" sz="800" b="1" dirty="0">
                <a:latin typeface="Arial Narrow" pitchFamily="34" charset="0"/>
              </a:rPr>
              <a:t>UP</a:t>
            </a:r>
            <a:r>
              <a:rPr lang="en-US" sz="800" dirty="0">
                <a:latin typeface="Arial Narrow" pitchFamily="34" charset="0"/>
              </a:rPr>
              <a:t> from the bottom.</a:t>
            </a:r>
          </a:p>
        </p:txBody>
      </p:sp>
      <p:sp>
        <p:nvSpPr>
          <p:cNvPr id="17" name="Up Arrow 16"/>
          <p:cNvSpPr/>
          <p:nvPr/>
        </p:nvSpPr>
        <p:spPr>
          <a:xfrm rot="10800000">
            <a:off x="520366" y="5866880"/>
            <a:ext cx="1391313" cy="1285920"/>
          </a:xfrm>
          <a:prstGeom prst="upArrow">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893043" y="5883072"/>
            <a:ext cx="704837" cy="1077218"/>
          </a:xfrm>
          <a:prstGeom prst="rect">
            <a:avLst/>
          </a:prstGeom>
          <a:noFill/>
        </p:spPr>
        <p:txBody>
          <a:bodyPr wrap="square" rtlCol="0">
            <a:spAutoFit/>
          </a:bodyPr>
          <a:lstStyle/>
          <a:p>
            <a:r>
              <a:rPr lang="en-US" sz="800" dirty="0">
                <a:latin typeface="Arial Narrow" pitchFamily="34" charset="0"/>
              </a:rPr>
              <a:t>Vertical currents that send water back DOWN to the bottom. </a:t>
            </a:r>
            <a:r>
              <a:rPr lang="en-US" sz="800" i="1" dirty="0">
                <a:latin typeface="Arial Narrow" pitchFamily="34" charset="0"/>
              </a:rPr>
              <a:t>Hint: </a:t>
            </a:r>
            <a:r>
              <a:rPr lang="en-US" sz="800" dirty="0">
                <a:latin typeface="Arial Narrow" pitchFamily="34" charset="0"/>
              </a:rPr>
              <a:t>the opposite to an upwelling </a:t>
            </a:r>
            <a:endParaRPr lang="en-AU" dirty="0"/>
          </a:p>
        </p:txBody>
      </p:sp>
      <p:sp>
        <p:nvSpPr>
          <p:cNvPr id="5" name="Rectangle 4"/>
          <p:cNvSpPr/>
          <p:nvPr/>
        </p:nvSpPr>
        <p:spPr>
          <a:xfrm>
            <a:off x="2101093" y="3171298"/>
            <a:ext cx="2088232" cy="94348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1" name="Rectangle 10"/>
          <p:cNvSpPr/>
          <p:nvPr/>
        </p:nvSpPr>
        <p:spPr>
          <a:xfrm>
            <a:off x="548370" y="4524823"/>
            <a:ext cx="1416316" cy="954107"/>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800" dirty="0">
                <a:latin typeface="Arial Narrow" pitchFamily="34" charset="0"/>
              </a:rPr>
              <a:t>A current that flows in a downward </a:t>
            </a:r>
            <a:r>
              <a:rPr lang="en-US" sz="800" b="1" dirty="0">
                <a:latin typeface="Arial Narrow" pitchFamily="34" charset="0"/>
              </a:rPr>
              <a:t>spiral </a:t>
            </a:r>
            <a:r>
              <a:rPr lang="en-US" sz="800" dirty="0">
                <a:latin typeface="Arial Narrow" pitchFamily="34" charset="0"/>
              </a:rPr>
              <a:t>pattern deflecting left in the southern hemisphere and right in the northern hemisphere due to the Coriolis Effect. Physicist Ekman first explained it in 1902.</a:t>
            </a:r>
          </a:p>
        </p:txBody>
      </p:sp>
      <p:sp>
        <p:nvSpPr>
          <p:cNvPr id="13" name="Rectangle 12"/>
          <p:cNvSpPr/>
          <p:nvPr/>
        </p:nvSpPr>
        <p:spPr>
          <a:xfrm>
            <a:off x="4381526" y="3160677"/>
            <a:ext cx="1858519" cy="984885"/>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900" dirty="0">
                <a:latin typeface="Arial Narrow" pitchFamily="34" charset="0"/>
              </a:rPr>
              <a:t>This current delivers nutrients UP from the deep. Primary producers (such as phytoplankton and algae) LOVE nutrients. They use them to carry out photosynthesis which helps them to grow and become food for consumers.</a:t>
            </a:r>
          </a:p>
          <a:p>
            <a:pPr algn="just"/>
            <a:endParaRPr lang="en-US" sz="400" dirty="0">
              <a:latin typeface="Arial Narrow" pitchFamily="34" charset="0"/>
            </a:endParaRPr>
          </a:p>
        </p:txBody>
      </p:sp>
      <p:sp>
        <p:nvSpPr>
          <p:cNvPr id="16" name="Rectangle 15"/>
          <p:cNvSpPr/>
          <p:nvPr/>
        </p:nvSpPr>
        <p:spPr>
          <a:xfrm>
            <a:off x="2092241" y="4524823"/>
            <a:ext cx="4140984" cy="507831"/>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900" dirty="0">
                <a:latin typeface="Arial Narrow" pitchFamily="34" charset="0"/>
              </a:rPr>
              <a:t>A surface current that resembles a ‘corkscrew’ type of flow, named after its discoverer Irving Langmuir. It produces long streaks that go for several kilometers and sit 10-50m apart </a:t>
            </a:r>
            <a:br>
              <a:rPr lang="en-US" sz="900" dirty="0">
                <a:latin typeface="Arial Narrow" pitchFamily="34" charset="0"/>
              </a:rPr>
            </a:br>
            <a:r>
              <a:rPr lang="en-US" sz="900" dirty="0">
                <a:latin typeface="Arial Narrow" pitchFamily="34" charset="0"/>
              </a:rPr>
              <a:t>(0-6m deep). Sometimes the streaks carry floating material, bubbles or algae.</a:t>
            </a:r>
          </a:p>
        </p:txBody>
      </p:sp>
      <p:sp>
        <p:nvSpPr>
          <p:cNvPr id="19" name="Rectangle 18"/>
          <p:cNvSpPr/>
          <p:nvPr/>
        </p:nvSpPr>
        <p:spPr>
          <a:xfrm>
            <a:off x="540168" y="7502200"/>
            <a:ext cx="2818207" cy="954107"/>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pPr algn="just"/>
            <a:r>
              <a:rPr lang="en-US" sz="800" dirty="0">
                <a:latin typeface="Arial Narrow" pitchFamily="34" charset="0"/>
              </a:rPr>
              <a:t>The name means ‘the little boy’ or ‘Christ child’ in Spanish. It was first named by fishermen in Peru to warn their people of the occasional (unwelcomed) return of a </a:t>
            </a:r>
            <a:r>
              <a:rPr lang="en-US" sz="800" b="1" dirty="0">
                <a:latin typeface="Arial Narrow" pitchFamily="34" charset="0"/>
              </a:rPr>
              <a:t>warm water current </a:t>
            </a:r>
            <a:r>
              <a:rPr lang="en-US" sz="800" dirty="0">
                <a:latin typeface="Arial Narrow" pitchFamily="34" charset="0"/>
              </a:rPr>
              <a:t>around Christmas time. The warm water would stop nutrient-rich </a:t>
            </a:r>
            <a:r>
              <a:rPr lang="en-US" sz="800" dirty="0" err="1">
                <a:latin typeface="Arial Narrow" pitchFamily="34" charset="0"/>
              </a:rPr>
              <a:t>upwellings</a:t>
            </a:r>
            <a:r>
              <a:rPr lang="en-US" sz="800" dirty="0">
                <a:latin typeface="Arial Narrow" pitchFamily="34" charset="0"/>
              </a:rPr>
              <a:t> near Peru from reaching the surface. The name is now used by people around the world to cast blame on the havoc wreaked by weather due to the transfer of heat and energy from one side of the Pacific to the other. </a:t>
            </a:r>
            <a:endParaRPr lang="en-AU" sz="800" dirty="0"/>
          </a:p>
        </p:txBody>
      </p:sp>
      <p:sp>
        <p:nvSpPr>
          <p:cNvPr id="33" name="Rectangle 32"/>
          <p:cNvSpPr/>
          <p:nvPr/>
        </p:nvSpPr>
        <p:spPr>
          <a:xfrm>
            <a:off x="2096489" y="5409804"/>
            <a:ext cx="1499734" cy="169072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1" name="Rectangle 20"/>
          <p:cNvSpPr/>
          <p:nvPr/>
        </p:nvSpPr>
        <p:spPr>
          <a:xfrm>
            <a:off x="5168265" y="5413608"/>
            <a:ext cx="1064960" cy="338554"/>
          </a:xfrm>
          <a:prstGeom prst="rect">
            <a:avLst/>
          </a:prstGeom>
          <a:solidFill>
            <a:schemeClr val="bg1">
              <a:lumMod val="85000"/>
            </a:schemeClr>
          </a:solidFill>
          <a:ln w="28575">
            <a:solidFill>
              <a:schemeClr val="tx1"/>
            </a:solidFill>
          </a:ln>
          <a:effectLst>
            <a:outerShdw blurRad="50800" dist="38100" dir="2700000" algn="tl" rotWithShape="0">
              <a:prstClr val="black">
                <a:alpha val="40000"/>
              </a:prstClr>
            </a:outerShdw>
          </a:effectLst>
        </p:spPr>
        <p:txBody>
          <a:bodyPr wrap="square">
            <a:spAutoFit/>
          </a:bodyPr>
          <a:lstStyle/>
          <a:p>
            <a:r>
              <a:rPr lang="en-US" sz="800" dirty="0">
                <a:latin typeface="Arial Narrow" pitchFamily="34" charset="0"/>
              </a:rPr>
              <a:t>This name means ‘the little girl’ in Spanish. </a:t>
            </a:r>
            <a:endParaRPr lang="en-AU" sz="800" dirty="0"/>
          </a:p>
        </p:txBody>
      </p:sp>
      <p:sp>
        <p:nvSpPr>
          <p:cNvPr id="40" name="Rectangle 39"/>
          <p:cNvSpPr/>
          <p:nvPr/>
        </p:nvSpPr>
        <p:spPr>
          <a:xfrm>
            <a:off x="3454809" y="7496603"/>
            <a:ext cx="1631759" cy="955684"/>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7" name="Frame 26"/>
          <p:cNvSpPr/>
          <p:nvPr/>
        </p:nvSpPr>
        <p:spPr>
          <a:xfrm>
            <a:off x="541309" y="4107001"/>
            <a:ext cx="1421993"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42" name="Frame 41"/>
          <p:cNvSpPr/>
          <p:nvPr/>
        </p:nvSpPr>
        <p:spPr>
          <a:xfrm>
            <a:off x="4381525" y="4126794"/>
            <a:ext cx="1857170" cy="26660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Upwelling</a:t>
            </a:r>
          </a:p>
        </p:txBody>
      </p:sp>
      <p:sp>
        <p:nvSpPr>
          <p:cNvPr id="43" name="Frame 42"/>
          <p:cNvSpPr/>
          <p:nvPr/>
        </p:nvSpPr>
        <p:spPr>
          <a:xfrm>
            <a:off x="531746" y="5484428"/>
            <a:ext cx="1426105" cy="26567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Ekman Spiral</a:t>
            </a:r>
          </a:p>
        </p:txBody>
      </p:sp>
      <p:sp>
        <p:nvSpPr>
          <p:cNvPr id="44" name="Frame 43"/>
          <p:cNvSpPr/>
          <p:nvPr/>
        </p:nvSpPr>
        <p:spPr>
          <a:xfrm>
            <a:off x="2099743" y="5031968"/>
            <a:ext cx="4138952" cy="26660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Langmuir circulation</a:t>
            </a:r>
          </a:p>
        </p:txBody>
      </p:sp>
      <p:sp>
        <p:nvSpPr>
          <p:cNvPr id="45" name="Frame 44"/>
          <p:cNvSpPr/>
          <p:nvPr/>
        </p:nvSpPr>
        <p:spPr>
          <a:xfrm>
            <a:off x="2096489" y="7107567"/>
            <a:ext cx="1499734" cy="291938"/>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Rip current</a:t>
            </a:r>
          </a:p>
        </p:txBody>
      </p:sp>
      <p:sp>
        <p:nvSpPr>
          <p:cNvPr id="46" name="Frame 45"/>
          <p:cNvSpPr/>
          <p:nvPr/>
        </p:nvSpPr>
        <p:spPr>
          <a:xfrm>
            <a:off x="552696" y="7171252"/>
            <a:ext cx="1421993" cy="26567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err="1">
                <a:solidFill>
                  <a:schemeClr val="bg1">
                    <a:lumMod val="50000"/>
                  </a:schemeClr>
                </a:solidFill>
                <a:latin typeface="Comic Sans MS" panose="030F0702030302020204" pitchFamily="66" charset="0"/>
              </a:rPr>
              <a:t>Downwelling</a:t>
            </a:r>
            <a:endParaRPr lang="en-AU" sz="1200" dirty="0">
              <a:solidFill>
                <a:schemeClr val="bg1">
                  <a:lumMod val="50000"/>
                </a:schemeClr>
              </a:solidFill>
              <a:latin typeface="Comic Sans MS" panose="030F0702030302020204" pitchFamily="66" charset="0"/>
            </a:endParaRPr>
          </a:p>
        </p:txBody>
      </p:sp>
      <p:sp>
        <p:nvSpPr>
          <p:cNvPr id="47" name="Frame 46"/>
          <p:cNvSpPr/>
          <p:nvPr/>
        </p:nvSpPr>
        <p:spPr>
          <a:xfrm>
            <a:off x="538580" y="8462347"/>
            <a:ext cx="2819795"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El Nino</a:t>
            </a:r>
          </a:p>
        </p:txBody>
      </p:sp>
      <p:sp>
        <p:nvSpPr>
          <p:cNvPr id="48" name="Frame 47"/>
          <p:cNvSpPr/>
          <p:nvPr/>
        </p:nvSpPr>
        <p:spPr>
          <a:xfrm>
            <a:off x="3454810" y="8470882"/>
            <a:ext cx="1631758"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150" dirty="0">
                <a:solidFill>
                  <a:schemeClr val="bg1">
                    <a:lumMod val="50000"/>
                  </a:schemeClr>
                </a:solidFill>
                <a:latin typeface="Comic Sans MS" panose="030F0702030302020204" pitchFamily="66" charset="0"/>
              </a:rPr>
              <a:t>Langmuir circulation</a:t>
            </a:r>
          </a:p>
        </p:txBody>
      </p:sp>
      <p:sp>
        <p:nvSpPr>
          <p:cNvPr id="49" name="Frame 48"/>
          <p:cNvSpPr/>
          <p:nvPr/>
        </p:nvSpPr>
        <p:spPr>
          <a:xfrm>
            <a:off x="3707680" y="7114144"/>
            <a:ext cx="1378887" cy="27817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Ekman Spiral</a:t>
            </a:r>
          </a:p>
        </p:txBody>
      </p:sp>
      <p:sp>
        <p:nvSpPr>
          <p:cNvPr id="50" name="Frame 49"/>
          <p:cNvSpPr/>
          <p:nvPr/>
        </p:nvSpPr>
        <p:spPr>
          <a:xfrm>
            <a:off x="5161250" y="5758853"/>
            <a:ext cx="1062785" cy="26567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La Nina</a:t>
            </a:r>
          </a:p>
        </p:txBody>
      </p:sp>
      <p:sp>
        <p:nvSpPr>
          <p:cNvPr id="53" name="Rectangle 52"/>
          <p:cNvSpPr/>
          <p:nvPr/>
        </p:nvSpPr>
        <p:spPr>
          <a:xfrm>
            <a:off x="3707680" y="5409804"/>
            <a:ext cx="1378887" cy="17043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4" name="TextBox 3"/>
          <p:cNvSpPr txBox="1"/>
          <p:nvPr/>
        </p:nvSpPr>
        <p:spPr>
          <a:xfrm>
            <a:off x="564258" y="4096752"/>
            <a:ext cx="1399045" cy="276999"/>
          </a:xfrm>
          <a:prstGeom prst="rect">
            <a:avLst/>
          </a:prstGeom>
          <a:noFill/>
        </p:spPr>
        <p:txBody>
          <a:bodyPr wrap="square" rtlCol="0">
            <a:spAutoFit/>
          </a:bodyPr>
          <a:lstStyle/>
          <a:p>
            <a:pPr algn="ctr"/>
            <a:r>
              <a:rPr lang="en-AU" sz="1200" i="1" dirty="0">
                <a:latin typeface="Comic Sans MS" panose="030F0702030302020204" pitchFamily="66" charset="0"/>
              </a:rPr>
              <a:t>e.g. Upwelling</a:t>
            </a:r>
          </a:p>
        </p:txBody>
      </p:sp>
      <p:sp>
        <p:nvSpPr>
          <p:cNvPr id="8" name="Curved Up Arrow 7"/>
          <p:cNvSpPr/>
          <p:nvPr/>
        </p:nvSpPr>
        <p:spPr>
          <a:xfrm rot="16200000">
            <a:off x="3134685" y="3407363"/>
            <a:ext cx="724438" cy="432048"/>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54" name="Curved Up Arrow 53"/>
          <p:cNvSpPr/>
          <p:nvPr/>
        </p:nvSpPr>
        <p:spPr>
          <a:xfrm rot="5137879">
            <a:off x="2486259" y="3463572"/>
            <a:ext cx="724438" cy="432048"/>
          </a:xfrm>
          <a:prstGeom prst="curved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9" name="Left Arrow Callout 8"/>
          <p:cNvSpPr/>
          <p:nvPr/>
        </p:nvSpPr>
        <p:spPr>
          <a:xfrm>
            <a:off x="2136421" y="3250935"/>
            <a:ext cx="372148" cy="777581"/>
          </a:xfrm>
          <a:prstGeom prst="lef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200" dirty="0">
                <a:solidFill>
                  <a:schemeClr val="tx1"/>
                </a:solidFill>
                <a:latin typeface="Arial Narrow" panose="020B0606020202030204" pitchFamily="34" charset="0"/>
              </a:rPr>
              <a:t>Australia</a:t>
            </a:r>
          </a:p>
        </p:txBody>
      </p:sp>
      <p:sp>
        <p:nvSpPr>
          <p:cNvPr id="55" name="Left Arrow Callout 54"/>
          <p:cNvSpPr/>
          <p:nvPr/>
        </p:nvSpPr>
        <p:spPr>
          <a:xfrm rot="10800000">
            <a:off x="3796139" y="3250936"/>
            <a:ext cx="393186" cy="777580"/>
          </a:xfrm>
          <a:prstGeom prst="lef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dirty="0" err="1">
                <a:solidFill>
                  <a:schemeClr val="tx1"/>
                </a:solidFill>
                <a:latin typeface="Arial Narrow" panose="020B0606020202030204" pitchFamily="34" charset="0"/>
              </a:rPr>
              <a:t>Sth</a:t>
            </a:r>
            <a:r>
              <a:rPr lang="en-AU" sz="1100" dirty="0">
                <a:solidFill>
                  <a:schemeClr val="tx1"/>
                </a:solidFill>
                <a:latin typeface="Arial Narrow" panose="020B0606020202030204" pitchFamily="34" charset="0"/>
              </a:rPr>
              <a:t>. America</a:t>
            </a:r>
          </a:p>
        </p:txBody>
      </p:sp>
      <p:sp>
        <p:nvSpPr>
          <p:cNvPr id="10" name="TextBox 9"/>
          <p:cNvSpPr txBox="1"/>
          <p:nvPr/>
        </p:nvSpPr>
        <p:spPr>
          <a:xfrm>
            <a:off x="2736724" y="3429528"/>
            <a:ext cx="867213" cy="400110"/>
          </a:xfrm>
          <a:prstGeom prst="rect">
            <a:avLst/>
          </a:prstGeom>
          <a:noFill/>
        </p:spPr>
        <p:txBody>
          <a:bodyPr wrap="square" rtlCol="0">
            <a:spAutoFit/>
          </a:bodyPr>
          <a:lstStyle/>
          <a:p>
            <a:pPr algn="ctr"/>
            <a:r>
              <a:rPr lang="en-AU" sz="1000" dirty="0">
                <a:latin typeface="Arial Narrow" panose="020B0606020202030204" pitchFamily="34" charset="0"/>
              </a:rPr>
              <a:t>South </a:t>
            </a:r>
          </a:p>
          <a:p>
            <a:pPr algn="ctr"/>
            <a:r>
              <a:rPr lang="en-AU" sz="1000" dirty="0">
                <a:latin typeface="Arial Narrow" panose="020B0606020202030204" pitchFamily="34" charset="0"/>
              </a:rPr>
              <a:t>Pacific Ocean </a:t>
            </a:r>
          </a:p>
        </p:txBody>
      </p:sp>
      <p:sp>
        <p:nvSpPr>
          <p:cNvPr id="20" name="Left Arrow 19"/>
          <p:cNvSpPr/>
          <p:nvPr/>
        </p:nvSpPr>
        <p:spPr>
          <a:xfrm rot="3170446">
            <a:off x="4137879" y="5711158"/>
            <a:ext cx="948062" cy="341937"/>
          </a:xfrm>
          <a:prstGeom prst="lef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latin typeface="Arial Narrow" panose="020B0606020202030204" pitchFamily="34" charset="0"/>
              </a:rPr>
              <a:t>Wind</a:t>
            </a:r>
          </a:p>
        </p:txBody>
      </p:sp>
      <p:sp>
        <p:nvSpPr>
          <p:cNvPr id="22" name="Left Arrow 21"/>
          <p:cNvSpPr/>
          <p:nvPr/>
        </p:nvSpPr>
        <p:spPr>
          <a:xfrm rot="1107564">
            <a:off x="4188825" y="6177680"/>
            <a:ext cx="499340" cy="128805"/>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cxnSp>
        <p:nvCxnSpPr>
          <p:cNvPr id="25" name="Straight Arrow Connector 24"/>
          <p:cNvCxnSpPr/>
          <p:nvPr/>
        </p:nvCxnSpPr>
        <p:spPr>
          <a:xfrm flipH="1">
            <a:off x="4516150" y="6539735"/>
            <a:ext cx="147654" cy="1526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4317764" y="6431351"/>
            <a:ext cx="357024" cy="338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2" idx="3"/>
          </p:cNvCxnSpPr>
          <p:nvPr/>
        </p:nvCxnSpPr>
        <p:spPr>
          <a:xfrm flipH="1">
            <a:off x="4664660" y="6321137"/>
            <a:ext cx="10659" cy="7295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4611910" y="6741201"/>
            <a:ext cx="51894" cy="1331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674788" y="6874369"/>
            <a:ext cx="20923" cy="1291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771710" y="6285798"/>
            <a:ext cx="642357" cy="400110"/>
          </a:xfrm>
          <a:prstGeom prst="rect">
            <a:avLst/>
          </a:prstGeom>
          <a:noFill/>
        </p:spPr>
        <p:txBody>
          <a:bodyPr wrap="square" rtlCol="0">
            <a:spAutoFit/>
          </a:bodyPr>
          <a:lstStyle/>
          <a:p>
            <a:r>
              <a:rPr lang="en-AU" sz="1000" dirty="0">
                <a:latin typeface="Arial Narrow" panose="020B0606020202030204" pitchFamily="34" charset="0"/>
              </a:rPr>
              <a:t>Spiralling currents</a:t>
            </a:r>
          </a:p>
        </p:txBody>
      </p:sp>
      <p:sp>
        <p:nvSpPr>
          <p:cNvPr id="66" name="Up Arrow 65"/>
          <p:cNvSpPr/>
          <p:nvPr/>
        </p:nvSpPr>
        <p:spPr>
          <a:xfrm>
            <a:off x="2740665" y="5717907"/>
            <a:ext cx="278200" cy="840982"/>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0" name="Rectangle 69"/>
          <p:cNvSpPr/>
          <p:nvPr/>
        </p:nvSpPr>
        <p:spPr>
          <a:xfrm>
            <a:off x="2116735" y="6746865"/>
            <a:ext cx="1473123" cy="33928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latin typeface="Arial Narrow" panose="020B0606020202030204" pitchFamily="34" charset="0"/>
              </a:rPr>
              <a:t>Beach</a:t>
            </a:r>
          </a:p>
        </p:txBody>
      </p:sp>
      <p:sp>
        <p:nvSpPr>
          <p:cNvPr id="71" name="Rectangle 70"/>
          <p:cNvSpPr/>
          <p:nvPr/>
        </p:nvSpPr>
        <p:spPr>
          <a:xfrm>
            <a:off x="2492017" y="6567407"/>
            <a:ext cx="753288" cy="1170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72" name="TextBox 71"/>
          <p:cNvSpPr txBox="1"/>
          <p:nvPr/>
        </p:nvSpPr>
        <p:spPr>
          <a:xfrm>
            <a:off x="2231294" y="5915781"/>
            <a:ext cx="501325" cy="461665"/>
          </a:xfrm>
          <a:prstGeom prst="rect">
            <a:avLst/>
          </a:prstGeom>
          <a:noFill/>
        </p:spPr>
        <p:txBody>
          <a:bodyPr wrap="square" rtlCol="0">
            <a:spAutoFit/>
          </a:bodyPr>
          <a:lstStyle/>
          <a:p>
            <a:r>
              <a:rPr lang="en-AU" sz="1200" dirty="0">
                <a:latin typeface="Arial Narrow" panose="020B0606020202030204" pitchFamily="34" charset="0"/>
              </a:rPr>
              <a:t>Wave break</a:t>
            </a:r>
          </a:p>
        </p:txBody>
      </p:sp>
      <p:sp>
        <p:nvSpPr>
          <p:cNvPr id="73" name="TextBox 72"/>
          <p:cNvSpPr txBox="1"/>
          <p:nvPr/>
        </p:nvSpPr>
        <p:spPr>
          <a:xfrm>
            <a:off x="3036359" y="5914398"/>
            <a:ext cx="501325" cy="461665"/>
          </a:xfrm>
          <a:prstGeom prst="rect">
            <a:avLst/>
          </a:prstGeom>
          <a:noFill/>
        </p:spPr>
        <p:txBody>
          <a:bodyPr wrap="square" rtlCol="0">
            <a:spAutoFit/>
          </a:bodyPr>
          <a:lstStyle/>
          <a:p>
            <a:r>
              <a:rPr lang="en-AU" sz="1200" dirty="0">
                <a:latin typeface="Arial Narrow" panose="020B0606020202030204" pitchFamily="34" charset="0"/>
              </a:rPr>
              <a:t>Wave break</a:t>
            </a:r>
          </a:p>
        </p:txBody>
      </p:sp>
      <p:sp>
        <p:nvSpPr>
          <p:cNvPr id="74" name="TextBox 73"/>
          <p:cNvSpPr txBox="1"/>
          <p:nvPr/>
        </p:nvSpPr>
        <p:spPr>
          <a:xfrm>
            <a:off x="2419374" y="5441788"/>
            <a:ext cx="1118310" cy="276999"/>
          </a:xfrm>
          <a:prstGeom prst="rect">
            <a:avLst/>
          </a:prstGeom>
          <a:noFill/>
        </p:spPr>
        <p:txBody>
          <a:bodyPr wrap="square" rtlCol="0">
            <a:spAutoFit/>
          </a:bodyPr>
          <a:lstStyle/>
          <a:p>
            <a:r>
              <a:rPr lang="en-AU" sz="1200" dirty="0">
                <a:latin typeface="Arial Narrow" panose="020B0606020202030204" pitchFamily="34" charset="0"/>
              </a:rPr>
              <a:t>Deeper water</a:t>
            </a:r>
          </a:p>
        </p:txBody>
      </p:sp>
      <p:sp>
        <p:nvSpPr>
          <p:cNvPr id="76" name="Left Arrow 75"/>
          <p:cNvSpPr/>
          <p:nvPr/>
        </p:nvSpPr>
        <p:spPr>
          <a:xfrm rot="19491204">
            <a:off x="3801874" y="6718326"/>
            <a:ext cx="568132" cy="284704"/>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bg1"/>
                </a:solidFill>
                <a:latin typeface="Arial Narrow" panose="020B0606020202030204" pitchFamily="34" charset="0"/>
              </a:rPr>
              <a:t>Net flow</a:t>
            </a:r>
          </a:p>
        </p:txBody>
      </p:sp>
      <p:sp>
        <p:nvSpPr>
          <p:cNvPr id="77" name="Down Arrow 76"/>
          <p:cNvSpPr/>
          <p:nvPr/>
        </p:nvSpPr>
        <p:spPr>
          <a:xfrm>
            <a:off x="5401539" y="6217605"/>
            <a:ext cx="246291" cy="102997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vert="vert" rtlCol="0" anchor="ctr"/>
          <a:lstStyle/>
          <a:p>
            <a:pPr algn="ctr"/>
            <a:r>
              <a:rPr lang="en-AU" sz="800" dirty="0">
                <a:solidFill>
                  <a:schemeClr val="bg1"/>
                </a:solidFill>
                <a:latin typeface="Arial Narrow" panose="020B0606020202030204" pitchFamily="34" charset="0"/>
              </a:rPr>
              <a:t>Main Flow direction….</a:t>
            </a:r>
          </a:p>
        </p:txBody>
      </p:sp>
      <p:sp>
        <p:nvSpPr>
          <p:cNvPr id="82" name="Curved Right Arrow 81"/>
          <p:cNvSpPr/>
          <p:nvPr/>
        </p:nvSpPr>
        <p:spPr>
          <a:xfrm rot="16200000">
            <a:off x="5463274" y="8004849"/>
            <a:ext cx="250055" cy="448635"/>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solidFill>
                <a:schemeClr val="tx1"/>
              </a:solidFill>
            </a:endParaRPr>
          </a:p>
        </p:txBody>
      </p:sp>
      <p:sp>
        <p:nvSpPr>
          <p:cNvPr id="83" name="Freeform 82"/>
          <p:cNvSpPr/>
          <p:nvPr/>
        </p:nvSpPr>
        <p:spPr>
          <a:xfrm>
            <a:off x="5488208" y="6140270"/>
            <a:ext cx="502949" cy="2200188"/>
          </a:xfrm>
          <a:custGeom>
            <a:avLst/>
            <a:gdLst>
              <a:gd name="connsiteX0" fmla="*/ 389614 w 502949"/>
              <a:gd name="connsiteY0" fmla="*/ 19416 h 2571784"/>
              <a:gd name="connsiteX1" fmla="*/ 397565 w 502949"/>
              <a:gd name="connsiteY1" fmla="*/ 106880 h 2571784"/>
              <a:gd name="connsiteX2" fmla="*/ 405516 w 502949"/>
              <a:gd name="connsiteY2" fmla="*/ 162539 h 2571784"/>
              <a:gd name="connsiteX3" fmla="*/ 397565 w 502949"/>
              <a:gd name="connsiteY3" fmla="*/ 377224 h 2571784"/>
              <a:gd name="connsiteX4" fmla="*/ 381662 w 502949"/>
              <a:gd name="connsiteY4" fmla="*/ 679374 h 2571784"/>
              <a:gd name="connsiteX5" fmla="*/ 389614 w 502949"/>
              <a:gd name="connsiteY5" fmla="*/ 750936 h 2571784"/>
              <a:gd name="connsiteX6" fmla="*/ 397565 w 502949"/>
              <a:gd name="connsiteY6" fmla="*/ 774790 h 2571784"/>
              <a:gd name="connsiteX7" fmla="*/ 405516 w 502949"/>
              <a:gd name="connsiteY7" fmla="*/ 878157 h 2571784"/>
              <a:gd name="connsiteX8" fmla="*/ 413467 w 502949"/>
              <a:gd name="connsiteY8" fmla="*/ 902010 h 2571784"/>
              <a:gd name="connsiteX9" fmla="*/ 421419 w 502949"/>
              <a:gd name="connsiteY9" fmla="*/ 949718 h 2571784"/>
              <a:gd name="connsiteX10" fmla="*/ 429370 w 502949"/>
              <a:gd name="connsiteY10" fmla="*/ 1100793 h 2571784"/>
              <a:gd name="connsiteX11" fmla="*/ 437321 w 502949"/>
              <a:gd name="connsiteY11" fmla="*/ 1156452 h 2571784"/>
              <a:gd name="connsiteX12" fmla="*/ 445273 w 502949"/>
              <a:gd name="connsiteY12" fmla="*/ 1228014 h 2571784"/>
              <a:gd name="connsiteX13" fmla="*/ 437321 w 502949"/>
              <a:gd name="connsiteY13" fmla="*/ 1426797 h 2571784"/>
              <a:gd name="connsiteX14" fmla="*/ 429370 w 502949"/>
              <a:gd name="connsiteY14" fmla="*/ 1450650 h 2571784"/>
              <a:gd name="connsiteX15" fmla="*/ 413467 w 502949"/>
              <a:gd name="connsiteY15" fmla="*/ 1546066 h 2571784"/>
              <a:gd name="connsiteX16" fmla="*/ 397565 w 502949"/>
              <a:gd name="connsiteY16" fmla="*/ 1617628 h 2571784"/>
              <a:gd name="connsiteX17" fmla="*/ 381662 w 502949"/>
              <a:gd name="connsiteY17" fmla="*/ 1641482 h 2571784"/>
              <a:gd name="connsiteX18" fmla="*/ 357808 w 502949"/>
              <a:gd name="connsiteY18" fmla="*/ 1689190 h 2571784"/>
              <a:gd name="connsiteX19" fmla="*/ 333954 w 502949"/>
              <a:gd name="connsiteY19" fmla="*/ 1713043 h 2571784"/>
              <a:gd name="connsiteX20" fmla="*/ 254441 w 502949"/>
              <a:gd name="connsiteY20" fmla="*/ 1728946 h 2571784"/>
              <a:gd name="connsiteX21" fmla="*/ 230587 w 502949"/>
              <a:gd name="connsiteY21" fmla="*/ 1736897 h 2571784"/>
              <a:gd name="connsiteX22" fmla="*/ 166977 w 502949"/>
              <a:gd name="connsiteY22" fmla="*/ 1752800 h 2571784"/>
              <a:gd name="connsiteX23" fmla="*/ 119269 w 502949"/>
              <a:gd name="connsiteY23" fmla="*/ 1768703 h 2571784"/>
              <a:gd name="connsiteX24" fmla="*/ 95415 w 502949"/>
              <a:gd name="connsiteY24" fmla="*/ 1776654 h 2571784"/>
              <a:gd name="connsiteX25" fmla="*/ 23854 w 502949"/>
              <a:gd name="connsiteY25" fmla="*/ 1832313 h 2571784"/>
              <a:gd name="connsiteX26" fmla="*/ 7951 w 502949"/>
              <a:gd name="connsiteY26" fmla="*/ 1856167 h 2571784"/>
              <a:gd name="connsiteX27" fmla="*/ 0 w 502949"/>
              <a:gd name="connsiteY27" fmla="*/ 1880021 h 2571784"/>
              <a:gd name="connsiteX28" fmla="*/ 55659 w 502949"/>
              <a:gd name="connsiteY28" fmla="*/ 1911826 h 2571784"/>
              <a:gd name="connsiteX29" fmla="*/ 310100 w 502949"/>
              <a:gd name="connsiteY29" fmla="*/ 1919777 h 2571784"/>
              <a:gd name="connsiteX30" fmla="*/ 333954 w 502949"/>
              <a:gd name="connsiteY30" fmla="*/ 1935680 h 2571784"/>
              <a:gd name="connsiteX31" fmla="*/ 357808 w 502949"/>
              <a:gd name="connsiteY31" fmla="*/ 1943631 h 2571784"/>
              <a:gd name="connsiteX32" fmla="*/ 365760 w 502949"/>
              <a:gd name="connsiteY32" fmla="*/ 1967485 h 2571784"/>
              <a:gd name="connsiteX33" fmla="*/ 397565 w 502949"/>
              <a:gd name="connsiteY33" fmla="*/ 2015193 h 2571784"/>
              <a:gd name="connsiteX34" fmla="*/ 405516 w 502949"/>
              <a:gd name="connsiteY34" fmla="*/ 2213976 h 2571784"/>
              <a:gd name="connsiteX35" fmla="*/ 405516 w 502949"/>
              <a:gd name="connsiteY35" fmla="*/ 2452515 h 2571784"/>
              <a:gd name="connsiteX36" fmla="*/ 397565 w 502949"/>
              <a:gd name="connsiteY36" fmla="*/ 2476369 h 2571784"/>
              <a:gd name="connsiteX37" fmla="*/ 413467 w 502949"/>
              <a:gd name="connsiteY37" fmla="*/ 2539979 h 2571784"/>
              <a:gd name="connsiteX38" fmla="*/ 429370 w 502949"/>
              <a:gd name="connsiteY38" fmla="*/ 2563833 h 2571784"/>
              <a:gd name="connsiteX39" fmla="*/ 453224 w 502949"/>
              <a:gd name="connsiteY39" fmla="*/ 2571784 h 2571784"/>
              <a:gd name="connsiteX40" fmla="*/ 477078 w 502949"/>
              <a:gd name="connsiteY40" fmla="*/ 2420710 h 2571784"/>
              <a:gd name="connsiteX41" fmla="*/ 492980 w 502949"/>
              <a:gd name="connsiteY41" fmla="*/ 2373002 h 2571784"/>
              <a:gd name="connsiteX42" fmla="*/ 485029 w 502949"/>
              <a:gd name="connsiteY42" fmla="*/ 2301440 h 2571784"/>
              <a:gd name="connsiteX43" fmla="*/ 477078 w 502949"/>
              <a:gd name="connsiteY43" fmla="*/ 2269635 h 2571784"/>
              <a:gd name="connsiteX44" fmla="*/ 469127 w 502949"/>
              <a:gd name="connsiteY44" fmla="*/ 2229878 h 2571784"/>
              <a:gd name="connsiteX45" fmla="*/ 477078 w 502949"/>
              <a:gd name="connsiteY45" fmla="*/ 2174219 h 2571784"/>
              <a:gd name="connsiteX46" fmla="*/ 485029 w 502949"/>
              <a:gd name="connsiteY46" fmla="*/ 2134463 h 2571784"/>
              <a:gd name="connsiteX47" fmla="*/ 477078 w 502949"/>
              <a:gd name="connsiteY47" fmla="*/ 1959534 h 2571784"/>
              <a:gd name="connsiteX48" fmla="*/ 485029 w 502949"/>
              <a:gd name="connsiteY48" fmla="*/ 1538115 h 2571784"/>
              <a:gd name="connsiteX49" fmla="*/ 461175 w 502949"/>
              <a:gd name="connsiteY49" fmla="*/ 1275722 h 2571784"/>
              <a:gd name="connsiteX50" fmla="*/ 477078 w 502949"/>
              <a:gd name="connsiteY50" fmla="*/ 949718 h 2571784"/>
              <a:gd name="connsiteX51" fmla="*/ 485029 w 502949"/>
              <a:gd name="connsiteY51" fmla="*/ 917913 h 2571784"/>
              <a:gd name="connsiteX52" fmla="*/ 477078 w 502949"/>
              <a:gd name="connsiteY52" fmla="*/ 727082 h 2571784"/>
              <a:gd name="connsiteX53" fmla="*/ 469127 w 502949"/>
              <a:gd name="connsiteY53" fmla="*/ 695277 h 2571784"/>
              <a:gd name="connsiteX54" fmla="*/ 492980 w 502949"/>
              <a:gd name="connsiteY54" fmla="*/ 591910 h 2571784"/>
              <a:gd name="connsiteX55" fmla="*/ 492980 w 502949"/>
              <a:gd name="connsiteY55" fmla="*/ 218198 h 2571784"/>
              <a:gd name="connsiteX56" fmla="*/ 477078 w 502949"/>
              <a:gd name="connsiteY56" fmla="*/ 90977 h 2571784"/>
              <a:gd name="connsiteX57" fmla="*/ 469127 w 502949"/>
              <a:gd name="connsiteY57" fmla="*/ 67123 h 2571784"/>
              <a:gd name="connsiteX58" fmla="*/ 445273 w 502949"/>
              <a:gd name="connsiteY58" fmla="*/ 43270 h 2571784"/>
              <a:gd name="connsiteX59" fmla="*/ 469127 w 502949"/>
              <a:gd name="connsiteY59" fmla="*/ 27367 h 2571784"/>
              <a:gd name="connsiteX60" fmla="*/ 477078 w 502949"/>
              <a:gd name="connsiteY60" fmla="*/ 3513 h 2571784"/>
              <a:gd name="connsiteX61" fmla="*/ 389614 w 502949"/>
              <a:gd name="connsiteY61" fmla="*/ 19416 h 257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02949" h="2571784">
                <a:moveTo>
                  <a:pt x="389614" y="19416"/>
                </a:moveTo>
                <a:cubicBezTo>
                  <a:pt x="376362" y="36644"/>
                  <a:pt x="394332" y="77784"/>
                  <a:pt x="397565" y="106880"/>
                </a:cubicBezTo>
                <a:cubicBezTo>
                  <a:pt x="399635" y="125507"/>
                  <a:pt x="405516" y="143798"/>
                  <a:pt x="405516" y="162539"/>
                </a:cubicBezTo>
                <a:cubicBezTo>
                  <a:pt x="405516" y="234150"/>
                  <a:pt x="400485" y="305673"/>
                  <a:pt x="397565" y="377224"/>
                </a:cubicBezTo>
                <a:cubicBezTo>
                  <a:pt x="390590" y="548119"/>
                  <a:pt x="391140" y="527731"/>
                  <a:pt x="381662" y="679374"/>
                </a:cubicBezTo>
                <a:cubicBezTo>
                  <a:pt x="384313" y="703228"/>
                  <a:pt x="385668" y="727262"/>
                  <a:pt x="389614" y="750936"/>
                </a:cubicBezTo>
                <a:cubicBezTo>
                  <a:pt x="390992" y="759203"/>
                  <a:pt x="396525" y="766473"/>
                  <a:pt x="397565" y="774790"/>
                </a:cubicBezTo>
                <a:cubicBezTo>
                  <a:pt x="401851" y="809081"/>
                  <a:pt x="401230" y="843866"/>
                  <a:pt x="405516" y="878157"/>
                </a:cubicBezTo>
                <a:cubicBezTo>
                  <a:pt x="406556" y="886473"/>
                  <a:pt x="411649" y="893829"/>
                  <a:pt x="413467" y="902010"/>
                </a:cubicBezTo>
                <a:cubicBezTo>
                  <a:pt x="416964" y="917748"/>
                  <a:pt x="418768" y="933815"/>
                  <a:pt x="421419" y="949718"/>
                </a:cubicBezTo>
                <a:cubicBezTo>
                  <a:pt x="424069" y="1000076"/>
                  <a:pt x="425502" y="1050513"/>
                  <a:pt x="429370" y="1100793"/>
                </a:cubicBezTo>
                <a:cubicBezTo>
                  <a:pt x="430807" y="1119479"/>
                  <a:pt x="434996" y="1137855"/>
                  <a:pt x="437321" y="1156452"/>
                </a:cubicBezTo>
                <a:cubicBezTo>
                  <a:pt x="440298" y="1180267"/>
                  <a:pt x="442622" y="1204160"/>
                  <a:pt x="445273" y="1228014"/>
                </a:cubicBezTo>
                <a:cubicBezTo>
                  <a:pt x="442622" y="1294275"/>
                  <a:pt x="442046" y="1360652"/>
                  <a:pt x="437321" y="1426797"/>
                </a:cubicBezTo>
                <a:cubicBezTo>
                  <a:pt x="436724" y="1435157"/>
                  <a:pt x="431014" y="1442432"/>
                  <a:pt x="429370" y="1450650"/>
                </a:cubicBezTo>
                <a:cubicBezTo>
                  <a:pt x="423046" y="1482268"/>
                  <a:pt x="418768" y="1514261"/>
                  <a:pt x="413467" y="1546066"/>
                </a:cubicBezTo>
                <a:cubicBezTo>
                  <a:pt x="410413" y="1564387"/>
                  <a:pt x="407352" y="1598055"/>
                  <a:pt x="397565" y="1617628"/>
                </a:cubicBezTo>
                <a:cubicBezTo>
                  <a:pt x="393291" y="1626175"/>
                  <a:pt x="386963" y="1633531"/>
                  <a:pt x="381662" y="1641482"/>
                </a:cubicBezTo>
                <a:cubicBezTo>
                  <a:pt x="373693" y="1665390"/>
                  <a:pt x="374935" y="1668638"/>
                  <a:pt x="357808" y="1689190"/>
                </a:cubicBezTo>
                <a:cubicBezTo>
                  <a:pt x="350609" y="1697828"/>
                  <a:pt x="344449" y="1709006"/>
                  <a:pt x="333954" y="1713043"/>
                </a:cubicBezTo>
                <a:cubicBezTo>
                  <a:pt x="308726" y="1722746"/>
                  <a:pt x="280083" y="1720399"/>
                  <a:pt x="254441" y="1728946"/>
                </a:cubicBezTo>
                <a:cubicBezTo>
                  <a:pt x="246490" y="1731596"/>
                  <a:pt x="238673" y="1734692"/>
                  <a:pt x="230587" y="1736897"/>
                </a:cubicBezTo>
                <a:cubicBezTo>
                  <a:pt x="209501" y="1742648"/>
                  <a:pt x="187711" y="1745888"/>
                  <a:pt x="166977" y="1752800"/>
                </a:cubicBezTo>
                <a:lnTo>
                  <a:pt x="119269" y="1768703"/>
                </a:lnTo>
                <a:lnTo>
                  <a:pt x="95415" y="1776654"/>
                </a:lnTo>
                <a:cubicBezTo>
                  <a:pt x="62165" y="1798821"/>
                  <a:pt x="47211" y="1804284"/>
                  <a:pt x="23854" y="1832313"/>
                </a:cubicBezTo>
                <a:cubicBezTo>
                  <a:pt x="17736" y="1839654"/>
                  <a:pt x="13252" y="1848216"/>
                  <a:pt x="7951" y="1856167"/>
                </a:cubicBezTo>
                <a:cubicBezTo>
                  <a:pt x="5301" y="1864118"/>
                  <a:pt x="0" y="1871640"/>
                  <a:pt x="0" y="1880021"/>
                </a:cubicBezTo>
                <a:cubicBezTo>
                  <a:pt x="0" y="1915165"/>
                  <a:pt x="24784" y="1910201"/>
                  <a:pt x="55659" y="1911826"/>
                </a:cubicBezTo>
                <a:cubicBezTo>
                  <a:pt x="140397" y="1916286"/>
                  <a:pt x="225286" y="1917127"/>
                  <a:pt x="310100" y="1919777"/>
                </a:cubicBezTo>
                <a:cubicBezTo>
                  <a:pt x="318051" y="1925078"/>
                  <a:pt x="325407" y="1931406"/>
                  <a:pt x="333954" y="1935680"/>
                </a:cubicBezTo>
                <a:cubicBezTo>
                  <a:pt x="341451" y="1939428"/>
                  <a:pt x="351881" y="1937705"/>
                  <a:pt x="357808" y="1943631"/>
                </a:cubicBezTo>
                <a:cubicBezTo>
                  <a:pt x="363735" y="1949558"/>
                  <a:pt x="361690" y="1960158"/>
                  <a:pt x="365760" y="1967485"/>
                </a:cubicBezTo>
                <a:cubicBezTo>
                  <a:pt x="375042" y="1984192"/>
                  <a:pt x="397565" y="2015193"/>
                  <a:pt x="397565" y="2015193"/>
                </a:cubicBezTo>
                <a:cubicBezTo>
                  <a:pt x="400215" y="2081454"/>
                  <a:pt x="402435" y="2147734"/>
                  <a:pt x="405516" y="2213976"/>
                </a:cubicBezTo>
                <a:cubicBezTo>
                  <a:pt x="411295" y="2338232"/>
                  <a:pt x="420068" y="2343370"/>
                  <a:pt x="405516" y="2452515"/>
                </a:cubicBezTo>
                <a:cubicBezTo>
                  <a:pt x="404408" y="2460823"/>
                  <a:pt x="400215" y="2468418"/>
                  <a:pt x="397565" y="2476369"/>
                </a:cubicBezTo>
                <a:cubicBezTo>
                  <a:pt x="400589" y="2491488"/>
                  <a:pt x="405318" y="2523680"/>
                  <a:pt x="413467" y="2539979"/>
                </a:cubicBezTo>
                <a:cubicBezTo>
                  <a:pt x="417741" y="2548526"/>
                  <a:pt x="421908" y="2557863"/>
                  <a:pt x="429370" y="2563833"/>
                </a:cubicBezTo>
                <a:cubicBezTo>
                  <a:pt x="435915" y="2569069"/>
                  <a:pt x="445273" y="2569134"/>
                  <a:pt x="453224" y="2571784"/>
                </a:cubicBezTo>
                <a:cubicBezTo>
                  <a:pt x="489015" y="2464414"/>
                  <a:pt x="449370" y="2596203"/>
                  <a:pt x="477078" y="2420710"/>
                </a:cubicBezTo>
                <a:cubicBezTo>
                  <a:pt x="479692" y="2404152"/>
                  <a:pt x="492980" y="2373002"/>
                  <a:pt x="492980" y="2373002"/>
                </a:cubicBezTo>
                <a:cubicBezTo>
                  <a:pt x="490330" y="2349148"/>
                  <a:pt x="488678" y="2325162"/>
                  <a:pt x="485029" y="2301440"/>
                </a:cubicBezTo>
                <a:cubicBezTo>
                  <a:pt x="483367" y="2290639"/>
                  <a:pt x="479449" y="2280303"/>
                  <a:pt x="477078" y="2269635"/>
                </a:cubicBezTo>
                <a:cubicBezTo>
                  <a:pt x="474146" y="2256442"/>
                  <a:pt x="471777" y="2243130"/>
                  <a:pt x="469127" y="2229878"/>
                </a:cubicBezTo>
                <a:cubicBezTo>
                  <a:pt x="471777" y="2211325"/>
                  <a:pt x="473997" y="2192705"/>
                  <a:pt x="477078" y="2174219"/>
                </a:cubicBezTo>
                <a:cubicBezTo>
                  <a:pt x="479300" y="2160888"/>
                  <a:pt x="485029" y="2147977"/>
                  <a:pt x="485029" y="2134463"/>
                </a:cubicBezTo>
                <a:cubicBezTo>
                  <a:pt x="485029" y="2076093"/>
                  <a:pt x="479728" y="2017844"/>
                  <a:pt x="477078" y="1959534"/>
                </a:cubicBezTo>
                <a:cubicBezTo>
                  <a:pt x="479728" y="1819061"/>
                  <a:pt x="486722" y="1678603"/>
                  <a:pt x="485029" y="1538115"/>
                </a:cubicBezTo>
                <a:cubicBezTo>
                  <a:pt x="482560" y="1333181"/>
                  <a:pt x="492857" y="1370761"/>
                  <a:pt x="461175" y="1275722"/>
                </a:cubicBezTo>
                <a:cubicBezTo>
                  <a:pt x="464436" y="1164846"/>
                  <a:pt x="457467" y="1057580"/>
                  <a:pt x="477078" y="949718"/>
                </a:cubicBezTo>
                <a:cubicBezTo>
                  <a:pt x="479033" y="938966"/>
                  <a:pt x="482379" y="928515"/>
                  <a:pt x="485029" y="917913"/>
                </a:cubicBezTo>
                <a:cubicBezTo>
                  <a:pt x="482379" y="854303"/>
                  <a:pt x="481614" y="790586"/>
                  <a:pt x="477078" y="727082"/>
                </a:cubicBezTo>
                <a:cubicBezTo>
                  <a:pt x="476299" y="716182"/>
                  <a:pt x="469127" y="706205"/>
                  <a:pt x="469127" y="695277"/>
                </a:cubicBezTo>
                <a:cubicBezTo>
                  <a:pt x="469127" y="630455"/>
                  <a:pt x="470918" y="636036"/>
                  <a:pt x="492980" y="591910"/>
                </a:cubicBezTo>
                <a:cubicBezTo>
                  <a:pt x="507595" y="416550"/>
                  <a:pt x="504882" y="491938"/>
                  <a:pt x="492980" y="218198"/>
                </a:cubicBezTo>
                <a:cubicBezTo>
                  <a:pt x="491161" y="176358"/>
                  <a:pt x="487374" y="132165"/>
                  <a:pt x="477078" y="90977"/>
                </a:cubicBezTo>
                <a:cubicBezTo>
                  <a:pt x="475045" y="82846"/>
                  <a:pt x="473776" y="74097"/>
                  <a:pt x="469127" y="67123"/>
                </a:cubicBezTo>
                <a:cubicBezTo>
                  <a:pt x="462890" y="57767"/>
                  <a:pt x="453224" y="51221"/>
                  <a:pt x="445273" y="43270"/>
                </a:cubicBezTo>
                <a:cubicBezTo>
                  <a:pt x="453224" y="37969"/>
                  <a:pt x="463157" y="34829"/>
                  <a:pt x="469127" y="27367"/>
                </a:cubicBezTo>
                <a:cubicBezTo>
                  <a:pt x="474363" y="20822"/>
                  <a:pt x="484782" y="6815"/>
                  <a:pt x="477078" y="3513"/>
                </a:cubicBezTo>
                <a:cubicBezTo>
                  <a:pt x="457589" y="-4839"/>
                  <a:pt x="402866" y="2188"/>
                  <a:pt x="389614" y="19416"/>
                </a:cubicBezTo>
                <a:close/>
              </a:path>
            </a:pathLst>
          </a:cu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5" name="Straight Arrow Connector 84"/>
          <p:cNvCxnSpPr/>
          <p:nvPr/>
        </p:nvCxnSpPr>
        <p:spPr>
          <a:xfrm flipH="1">
            <a:off x="5428265" y="7349969"/>
            <a:ext cx="66666" cy="2825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5374847" y="7678357"/>
            <a:ext cx="27629" cy="33854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flipV="1">
            <a:off x="5707858" y="7863771"/>
            <a:ext cx="54513" cy="1692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5467586" y="7871286"/>
            <a:ext cx="202497" cy="84637"/>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950059" y="6136488"/>
            <a:ext cx="273976" cy="22115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4" name="Frame 93"/>
          <p:cNvSpPr/>
          <p:nvPr/>
        </p:nvSpPr>
        <p:spPr>
          <a:xfrm>
            <a:off x="5152494" y="8456307"/>
            <a:ext cx="1078795" cy="288800"/>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Eddy</a:t>
            </a:r>
          </a:p>
        </p:txBody>
      </p:sp>
      <p:sp>
        <p:nvSpPr>
          <p:cNvPr id="95" name="Rectangle 94"/>
          <p:cNvSpPr/>
          <p:nvPr/>
        </p:nvSpPr>
        <p:spPr>
          <a:xfrm>
            <a:off x="5150482" y="6130304"/>
            <a:ext cx="1073553" cy="2321983"/>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6" name="Freeform 95"/>
          <p:cNvSpPr/>
          <p:nvPr/>
        </p:nvSpPr>
        <p:spPr>
          <a:xfrm>
            <a:off x="5934755" y="8326281"/>
            <a:ext cx="292684" cy="127221"/>
          </a:xfrm>
          <a:custGeom>
            <a:avLst/>
            <a:gdLst>
              <a:gd name="connsiteX0" fmla="*/ 6252 w 292684"/>
              <a:gd name="connsiteY0" fmla="*/ 15903 h 127221"/>
              <a:gd name="connsiteX1" fmla="*/ 14204 w 292684"/>
              <a:gd name="connsiteY1" fmla="*/ 111318 h 127221"/>
              <a:gd name="connsiteX2" fmla="*/ 38058 w 292684"/>
              <a:gd name="connsiteY2" fmla="*/ 103367 h 127221"/>
              <a:gd name="connsiteX3" fmla="*/ 109619 w 292684"/>
              <a:gd name="connsiteY3" fmla="*/ 111318 h 127221"/>
              <a:gd name="connsiteX4" fmla="*/ 284548 w 292684"/>
              <a:gd name="connsiteY4" fmla="*/ 127221 h 127221"/>
              <a:gd name="connsiteX5" fmla="*/ 292499 w 292684"/>
              <a:gd name="connsiteY5" fmla="*/ 103367 h 127221"/>
              <a:gd name="connsiteX6" fmla="*/ 276597 w 292684"/>
              <a:gd name="connsiteY6" fmla="*/ 79513 h 127221"/>
              <a:gd name="connsiteX7" fmla="*/ 268645 w 292684"/>
              <a:gd name="connsiteY7" fmla="*/ 55659 h 127221"/>
              <a:gd name="connsiteX8" fmla="*/ 276597 w 292684"/>
              <a:gd name="connsiteY8" fmla="*/ 15903 h 127221"/>
              <a:gd name="connsiteX9" fmla="*/ 252743 w 292684"/>
              <a:gd name="connsiteY9" fmla="*/ 7951 h 127221"/>
              <a:gd name="connsiteX10" fmla="*/ 220938 w 292684"/>
              <a:gd name="connsiteY10" fmla="*/ 0 h 127221"/>
              <a:gd name="connsiteX11" fmla="*/ 93717 w 292684"/>
              <a:gd name="connsiteY11" fmla="*/ 7951 h 127221"/>
              <a:gd name="connsiteX12" fmla="*/ 6252 w 292684"/>
              <a:gd name="connsiteY12" fmla="*/ 15903 h 12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684" h="127221">
                <a:moveTo>
                  <a:pt x="6252" y="15903"/>
                </a:moveTo>
                <a:cubicBezTo>
                  <a:pt x="-7000" y="33131"/>
                  <a:pt x="3297" y="81324"/>
                  <a:pt x="14204" y="111318"/>
                </a:cubicBezTo>
                <a:cubicBezTo>
                  <a:pt x="17068" y="119195"/>
                  <a:pt x="29677" y="103367"/>
                  <a:pt x="38058" y="103367"/>
                </a:cubicBezTo>
                <a:cubicBezTo>
                  <a:pt x="62058" y="103367"/>
                  <a:pt x="85829" y="108146"/>
                  <a:pt x="109619" y="111318"/>
                </a:cubicBezTo>
                <a:cubicBezTo>
                  <a:pt x="241421" y="128892"/>
                  <a:pt x="30063" y="111316"/>
                  <a:pt x="284548" y="127221"/>
                </a:cubicBezTo>
                <a:cubicBezTo>
                  <a:pt x="287198" y="119270"/>
                  <a:pt x="293877" y="111634"/>
                  <a:pt x="292499" y="103367"/>
                </a:cubicBezTo>
                <a:cubicBezTo>
                  <a:pt x="290928" y="93941"/>
                  <a:pt x="280871" y="88060"/>
                  <a:pt x="276597" y="79513"/>
                </a:cubicBezTo>
                <a:cubicBezTo>
                  <a:pt x="272849" y="72016"/>
                  <a:pt x="271296" y="63610"/>
                  <a:pt x="268645" y="55659"/>
                </a:cubicBezTo>
                <a:cubicBezTo>
                  <a:pt x="271296" y="42407"/>
                  <a:pt x="280870" y="28724"/>
                  <a:pt x="276597" y="15903"/>
                </a:cubicBezTo>
                <a:cubicBezTo>
                  <a:pt x="273947" y="7952"/>
                  <a:pt x="260802" y="10254"/>
                  <a:pt x="252743" y="7951"/>
                </a:cubicBezTo>
                <a:cubicBezTo>
                  <a:pt x="242236" y="4949"/>
                  <a:pt x="231540" y="2650"/>
                  <a:pt x="220938" y="0"/>
                </a:cubicBezTo>
                <a:cubicBezTo>
                  <a:pt x="178531" y="2650"/>
                  <a:pt x="135817" y="2210"/>
                  <a:pt x="93717" y="7951"/>
                </a:cubicBezTo>
                <a:cubicBezTo>
                  <a:pt x="-47490" y="27207"/>
                  <a:pt x="19504" y="-1325"/>
                  <a:pt x="6252" y="15903"/>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7" name="Freeform 96"/>
          <p:cNvSpPr/>
          <p:nvPr/>
        </p:nvSpPr>
        <p:spPr>
          <a:xfrm>
            <a:off x="5924983" y="8342184"/>
            <a:ext cx="87586" cy="127221"/>
          </a:xfrm>
          <a:custGeom>
            <a:avLst/>
            <a:gdLst>
              <a:gd name="connsiteX0" fmla="*/ 122 w 87586"/>
              <a:gd name="connsiteY0" fmla="*/ 0 h 127221"/>
              <a:gd name="connsiteX1" fmla="*/ 16024 w 87586"/>
              <a:gd name="connsiteY1" fmla="*/ 95415 h 127221"/>
              <a:gd name="connsiteX2" fmla="*/ 39878 w 87586"/>
              <a:gd name="connsiteY2" fmla="*/ 111318 h 127221"/>
              <a:gd name="connsiteX3" fmla="*/ 87586 w 87586"/>
              <a:gd name="connsiteY3" fmla="*/ 127221 h 127221"/>
            </a:gdLst>
            <a:ahLst/>
            <a:cxnLst>
              <a:cxn ang="0">
                <a:pos x="connsiteX0" y="connsiteY0"/>
              </a:cxn>
              <a:cxn ang="0">
                <a:pos x="connsiteX1" y="connsiteY1"/>
              </a:cxn>
              <a:cxn ang="0">
                <a:pos x="connsiteX2" y="connsiteY2"/>
              </a:cxn>
              <a:cxn ang="0">
                <a:pos x="connsiteX3" y="connsiteY3"/>
              </a:cxn>
            </a:cxnLst>
            <a:rect l="l" t="t" r="r" b="b"/>
            <a:pathLst>
              <a:path w="87586" h="127221">
                <a:moveTo>
                  <a:pt x="122" y="0"/>
                </a:moveTo>
                <a:cubicBezTo>
                  <a:pt x="5423" y="31805"/>
                  <a:pt x="-10804" y="77529"/>
                  <a:pt x="16024" y="95415"/>
                </a:cubicBezTo>
                <a:cubicBezTo>
                  <a:pt x="23975" y="100716"/>
                  <a:pt x="31145" y="107437"/>
                  <a:pt x="39878" y="111318"/>
                </a:cubicBezTo>
                <a:cubicBezTo>
                  <a:pt x="55196" y="118126"/>
                  <a:pt x="87586" y="127221"/>
                  <a:pt x="87586" y="12722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TextBox 97"/>
          <p:cNvSpPr txBox="1"/>
          <p:nvPr/>
        </p:nvSpPr>
        <p:spPr>
          <a:xfrm rot="16200000">
            <a:off x="5814888" y="7271364"/>
            <a:ext cx="307777" cy="874230"/>
          </a:xfrm>
          <a:prstGeom prst="rect">
            <a:avLst/>
          </a:prstGeom>
          <a:noFill/>
        </p:spPr>
        <p:txBody>
          <a:bodyPr vert="vert" wrap="square" rtlCol="0">
            <a:spAutoFit/>
          </a:bodyPr>
          <a:lstStyle/>
          <a:p>
            <a:r>
              <a:rPr lang="en-AU" sz="800" dirty="0">
                <a:latin typeface="Arial Narrow" panose="020B0606020202030204" pitchFamily="34" charset="0"/>
              </a:rPr>
              <a:t> obstruction</a:t>
            </a:r>
          </a:p>
        </p:txBody>
      </p:sp>
      <p:sp>
        <p:nvSpPr>
          <p:cNvPr id="99" name="Oval 98"/>
          <p:cNvSpPr/>
          <p:nvPr/>
        </p:nvSpPr>
        <p:spPr>
          <a:xfrm>
            <a:off x="3762485" y="7973912"/>
            <a:ext cx="442783" cy="4081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0" name="Oval 99"/>
          <p:cNvSpPr/>
          <p:nvPr/>
        </p:nvSpPr>
        <p:spPr>
          <a:xfrm>
            <a:off x="4359731" y="7967430"/>
            <a:ext cx="442783" cy="40812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02" name="Straight Arrow Connector 101"/>
          <p:cNvCxnSpPr/>
          <p:nvPr/>
        </p:nvCxnSpPr>
        <p:spPr>
          <a:xfrm flipH="1" flipV="1">
            <a:off x="4794284" y="8113093"/>
            <a:ext cx="5540" cy="860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V="1">
            <a:off x="3766299" y="8090236"/>
            <a:ext cx="18253" cy="9616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a:off x="4285624" y="7922970"/>
            <a:ext cx="0" cy="4307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7" name="Freeform 106"/>
          <p:cNvSpPr/>
          <p:nvPr/>
        </p:nvSpPr>
        <p:spPr>
          <a:xfrm>
            <a:off x="3443395" y="7851487"/>
            <a:ext cx="1622066" cy="79513"/>
          </a:xfrm>
          <a:custGeom>
            <a:avLst/>
            <a:gdLst>
              <a:gd name="connsiteX0" fmla="*/ 0 w 1622066"/>
              <a:gd name="connsiteY0" fmla="*/ 55659 h 79513"/>
              <a:gd name="connsiteX1" fmla="*/ 39757 w 1622066"/>
              <a:gd name="connsiteY1" fmla="*/ 63611 h 79513"/>
              <a:gd name="connsiteX2" fmla="*/ 63611 w 1622066"/>
              <a:gd name="connsiteY2" fmla="*/ 71562 h 79513"/>
              <a:gd name="connsiteX3" fmla="*/ 95416 w 1622066"/>
              <a:gd name="connsiteY3" fmla="*/ 63611 h 79513"/>
              <a:gd name="connsiteX4" fmla="*/ 135172 w 1622066"/>
              <a:gd name="connsiteY4" fmla="*/ 55659 h 79513"/>
              <a:gd name="connsiteX5" fmla="*/ 182880 w 1622066"/>
              <a:gd name="connsiteY5" fmla="*/ 39757 h 79513"/>
              <a:gd name="connsiteX6" fmla="*/ 206734 w 1622066"/>
              <a:gd name="connsiteY6" fmla="*/ 31805 h 79513"/>
              <a:gd name="connsiteX7" fmla="*/ 278296 w 1622066"/>
              <a:gd name="connsiteY7" fmla="*/ 47708 h 79513"/>
              <a:gd name="connsiteX8" fmla="*/ 302150 w 1622066"/>
              <a:gd name="connsiteY8" fmla="*/ 63611 h 79513"/>
              <a:gd name="connsiteX9" fmla="*/ 349857 w 1622066"/>
              <a:gd name="connsiteY9" fmla="*/ 79513 h 79513"/>
              <a:gd name="connsiteX10" fmla="*/ 397565 w 1622066"/>
              <a:gd name="connsiteY10" fmla="*/ 63611 h 79513"/>
              <a:gd name="connsiteX11" fmla="*/ 445273 w 1622066"/>
              <a:gd name="connsiteY11" fmla="*/ 31805 h 79513"/>
              <a:gd name="connsiteX12" fmla="*/ 492981 w 1622066"/>
              <a:gd name="connsiteY12" fmla="*/ 15903 h 79513"/>
              <a:gd name="connsiteX13" fmla="*/ 572494 w 1622066"/>
              <a:gd name="connsiteY13" fmla="*/ 31805 h 79513"/>
              <a:gd name="connsiteX14" fmla="*/ 596348 w 1622066"/>
              <a:gd name="connsiteY14" fmla="*/ 47708 h 79513"/>
              <a:gd name="connsiteX15" fmla="*/ 612251 w 1622066"/>
              <a:gd name="connsiteY15" fmla="*/ 71562 h 79513"/>
              <a:gd name="connsiteX16" fmla="*/ 636104 w 1622066"/>
              <a:gd name="connsiteY16" fmla="*/ 79513 h 79513"/>
              <a:gd name="connsiteX17" fmla="*/ 707666 w 1622066"/>
              <a:gd name="connsiteY17" fmla="*/ 63611 h 79513"/>
              <a:gd name="connsiteX18" fmla="*/ 779228 w 1622066"/>
              <a:gd name="connsiteY18" fmla="*/ 31805 h 79513"/>
              <a:gd name="connsiteX19" fmla="*/ 803082 w 1622066"/>
              <a:gd name="connsiteY19" fmla="*/ 23854 h 79513"/>
              <a:gd name="connsiteX20" fmla="*/ 890546 w 1622066"/>
              <a:gd name="connsiteY20" fmla="*/ 47708 h 79513"/>
              <a:gd name="connsiteX21" fmla="*/ 914400 w 1622066"/>
              <a:gd name="connsiteY21" fmla="*/ 55659 h 79513"/>
              <a:gd name="connsiteX22" fmla="*/ 938254 w 1622066"/>
              <a:gd name="connsiteY22" fmla="*/ 63611 h 79513"/>
              <a:gd name="connsiteX23" fmla="*/ 1009816 w 1622066"/>
              <a:gd name="connsiteY23" fmla="*/ 55659 h 79513"/>
              <a:gd name="connsiteX24" fmla="*/ 1033670 w 1622066"/>
              <a:gd name="connsiteY24" fmla="*/ 47708 h 79513"/>
              <a:gd name="connsiteX25" fmla="*/ 1057524 w 1622066"/>
              <a:gd name="connsiteY25" fmla="*/ 23854 h 79513"/>
              <a:gd name="connsiteX26" fmla="*/ 1105231 w 1622066"/>
              <a:gd name="connsiteY26" fmla="*/ 0 h 79513"/>
              <a:gd name="connsiteX27" fmla="*/ 1216550 w 1622066"/>
              <a:gd name="connsiteY27" fmla="*/ 7951 h 79513"/>
              <a:gd name="connsiteX28" fmla="*/ 1240404 w 1622066"/>
              <a:gd name="connsiteY28" fmla="*/ 15903 h 79513"/>
              <a:gd name="connsiteX29" fmla="*/ 1280160 w 1622066"/>
              <a:gd name="connsiteY29" fmla="*/ 63611 h 79513"/>
              <a:gd name="connsiteX30" fmla="*/ 1311965 w 1622066"/>
              <a:gd name="connsiteY30" fmla="*/ 71562 h 79513"/>
              <a:gd name="connsiteX31" fmla="*/ 1367624 w 1622066"/>
              <a:gd name="connsiteY31" fmla="*/ 63611 h 79513"/>
              <a:gd name="connsiteX32" fmla="*/ 1391478 w 1622066"/>
              <a:gd name="connsiteY32" fmla="*/ 55659 h 79513"/>
              <a:gd name="connsiteX33" fmla="*/ 1423284 w 1622066"/>
              <a:gd name="connsiteY33" fmla="*/ 47708 h 79513"/>
              <a:gd name="connsiteX34" fmla="*/ 1502797 w 1622066"/>
              <a:gd name="connsiteY34" fmla="*/ 23854 h 79513"/>
              <a:gd name="connsiteX35" fmla="*/ 1550504 w 1622066"/>
              <a:gd name="connsiteY35" fmla="*/ 39757 h 79513"/>
              <a:gd name="connsiteX36" fmla="*/ 1582310 w 1622066"/>
              <a:gd name="connsiteY36" fmla="*/ 47708 h 79513"/>
              <a:gd name="connsiteX37" fmla="*/ 1622066 w 1622066"/>
              <a:gd name="connsiteY37" fmla="*/ 55659 h 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22066" h="79513">
                <a:moveTo>
                  <a:pt x="0" y="55659"/>
                </a:moveTo>
                <a:cubicBezTo>
                  <a:pt x="13252" y="58310"/>
                  <a:pt x="26646" y="60333"/>
                  <a:pt x="39757" y="63611"/>
                </a:cubicBezTo>
                <a:cubicBezTo>
                  <a:pt x="47888" y="65644"/>
                  <a:pt x="55230" y="71562"/>
                  <a:pt x="63611" y="71562"/>
                </a:cubicBezTo>
                <a:cubicBezTo>
                  <a:pt x="74539" y="71562"/>
                  <a:pt x="84748" y="65982"/>
                  <a:pt x="95416" y="63611"/>
                </a:cubicBezTo>
                <a:cubicBezTo>
                  <a:pt x="108609" y="60679"/>
                  <a:pt x="122134" y="59215"/>
                  <a:pt x="135172" y="55659"/>
                </a:cubicBezTo>
                <a:cubicBezTo>
                  <a:pt x="151344" y="51248"/>
                  <a:pt x="166977" y="45058"/>
                  <a:pt x="182880" y="39757"/>
                </a:cubicBezTo>
                <a:lnTo>
                  <a:pt x="206734" y="31805"/>
                </a:lnTo>
                <a:cubicBezTo>
                  <a:pt x="225052" y="34858"/>
                  <a:pt x="258724" y="37922"/>
                  <a:pt x="278296" y="47708"/>
                </a:cubicBezTo>
                <a:cubicBezTo>
                  <a:pt x="286843" y="51982"/>
                  <a:pt x="293417" y="59730"/>
                  <a:pt x="302150" y="63611"/>
                </a:cubicBezTo>
                <a:cubicBezTo>
                  <a:pt x="317468" y="70419"/>
                  <a:pt x="349857" y="79513"/>
                  <a:pt x="349857" y="79513"/>
                </a:cubicBezTo>
                <a:cubicBezTo>
                  <a:pt x="365760" y="74212"/>
                  <a:pt x="383618" y="72909"/>
                  <a:pt x="397565" y="63611"/>
                </a:cubicBezTo>
                <a:cubicBezTo>
                  <a:pt x="413468" y="53009"/>
                  <a:pt x="427141" y="37849"/>
                  <a:pt x="445273" y="31805"/>
                </a:cubicBezTo>
                <a:lnTo>
                  <a:pt x="492981" y="15903"/>
                </a:lnTo>
                <a:cubicBezTo>
                  <a:pt x="513490" y="18833"/>
                  <a:pt x="550291" y="20703"/>
                  <a:pt x="572494" y="31805"/>
                </a:cubicBezTo>
                <a:cubicBezTo>
                  <a:pt x="581041" y="36079"/>
                  <a:pt x="588397" y="42407"/>
                  <a:pt x="596348" y="47708"/>
                </a:cubicBezTo>
                <a:cubicBezTo>
                  <a:pt x="601649" y="55659"/>
                  <a:pt x="604789" y="65592"/>
                  <a:pt x="612251" y="71562"/>
                </a:cubicBezTo>
                <a:cubicBezTo>
                  <a:pt x="618796" y="76798"/>
                  <a:pt x="627723" y="79513"/>
                  <a:pt x="636104" y="79513"/>
                </a:cubicBezTo>
                <a:cubicBezTo>
                  <a:pt x="664092" y="79513"/>
                  <a:pt x="683067" y="71810"/>
                  <a:pt x="707666" y="63611"/>
                </a:cubicBezTo>
                <a:cubicBezTo>
                  <a:pt x="745467" y="38410"/>
                  <a:pt x="722455" y="50729"/>
                  <a:pt x="779228" y="31805"/>
                </a:cubicBezTo>
                <a:lnTo>
                  <a:pt x="803082" y="23854"/>
                </a:lnTo>
                <a:cubicBezTo>
                  <a:pt x="859278" y="35093"/>
                  <a:pt x="830014" y="27531"/>
                  <a:pt x="890546" y="47708"/>
                </a:cubicBezTo>
                <a:lnTo>
                  <a:pt x="914400" y="55659"/>
                </a:lnTo>
                <a:lnTo>
                  <a:pt x="938254" y="63611"/>
                </a:lnTo>
                <a:cubicBezTo>
                  <a:pt x="962108" y="60960"/>
                  <a:pt x="986142" y="59605"/>
                  <a:pt x="1009816" y="55659"/>
                </a:cubicBezTo>
                <a:cubicBezTo>
                  <a:pt x="1018083" y="54281"/>
                  <a:pt x="1026696" y="52357"/>
                  <a:pt x="1033670" y="47708"/>
                </a:cubicBezTo>
                <a:cubicBezTo>
                  <a:pt x="1043026" y="41471"/>
                  <a:pt x="1048886" y="31053"/>
                  <a:pt x="1057524" y="23854"/>
                </a:cubicBezTo>
                <a:cubicBezTo>
                  <a:pt x="1078077" y="6726"/>
                  <a:pt x="1081322" y="7969"/>
                  <a:pt x="1105231" y="0"/>
                </a:cubicBezTo>
                <a:cubicBezTo>
                  <a:pt x="1142337" y="2650"/>
                  <a:pt x="1179604" y="3604"/>
                  <a:pt x="1216550" y="7951"/>
                </a:cubicBezTo>
                <a:cubicBezTo>
                  <a:pt x="1224874" y="8930"/>
                  <a:pt x="1233859" y="10667"/>
                  <a:pt x="1240404" y="15903"/>
                </a:cubicBezTo>
                <a:cubicBezTo>
                  <a:pt x="1281569" y="48836"/>
                  <a:pt x="1227161" y="33326"/>
                  <a:pt x="1280160" y="63611"/>
                </a:cubicBezTo>
                <a:cubicBezTo>
                  <a:pt x="1289648" y="69033"/>
                  <a:pt x="1301363" y="68912"/>
                  <a:pt x="1311965" y="71562"/>
                </a:cubicBezTo>
                <a:cubicBezTo>
                  <a:pt x="1330518" y="68912"/>
                  <a:pt x="1349247" y="67287"/>
                  <a:pt x="1367624" y="63611"/>
                </a:cubicBezTo>
                <a:cubicBezTo>
                  <a:pt x="1375843" y="61967"/>
                  <a:pt x="1383419" y="57962"/>
                  <a:pt x="1391478" y="55659"/>
                </a:cubicBezTo>
                <a:cubicBezTo>
                  <a:pt x="1401986" y="52657"/>
                  <a:pt x="1412682" y="50358"/>
                  <a:pt x="1423284" y="47708"/>
                </a:cubicBezTo>
                <a:cubicBezTo>
                  <a:pt x="1475528" y="12878"/>
                  <a:pt x="1455054" y="9531"/>
                  <a:pt x="1502797" y="23854"/>
                </a:cubicBezTo>
                <a:cubicBezTo>
                  <a:pt x="1518853" y="28671"/>
                  <a:pt x="1534242" y="35692"/>
                  <a:pt x="1550504" y="39757"/>
                </a:cubicBezTo>
                <a:cubicBezTo>
                  <a:pt x="1561106" y="42407"/>
                  <a:pt x="1571642" y="45337"/>
                  <a:pt x="1582310" y="47708"/>
                </a:cubicBezTo>
                <a:cubicBezTo>
                  <a:pt x="1595503" y="50640"/>
                  <a:pt x="1622066" y="55659"/>
                  <a:pt x="1622066" y="55659"/>
                </a:cubicBezTo>
              </a:path>
            </a:pathLst>
          </a:cu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4" name="TextBox 113"/>
          <p:cNvSpPr txBox="1"/>
          <p:nvPr/>
        </p:nvSpPr>
        <p:spPr>
          <a:xfrm>
            <a:off x="4020443" y="7458192"/>
            <a:ext cx="591467" cy="461665"/>
          </a:xfrm>
          <a:prstGeom prst="rect">
            <a:avLst/>
          </a:prstGeom>
          <a:noFill/>
        </p:spPr>
        <p:txBody>
          <a:bodyPr wrap="square" rtlCol="0">
            <a:spAutoFit/>
          </a:bodyPr>
          <a:lstStyle/>
          <a:p>
            <a:r>
              <a:rPr lang="en-AU" sz="800" dirty="0">
                <a:latin typeface="Arial Narrow" panose="020B0606020202030204" pitchFamily="34" charset="0"/>
              </a:rPr>
              <a:t>Streaks of bubbles, algae etc.</a:t>
            </a:r>
          </a:p>
        </p:txBody>
      </p:sp>
      <p:cxnSp>
        <p:nvCxnSpPr>
          <p:cNvPr id="116" name="Straight Connector 115"/>
          <p:cNvCxnSpPr>
            <a:endCxn id="107" idx="16"/>
          </p:cNvCxnSpPr>
          <p:nvPr/>
        </p:nvCxnSpPr>
        <p:spPr>
          <a:xfrm flipH="1">
            <a:off x="4079499" y="7502200"/>
            <a:ext cx="6441" cy="42880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4494296" y="7496522"/>
            <a:ext cx="6442" cy="394172"/>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3762485" y="7814422"/>
            <a:ext cx="31701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a:off x="4509575" y="7802699"/>
            <a:ext cx="29293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1154723">
            <a:off x="4136253" y="6184167"/>
            <a:ext cx="833544" cy="184666"/>
          </a:xfrm>
          <a:prstGeom prst="rect">
            <a:avLst/>
          </a:prstGeom>
          <a:noFill/>
        </p:spPr>
        <p:txBody>
          <a:bodyPr wrap="square" rtlCol="0">
            <a:spAutoFit/>
          </a:bodyPr>
          <a:lstStyle/>
          <a:p>
            <a:r>
              <a:rPr lang="en-AU" sz="600" dirty="0">
                <a:solidFill>
                  <a:schemeClr val="bg1"/>
                </a:solidFill>
                <a:latin typeface="Arial Narrow" panose="020B0606020202030204" pitchFamily="34" charset="0"/>
              </a:rPr>
              <a:t>Surface current</a:t>
            </a:r>
          </a:p>
        </p:txBody>
      </p:sp>
      <p:sp>
        <p:nvSpPr>
          <p:cNvPr id="88" name="Frame 87"/>
          <p:cNvSpPr/>
          <p:nvPr/>
        </p:nvSpPr>
        <p:spPr>
          <a:xfrm>
            <a:off x="2099743" y="4105709"/>
            <a:ext cx="2089582" cy="266606"/>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200" dirty="0">
                <a:solidFill>
                  <a:schemeClr val="bg1">
                    <a:lumMod val="50000"/>
                  </a:schemeClr>
                </a:solidFill>
                <a:latin typeface="Comic Sans MS" panose="030F0702030302020204" pitchFamily="66" charset="0"/>
              </a:rPr>
              <a:t>Ocean Gyre</a:t>
            </a:r>
          </a:p>
        </p:txBody>
      </p:sp>
      <p:sp>
        <p:nvSpPr>
          <p:cNvPr id="7" name="TextBox 6"/>
          <p:cNvSpPr txBox="1"/>
          <p:nvPr/>
        </p:nvSpPr>
        <p:spPr>
          <a:xfrm>
            <a:off x="4595014" y="6936905"/>
            <a:ext cx="724331" cy="215444"/>
          </a:xfrm>
          <a:prstGeom prst="rect">
            <a:avLst/>
          </a:prstGeom>
          <a:noFill/>
        </p:spPr>
        <p:txBody>
          <a:bodyPr wrap="square" rtlCol="0">
            <a:spAutoFit/>
          </a:bodyPr>
          <a:lstStyle/>
          <a:p>
            <a:r>
              <a:rPr lang="en-AU" sz="800" dirty="0">
                <a:latin typeface="Arial Narrow" panose="020B0606020202030204" pitchFamily="34" charset="0"/>
              </a:rPr>
              <a:t>~200m</a:t>
            </a:r>
          </a:p>
        </p:txBody>
      </p:sp>
      <p:sp>
        <p:nvSpPr>
          <p:cNvPr id="14" name="TextBox 13"/>
          <p:cNvSpPr txBox="1"/>
          <p:nvPr/>
        </p:nvSpPr>
        <p:spPr>
          <a:xfrm>
            <a:off x="4786034" y="2971502"/>
            <a:ext cx="1768098" cy="215444"/>
          </a:xfrm>
          <a:prstGeom prst="rect">
            <a:avLst/>
          </a:prstGeom>
          <a:noFill/>
        </p:spPr>
        <p:txBody>
          <a:bodyPr wrap="square" rtlCol="0">
            <a:spAutoFit/>
          </a:bodyPr>
          <a:lstStyle/>
          <a:p>
            <a:r>
              <a:rPr lang="en-AU" sz="800" i="1" dirty="0">
                <a:latin typeface="Arial Narrow" panose="020B0606020202030204" pitchFamily="34" charset="0"/>
              </a:rPr>
              <a:t>Note: </a:t>
            </a:r>
            <a:r>
              <a:rPr lang="en-AU" sz="800" dirty="0">
                <a:latin typeface="Arial Narrow" panose="020B0606020202030204" pitchFamily="34" charset="0"/>
              </a:rPr>
              <a:t>Some feature more than once</a:t>
            </a:r>
          </a:p>
        </p:txBody>
      </p:sp>
      <p:sp>
        <p:nvSpPr>
          <p:cNvPr id="109" name="TextBox 108">
            <a:extLst>
              <a:ext uri="{FF2B5EF4-FFF2-40B4-BE49-F238E27FC236}">
                <a16:creationId xmlns:a16="http://schemas.microsoft.com/office/drawing/2014/main" id="{6C6233D7-08B0-4E66-87F5-A58ED1FB477A}"/>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110" name="Straight Connector 109">
            <a:extLst>
              <a:ext uri="{FF2B5EF4-FFF2-40B4-BE49-F238E27FC236}">
                <a16:creationId xmlns:a16="http://schemas.microsoft.com/office/drawing/2014/main" id="{88854B48-D1EE-4313-A187-0EF0CF2FF80B}"/>
              </a:ext>
            </a:extLst>
          </p:cNvPr>
          <p:cNvCxnSpPr/>
          <p:nvPr/>
        </p:nvCxnSpPr>
        <p:spPr>
          <a:xfrm flipH="1">
            <a:off x="504499"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24B1774E-F1F5-43E8-9B62-6433E60D9D95}"/>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4" name="TextBox 23">
            <a:extLst>
              <a:ext uri="{FF2B5EF4-FFF2-40B4-BE49-F238E27FC236}">
                <a16:creationId xmlns:a16="http://schemas.microsoft.com/office/drawing/2014/main" id="{FB550EDE-7AE0-9327-959B-3A3131287416}"/>
              </a:ext>
            </a:extLst>
          </p:cNvPr>
          <p:cNvSpPr txBox="1"/>
          <p:nvPr/>
        </p:nvSpPr>
        <p:spPr>
          <a:xfrm>
            <a:off x="1410717" y="61659"/>
            <a:ext cx="4106515" cy="877163"/>
          </a:xfrm>
          <a:prstGeom prst="rect">
            <a:avLst/>
          </a:prstGeom>
          <a:noFill/>
        </p:spPr>
        <p:txBody>
          <a:bodyPr wrap="square" rtlCol="0">
            <a:spAutoFit/>
          </a:bodyPr>
          <a:lstStyle/>
          <a:p>
            <a:r>
              <a:rPr lang="en-US" b="1" dirty="0">
                <a:latin typeface="Arial Narrow" pitchFamily="34" charset="0"/>
              </a:rPr>
              <a:t>5. Free postage &amp; handling – </a:t>
            </a:r>
            <a:r>
              <a:rPr lang="en-US" sz="1100" dirty="0">
                <a:latin typeface="Arial Narrow" pitchFamily="34" charset="0"/>
              </a:rPr>
              <a:t>Describe how water, heat and nutrients are distributed across coastal regions and global ocean basins, e.g. upwelling and downwelling, El Niño and La Niña events, Langmuir circulation, Ekman spiral.</a:t>
            </a:r>
            <a:endParaRPr lang="en-US" sz="1100" i="1" dirty="0">
              <a:latin typeface="Arial Narrow" pitchFamily="34" charset="0"/>
            </a:endParaRPr>
          </a:p>
        </p:txBody>
      </p:sp>
      <p:sp>
        <p:nvSpPr>
          <p:cNvPr id="26" name="TextBox 17">
            <a:extLst>
              <a:ext uri="{FF2B5EF4-FFF2-40B4-BE49-F238E27FC236}">
                <a16:creationId xmlns:a16="http://schemas.microsoft.com/office/drawing/2014/main" id="{5E59E860-DD60-3A0A-044C-BC11D6F320D5}"/>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29" name="Straight Connector 28">
            <a:extLst>
              <a:ext uri="{FF2B5EF4-FFF2-40B4-BE49-F238E27FC236}">
                <a16:creationId xmlns:a16="http://schemas.microsoft.com/office/drawing/2014/main" id="{5E3BDBC3-B119-438A-890E-95FE71019F7B}"/>
              </a:ext>
            </a:extLst>
          </p:cNvPr>
          <p:cNvCxnSpPr>
            <a:cxnSpLocks/>
          </p:cNvCxnSpPr>
          <p:nvPr/>
        </p:nvCxnSpPr>
        <p:spPr>
          <a:xfrm flipH="1">
            <a:off x="450023" y="8839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6">
            <a:extLst>
              <a:ext uri="{FF2B5EF4-FFF2-40B4-BE49-F238E27FC236}">
                <a16:creationId xmlns:a16="http://schemas.microsoft.com/office/drawing/2014/main" id="{CBE69FED-CF66-8C0B-1E3E-4514195CDCA6}"/>
              </a:ext>
            </a:extLst>
          </p:cNvPr>
          <p:cNvSpPr txBox="1"/>
          <p:nvPr/>
        </p:nvSpPr>
        <p:spPr>
          <a:xfrm>
            <a:off x="404664" y="8839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32" name="TextBox 36">
            <a:extLst>
              <a:ext uri="{FF2B5EF4-FFF2-40B4-BE49-F238E27FC236}">
                <a16:creationId xmlns:a16="http://schemas.microsoft.com/office/drawing/2014/main" id="{F745943F-F9AA-D044-7B24-CC212BBD1B72}"/>
              </a:ext>
            </a:extLst>
          </p:cNvPr>
          <p:cNvSpPr txBox="1"/>
          <p:nvPr/>
        </p:nvSpPr>
        <p:spPr>
          <a:xfrm>
            <a:off x="2913144" y="8846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34" name="TextBox 33">
            <a:extLst>
              <a:ext uri="{FF2B5EF4-FFF2-40B4-BE49-F238E27FC236}">
                <a16:creationId xmlns:a16="http://schemas.microsoft.com/office/drawing/2014/main" id="{169B23A7-063B-8036-F6ED-890F2F2C672D}"/>
              </a:ext>
            </a:extLst>
          </p:cNvPr>
          <p:cNvSpPr txBox="1"/>
          <p:nvPr/>
        </p:nvSpPr>
        <p:spPr>
          <a:xfrm>
            <a:off x="6046100"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9</a:t>
            </a:r>
          </a:p>
        </p:txBody>
      </p:sp>
    </p:spTree>
    <p:extLst>
      <p:ext uri="{BB962C8B-B14F-4D97-AF65-F5344CB8AC3E}">
        <p14:creationId xmlns:p14="http://schemas.microsoft.com/office/powerpoint/2010/main" val="4215502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B459CD6F-D0AC-18A5-04BE-EF3C6A3EB0AD}"/>
              </a:ext>
            </a:extLst>
          </p:cNvPr>
          <p:cNvSpPr/>
          <p:nvPr/>
        </p:nvSpPr>
        <p:spPr>
          <a:xfrm>
            <a:off x="463783" y="964142"/>
            <a:ext cx="5984612" cy="77999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DC4A013-A227-CF6B-8BD8-7B76C4C2759A}"/>
              </a:ext>
            </a:extLst>
          </p:cNvPr>
          <p:cNvSpPr txBox="1"/>
          <p:nvPr/>
        </p:nvSpPr>
        <p:spPr>
          <a:xfrm>
            <a:off x="1410524" y="179512"/>
            <a:ext cx="4157565" cy="707886"/>
          </a:xfrm>
          <a:prstGeom prst="rect">
            <a:avLst/>
          </a:prstGeom>
          <a:noFill/>
        </p:spPr>
        <p:txBody>
          <a:bodyPr wrap="square" rtlCol="0">
            <a:spAutoFit/>
          </a:bodyPr>
          <a:lstStyle/>
          <a:p>
            <a:r>
              <a:rPr lang="en-US" b="1" dirty="0">
                <a:latin typeface="Arial Narrow" pitchFamily="34" charset="0"/>
              </a:rPr>
              <a:t>Describe </a:t>
            </a:r>
            <a:r>
              <a:rPr lang="en-US" sz="1100" dirty="0">
                <a:latin typeface="Arial Narrow" pitchFamily="34" charset="0"/>
              </a:rPr>
              <a:t>how water, heat and nutrients are distributed across coastal regions and global ocean basins (e.g. upwelling and downwelling, El Nino and La Nina events, Langmuir circulation, Ekman spiral)</a:t>
            </a:r>
          </a:p>
        </p:txBody>
      </p:sp>
      <p:sp>
        <p:nvSpPr>
          <p:cNvPr id="7" name="TextBox 36">
            <a:extLst>
              <a:ext uri="{FF2B5EF4-FFF2-40B4-BE49-F238E27FC236}">
                <a16:creationId xmlns:a16="http://schemas.microsoft.com/office/drawing/2014/main" id="{83E38EAA-C2A6-9119-9926-FF71CB63B652}"/>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0" name="TextBox 36">
            <a:extLst>
              <a:ext uri="{FF2B5EF4-FFF2-40B4-BE49-F238E27FC236}">
                <a16:creationId xmlns:a16="http://schemas.microsoft.com/office/drawing/2014/main" id="{330113F5-C0C5-1F83-D22F-CBAC99F36FBF}"/>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11" name="TextBox 10">
            <a:extLst>
              <a:ext uri="{FF2B5EF4-FFF2-40B4-BE49-F238E27FC236}">
                <a16:creationId xmlns:a16="http://schemas.microsoft.com/office/drawing/2014/main" id="{47BCBDF3-AA14-672C-A58B-C5A8F190C918}"/>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10</a:t>
            </a:r>
          </a:p>
        </p:txBody>
      </p:sp>
      <p:sp>
        <p:nvSpPr>
          <p:cNvPr id="12" name="TextBox 17">
            <a:extLst>
              <a:ext uri="{FF2B5EF4-FFF2-40B4-BE49-F238E27FC236}">
                <a16:creationId xmlns:a16="http://schemas.microsoft.com/office/drawing/2014/main" id="{7645B0F9-0D64-5577-5BF8-A7A5E36EE0BA}"/>
              </a:ext>
            </a:extLst>
          </p:cNvPr>
          <p:cNvSpPr txBox="1"/>
          <p:nvPr/>
        </p:nvSpPr>
        <p:spPr>
          <a:xfrm>
            <a:off x="5489508" y="14553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a:t>
            </a:r>
            <a:endParaRPr lang="en-AU" sz="1200" b="1" dirty="0">
              <a:latin typeface="Arial Narrow" pitchFamily="34" charset="0"/>
            </a:endParaRPr>
          </a:p>
        </p:txBody>
      </p:sp>
    </p:spTree>
    <p:extLst>
      <p:ext uri="{BB962C8B-B14F-4D97-AF65-F5344CB8AC3E}">
        <p14:creationId xmlns:p14="http://schemas.microsoft.com/office/powerpoint/2010/main" val="26870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ont, document&#10;&#10;Description automatically generated">
            <a:extLst>
              <a:ext uri="{FF2B5EF4-FFF2-40B4-BE49-F238E27FC236}">
                <a16:creationId xmlns:a16="http://schemas.microsoft.com/office/drawing/2014/main" id="{DB66B272-406D-BE74-2CA3-4FA65E4B41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6007" y="3012112"/>
            <a:ext cx="3531065" cy="4658632"/>
          </a:xfrm>
          <a:prstGeom prst="rect">
            <a:avLst/>
          </a:prstGeom>
          <a:ln>
            <a:solidFill>
              <a:schemeClr val="tx1"/>
            </a:solidFill>
          </a:ln>
        </p:spPr>
      </p:pic>
      <p:sp>
        <p:nvSpPr>
          <p:cNvPr id="4" name="TextBox 3">
            <a:extLst>
              <a:ext uri="{FF2B5EF4-FFF2-40B4-BE49-F238E27FC236}">
                <a16:creationId xmlns:a16="http://schemas.microsoft.com/office/drawing/2014/main" id="{E3D666F0-481F-9DCF-A4DB-8A48D947670B}"/>
              </a:ext>
            </a:extLst>
          </p:cNvPr>
          <p:cNvSpPr txBox="1"/>
          <p:nvPr/>
        </p:nvSpPr>
        <p:spPr>
          <a:xfrm>
            <a:off x="574177" y="251520"/>
            <a:ext cx="82641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9" name="Rectangle 8">
            <a:extLst>
              <a:ext uri="{FF2B5EF4-FFF2-40B4-BE49-F238E27FC236}">
                <a16:creationId xmlns:a16="http://schemas.microsoft.com/office/drawing/2014/main" id="{38B0141A-97A8-E132-3960-213A457A577D}"/>
              </a:ext>
            </a:extLst>
          </p:cNvPr>
          <p:cNvSpPr/>
          <p:nvPr/>
        </p:nvSpPr>
        <p:spPr>
          <a:xfrm>
            <a:off x="431540" y="905060"/>
            <a:ext cx="5112568" cy="338554"/>
          </a:xfrm>
          <a:prstGeom prst="rect">
            <a:avLst/>
          </a:prstGeom>
        </p:spPr>
        <p:txBody>
          <a:bodyPr wrap="square">
            <a:spAutoFit/>
          </a:bodyPr>
          <a:lstStyle/>
          <a:p>
            <a:pPr algn="just"/>
            <a:r>
              <a:rPr lang="en-AU" sz="800" dirty="0">
                <a:latin typeface="Arial Narrow" panose="020B0606020202030204" pitchFamily="34" charset="0"/>
              </a:rPr>
              <a:t>© Marine Education 2024 </a:t>
            </a:r>
            <a:r>
              <a:rPr lang="en-AU" sz="800" b="1" dirty="0">
                <a:solidFill>
                  <a:schemeClr val="bg1"/>
                </a:solidFill>
                <a:highlight>
                  <a:srgbClr val="000000"/>
                </a:highlight>
                <a:latin typeface="Arial Narrow" pitchFamily="34" charset="0"/>
              </a:rPr>
              <a:t>CC BY-NC-SA</a:t>
            </a:r>
            <a:r>
              <a:rPr lang="en-AU" sz="800" dirty="0">
                <a:latin typeface="Arial Narrow" pitchFamily="34" charset="0"/>
              </a:rPr>
              <a:t> </a:t>
            </a:r>
            <a:endParaRPr lang="en-AU" sz="400" dirty="0">
              <a:latin typeface="Arial Narrow" panose="020B0606020202030204" pitchFamily="34" charset="0"/>
            </a:endParaRPr>
          </a:p>
          <a:p>
            <a:pPr algn="just"/>
            <a:endParaRPr lang="en-AU" sz="800" dirty="0">
              <a:latin typeface="Arial Narrow" panose="020B0606020202030204" pitchFamily="34" charset="0"/>
            </a:endParaRPr>
          </a:p>
        </p:txBody>
      </p:sp>
      <p:sp>
        <p:nvSpPr>
          <p:cNvPr id="10" name="Rectangle 9">
            <a:extLst>
              <a:ext uri="{FF2B5EF4-FFF2-40B4-BE49-F238E27FC236}">
                <a16:creationId xmlns:a16="http://schemas.microsoft.com/office/drawing/2014/main" id="{A7D30DC9-C64C-951B-5636-6403D045EDAD}"/>
              </a:ext>
            </a:extLst>
          </p:cNvPr>
          <p:cNvSpPr/>
          <p:nvPr/>
        </p:nvSpPr>
        <p:spPr>
          <a:xfrm>
            <a:off x="429236" y="1065045"/>
            <a:ext cx="5976664" cy="1569660"/>
          </a:xfrm>
          <a:prstGeom prst="rect">
            <a:avLst/>
          </a:prstGeom>
        </p:spPr>
        <p:txBody>
          <a:bodyPr wrap="square">
            <a:spAutoFit/>
          </a:bodyPr>
          <a:lstStyle/>
          <a:p>
            <a:pPr algn="just"/>
            <a:r>
              <a:rPr lang="en-AU" sz="800" dirty="0">
                <a:latin typeface="Arial Narrow" panose="020B0606020202030204" pitchFamily="34" charset="0"/>
              </a:rPr>
              <a:t>Published by Marine Education 2024</a:t>
            </a:r>
          </a:p>
          <a:p>
            <a:pPr algn="just"/>
            <a:r>
              <a:rPr lang="en-AU" sz="800" dirty="0">
                <a:latin typeface="Arial Narrow" panose="020B0606020202030204" pitchFamily="34" charset="0"/>
              </a:rPr>
              <a:t>ABN: 48765406873</a:t>
            </a:r>
          </a:p>
          <a:p>
            <a:pPr algn="just"/>
            <a:r>
              <a:rPr lang="en-AU" sz="800" dirty="0">
                <a:latin typeface="Arial Narrow" panose="020B0606020202030204" pitchFamily="34" charset="0"/>
              </a:rPr>
              <a:t>Author: Gail Riches</a:t>
            </a:r>
          </a:p>
          <a:p>
            <a:pPr algn="just"/>
            <a:r>
              <a:rPr lang="en-AU" sz="800" dirty="0">
                <a:latin typeface="Arial Narrow" panose="020B0606020202030204" pitchFamily="34" charset="0"/>
              </a:rPr>
              <a:t>Email: info@marineeducation.com.au</a:t>
            </a:r>
          </a:p>
          <a:p>
            <a:pPr algn="just"/>
            <a:r>
              <a:rPr lang="en-AU" sz="800" dirty="0">
                <a:latin typeface="Arial Narrow" panose="020B0606020202030204" pitchFamily="34" charset="0"/>
                <a:hlinkClick r:id="rId3">
                  <a:extLst>
                    <a:ext uri="{A12FA001-AC4F-418D-AE19-62706E023703}">
                      <ahyp:hlinkClr xmlns:ahyp="http://schemas.microsoft.com/office/drawing/2018/hyperlinkcolor" val="tx"/>
                    </a:ext>
                  </a:extLst>
                </a:hlinkClick>
              </a:rPr>
              <a:t>www.marineeducation.com.au</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Course Overview and Learning Objectives derived from Marine Science 2025 v1.0 General senior syllabus, January 2024.</a:t>
            </a:r>
          </a:p>
          <a:p>
            <a:pPr algn="just"/>
            <a:r>
              <a:rPr lang="en-AU" sz="800" dirty="0">
                <a:latin typeface="Arial Narrow" panose="020B0606020202030204" pitchFamily="34" charset="0"/>
              </a:rPr>
              <a:t>Queensland Curriculum &amp; Assessment Authority PO Box 307 Spring Hill QLD 4004 Australia.  </a:t>
            </a:r>
          </a:p>
          <a:p>
            <a:pPr algn="just"/>
            <a:r>
              <a:rPr lang="en-AU" sz="800" dirty="0">
                <a:latin typeface="Arial Narrow" panose="020B0606020202030204" pitchFamily="34" charset="0"/>
                <a:hlinkClick r:id="rId4"/>
              </a:rPr>
              <a:t>https://www.qcaa.qld.edu.au/downloads/senior-qce/syllabuses/snr_marine_science_25_syll.pdf</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r>
              <a:rPr lang="en-AU" sz="800" dirty="0">
                <a:latin typeface="Arial Narrow" panose="020B0606020202030204" pitchFamily="34" charset="0"/>
              </a:rPr>
              <a:t>Image</a:t>
            </a:r>
            <a:r>
              <a:rPr lang="en-AU" sz="800" dirty="0">
                <a:latin typeface="Arial Narrow" panose="020B0606020202030204" pitchFamily="34" charset="0"/>
                <a:sym typeface="Wingdings" pitchFamily="2" charset="2"/>
              </a:rPr>
              <a:t> (front page turtle): </a:t>
            </a:r>
            <a:r>
              <a:rPr lang="en-AU" sz="800" dirty="0" err="1">
                <a:latin typeface="Arial Narrow" panose="020B0606020202030204" pitchFamily="34" charset="0"/>
                <a:sym typeface="Wingdings" pitchFamily="2" charset="2"/>
              </a:rPr>
              <a:t>Dreamstime</a:t>
            </a:r>
            <a:r>
              <a:rPr lang="en-AU" sz="800" dirty="0">
                <a:latin typeface="Arial Narrow" panose="020B0606020202030204" pitchFamily="34" charset="0"/>
                <a:sym typeface="Wingdings" pitchFamily="2" charset="2"/>
              </a:rPr>
              <a:t> stock photos. ID 261684871 © </a:t>
            </a:r>
            <a:r>
              <a:rPr lang="en-AU" sz="800" dirty="0" err="1">
                <a:latin typeface="Arial Narrow" panose="020B0606020202030204" pitchFamily="34" charset="0"/>
                <a:sym typeface="Wingdings" pitchFamily="2" charset="2"/>
              </a:rPr>
              <a:t>AlyaBigJoy</a:t>
            </a:r>
            <a:r>
              <a:rPr lang="en-AU" sz="800" dirty="0">
                <a:latin typeface="Arial Narrow" panose="020B0606020202030204" pitchFamily="34" charset="0"/>
                <a:sym typeface="Wingdings" pitchFamily="2" charset="2"/>
              </a:rPr>
              <a:t>. Accessed April 10</a:t>
            </a:r>
            <a:r>
              <a:rPr lang="en-AU" sz="800" baseline="30000" dirty="0">
                <a:latin typeface="Arial Narrow" panose="020B0606020202030204" pitchFamily="34" charset="0"/>
                <a:sym typeface="Wingdings" pitchFamily="2" charset="2"/>
              </a:rPr>
              <a:t>th</a:t>
            </a:r>
            <a:r>
              <a:rPr lang="en-AU" sz="800" dirty="0">
                <a:latin typeface="Arial Narrow" panose="020B0606020202030204" pitchFamily="34" charset="0"/>
                <a:sym typeface="Wingdings" pitchFamily="2" charset="2"/>
              </a:rPr>
              <a:t> 2024 from: https://</a:t>
            </a:r>
            <a:r>
              <a:rPr lang="en-AU" sz="800" dirty="0" err="1">
                <a:latin typeface="Arial Narrow" panose="020B0606020202030204" pitchFamily="34" charset="0"/>
                <a:sym typeface="Wingdings" pitchFamily="2" charset="2"/>
              </a:rPr>
              <a:t>www.dreamstime.com</a:t>
            </a:r>
            <a:r>
              <a:rPr lang="en-AU" sz="800" dirty="0">
                <a:latin typeface="Arial Narrow" panose="020B0606020202030204" pitchFamily="34" charset="0"/>
                <a:sym typeface="Wingdings" pitchFamily="2" charset="2"/>
              </a:rPr>
              <a:t>/sea-turtle-hand-drawn-engraving-style-sketch-underwater-animals-sea-turtle-hand-drawn-engraving-style-sketch-underwater-animals-image261684871</a:t>
            </a:r>
            <a:endParaRPr lang="en-AU" sz="800" dirty="0">
              <a:latin typeface="Arial Narrow" panose="020B0606020202030204" pitchFamily="34" charset="0"/>
            </a:endParaRPr>
          </a:p>
        </p:txBody>
      </p:sp>
      <p:sp>
        <p:nvSpPr>
          <p:cNvPr id="11" name="TextBox 10">
            <a:extLst>
              <a:ext uri="{FF2B5EF4-FFF2-40B4-BE49-F238E27FC236}">
                <a16:creationId xmlns:a16="http://schemas.microsoft.com/office/drawing/2014/main" id="{B7F94A86-205B-4E34-15D3-C761B2DBB05C}"/>
              </a:ext>
            </a:extLst>
          </p:cNvPr>
          <p:cNvSpPr txBox="1"/>
          <p:nvPr/>
        </p:nvSpPr>
        <p:spPr>
          <a:xfrm rot="16200000">
            <a:off x="-56213" y="357529"/>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2" name="Rectangle 11">
            <a:extLst>
              <a:ext uri="{FF2B5EF4-FFF2-40B4-BE49-F238E27FC236}">
                <a16:creationId xmlns:a16="http://schemas.microsoft.com/office/drawing/2014/main" id="{AE67307C-37F6-A2C9-9D03-E126E64168D7}"/>
              </a:ext>
            </a:extLst>
          </p:cNvPr>
          <p:cNvSpPr/>
          <p:nvPr/>
        </p:nvSpPr>
        <p:spPr>
          <a:xfrm>
            <a:off x="429236" y="2685856"/>
            <a:ext cx="4810844" cy="215444"/>
          </a:xfrm>
          <a:prstGeom prst="rect">
            <a:avLst/>
          </a:prstGeom>
        </p:spPr>
        <p:txBody>
          <a:bodyPr wrap="square">
            <a:spAutoFit/>
          </a:bodyPr>
          <a:lstStyle/>
          <a:p>
            <a:r>
              <a:rPr lang="en-US" sz="800" dirty="0">
                <a:latin typeface="Arial Narrow" panose="020B0606020202030204" pitchFamily="34" charset="0"/>
              </a:rPr>
              <a:t>Interested persons are invited to contact the author for information or to indicate errors and omissions.</a:t>
            </a:r>
            <a:endParaRPr lang="en-AU" sz="800" dirty="0">
              <a:latin typeface="Arial Narrow" panose="020B0606020202030204" pitchFamily="34" charset="0"/>
            </a:endParaRPr>
          </a:p>
        </p:txBody>
      </p:sp>
      <p:cxnSp>
        <p:nvCxnSpPr>
          <p:cNvPr id="2" name="Straight Connector 1">
            <a:extLst>
              <a:ext uri="{FF2B5EF4-FFF2-40B4-BE49-F238E27FC236}">
                <a16:creationId xmlns:a16="http://schemas.microsoft.com/office/drawing/2014/main" id="{1C60F5BD-2528-6190-C0A7-6E4E57DE2FB7}"/>
              </a:ext>
            </a:extLst>
          </p:cNvPr>
          <p:cNvCxnSpPr/>
          <p:nvPr/>
        </p:nvCxnSpPr>
        <p:spPr>
          <a:xfrm flipH="1">
            <a:off x="539217" y="8731640"/>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B89D7370-F365-A394-1C92-FB65E243C78D}"/>
              </a:ext>
            </a:extLst>
          </p:cNvPr>
          <p:cNvSpPr txBox="1"/>
          <p:nvPr/>
        </p:nvSpPr>
        <p:spPr>
          <a:xfrm>
            <a:off x="476672" y="8702878"/>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Rectangle 5">
            <a:extLst>
              <a:ext uri="{FF2B5EF4-FFF2-40B4-BE49-F238E27FC236}">
                <a16:creationId xmlns:a16="http://schemas.microsoft.com/office/drawing/2014/main" id="{ADD7A464-F31F-2DF0-792D-885F04B59CF3}"/>
              </a:ext>
            </a:extLst>
          </p:cNvPr>
          <p:cNvSpPr/>
          <p:nvPr/>
        </p:nvSpPr>
        <p:spPr>
          <a:xfrm>
            <a:off x="510716" y="7697450"/>
            <a:ext cx="5976664" cy="954107"/>
          </a:xfrm>
          <a:prstGeom prst="rect">
            <a:avLst/>
          </a:prstGeom>
        </p:spPr>
        <p:txBody>
          <a:bodyPr wrap="square">
            <a:spAutoFit/>
          </a:bodyPr>
          <a:lstStyle/>
          <a:p>
            <a:pPr algn="just"/>
            <a:r>
              <a:rPr lang="en-AU" sz="800" dirty="0">
                <a:latin typeface="Arial Narrow" panose="020B0606020202030204" pitchFamily="34" charset="0"/>
              </a:rPr>
              <a:t>This publication is available to download free-of-charge from the Marine Education website: </a:t>
            </a:r>
            <a:r>
              <a:rPr lang="en-AU" sz="800" dirty="0" err="1">
                <a:latin typeface="Arial Narrow" panose="020B0606020202030204" pitchFamily="34" charset="0"/>
              </a:rPr>
              <a:t>www.marineeducation.com.au</a:t>
            </a:r>
            <a:endParaRPr lang="en-AU" sz="800" dirty="0">
              <a:latin typeface="Arial Narrow" panose="020B0606020202030204" pitchFamily="34" charset="0"/>
            </a:endParaRP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The sale of this product is strictly prohibited. </a:t>
            </a: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Printing at a commercial printer such as Office Works is permitted for school-use only. </a:t>
            </a:r>
          </a:p>
          <a:p>
            <a:pPr algn="just"/>
            <a:endParaRPr lang="en-AU" sz="800" dirty="0">
              <a:latin typeface="Arial Narrow" panose="020B0606020202030204" pitchFamily="34" charset="0"/>
            </a:endParaRPr>
          </a:p>
          <a:p>
            <a:pPr algn="just"/>
            <a:r>
              <a:rPr lang="en-AU" sz="800" dirty="0">
                <a:latin typeface="Arial Narrow" panose="020B0606020202030204" pitchFamily="34" charset="0"/>
              </a:rPr>
              <a:t>Marine Education would like to thank all the teachers, students and industry professionals who kindly shared their work.</a:t>
            </a:r>
          </a:p>
        </p:txBody>
      </p:sp>
      <p:pic>
        <p:nvPicPr>
          <p:cNvPr id="7" name="Picture 2" descr="Premium Vector | A black and white drawing of a sea turtle.">
            <a:extLst>
              <a:ext uri="{FF2B5EF4-FFF2-40B4-BE49-F238E27FC236}">
                <a16:creationId xmlns:a16="http://schemas.microsoft.com/office/drawing/2014/main" id="{A573D075-10D8-24CA-9421-F1656C4F4B49}"/>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43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p:cNvSpPr txBox="1"/>
          <p:nvPr/>
        </p:nvSpPr>
        <p:spPr>
          <a:xfrm>
            <a:off x="484388" y="4067944"/>
            <a:ext cx="3482116" cy="1631216"/>
          </a:xfrm>
          <a:prstGeom prst="rect">
            <a:avLst/>
          </a:prstGeom>
          <a:noFill/>
        </p:spPr>
        <p:txBody>
          <a:bodyPr wrap="square" rtlCol="0">
            <a:spAutoFit/>
          </a:bodyPr>
          <a:lstStyle/>
          <a:p>
            <a:pPr algn="just"/>
            <a:r>
              <a:rPr lang="en-US" sz="1600" b="1" dirty="0">
                <a:latin typeface="Arial Narrow" pitchFamily="34" charset="0"/>
              </a:rPr>
              <a:t>Dis…solvent         </a:t>
            </a:r>
          </a:p>
          <a:p>
            <a:pPr algn="just"/>
            <a:r>
              <a:rPr lang="en-US" sz="1200" dirty="0">
                <a:latin typeface="Arial Narrow" pitchFamily="34" charset="0"/>
              </a:rPr>
              <a:t>One of water’s special properties is its tremendous solvent power – it’s ability to dissolve stuff. The dipole structure of the H</a:t>
            </a:r>
            <a:r>
              <a:rPr lang="en-US" sz="800" dirty="0">
                <a:latin typeface="Arial Narrow" pitchFamily="34" charset="0"/>
              </a:rPr>
              <a:t>2</a:t>
            </a:r>
            <a:r>
              <a:rPr lang="en-US" sz="1200" dirty="0">
                <a:latin typeface="Arial Narrow" pitchFamily="34" charset="0"/>
              </a:rPr>
              <a:t>O molecule accounts for its unsurpassed properties as a solvent, attracting (not only other H</a:t>
            </a:r>
            <a:r>
              <a:rPr lang="en-US" sz="800" dirty="0">
                <a:latin typeface="Arial Narrow" pitchFamily="34" charset="0"/>
              </a:rPr>
              <a:t>2</a:t>
            </a:r>
            <a:r>
              <a:rPr lang="en-US" sz="1200" dirty="0">
                <a:latin typeface="Arial Narrow" pitchFamily="34" charset="0"/>
              </a:rPr>
              <a:t>O molecules but also) other positively or negatively charged atoms, called </a:t>
            </a:r>
            <a:r>
              <a:rPr lang="en-US" sz="1200" b="1" dirty="0">
                <a:latin typeface="Arial Narrow" pitchFamily="34" charset="0"/>
              </a:rPr>
              <a:t>ions</a:t>
            </a:r>
            <a:r>
              <a:rPr lang="en-US" sz="1200" dirty="0">
                <a:latin typeface="Arial Narrow" pitchFamily="34" charset="0"/>
              </a:rPr>
              <a:t>, such as SALT ions Sodium (+) and Chloride (-). </a:t>
            </a:r>
          </a:p>
          <a:p>
            <a:pPr algn="just"/>
            <a:r>
              <a:rPr lang="en-US" sz="1200" dirty="0">
                <a:latin typeface="Arial Narrow" pitchFamily="34" charset="0"/>
              </a:rPr>
              <a:t>That’s why sea water tastes so salty! </a:t>
            </a:r>
          </a:p>
        </p:txBody>
      </p:sp>
      <p:sp>
        <p:nvSpPr>
          <p:cNvPr id="4" name="Rectangle 3"/>
          <p:cNvSpPr/>
          <p:nvPr/>
        </p:nvSpPr>
        <p:spPr>
          <a:xfrm>
            <a:off x="529777" y="5725508"/>
            <a:ext cx="3422068" cy="1015663"/>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a:spAutoFit/>
          </a:bodyPr>
          <a:lstStyle/>
          <a:p>
            <a:pPr algn="ctr"/>
            <a:r>
              <a:rPr lang="en-US" sz="1200" b="1" dirty="0">
                <a:latin typeface="Arial Narrow" pitchFamily="34" charset="0"/>
              </a:rPr>
              <a:t>Activity: Draw the arrangement of H</a:t>
            </a:r>
            <a:r>
              <a:rPr lang="en-US" sz="800" b="1" dirty="0">
                <a:latin typeface="Arial Narrow" pitchFamily="34" charset="0"/>
              </a:rPr>
              <a:t>2</a:t>
            </a:r>
            <a:r>
              <a:rPr lang="en-US" sz="1200" b="1" dirty="0">
                <a:latin typeface="Arial Narrow" pitchFamily="34" charset="0"/>
              </a:rPr>
              <a:t>O molecules around a Chloride ion &amp; a Sodium ion (pictured right). </a:t>
            </a:r>
            <a:r>
              <a:rPr lang="en-US" sz="1200" dirty="0">
                <a:latin typeface="Arial Narrow" pitchFamily="34" charset="0"/>
              </a:rPr>
              <a:t>Make it so the Proton ‘ears’ (+) touch the Chloride (-) ion and the Oxygen ‘ends’ (-) touch the Sodium (+) ion. This is (roughly) what salt looks like when dissolved in water! </a:t>
            </a:r>
          </a:p>
        </p:txBody>
      </p:sp>
      <p:sp>
        <p:nvSpPr>
          <p:cNvPr id="32" name="TextBox 31"/>
          <p:cNvSpPr txBox="1"/>
          <p:nvPr/>
        </p:nvSpPr>
        <p:spPr>
          <a:xfrm>
            <a:off x="454979" y="7550596"/>
            <a:ext cx="5961001" cy="1261884"/>
          </a:xfrm>
          <a:prstGeom prst="rect">
            <a:avLst/>
          </a:prstGeom>
          <a:noFill/>
        </p:spPr>
        <p:txBody>
          <a:bodyPr wrap="square" rtlCol="0">
            <a:spAutoFit/>
          </a:bodyPr>
          <a:lstStyle/>
          <a:p>
            <a:pPr algn="just"/>
            <a:r>
              <a:rPr lang="en-US" sz="1600" b="1" dirty="0">
                <a:latin typeface="Arial Narrow" pitchFamily="34" charset="0"/>
              </a:rPr>
              <a:t>High Heat Capacity</a:t>
            </a:r>
            <a:r>
              <a:rPr lang="en-US" sz="1200" b="1" dirty="0">
                <a:latin typeface="Arial Narrow" pitchFamily="34" charset="0"/>
              </a:rPr>
              <a:t>                  </a:t>
            </a:r>
          </a:p>
          <a:p>
            <a:r>
              <a:rPr lang="en-US" sz="1200" dirty="0">
                <a:latin typeface="Arial Narrow" pitchFamily="34" charset="0"/>
              </a:rPr>
              <a:t>Water changes temperature very slowly due to its </a:t>
            </a:r>
            <a:r>
              <a:rPr lang="en-US" sz="1200" i="1" dirty="0">
                <a:latin typeface="Arial Narrow" pitchFamily="34" charset="0"/>
              </a:rPr>
              <a:t>high</a:t>
            </a:r>
            <a:r>
              <a:rPr lang="en-US" sz="1200" dirty="0">
                <a:latin typeface="Arial Narrow" pitchFamily="34" charset="0"/>
              </a:rPr>
              <a:t> heat capacity. Even though a huge amount of the sun’s heat shines on the ocean every day, water absorbs this heat with little change in temperature. </a:t>
            </a:r>
            <a:br>
              <a:rPr lang="en-US" sz="1200" dirty="0">
                <a:latin typeface="Arial Narrow" pitchFamily="34" charset="0"/>
              </a:rPr>
            </a:br>
            <a:r>
              <a:rPr lang="en-US" sz="1200" dirty="0">
                <a:latin typeface="Arial Narrow" pitchFamily="34" charset="0"/>
              </a:rPr>
              <a:t>Thus, the ocean is very slow to change temperature, and in that time can travel very far!  Water’s high heat capacity is also why atmospheric temperatures are more stable out at sea than on land. </a:t>
            </a:r>
          </a:p>
          <a:p>
            <a:pPr algn="just"/>
            <a:r>
              <a:rPr lang="en-US" sz="1200" b="1" dirty="0">
                <a:latin typeface="Arial Narrow" pitchFamily="34" charset="0"/>
              </a:rPr>
              <a:t>Q. Why wear a wetsuit on a hot winter’s day? Ans. Because water has a [high][low] heat capacity. </a:t>
            </a:r>
          </a:p>
        </p:txBody>
      </p:sp>
      <p:sp>
        <p:nvSpPr>
          <p:cNvPr id="5" name="TextBox 4"/>
          <p:cNvSpPr txBox="1"/>
          <p:nvPr/>
        </p:nvSpPr>
        <p:spPr>
          <a:xfrm>
            <a:off x="4743034" y="8684292"/>
            <a:ext cx="1354068"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sp>
        <p:nvSpPr>
          <p:cNvPr id="50" name="Oval 49"/>
          <p:cNvSpPr/>
          <p:nvPr/>
        </p:nvSpPr>
        <p:spPr>
          <a:xfrm>
            <a:off x="4801175" y="4584047"/>
            <a:ext cx="696276" cy="6695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solidFill>
                <a:schemeClr val="tx1"/>
              </a:solidFill>
            </a:endParaRPr>
          </a:p>
        </p:txBody>
      </p:sp>
      <p:sp>
        <p:nvSpPr>
          <p:cNvPr id="18" name="Rectangle 17"/>
          <p:cNvSpPr/>
          <p:nvPr/>
        </p:nvSpPr>
        <p:spPr>
          <a:xfrm>
            <a:off x="4024529" y="4165740"/>
            <a:ext cx="2274264" cy="2576687"/>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9" name="Straight Connector 58"/>
          <p:cNvCxnSpPr/>
          <p:nvPr/>
        </p:nvCxnSpPr>
        <p:spPr>
          <a:xfrm flipH="1">
            <a:off x="480940" y="7561766"/>
            <a:ext cx="584047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rot="411921">
            <a:off x="5145943" y="4298895"/>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58" name="Oval 57"/>
          <p:cNvSpPr/>
          <p:nvPr/>
        </p:nvSpPr>
        <p:spPr>
          <a:xfrm rot="411921">
            <a:off x="5030937" y="4450605"/>
            <a:ext cx="105321" cy="102234"/>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66" name="Oval 65"/>
          <p:cNvSpPr/>
          <p:nvPr/>
        </p:nvSpPr>
        <p:spPr>
          <a:xfrm rot="411921">
            <a:off x="5381782" y="4556556"/>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67" name="Oval 66"/>
          <p:cNvSpPr/>
          <p:nvPr/>
        </p:nvSpPr>
        <p:spPr>
          <a:xfrm rot="1058371">
            <a:off x="4549864" y="4531193"/>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68" name="Oval 67"/>
          <p:cNvSpPr/>
          <p:nvPr/>
        </p:nvSpPr>
        <p:spPr>
          <a:xfrm rot="1058371">
            <a:off x="4670886" y="4816976"/>
            <a:ext cx="105321" cy="102234"/>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69" name="Oval 68"/>
          <p:cNvSpPr/>
          <p:nvPr/>
        </p:nvSpPr>
        <p:spPr>
          <a:xfrm rot="1058371">
            <a:off x="4849915" y="4539624"/>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0" name="Oval 69"/>
          <p:cNvSpPr/>
          <p:nvPr/>
        </p:nvSpPr>
        <p:spPr>
          <a:xfrm rot="1058371">
            <a:off x="4631454" y="5118065"/>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1" name="Oval 70"/>
          <p:cNvSpPr/>
          <p:nvPr/>
        </p:nvSpPr>
        <p:spPr>
          <a:xfrm rot="1058371">
            <a:off x="5267796" y="5209343"/>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2" name="Oval 71"/>
          <p:cNvSpPr/>
          <p:nvPr/>
        </p:nvSpPr>
        <p:spPr>
          <a:xfrm rot="1058371">
            <a:off x="5513136" y="4754351"/>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3" name="Oval 72"/>
          <p:cNvSpPr/>
          <p:nvPr/>
        </p:nvSpPr>
        <p:spPr>
          <a:xfrm rot="1058371">
            <a:off x="5262687" y="5816134"/>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4" name="Oval 73"/>
          <p:cNvSpPr/>
          <p:nvPr/>
        </p:nvSpPr>
        <p:spPr>
          <a:xfrm rot="1058371">
            <a:off x="5147761" y="6140128"/>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6" name="Oval 75"/>
          <p:cNvSpPr/>
          <p:nvPr/>
        </p:nvSpPr>
        <p:spPr>
          <a:xfrm rot="1058371">
            <a:off x="4787007" y="6036248"/>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7" name="Oval 76"/>
          <p:cNvSpPr/>
          <p:nvPr/>
        </p:nvSpPr>
        <p:spPr>
          <a:xfrm rot="1058371">
            <a:off x="4899007" y="5701971"/>
            <a:ext cx="297010" cy="282957"/>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8" name="Oval 77"/>
          <p:cNvSpPr/>
          <p:nvPr/>
        </p:nvSpPr>
        <p:spPr>
          <a:xfrm rot="1058371">
            <a:off x="4712481" y="5007631"/>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79" name="Oval 78"/>
          <p:cNvSpPr/>
          <p:nvPr/>
        </p:nvSpPr>
        <p:spPr>
          <a:xfrm rot="1058371">
            <a:off x="4945466" y="5242191"/>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0" name="Oval 79"/>
          <p:cNvSpPr/>
          <p:nvPr/>
        </p:nvSpPr>
        <p:spPr>
          <a:xfrm rot="1058371">
            <a:off x="5166504" y="5264541"/>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1" name="Oval 80"/>
          <p:cNvSpPr/>
          <p:nvPr/>
        </p:nvSpPr>
        <p:spPr>
          <a:xfrm rot="1058371">
            <a:off x="5440542" y="5112804"/>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2" name="Oval 81"/>
          <p:cNvSpPr/>
          <p:nvPr/>
        </p:nvSpPr>
        <p:spPr>
          <a:xfrm rot="1058371">
            <a:off x="5497424" y="4995239"/>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3" name="Oval 82"/>
          <p:cNvSpPr/>
          <p:nvPr/>
        </p:nvSpPr>
        <p:spPr>
          <a:xfrm rot="1058371">
            <a:off x="5485038" y="4680016"/>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4" name="Oval 83"/>
          <p:cNvSpPr/>
          <p:nvPr/>
        </p:nvSpPr>
        <p:spPr>
          <a:xfrm rot="1058371">
            <a:off x="4799215" y="5825932"/>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5" name="Oval 84"/>
          <p:cNvSpPr/>
          <p:nvPr/>
        </p:nvSpPr>
        <p:spPr>
          <a:xfrm rot="1058371">
            <a:off x="5104817" y="5621220"/>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6" name="Oval 85"/>
          <p:cNvSpPr/>
          <p:nvPr/>
        </p:nvSpPr>
        <p:spPr>
          <a:xfrm rot="1058371">
            <a:off x="5381514" y="5714347"/>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7" name="Oval 86"/>
          <p:cNvSpPr/>
          <p:nvPr/>
        </p:nvSpPr>
        <p:spPr>
          <a:xfrm rot="1058371">
            <a:off x="5553122" y="5957966"/>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8" name="Oval 87"/>
          <p:cNvSpPr/>
          <p:nvPr/>
        </p:nvSpPr>
        <p:spPr>
          <a:xfrm rot="1058371">
            <a:off x="5448905" y="6211554"/>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89" name="Oval 88"/>
          <p:cNvSpPr/>
          <p:nvPr/>
        </p:nvSpPr>
        <p:spPr>
          <a:xfrm rot="1058371">
            <a:off x="5161148" y="6416669"/>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92" name="Oval 91"/>
          <p:cNvSpPr/>
          <p:nvPr/>
        </p:nvSpPr>
        <p:spPr>
          <a:xfrm rot="1058371">
            <a:off x="4871870" y="6331947"/>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93" name="Oval 92"/>
          <p:cNvSpPr/>
          <p:nvPr/>
        </p:nvSpPr>
        <p:spPr>
          <a:xfrm rot="1058371">
            <a:off x="4690269" y="6077300"/>
            <a:ext cx="100047" cy="93642"/>
          </a:xfrm>
          <a:prstGeom prst="ellipse">
            <a:avLst/>
          </a:prstGeom>
          <a:solidFill>
            <a:schemeClr val="bg1"/>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95" name="Oval 94"/>
          <p:cNvSpPr/>
          <p:nvPr/>
        </p:nvSpPr>
        <p:spPr>
          <a:xfrm>
            <a:off x="4789660" y="8554386"/>
            <a:ext cx="412662" cy="216024"/>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8" name="Rectangle 97"/>
          <p:cNvSpPr/>
          <p:nvPr/>
        </p:nvSpPr>
        <p:spPr>
          <a:xfrm>
            <a:off x="454979" y="6817472"/>
            <a:ext cx="6093490" cy="690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600" b="1" dirty="0">
                <a:solidFill>
                  <a:schemeClr val="tx1"/>
                </a:solidFill>
                <a:latin typeface="Arial Narrow" panose="020B0606020202030204" pitchFamily="34" charset="0"/>
              </a:rPr>
              <a:t>Cold as ICE         </a:t>
            </a:r>
          </a:p>
          <a:p>
            <a:r>
              <a:rPr lang="en-AU" sz="1200" dirty="0">
                <a:solidFill>
                  <a:schemeClr val="tx1"/>
                </a:solidFill>
                <a:latin typeface="Arial Narrow" panose="020B0606020202030204" pitchFamily="34" charset="0"/>
              </a:rPr>
              <a:t>Frozen water – ice – is </a:t>
            </a:r>
            <a:r>
              <a:rPr lang="en-AU" sz="1200" i="1" dirty="0">
                <a:solidFill>
                  <a:schemeClr val="tx1"/>
                </a:solidFill>
                <a:latin typeface="Arial Narrow" panose="020B0606020202030204" pitchFamily="34" charset="0"/>
              </a:rPr>
              <a:t>less</a:t>
            </a:r>
            <a:r>
              <a:rPr lang="en-AU" sz="1200" dirty="0">
                <a:solidFill>
                  <a:schemeClr val="tx1"/>
                </a:solidFill>
                <a:latin typeface="Arial Narrow" panose="020B0606020202030204" pitchFamily="34" charset="0"/>
              </a:rPr>
              <a:t> dense than liquid water, due to the arrangement of H</a:t>
            </a:r>
            <a:r>
              <a:rPr lang="en-AU" sz="800" dirty="0">
                <a:solidFill>
                  <a:schemeClr val="tx1"/>
                </a:solidFill>
                <a:latin typeface="Arial Narrow" panose="020B0606020202030204" pitchFamily="34" charset="0"/>
              </a:rPr>
              <a:t>2</a:t>
            </a:r>
            <a:r>
              <a:rPr lang="en-AU" sz="1200" dirty="0">
                <a:solidFill>
                  <a:schemeClr val="tx1"/>
                </a:solidFill>
                <a:latin typeface="Arial Narrow" panose="020B0606020202030204" pitchFamily="34" charset="0"/>
              </a:rPr>
              <a:t>O molecules when it freezes. </a:t>
            </a:r>
            <a:r>
              <a:rPr lang="en-AU" sz="1200" b="1" dirty="0">
                <a:solidFill>
                  <a:schemeClr val="tx1"/>
                </a:solidFill>
                <a:latin typeface="Arial Narrow" panose="020B0606020202030204" pitchFamily="34" charset="0"/>
              </a:rPr>
              <a:t>Activity: Compare models of ice and water</a:t>
            </a:r>
            <a:r>
              <a:rPr lang="en-AU" sz="1200" dirty="0">
                <a:solidFill>
                  <a:schemeClr val="tx1"/>
                </a:solidFill>
                <a:latin typeface="Arial Narrow" panose="020B0606020202030204" pitchFamily="34" charset="0"/>
              </a:rPr>
              <a:t>. </a:t>
            </a:r>
            <a:r>
              <a:rPr lang="en-AU" sz="1200" b="1" dirty="0">
                <a:solidFill>
                  <a:schemeClr val="tx1"/>
                </a:solidFill>
                <a:latin typeface="Arial Narrow" panose="020B0606020202030204" pitchFamily="34" charset="0"/>
              </a:rPr>
              <a:t>Q. </a:t>
            </a:r>
            <a:r>
              <a:rPr lang="en-AU" sz="1200" dirty="0">
                <a:solidFill>
                  <a:schemeClr val="tx1"/>
                </a:solidFill>
                <a:latin typeface="Arial Narrow" panose="020B0606020202030204" pitchFamily="34" charset="0"/>
              </a:rPr>
              <a:t>If ice </a:t>
            </a:r>
            <a:r>
              <a:rPr lang="en-AU" sz="1200" i="1" dirty="0">
                <a:solidFill>
                  <a:schemeClr val="tx1"/>
                </a:solidFill>
                <a:latin typeface="Arial Narrow" panose="020B0606020202030204" pitchFamily="34" charset="0"/>
              </a:rPr>
              <a:t>didn’t</a:t>
            </a:r>
            <a:r>
              <a:rPr lang="en-AU" sz="1200" dirty="0">
                <a:solidFill>
                  <a:schemeClr val="tx1"/>
                </a:solidFill>
                <a:latin typeface="Arial Narrow" panose="020B0606020202030204" pitchFamily="34" charset="0"/>
              </a:rPr>
              <a:t> float, would we still survive? </a:t>
            </a:r>
            <a:r>
              <a:rPr lang="en-AU" sz="1200" b="1" dirty="0">
                <a:solidFill>
                  <a:schemeClr val="tx1"/>
                </a:solidFill>
                <a:latin typeface="Arial Narrow" panose="020B0606020202030204" pitchFamily="34" charset="0"/>
              </a:rPr>
              <a:t>Ans. </a:t>
            </a:r>
            <a:endParaRPr lang="en-AU" sz="1200" b="1" dirty="0">
              <a:solidFill>
                <a:schemeClr val="bg1">
                  <a:lumMod val="50000"/>
                </a:schemeClr>
              </a:solidFill>
              <a:latin typeface="Arial Narrow" panose="020B0606020202030204" pitchFamily="34" charset="0"/>
            </a:endParaRPr>
          </a:p>
          <a:p>
            <a:endParaRPr lang="en-AU" sz="1200" b="1" dirty="0">
              <a:solidFill>
                <a:schemeClr val="tx1"/>
              </a:solidFill>
              <a:latin typeface="Arial Narrow" panose="020B0606020202030204" pitchFamily="34" charset="0"/>
            </a:endParaRPr>
          </a:p>
        </p:txBody>
      </p:sp>
      <p:cxnSp>
        <p:nvCxnSpPr>
          <p:cNvPr id="100" name="Straight Connector 99"/>
          <p:cNvCxnSpPr/>
          <p:nvPr/>
        </p:nvCxnSpPr>
        <p:spPr>
          <a:xfrm flipH="1">
            <a:off x="544216" y="680625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08140" y="4751350"/>
            <a:ext cx="385923" cy="307777"/>
          </a:xfrm>
          <a:prstGeom prst="rect">
            <a:avLst/>
          </a:prstGeom>
          <a:noFill/>
          <a:ln w="28575">
            <a:noFill/>
          </a:ln>
        </p:spPr>
        <p:txBody>
          <a:bodyPr wrap="square" rtlCol="0">
            <a:spAutoFit/>
          </a:bodyPr>
          <a:lstStyle/>
          <a:p>
            <a:r>
              <a:rPr lang="en-AU" sz="1400" dirty="0">
                <a:solidFill>
                  <a:schemeClr val="bg1"/>
                </a:solidFill>
                <a:latin typeface="Arial Narrow" panose="020B0606020202030204" pitchFamily="34" charset="0"/>
              </a:rPr>
              <a:t>Cl</a:t>
            </a:r>
          </a:p>
        </p:txBody>
      </p:sp>
      <p:sp>
        <p:nvSpPr>
          <p:cNvPr id="90" name="TextBox 89"/>
          <p:cNvSpPr txBox="1"/>
          <p:nvPr/>
        </p:nvSpPr>
        <p:spPr>
          <a:xfrm>
            <a:off x="5169965" y="4717141"/>
            <a:ext cx="248966" cy="251975"/>
          </a:xfrm>
          <a:prstGeom prst="rect">
            <a:avLst/>
          </a:prstGeom>
          <a:noFill/>
          <a:ln w="28575">
            <a:noFill/>
          </a:ln>
        </p:spPr>
        <p:txBody>
          <a:bodyPr wrap="square" rtlCol="0">
            <a:spAutoFit/>
          </a:bodyPr>
          <a:lstStyle/>
          <a:p>
            <a:r>
              <a:rPr lang="en-AU" sz="1000" dirty="0">
                <a:solidFill>
                  <a:schemeClr val="bg1"/>
                </a:solidFill>
                <a:latin typeface="Arial Narrow" panose="020B0606020202030204" pitchFamily="34" charset="0"/>
              </a:rPr>
              <a:t>-</a:t>
            </a:r>
          </a:p>
        </p:txBody>
      </p:sp>
      <p:sp>
        <p:nvSpPr>
          <p:cNvPr id="102" name="TextBox 101">
            <a:extLst>
              <a:ext uri="{FF2B5EF4-FFF2-40B4-BE49-F238E27FC236}">
                <a16:creationId xmlns:a16="http://schemas.microsoft.com/office/drawing/2014/main" id="{848AE4D7-5FB2-4E50-9EA2-5FECB0B433A3}"/>
              </a:ext>
            </a:extLst>
          </p:cNvPr>
          <p:cNvSpPr txBox="1"/>
          <p:nvPr/>
        </p:nvSpPr>
        <p:spPr>
          <a:xfrm>
            <a:off x="476670" y="963375"/>
            <a:ext cx="4743839" cy="2554545"/>
          </a:xfrm>
          <a:prstGeom prst="rect">
            <a:avLst/>
          </a:prstGeom>
          <a:noFill/>
        </p:spPr>
        <p:txBody>
          <a:bodyPr wrap="square" rtlCol="0">
            <a:spAutoFit/>
          </a:bodyPr>
          <a:lstStyle/>
          <a:p>
            <a:pPr algn="just"/>
            <a:r>
              <a:rPr lang="en-US" sz="1600" b="1" dirty="0">
                <a:latin typeface="Arial Narrow" pitchFamily="34" charset="0"/>
              </a:rPr>
              <a:t>H</a:t>
            </a:r>
            <a:r>
              <a:rPr lang="en-US" sz="1200" b="1" dirty="0">
                <a:latin typeface="Arial Narrow" pitchFamily="34" charset="0"/>
              </a:rPr>
              <a:t>2</a:t>
            </a:r>
            <a:r>
              <a:rPr lang="en-US" sz="1600" b="1" dirty="0">
                <a:latin typeface="Arial Narrow" pitchFamily="34" charset="0"/>
              </a:rPr>
              <a:t>O has Mickey Mouse Ears</a:t>
            </a:r>
          </a:p>
          <a:p>
            <a:r>
              <a:rPr lang="en-US" sz="1200" dirty="0">
                <a:latin typeface="Arial Narrow" pitchFamily="34" charset="0"/>
              </a:rPr>
              <a:t>Most people recognize that the chemical formula for water is H</a:t>
            </a:r>
            <a:r>
              <a:rPr lang="en-US" sz="900" dirty="0">
                <a:latin typeface="Arial Narrow" pitchFamily="34" charset="0"/>
              </a:rPr>
              <a:t>2</a:t>
            </a:r>
            <a:r>
              <a:rPr lang="en-US" sz="1200" dirty="0">
                <a:latin typeface="Arial Narrow" pitchFamily="34" charset="0"/>
              </a:rPr>
              <a:t>O. But what does this mean? Well, the H stands for hydrogen, of which there are two atoms. And the O stands for oxygen, of which there is one atom (</a:t>
            </a:r>
            <a:r>
              <a:rPr lang="en-US" sz="1200" i="1" dirty="0">
                <a:latin typeface="Arial Narrow" pitchFamily="34" charset="0"/>
              </a:rPr>
              <a:t>note: </a:t>
            </a:r>
            <a:r>
              <a:rPr lang="en-US" sz="1200" dirty="0">
                <a:latin typeface="Arial Narrow" pitchFamily="34" charset="0"/>
              </a:rPr>
              <a:t>you don’t write the number 1 in chemical formulas). What does it look like?</a:t>
            </a:r>
            <a:r>
              <a:rPr lang="en-US" sz="1200" dirty="0">
                <a:latin typeface="Arial Narrow" pitchFamily="34" charset="0"/>
                <a:sym typeface="Wingdings" panose="05000000000000000000" pitchFamily="2" charset="2"/>
              </a:rPr>
              <a:t> </a:t>
            </a:r>
            <a:r>
              <a:rPr lang="en-US" sz="1200" dirty="0">
                <a:latin typeface="Arial Narrow" pitchFamily="34" charset="0"/>
              </a:rPr>
              <a:t>The two hydrogen atoms are much smaller than the oxygen atom. The two hydrogen atoms sit 105° apart on top of the oxygen atom, like mickey mouse ears. Because of the positioning and positive charge of hydrogen atoms, one end of the water molecule is positively charged and the other end is negatively charged. Thus, it has a </a:t>
            </a:r>
            <a:r>
              <a:rPr lang="en-US" sz="1200" b="1" dirty="0">
                <a:latin typeface="Arial Narrow" pitchFamily="34" charset="0"/>
              </a:rPr>
              <a:t>dipole </a:t>
            </a:r>
            <a:r>
              <a:rPr lang="en-US" sz="1200" dirty="0">
                <a:latin typeface="Arial Narrow" pitchFamily="34" charset="0"/>
              </a:rPr>
              <a:t>(two-pole) </a:t>
            </a:r>
            <a:r>
              <a:rPr lang="en-US" sz="1200" b="1" dirty="0">
                <a:latin typeface="Arial Narrow" pitchFamily="34" charset="0"/>
              </a:rPr>
              <a:t>structure</a:t>
            </a:r>
            <a:r>
              <a:rPr lang="en-US" sz="1200" dirty="0">
                <a:latin typeface="Arial Narrow" pitchFamily="34" charset="0"/>
              </a:rPr>
              <a:t>. Opposite charges attract each other (think of a magnet). Thus, H</a:t>
            </a:r>
            <a:r>
              <a:rPr lang="en-US" sz="800" dirty="0">
                <a:latin typeface="Arial Narrow" pitchFamily="34" charset="0"/>
              </a:rPr>
              <a:t>2</a:t>
            </a:r>
            <a:r>
              <a:rPr lang="en-US" sz="1200" dirty="0">
                <a:latin typeface="Arial Narrow" pitchFamily="34" charset="0"/>
              </a:rPr>
              <a:t>O molecules attract each other - the negative end of one H</a:t>
            </a:r>
            <a:r>
              <a:rPr lang="en-US" sz="800" dirty="0">
                <a:latin typeface="Arial Narrow" pitchFamily="34" charset="0"/>
              </a:rPr>
              <a:t>2</a:t>
            </a:r>
            <a:r>
              <a:rPr lang="en-US" sz="1200" dirty="0">
                <a:latin typeface="Arial Narrow" pitchFamily="34" charset="0"/>
              </a:rPr>
              <a:t>O molecule attracts the positive end of another H</a:t>
            </a:r>
            <a:r>
              <a:rPr lang="en-US" sz="800" dirty="0">
                <a:latin typeface="Arial Narrow" pitchFamily="34" charset="0"/>
              </a:rPr>
              <a:t>2</a:t>
            </a:r>
            <a:r>
              <a:rPr lang="en-US" sz="1200" dirty="0">
                <a:latin typeface="Arial Narrow" pitchFamily="34" charset="0"/>
              </a:rPr>
              <a:t>O molecule. The bond that forms in between the two water molecules, holding them together, is called a </a:t>
            </a:r>
            <a:r>
              <a:rPr lang="en-US" sz="1200" b="1" dirty="0">
                <a:latin typeface="Arial Narrow" pitchFamily="34" charset="0"/>
              </a:rPr>
              <a:t>hydrogen bond</a:t>
            </a:r>
            <a:r>
              <a:rPr lang="en-US" sz="1200" dirty="0">
                <a:latin typeface="Arial Narrow" pitchFamily="34" charset="0"/>
              </a:rPr>
              <a:t>. </a:t>
            </a:r>
          </a:p>
        </p:txBody>
      </p:sp>
      <p:sp>
        <p:nvSpPr>
          <p:cNvPr id="103" name="Rectangle 102">
            <a:extLst>
              <a:ext uri="{FF2B5EF4-FFF2-40B4-BE49-F238E27FC236}">
                <a16:creationId xmlns:a16="http://schemas.microsoft.com/office/drawing/2014/main" id="{ED522DF2-BF96-4131-A8E6-A513683DD18B}"/>
              </a:ext>
            </a:extLst>
          </p:cNvPr>
          <p:cNvSpPr/>
          <p:nvPr/>
        </p:nvSpPr>
        <p:spPr>
          <a:xfrm>
            <a:off x="5169965" y="2235813"/>
            <a:ext cx="1151446" cy="115188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4" name="Oval 103">
            <a:extLst>
              <a:ext uri="{FF2B5EF4-FFF2-40B4-BE49-F238E27FC236}">
                <a16:creationId xmlns:a16="http://schemas.microsoft.com/office/drawing/2014/main" id="{5F38ECC5-A9CA-406E-9FA6-CFF0892A1A25}"/>
              </a:ext>
            </a:extLst>
          </p:cNvPr>
          <p:cNvSpPr/>
          <p:nvPr/>
        </p:nvSpPr>
        <p:spPr>
          <a:xfrm>
            <a:off x="5453362" y="1402348"/>
            <a:ext cx="570415" cy="528193"/>
          </a:xfrm>
          <a:prstGeom prst="ellipse">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O</a:t>
            </a:r>
            <a:endParaRPr lang="en-AU" sz="900" dirty="0"/>
          </a:p>
        </p:txBody>
      </p:sp>
      <p:sp>
        <p:nvSpPr>
          <p:cNvPr id="105" name="Oval 104">
            <a:extLst>
              <a:ext uri="{FF2B5EF4-FFF2-40B4-BE49-F238E27FC236}">
                <a16:creationId xmlns:a16="http://schemas.microsoft.com/office/drawing/2014/main" id="{39630ADB-8A59-4D1D-A1BC-C14E57143504}"/>
              </a:ext>
            </a:extLst>
          </p:cNvPr>
          <p:cNvSpPr/>
          <p:nvPr/>
        </p:nvSpPr>
        <p:spPr>
          <a:xfrm>
            <a:off x="5327570" y="1332920"/>
            <a:ext cx="202272" cy="196454"/>
          </a:xfrm>
          <a:prstGeom prst="ellipse">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H</a:t>
            </a:r>
            <a:endParaRPr lang="en-AU" sz="900" dirty="0"/>
          </a:p>
        </p:txBody>
      </p:sp>
      <p:sp>
        <p:nvSpPr>
          <p:cNvPr id="106" name="Oval 105">
            <a:extLst>
              <a:ext uri="{FF2B5EF4-FFF2-40B4-BE49-F238E27FC236}">
                <a16:creationId xmlns:a16="http://schemas.microsoft.com/office/drawing/2014/main" id="{FCCC1BC3-9C9E-4C27-A613-E09020B46778}"/>
              </a:ext>
            </a:extLst>
          </p:cNvPr>
          <p:cNvSpPr/>
          <p:nvPr/>
        </p:nvSpPr>
        <p:spPr>
          <a:xfrm>
            <a:off x="5943121" y="1335728"/>
            <a:ext cx="202272" cy="190838"/>
          </a:xfrm>
          <a:prstGeom prst="ellipse">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t>H</a:t>
            </a:r>
            <a:endParaRPr lang="en-AU" sz="900" dirty="0"/>
          </a:p>
        </p:txBody>
      </p:sp>
      <p:sp>
        <p:nvSpPr>
          <p:cNvPr id="107" name="Oval 106">
            <a:extLst>
              <a:ext uri="{FF2B5EF4-FFF2-40B4-BE49-F238E27FC236}">
                <a16:creationId xmlns:a16="http://schemas.microsoft.com/office/drawing/2014/main" id="{075F7673-F54B-4BAF-A038-134CD024BA9A}"/>
              </a:ext>
            </a:extLst>
          </p:cNvPr>
          <p:cNvSpPr/>
          <p:nvPr/>
        </p:nvSpPr>
        <p:spPr>
          <a:xfrm>
            <a:off x="5329367" y="2669700"/>
            <a:ext cx="277318" cy="26449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08" name="Oval 107">
            <a:extLst>
              <a:ext uri="{FF2B5EF4-FFF2-40B4-BE49-F238E27FC236}">
                <a16:creationId xmlns:a16="http://schemas.microsoft.com/office/drawing/2014/main" id="{CA590AB0-E6B3-4496-A8DD-9DE6B413BB7C}"/>
              </a:ext>
            </a:extLst>
          </p:cNvPr>
          <p:cNvSpPr/>
          <p:nvPr/>
        </p:nvSpPr>
        <p:spPr>
          <a:xfrm>
            <a:off x="5237951" y="2698299"/>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09" name="Oval 108">
            <a:extLst>
              <a:ext uri="{FF2B5EF4-FFF2-40B4-BE49-F238E27FC236}">
                <a16:creationId xmlns:a16="http://schemas.microsoft.com/office/drawing/2014/main" id="{BAFD7AA7-0DA7-4920-969D-06D75EB8A53B}"/>
              </a:ext>
            </a:extLst>
          </p:cNvPr>
          <p:cNvSpPr/>
          <p:nvPr/>
        </p:nvSpPr>
        <p:spPr>
          <a:xfrm>
            <a:off x="5518027" y="2588265"/>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0" name="Oval 109">
            <a:extLst>
              <a:ext uri="{FF2B5EF4-FFF2-40B4-BE49-F238E27FC236}">
                <a16:creationId xmlns:a16="http://schemas.microsoft.com/office/drawing/2014/main" id="{B444E757-CB72-453A-9C64-4EE20D4C6DBB}"/>
              </a:ext>
            </a:extLst>
          </p:cNvPr>
          <p:cNvSpPr/>
          <p:nvPr/>
        </p:nvSpPr>
        <p:spPr>
          <a:xfrm rot="411921">
            <a:off x="5574770" y="2382645"/>
            <a:ext cx="277318" cy="264492"/>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1" name="Oval 110">
            <a:extLst>
              <a:ext uri="{FF2B5EF4-FFF2-40B4-BE49-F238E27FC236}">
                <a16:creationId xmlns:a16="http://schemas.microsoft.com/office/drawing/2014/main" id="{E8996197-D7D0-44E7-B6EC-5C8E71201953}"/>
              </a:ext>
            </a:extLst>
          </p:cNvPr>
          <p:cNvSpPr/>
          <p:nvPr/>
        </p:nvSpPr>
        <p:spPr>
          <a:xfrm rot="411921">
            <a:off x="5710597" y="2284136"/>
            <a:ext cx="98338" cy="9556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2" name="Oval 111">
            <a:extLst>
              <a:ext uri="{FF2B5EF4-FFF2-40B4-BE49-F238E27FC236}">
                <a16:creationId xmlns:a16="http://schemas.microsoft.com/office/drawing/2014/main" id="{AAA11BBE-0B18-42ED-84AB-4342235A97EE}"/>
              </a:ext>
            </a:extLst>
          </p:cNvPr>
          <p:cNvSpPr/>
          <p:nvPr/>
        </p:nvSpPr>
        <p:spPr>
          <a:xfrm rot="411921">
            <a:off x="5837312" y="2546808"/>
            <a:ext cx="98338" cy="9556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3" name="Oval 112">
            <a:extLst>
              <a:ext uri="{FF2B5EF4-FFF2-40B4-BE49-F238E27FC236}">
                <a16:creationId xmlns:a16="http://schemas.microsoft.com/office/drawing/2014/main" id="{5BC0657F-83B6-490A-AB18-E75E3B6F313E}"/>
              </a:ext>
            </a:extLst>
          </p:cNvPr>
          <p:cNvSpPr/>
          <p:nvPr/>
        </p:nvSpPr>
        <p:spPr>
          <a:xfrm>
            <a:off x="5467161" y="3018225"/>
            <a:ext cx="277318" cy="264490"/>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4" name="Oval 113">
            <a:extLst>
              <a:ext uri="{FF2B5EF4-FFF2-40B4-BE49-F238E27FC236}">
                <a16:creationId xmlns:a16="http://schemas.microsoft.com/office/drawing/2014/main" id="{701F9EC2-F1BF-4163-98AE-9FF4F27E9695}"/>
              </a:ext>
            </a:extLst>
          </p:cNvPr>
          <p:cNvSpPr/>
          <p:nvPr/>
        </p:nvSpPr>
        <p:spPr>
          <a:xfrm>
            <a:off x="5468003" y="3255389"/>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5" name="Oval 114">
            <a:extLst>
              <a:ext uri="{FF2B5EF4-FFF2-40B4-BE49-F238E27FC236}">
                <a16:creationId xmlns:a16="http://schemas.microsoft.com/office/drawing/2014/main" id="{A5EF1DD7-83B4-437C-8AD7-CBC6DAABF7E6}"/>
              </a:ext>
            </a:extLst>
          </p:cNvPr>
          <p:cNvSpPr/>
          <p:nvPr/>
        </p:nvSpPr>
        <p:spPr>
          <a:xfrm>
            <a:off x="5453362" y="2940349"/>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16" name="TextBox 115">
            <a:extLst>
              <a:ext uri="{FF2B5EF4-FFF2-40B4-BE49-F238E27FC236}">
                <a16:creationId xmlns:a16="http://schemas.microsoft.com/office/drawing/2014/main" id="{9D7005A9-3EC1-4438-915F-F005443024B1}"/>
              </a:ext>
            </a:extLst>
          </p:cNvPr>
          <p:cNvSpPr txBox="1"/>
          <p:nvPr/>
        </p:nvSpPr>
        <p:spPr>
          <a:xfrm>
            <a:off x="5764480" y="2702920"/>
            <a:ext cx="623037" cy="338554"/>
          </a:xfrm>
          <a:prstGeom prst="rect">
            <a:avLst/>
          </a:prstGeom>
          <a:noFill/>
        </p:spPr>
        <p:txBody>
          <a:bodyPr wrap="square" rtlCol="0">
            <a:spAutoFit/>
          </a:bodyPr>
          <a:lstStyle/>
          <a:p>
            <a:r>
              <a:rPr lang="en-AU" sz="800" b="1" dirty="0">
                <a:latin typeface="Arial Narrow" panose="020B0606020202030204" pitchFamily="34" charset="0"/>
              </a:rPr>
              <a:t>Hydrogen bond</a:t>
            </a:r>
          </a:p>
        </p:txBody>
      </p:sp>
      <p:cxnSp>
        <p:nvCxnSpPr>
          <p:cNvPr id="117" name="Straight Arrow Connector 116">
            <a:extLst>
              <a:ext uri="{FF2B5EF4-FFF2-40B4-BE49-F238E27FC236}">
                <a16:creationId xmlns:a16="http://schemas.microsoft.com/office/drawing/2014/main" id="{F868286B-42C6-465B-A06B-567A334C164E}"/>
              </a:ext>
            </a:extLst>
          </p:cNvPr>
          <p:cNvCxnSpPr/>
          <p:nvPr/>
        </p:nvCxnSpPr>
        <p:spPr>
          <a:xfrm flipH="1" flipV="1">
            <a:off x="5646854" y="2658063"/>
            <a:ext cx="182291" cy="1137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61DFAF06-86C4-4EA6-A269-922A4A4F5C0B}"/>
              </a:ext>
            </a:extLst>
          </p:cNvPr>
          <p:cNvCxnSpPr/>
          <p:nvPr/>
        </p:nvCxnSpPr>
        <p:spPr>
          <a:xfrm flipH="1">
            <a:off x="5586882" y="2864802"/>
            <a:ext cx="292561" cy="598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9" name="Oval 118">
            <a:extLst>
              <a:ext uri="{FF2B5EF4-FFF2-40B4-BE49-F238E27FC236}">
                <a16:creationId xmlns:a16="http://schemas.microsoft.com/office/drawing/2014/main" id="{25C31F2B-9138-4124-8819-FE03AE5DBAC2}"/>
              </a:ext>
            </a:extLst>
          </p:cNvPr>
          <p:cNvSpPr/>
          <p:nvPr/>
        </p:nvSpPr>
        <p:spPr>
          <a:xfrm rot="411921">
            <a:off x="5955890" y="3023617"/>
            <a:ext cx="282258" cy="28123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20" name="Oval 119">
            <a:extLst>
              <a:ext uri="{FF2B5EF4-FFF2-40B4-BE49-F238E27FC236}">
                <a16:creationId xmlns:a16="http://schemas.microsoft.com/office/drawing/2014/main" id="{2C92277C-74D9-4192-AC5C-683EA9B36EB8}"/>
              </a:ext>
            </a:extLst>
          </p:cNvPr>
          <p:cNvSpPr/>
          <p:nvPr/>
        </p:nvSpPr>
        <p:spPr>
          <a:xfrm rot="411921">
            <a:off x="5862987" y="3155320"/>
            <a:ext cx="101829" cy="9957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21" name="Oval 120">
            <a:extLst>
              <a:ext uri="{FF2B5EF4-FFF2-40B4-BE49-F238E27FC236}">
                <a16:creationId xmlns:a16="http://schemas.microsoft.com/office/drawing/2014/main" id="{0B1DC144-DE3D-40F6-BF7F-69EAF50F6E89}"/>
              </a:ext>
            </a:extLst>
          </p:cNvPr>
          <p:cNvSpPr/>
          <p:nvPr/>
        </p:nvSpPr>
        <p:spPr>
          <a:xfrm rot="411921">
            <a:off x="6167041" y="3266862"/>
            <a:ext cx="100047" cy="93642"/>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900" dirty="0"/>
          </a:p>
        </p:txBody>
      </p:sp>
      <p:sp>
        <p:nvSpPr>
          <p:cNvPr id="122" name="TextBox 121">
            <a:extLst>
              <a:ext uri="{FF2B5EF4-FFF2-40B4-BE49-F238E27FC236}">
                <a16:creationId xmlns:a16="http://schemas.microsoft.com/office/drawing/2014/main" id="{04FF81B6-A790-4602-9962-A1D203C7AA23}"/>
              </a:ext>
            </a:extLst>
          </p:cNvPr>
          <p:cNvSpPr txBox="1"/>
          <p:nvPr/>
        </p:nvSpPr>
        <p:spPr>
          <a:xfrm>
            <a:off x="508897" y="3495080"/>
            <a:ext cx="5812514" cy="492443"/>
          </a:xfrm>
          <a:prstGeom prst="rect">
            <a:avLst/>
          </a:prstGeom>
          <a:solidFill>
            <a:schemeClr val="bg1">
              <a:lumMod val="85000"/>
            </a:schemeClr>
          </a:solidFill>
          <a:ln w="19050">
            <a:solidFill>
              <a:schemeClr val="tx1"/>
            </a:solidFill>
          </a:ln>
          <a:effectLst>
            <a:outerShdw blurRad="50800" dist="38100" dir="2700000" algn="tl" rotWithShape="0">
              <a:prstClr val="black">
                <a:alpha val="40000"/>
              </a:prstClr>
            </a:outerShdw>
          </a:effectLst>
        </p:spPr>
        <p:txBody>
          <a:bodyPr wrap="square" rtlCol="0">
            <a:spAutoFit/>
          </a:bodyPr>
          <a:lstStyle/>
          <a:p>
            <a:pPr algn="just"/>
            <a:r>
              <a:rPr lang="en-US" sz="1200" b="1" dirty="0">
                <a:latin typeface="Arial Narrow" pitchFamily="34" charset="0"/>
              </a:rPr>
              <a:t>Q. What is a hydrogen bond (in water)? Ans.  </a:t>
            </a:r>
          </a:p>
          <a:p>
            <a:pPr algn="just"/>
            <a:endParaRPr lang="en-US" sz="1400" dirty="0">
              <a:solidFill>
                <a:schemeClr val="bg1">
                  <a:lumMod val="50000"/>
                </a:schemeClr>
              </a:solidFill>
              <a:latin typeface="Comic Sans MS" panose="030F0702030302020204" pitchFamily="66" charset="0"/>
            </a:endParaRPr>
          </a:p>
        </p:txBody>
      </p:sp>
      <p:sp>
        <p:nvSpPr>
          <p:cNvPr id="123" name="TextBox 122">
            <a:extLst>
              <a:ext uri="{FF2B5EF4-FFF2-40B4-BE49-F238E27FC236}">
                <a16:creationId xmlns:a16="http://schemas.microsoft.com/office/drawing/2014/main" id="{F3B4B3EE-D672-48C0-B552-06DB67239506}"/>
              </a:ext>
            </a:extLst>
          </p:cNvPr>
          <p:cNvSpPr txBox="1"/>
          <p:nvPr/>
        </p:nvSpPr>
        <p:spPr>
          <a:xfrm>
            <a:off x="4031711" y="4177075"/>
            <a:ext cx="1724847" cy="215444"/>
          </a:xfrm>
          <a:prstGeom prst="rect">
            <a:avLst/>
          </a:prstGeom>
          <a:noFill/>
        </p:spPr>
        <p:txBody>
          <a:bodyPr wrap="square" rtlCol="0">
            <a:spAutoFit/>
          </a:bodyPr>
          <a:lstStyle/>
          <a:p>
            <a:r>
              <a:rPr lang="en-AU" sz="800" dirty="0">
                <a:latin typeface="Arial Narrow" panose="020B0606020202030204" pitchFamily="34" charset="0"/>
              </a:rPr>
              <a:t>Dissolved Salt</a:t>
            </a:r>
          </a:p>
        </p:txBody>
      </p:sp>
      <p:sp>
        <p:nvSpPr>
          <p:cNvPr id="124" name="Rectangle 123">
            <a:extLst>
              <a:ext uri="{FF2B5EF4-FFF2-40B4-BE49-F238E27FC236}">
                <a16:creationId xmlns:a16="http://schemas.microsoft.com/office/drawing/2014/main" id="{77AF12AD-B9C9-4661-AA0B-C44CA81B6632}"/>
              </a:ext>
            </a:extLst>
          </p:cNvPr>
          <p:cNvSpPr/>
          <p:nvPr/>
        </p:nvSpPr>
        <p:spPr>
          <a:xfrm>
            <a:off x="564259" y="3736670"/>
            <a:ext cx="5694556" cy="201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65000"/>
                    <a:lumOff val="35000"/>
                  </a:schemeClr>
                </a:solidFill>
                <a:latin typeface="Comic Sans MS" panose="030F0702030302020204" pitchFamily="66" charset="0"/>
              </a:rPr>
              <a:t>molecules holding them together (due to their polarity or dipole structure).</a:t>
            </a:r>
            <a:endParaRPr lang="en-AU" sz="1200" dirty="0">
              <a:solidFill>
                <a:schemeClr val="tx1">
                  <a:lumMod val="65000"/>
                  <a:lumOff val="35000"/>
                </a:schemeClr>
              </a:solidFill>
            </a:endParaRPr>
          </a:p>
        </p:txBody>
      </p:sp>
      <p:sp>
        <p:nvSpPr>
          <p:cNvPr id="125" name="Rectangle 124">
            <a:extLst>
              <a:ext uri="{FF2B5EF4-FFF2-40B4-BE49-F238E27FC236}">
                <a16:creationId xmlns:a16="http://schemas.microsoft.com/office/drawing/2014/main" id="{E100AF28-C3BF-4701-8220-CB784C524D37}"/>
              </a:ext>
            </a:extLst>
          </p:cNvPr>
          <p:cNvSpPr/>
          <p:nvPr/>
        </p:nvSpPr>
        <p:spPr>
          <a:xfrm>
            <a:off x="3317210" y="3528408"/>
            <a:ext cx="2941604" cy="223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tx1">
                    <a:lumMod val="65000"/>
                    <a:lumOff val="35000"/>
                  </a:schemeClr>
                </a:solidFill>
                <a:latin typeface="Comic Sans MS" panose="030F0702030302020204" pitchFamily="66" charset="0"/>
              </a:rPr>
              <a:t>The bond that forms between 2xH</a:t>
            </a:r>
            <a:r>
              <a:rPr lang="en-AU" sz="800" dirty="0">
                <a:solidFill>
                  <a:schemeClr val="tx1">
                    <a:lumMod val="65000"/>
                    <a:lumOff val="35000"/>
                  </a:schemeClr>
                </a:solidFill>
                <a:latin typeface="Comic Sans MS" panose="030F0702030302020204" pitchFamily="66" charset="0"/>
              </a:rPr>
              <a:t>2</a:t>
            </a:r>
            <a:r>
              <a:rPr lang="en-AU" sz="1200" dirty="0">
                <a:solidFill>
                  <a:schemeClr val="tx1">
                    <a:lumMod val="65000"/>
                    <a:lumOff val="35000"/>
                  </a:schemeClr>
                </a:solidFill>
                <a:latin typeface="Comic Sans MS" panose="030F0702030302020204" pitchFamily="66" charset="0"/>
              </a:rPr>
              <a:t>O </a:t>
            </a:r>
          </a:p>
        </p:txBody>
      </p:sp>
      <p:cxnSp>
        <p:nvCxnSpPr>
          <p:cNvPr id="126" name="Straight Connector 125">
            <a:extLst>
              <a:ext uri="{FF2B5EF4-FFF2-40B4-BE49-F238E27FC236}">
                <a16:creationId xmlns:a16="http://schemas.microsoft.com/office/drawing/2014/main" id="{D5DBF0C2-7C6E-4E59-A6F4-7E19F1552B45}"/>
              </a:ext>
            </a:extLst>
          </p:cNvPr>
          <p:cNvCxnSpPr/>
          <p:nvPr/>
        </p:nvCxnSpPr>
        <p:spPr>
          <a:xfrm flipH="1">
            <a:off x="538153" y="4053299"/>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819488A4-DDD4-44BF-A1A2-5E96305D1DB7}"/>
              </a:ext>
            </a:extLst>
          </p:cNvPr>
          <p:cNvSpPr txBox="1"/>
          <p:nvPr/>
        </p:nvSpPr>
        <p:spPr>
          <a:xfrm>
            <a:off x="5313633" y="1878413"/>
            <a:ext cx="2037697" cy="307777"/>
          </a:xfrm>
          <a:prstGeom prst="rect">
            <a:avLst/>
          </a:prstGeom>
          <a:noFill/>
        </p:spPr>
        <p:txBody>
          <a:bodyPr wrap="square" rtlCol="0">
            <a:spAutoFit/>
          </a:bodyPr>
          <a:lstStyle/>
          <a:p>
            <a:r>
              <a:rPr lang="en-AU" sz="1400" b="1" dirty="0">
                <a:latin typeface="Arial Narrow" panose="020B0606020202030204" pitchFamily="34" charset="0"/>
              </a:rPr>
              <a:t>Negative (-)</a:t>
            </a:r>
          </a:p>
        </p:txBody>
      </p:sp>
      <p:sp>
        <p:nvSpPr>
          <p:cNvPr id="128" name="TextBox 127">
            <a:extLst>
              <a:ext uri="{FF2B5EF4-FFF2-40B4-BE49-F238E27FC236}">
                <a16:creationId xmlns:a16="http://schemas.microsoft.com/office/drawing/2014/main" id="{9106F934-6370-4DE7-9E94-E4B22F125109}"/>
              </a:ext>
            </a:extLst>
          </p:cNvPr>
          <p:cNvSpPr txBox="1"/>
          <p:nvPr/>
        </p:nvSpPr>
        <p:spPr>
          <a:xfrm>
            <a:off x="5287974" y="1035304"/>
            <a:ext cx="2037697" cy="307777"/>
          </a:xfrm>
          <a:prstGeom prst="rect">
            <a:avLst/>
          </a:prstGeom>
          <a:noFill/>
        </p:spPr>
        <p:txBody>
          <a:bodyPr wrap="square" rtlCol="0">
            <a:spAutoFit/>
          </a:bodyPr>
          <a:lstStyle/>
          <a:p>
            <a:r>
              <a:rPr lang="en-AU" sz="1400" b="1" dirty="0">
                <a:latin typeface="Arial Narrow" panose="020B0606020202030204" pitchFamily="34" charset="0"/>
              </a:rPr>
              <a:t>Positive (+)</a:t>
            </a:r>
          </a:p>
        </p:txBody>
      </p:sp>
      <p:cxnSp>
        <p:nvCxnSpPr>
          <p:cNvPr id="129" name="Straight Connector 128">
            <a:extLst>
              <a:ext uri="{FF2B5EF4-FFF2-40B4-BE49-F238E27FC236}">
                <a16:creationId xmlns:a16="http://schemas.microsoft.com/office/drawing/2014/main" id="{754C8254-6A1D-4F47-8700-0554C4C8E425}"/>
              </a:ext>
            </a:extLst>
          </p:cNvPr>
          <p:cNvCxnSpPr/>
          <p:nvPr/>
        </p:nvCxnSpPr>
        <p:spPr>
          <a:xfrm flipH="1">
            <a:off x="540707" y="981425"/>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TextBox 131">
            <a:extLst>
              <a:ext uri="{FF2B5EF4-FFF2-40B4-BE49-F238E27FC236}">
                <a16:creationId xmlns:a16="http://schemas.microsoft.com/office/drawing/2014/main" id="{AEF33BE3-5C17-4992-97B6-8FD1BA5FA6E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33" name="TextBox 132">
            <a:extLst>
              <a:ext uri="{FF2B5EF4-FFF2-40B4-BE49-F238E27FC236}">
                <a16:creationId xmlns:a16="http://schemas.microsoft.com/office/drawing/2014/main" id="{F76CAC2C-E221-44D6-996A-9AEC4F76316B}"/>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91" name="Oval 90">
            <a:extLst>
              <a:ext uri="{FF2B5EF4-FFF2-40B4-BE49-F238E27FC236}">
                <a16:creationId xmlns:a16="http://schemas.microsoft.com/office/drawing/2014/main" id="{B5E32D2D-3553-4996-BCB2-EB86B80CA031}"/>
              </a:ext>
            </a:extLst>
          </p:cNvPr>
          <p:cNvSpPr/>
          <p:nvPr/>
        </p:nvSpPr>
        <p:spPr>
          <a:xfrm>
            <a:off x="5065068" y="5959960"/>
            <a:ext cx="202531" cy="1966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dirty="0">
              <a:solidFill>
                <a:schemeClr val="tx1"/>
              </a:solidFill>
              <a:latin typeface="Arial Narrow" panose="020B0606020202030204" pitchFamily="34" charset="0"/>
            </a:endParaRPr>
          </a:p>
        </p:txBody>
      </p:sp>
      <p:sp>
        <p:nvSpPr>
          <p:cNvPr id="96" name="TextBox 95">
            <a:extLst>
              <a:ext uri="{FF2B5EF4-FFF2-40B4-BE49-F238E27FC236}">
                <a16:creationId xmlns:a16="http://schemas.microsoft.com/office/drawing/2014/main" id="{7978AF24-E1BB-4983-B031-B058B3DBCBFF}"/>
              </a:ext>
            </a:extLst>
          </p:cNvPr>
          <p:cNvSpPr txBox="1"/>
          <p:nvPr/>
        </p:nvSpPr>
        <p:spPr>
          <a:xfrm>
            <a:off x="4999629" y="5946128"/>
            <a:ext cx="385923" cy="246221"/>
          </a:xfrm>
          <a:prstGeom prst="rect">
            <a:avLst/>
          </a:prstGeom>
          <a:noFill/>
        </p:spPr>
        <p:txBody>
          <a:bodyPr wrap="square" rtlCol="0">
            <a:spAutoFit/>
          </a:bodyPr>
          <a:lstStyle/>
          <a:p>
            <a:r>
              <a:rPr lang="en-AU" sz="1000" dirty="0">
                <a:solidFill>
                  <a:schemeClr val="bg1"/>
                </a:solidFill>
                <a:latin typeface="Arial Narrow" panose="020B0606020202030204" pitchFamily="34" charset="0"/>
              </a:rPr>
              <a:t>Na</a:t>
            </a:r>
          </a:p>
        </p:txBody>
      </p:sp>
      <p:sp>
        <p:nvSpPr>
          <p:cNvPr id="99" name="TextBox 98">
            <a:extLst>
              <a:ext uri="{FF2B5EF4-FFF2-40B4-BE49-F238E27FC236}">
                <a16:creationId xmlns:a16="http://schemas.microsoft.com/office/drawing/2014/main" id="{AE2DD956-565C-495B-8005-64D0A97480B3}"/>
              </a:ext>
            </a:extLst>
          </p:cNvPr>
          <p:cNvSpPr txBox="1"/>
          <p:nvPr/>
        </p:nvSpPr>
        <p:spPr>
          <a:xfrm>
            <a:off x="5110450" y="5912801"/>
            <a:ext cx="275086" cy="215444"/>
          </a:xfrm>
          <a:prstGeom prst="rect">
            <a:avLst/>
          </a:prstGeom>
          <a:noFill/>
        </p:spPr>
        <p:txBody>
          <a:bodyPr wrap="square" rtlCol="0">
            <a:spAutoFit/>
          </a:bodyPr>
          <a:lstStyle/>
          <a:p>
            <a:r>
              <a:rPr lang="en-AU" sz="800" dirty="0">
                <a:solidFill>
                  <a:schemeClr val="bg1"/>
                </a:solidFill>
                <a:latin typeface="Arial Narrow" panose="020B0606020202030204" pitchFamily="34" charset="0"/>
              </a:rPr>
              <a:t>+</a:t>
            </a:r>
          </a:p>
        </p:txBody>
      </p:sp>
      <p:sp>
        <p:nvSpPr>
          <p:cNvPr id="2" name="TextBox 1">
            <a:extLst>
              <a:ext uri="{FF2B5EF4-FFF2-40B4-BE49-F238E27FC236}">
                <a16:creationId xmlns:a16="http://schemas.microsoft.com/office/drawing/2014/main" id="{04E97486-9B56-086E-5BAE-E605A5D4FED1}"/>
              </a:ext>
            </a:extLst>
          </p:cNvPr>
          <p:cNvSpPr txBox="1"/>
          <p:nvPr/>
        </p:nvSpPr>
        <p:spPr>
          <a:xfrm>
            <a:off x="4743034" y="8684292"/>
            <a:ext cx="1354068" cy="184666"/>
          </a:xfrm>
          <a:prstGeom prst="rect">
            <a:avLst/>
          </a:prstGeom>
          <a:noFill/>
        </p:spPr>
        <p:txBody>
          <a:bodyPr wrap="square" rtlCol="0">
            <a:spAutoFit/>
          </a:bodyPr>
          <a:lstStyle/>
          <a:p>
            <a:r>
              <a:rPr lang="en-AU" sz="600" dirty="0">
                <a:latin typeface="Arial Narrow" panose="020B0606020202030204" pitchFamily="34" charset="0"/>
              </a:rPr>
              <a:t>(circle correct answer)</a:t>
            </a:r>
          </a:p>
        </p:txBody>
      </p:sp>
      <p:cxnSp>
        <p:nvCxnSpPr>
          <p:cNvPr id="3" name="Straight Connector 2">
            <a:extLst>
              <a:ext uri="{FF2B5EF4-FFF2-40B4-BE49-F238E27FC236}">
                <a16:creationId xmlns:a16="http://schemas.microsoft.com/office/drawing/2014/main" id="{70BA2103-6724-F8A7-B659-0801677FBD14}"/>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F9B1097A-20F6-5FAB-C3D2-5E9546DDFA0D}"/>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09B834C7-F4F1-29AE-92EC-5DBBAC399524}"/>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8" name="TextBox 7">
            <a:extLst>
              <a:ext uri="{FF2B5EF4-FFF2-40B4-BE49-F238E27FC236}">
                <a16:creationId xmlns:a16="http://schemas.microsoft.com/office/drawing/2014/main" id="{CA3E5720-8E68-613E-509A-D035F38D599C}"/>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11</a:t>
            </a:r>
          </a:p>
        </p:txBody>
      </p:sp>
      <p:sp>
        <p:nvSpPr>
          <p:cNvPr id="9" name="TextBox 8">
            <a:extLst>
              <a:ext uri="{FF2B5EF4-FFF2-40B4-BE49-F238E27FC236}">
                <a16:creationId xmlns:a16="http://schemas.microsoft.com/office/drawing/2014/main" id="{0CB757F9-126D-ED7A-1910-66C693219065}"/>
              </a:ext>
            </a:extLst>
          </p:cNvPr>
          <p:cNvSpPr txBox="1"/>
          <p:nvPr/>
        </p:nvSpPr>
        <p:spPr>
          <a:xfrm>
            <a:off x="1433215" y="143869"/>
            <a:ext cx="4106515" cy="738664"/>
          </a:xfrm>
          <a:prstGeom prst="rect">
            <a:avLst/>
          </a:prstGeom>
          <a:noFill/>
        </p:spPr>
        <p:txBody>
          <a:bodyPr wrap="square" rtlCol="0">
            <a:spAutoFit/>
          </a:bodyPr>
          <a:lstStyle/>
          <a:p>
            <a:r>
              <a:rPr lang="en-US" b="1" dirty="0">
                <a:latin typeface="Arial Narrow" pitchFamily="34" charset="0"/>
              </a:rPr>
              <a:t>6. Wacky Water – </a:t>
            </a:r>
            <a:r>
              <a:rPr lang="en-US" sz="1200" dirty="0">
                <a:latin typeface="Arial Narrow" pitchFamily="34" charset="0"/>
              </a:rPr>
              <a:t>Describe the physical and chemical properties of water, including structure, hydrogen bonding, polarity, action as a solvent, heat capacity and density</a:t>
            </a:r>
          </a:p>
        </p:txBody>
      </p:sp>
      <p:sp>
        <p:nvSpPr>
          <p:cNvPr id="11" name="TextBox 17">
            <a:extLst>
              <a:ext uri="{FF2B5EF4-FFF2-40B4-BE49-F238E27FC236}">
                <a16:creationId xmlns:a16="http://schemas.microsoft.com/office/drawing/2014/main" id="{DE6114A7-ED2F-0ED3-482B-E9A86D75C162}"/>
              </a:ext>
            </a:extLst>
          </p:cNvPr>
          <p:cNvSpPr txBox="1"/>
          <p:nvPr/>
        </p:nvSpPr>
        <p:spPr>
          <a:xfrm>
            <a:off x="5467161" y="18488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2975460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B459CD6F-D0AC-18A5-04BE-EF3C6A3EB0AD}"/>
              </a:ext>
            </a:extLst>
          </p:cNvPr>
          <p:cNvSpPr/>
          <p:nvPr/>
        </p:nvSpPr>
        <p:spPr>
          <a:xfrm>
            <a:off x="463783" y="964142"/>
            <a:ext cx="5984612" cy="77999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F1CF763-9DF1-2F63-00B2-F1C6D24878DC}"/>
              </a:ext>
            </a:extLst>
          </p:cNvPr>
          <p:cNvSpPr txBox="1"/>
          <p:nvPr/>
        </p:nvSpPr>
        <p:spPr>
          <a:xfrm>
            <a:off x="1510999" y="214201"/>
            <a:ext cx="4006233" cy="738664"/>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the physical and chemical properties of water, including structure, hydrogen bonding, polarity, action as a solvent, heat capacity and density</a:t>
            </a:r>
          </a:p>
        </p:txBody>
      </p:sp>
      <p:sp>
        <p:nvSpPr>
          <p:cNvPr id="5" name="TextBox 36">
            <a:extLst>
              <a:ext uri="{FF2B5EF4-FFF2-40B4-BE49-F238E27FC236}">
                <a16:creationId xmlns:a16="http://schemas.microsoft.com/office/drawing/2014/main" id="{DA5B1D59-F660-D8E5-2E6B-453879EB198F}"/>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D0AADF04-9F5A-647F-8BD8-8AA444A2E206}"/>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7" name="TextBox 6">
            <a:extLst>
              <a:ext uri="{FF2B5EF4-FFF2-40B4-BE49-F238E27FC236}">
                <a16:creationId xmlns:a16="http://schemas.microsoft.com/office/drawing/2014/main" id="{C54B63ED-A9D9-F109-B4A9-1DCCCEFF558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12</a:t>
            </a:r>
          </a:p>
        </p:txBody>
      </p:sp>
      <p:sp>
        <p:nvSpPr>
          <p:cNvPr id="10" name="TextBox 17">
            <a:extLst>
              <a:ext uri="{FF2B5EF4-FFF2-40B4-BE49-F238E27FC236}">
                <a16:creationId xmlns:a16="http://schemas.microsoft.com/office/drawing/2014/main" id="{B708DB5A-E89A-311A-7551-A5292C6454DA}"/>
              </a:ext>
            </a:extLst>
          </p:cNvPr>
          <p:cNvSpPr txBox="1"/>
          <p:nvPr/>
        </p:nvSpPr>
        <p:spPr>
          <a:xfrm>
            <a:off x="5467161" y="184882"/>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916125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31276" y="1037597"/>
            <a:ext cx="3235594" cy="2000548"/>
          </a:xfrm>
          <a:prstGeom prst="rect">
            <a:avLst/>
          </a:prstGeom>
          <a:noFill/>
        </p:spPr>
        <p:txBody>
          <a:bodyPr wrap="square" rtlCol="0">
            <a:spAutoFit/>
          </a:bodyPr>
          <a:lstStyle/>
          <a:p>
            <a:pPr algn="just"/>
            <a:r>
              <a:rPr lang="en-US" sz="1600" b="1" dirty="0">
                <a:latin typeface="Arial Narrow" pitchFamily="34" charset="0"/>
              </a:rPr>
              <a:t>Thermocline:  </a:t>
            </a:r>
            <a:r>
              <a:rPr lang="en-US" sz="1200" b="1" dirty="0">
                <a:latin typeface="Arial Narrow" pitchFamily="34" charset="0"/>
              </a:rPr>
              <a:t>‘</a:t>
            </a:r>
            <a:r>
              <a:rPr lang="en-US" sz="1200" b="1" i="1" dirty="0" err="1">
                <a:latin typeface="Arial Narrow" pitchFamily="34" charset="0"/>
              </a:rPr>
              <a:t>thermo</a:t>
            </a:r>
            <a:r>
              <a:rPr lang="en-US" sz="1200" b="1" dirty="0">
                <a:latin typeface="Arial Narrow" pitchFamily="34" charset="0"/>
              </a:rPr>
              <a:t>’ means temperature   </a:t>
            </a:r>
          </a:p>
          <a:p>
            <a:pPr algn="just"/>
            <a:r>
              <a:rPr lang="en-US" sz="1200" dirty="0">
                <a:latin typeface="Arial Narrow" pitchFamily="34" charset="0"/>
              </a:rPr>
              <a:t>It may surprise many people to learn that most of the ocean is 4-5°C. It is only the sunlit layers that are warm. All of the water below 1000m is 4-5°C – even in the tropics! Another surprise is that the temperature does not cool gradually with depth. It cools rapidly. A layer of warm water sits on top a layer of cold water, as though completely separate. The barrier that separates these two layers is called a thermocline.</a:t>
            </a:r>
          </a:p>
          <a:p>
            <a:pPr algn="just"/>
            <a:r>
              <a:rPr lang="en-US" sz="1200" b="1" dirty="0">
                <a:latin typeface="Arial Narrow" pitchFamily="34" charset="0"/>
              </a:rPr>
              <a:t>Q. What is a Thermocline? Ans. </a:t>
            </a:r>
            <a:r>
              <a:rPr lang="en-AU" sz="1200" dirty="0"/>
              <a:t>	</a:t>
            </a:r>
          </a:p>
        </p:txBody>
      </p:sp>
      <p:sp>
        <p:nvSpPr>
          <p:cNvPr id="48" name="TextBox 47"/>
          <p:cNvSpPr txBox="1"/>
          <p:nvPr/>
        </p:nvSpPr>
        <p:spPr>
          <a:xfrm>
            <a:off x="527701" y="3235078"/>
            <a:ext cx="3235595" cy="1815882"/>
          </a:xfrm>
          <a:prstGeom prst="rect">
            <a:avLst/>
          </a:prstGeom>
          <a:noFill/>
        </p:spPr>
        <p:txBody>
          <a:bodyPr wrap="square" rtlCol="0">
            <a:spAutoFit/>
          </a:bodyPr>
          <a:lstStyle/>
          <a:p>
            <a:pPr algn="just"/>
            <a:r>
              <a:rPr lang="en-US" sz="1600" b="1" dirty="0">
                <a:latin typeface="Arial Narrow" pitchFamily="34" charset="0"/>
              </a:rPr>
              <a:t>Halocline:   </a:t>
            </a:r>
            <a:r>
              <a:rPr lang="en-US" sz="1200" b="1" dirty="0">
                <a:latin typeface="Arial Narrow" pitchFamily="34" charset="0"/>
              </a:rPr>
              <a:t>‘</a:t>
            </a:r>
            <a:r>
              <a:rPr lang="en-US" sz="1200" b="1" i="1" dirty="0">
                <a:latin typeface="Arial Narrow" pitchFamily="34" charset="0"/>
              </a:rPr>
              <a:t>halo</a:t>
            </a:r>
            <a:r>
              <a:rPr lang="en-US" sz="1200" b="1" dirty="0">
                <a:latin typeface="Arial Narrow" pitchFamily="34" charset="0"/>
              </a:rPr>
              <a:t>’ means salt or salinity    </a:t>
            </a:r>
          </a:p>
          <a:p>
            <a:pPr algn="just"/>
            <a:r>
              <a:rPr lang="en-US" sz="1200" dirty="0">
                <a:latin typeface="Arial Narrow" pitchFamily="34" charset="0"/>
              </a:rPr>
              <a:t>A halocline is similar to a thermocline, but instead of a rapid change in temperature, it is a rapid change in salinity (dissolved salt content). A halocline can occur when fresh water is </a:t>
            </a:r>
            <a:r>
              <a:rPr lang="en-US" sz="1200" i="1" dirty="0">
                <a:latin typeface="Arial Narrow" pitchFamily="34" charset="0"/>
              </a:rPr>
              <a:t>added</a:t>
            </a:r>
            <a:r>
              <a:rPr lang="en-US" sz="1200" dirty="0">
                <a:latin typeface="Arial Narrow" pitchFamily="34" charset="0"/>
              </a:rPr>
              <a:t> to the ocean </a:t>
            </a:r>
            <a:br>
              <a:rPr lang="en-US" sz="1200" dirty="0">
                <a:latin typeface="Arial Narrow" pitchFamily="34" charset="0"/>
              </a:rPr>
            </a:br>
            <a:r>
              <a:rPr lang="en-US" sz="1200" dirty="0">
                <a:latin typeface="Arial Narrow" pitchFamily="34" charset="0"/>
              </a:rPr>
              <a:t>(e.g. precipitation &gt; evaporation, rivers flood, ice melts) or when water molecules are </a:t>
            </a:r>
            <a:r>
              <a:rPr lang="en-US" sz="1200" i="1" dirty="0">
                <a:latin typeface="Arial Narrow" pitchFamily="34" charset="0"/>
              </a:rPr>
              <a:t>removed</a:t>
            </a:r>
            <a:r>
              <a:rPr lang="en-US" sz="1200" dirty="0">
                <a:latin typeface="Arial Narrow" pitchFamily="34" charset="0"/>
              </a:rPr>
              <a:t> from the ocean (e.g. ice forms, evaporation &gt; precipitation). </a:t>
            </a:r>
          </a:p>
          <a:p>
            <a:pPr algn="just"/>
            <a:r>
              <a:rPr lang="en-US" sz="1200" b="1" dirty="0">
                <a:latin typeface="Arial Narrow" pitchFamily="34" charset="0"/>
              </a:rPr>
              <a:t>Q. What is a Halocline? Ans.  </a:t>
            </a:r>
            <a:endParaRPr lang="en-US" sz="1200" dirty="0">
              <a:latin typeface="Arial Narrow" pitchFamily="34" charset="0"/>
            </a:endParaRPr>
          </a:p>
        </p:txBody>
      </p:sp>
      <p:sp>
        <p:nvSpPr>
          <p:cNvPr id="7" name="Rectangle 6"/>
          <p:cNvSpPr/>
          <p:nvPr/>
        </p:nvSpPr>
        <p:spPr>
          <a:xfrm>
            <a:off x="3886090" y="1128447"/>
            <a:ext cx="2242924" cy="30964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warm</a:t>
            </a:r>
          </a:p>
        </p:txBody>
      </p:sp>
      <p:sp>
        <p:nvSpPr>
          <p:cNvPr id="49" name="Rectangle 48"/>
          <p:cNvSpPr/>
          <p:nvPr/>
        </p:nvSpPr>
        <p:spPr>
          <a:xfrm>
            <a:off x="3886090" y="1453195"/>
            <a:ext cx="2241162" cy="128915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cold</a:t>
            </a:r>
          </a:p>
        </p:txBody>
      </p:sp>
      <p:sp>
        <p:nvSpPr>
          <p:cNvPr id="55" name="Rectangle 54"/>
          <p:cNvSpPr/>
          <p:nvPr/>
        </p:nvSpPr>
        <p:spPr>
          <a:xfrm>
            <a:off x="3877688" y="3350218"/>
            <a:ext cx="2239286" cy="27466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dirty="0">
                <a:solidFill>
                  <a:schemeClr val="tx1"/>
                </a:solidFill>
                <a:latin typeface="Arial Narrow" panose="020B0606020202030204" pitchFamily="34" charset="0"/>
              </a:rPr>
              <a:t>Fresh (or diluted) water</a:t>
            </a:r>
          </a:p>
        </p:txBody>
      </p:sp>
      <p:sp>
        <p:nvSpPr>
          <p:cNvPr id="56" name="Rectangle 55"/>
          <p:cNvSpPr/>
          <p:nvPr/>
        </p:nvSpPr>
        <p:spPr>
          <a:xfrm>
            <a:off x="3880328" y="3642143"/>
            <a:ext cx="2239286" cy="419909"/>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dirty="0">
                <a:solidFill>
                  <a:schemeClr val="tx1"/>
                </a:solidFill>
                <a:latin typeface="Arial Narrow" panose="020B0606020202030204" pitchFamily="34" charset="0"/>
              </a:rPr>
              <a:t>Salt water</a:t>
            </a:r>
          </a:p>
        </p:txBody>
      </p:sp>
      <p:sp>
        <p:nvSpPr>
          <p:cNvPr id="60" name="Rectangle 59"/>
          <p:cNvSpPr/>
          <p:nvPr/>
        </p:nvSpPr>
        <p:spPr>
          <a:xfrm>
            <a:off x="3885765" y="4203374"/>
            <a:ext cx="2233849" cy="304521"/>
          </a:xfrm>
          <a:prstGeom prst="rect">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i="1" dirty="0">
                <a:solidFill>
                  <a:schemeClr val="bg1"/>
                </a:solidFill>
                <a:latin typeface="Arial Narrow" panose="020B0606020202030204" pitchFamily="34" charset="0"/>
              </a:rPr>
              <a:t>Extra</a:t>
            </a:r>
            <a:r>
              <a:rPr lang="en-AU" sz="1200" dirty="0">
                <a:solidFill>
                  <a:schemeClr val="bg1"/>
                </a:solidFill>
                <a:latin typeface="Arial Narrow" panose="020B0606020202030204" pitchFamily="34" charset="0"/>
              </a:rPr>
              <a:t> salty water</a:t>
            </a:r>
          </a:p>
        </p:txBody>
      </p:sp>
      <p:sp>
        <p:nvSpPr>
          <p:cNvPr id="62" name="Rectangle 61"/>
          <p:cNvSpPr/>
          <p:nvPr/>
        </p:nvSpPr>
        <p:spPr>
          <a:xfrm>
            <a:off x="3885765" y="4514479"/>
            <a:ext cx="2233849" cy="417591"/>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AU" sz="1200" dirty="0">
                <a:solidFill>
                  <a:schemeClr val="tx1"/>
                </a:solidFill>
                <a:latin typeface="Arial Narrow" panose="020B0606020202030204" pitchFamily="34" charset="0"/>
              </a:rPr>
              <a:t>Salt water</a:t>
            </a:r>
          </a:p>
        </p:txBody>
      </p:sp>
      <p:sp>
        <p:nvSpPr>
          <p:cNvPr id="65" name="TextBox 64"/>
          <p:cNvSpPr txBox="1"/>
          <p:nvPr/>
        </p:nvSpPr>
        <p:spPr>
          <a:xfrm>
            <a:off x="536633" y="5279964"/>
            <a:ext cx="3226535" cy="1631216"/>
          </a:xfrm>
          <a:prstGeom prst="rect">
            <a:avLst/>
          </a:prstGeom>
          <a:noFill/>
        </p:spPr>
        <p:txBody>
          <a:bodyPr wrap="square" rtlCol="0">
            <a:spAutoFit/>
          </a:bodyPr>
          <a:lstStyle/>
          <a:p>
            <a:pPr algn="just"/>
            <a:r>
              <a:rPr lang="en-US" sz="1600" b="1" dirty="0" err="1">
                <a:latin typeface="Arial Narrow" pitchFamily="34" charset="0"/>
              </a:rPr>
              <a:t>Pycnocline</a:t>
            </a:r>
            <a:r>
              <a:rPr lang="en-US" sz="1600" b="1" dirty="0">
                <a:latin typeface="Arial Narrow" pitchFamily="34" charset="0"/>
              </a:rPr>
              <a:t>:  </a:t>
            </a:r>
            <a:r>
              <a:rPr lang="en-US" sz="1200" b="1" dirty="0">
                <a:latin typeface="Arial Narrow" pitchFamily="34" charset="0"/>
              </a:rPr>
              <a:t>‘</a:t>
            </a:r>
            <a:r>
              <a:rPr lang="en-US" sz="1200" b="1" i="1" dirty="0" err="1">
                <a:latin typeface="Arial Narrow" pitchFamily="34" charset="0"/>
              </a:rPr>
              <a:t>pycno</a:t>
            </a:r>
            <a:r>
              <a:rPr lang="en-US" sz="1200" b="1" dirty="0">
                <a:latin typeface="Arial Narrow" pitchFamily="34" charset="0"/>
              </a:rPr>
              <a:t>’ means density       </a:t>
            </a:r>
          </a:p>
          <a:p>
            <a:pPr algn="just"/>
            <a:r>
              <a:rPr lang="en-US" sz="1200" dirty="0">
                <a:latin typeface="Arial Narrow" pitchFamily="34" charset="0"/>
              </a:rPr>
              <a:t>A </a:t>
            </a:r>
            <a:r>
              <a:rPr lang="en-US" sz="1200" dirty="0" err="1">
                <a:latin typeface="Arial Narrow" pitchFamily="34" charset="0"/>
              </a:rPr>
              <a:t>pycnocline</a:t>
            </a:r>
            <a:r>
              <a:rPr lang="en-US" sz="1200" dirty="0">
                <a:latin typeface="Arial Narrow" pitchFamily="34" charset="0"/>
              </a:rPr>
              <a:t> is a rapid change in density (caused by a permanent thermocline and/or halocline). It is also the place where ‘mixed’ surface water transitions into deep water. </a:t>
            </a:r>
            <a:r>
              <a:rPr lang="en-US" sz="1200" i="1" dirty="0">
                <a:latin typeface="Arial Narrow" pitchFamily="34" charset="0"/>
              </a:rPr>
              <a:t>Note: </a:t>
            </a:r>
            <a:r>
              <a:rPr lang="en-US" sz="1200" dirty="0" err="1">
                <a:latin typeface="Arial Narrow" pitchFamily="34" charset="0"/>
              </a:rPr>
              <a:t>pycnoclines</a:t>
            </a:r>
            <a:r>
              <a:rPr lang="en-US" sz="1200" dirty="0">
                <a:latin typeface="Arial Narrow" pitchFamily="34" charset="0"/>
              </a:rPr>
              <a:t> do NOT exist at the North or South pole due to </a:t>
            </a:r>
            <a:r>
              <a:rPr lang="en-US" sz="1200" dirty="0" err="1">
                <a:latin typeface="Arial Narrow" pitchFamily="34" charset="0"/>
              </a:rPr>
              <a:t>upwellings</a:t>
            </a:r>
            <a:r>
              <a:rPr lang="en-US" sz="1200" dirty="0">
                <a:latin typeface="Arial Narrow" pitchFamily="34" charset="0"/>
              </a:rPr>
              <a:t> and </a:t>
            </a:r>
            <a:r>
              <a:rPr lang="en-US" sz="1200" dirty="0" err="1">
                <a:latin typeface="Arial Narrow" pitchFamily="34" charset="0"/>
              </a:rPr>
              <a:t>downwellings</a:t>
            </a:r>
            <a:r>
              <a:rPr lang="en-US" sz="1200" dirty="0">
                <a:latin typeface="Arial Narrow" pitchFamily="34" charset="0"/>
              </a:rPr>
              <a:t>.</a:t>
            </a:r>
          </a:p>
          <a:p>
            <a:pPr algn="just"/>
            <a:r>
              <a:rPr lang="en-US" sz="1200" b="1" dirty="0">
                <a:latin typeface="Arial Narrow" pitchFamily="34" charset="0"/>
              </a:rPr>
              <a:t>Q. What is a </a:t>
            </a:r>
            <a:r>
              <a:rPr lang="en-US" sz="1200" b="1" dirty="0" err="1">
                <a:latin typeface="Arial Narrow" pitchFamily="34" charset="0"/>
              </a:rPr>
              <a:t>Pycnocline</a:t>
            </a:r>
            <a:r>
              <a:rPr lang="en-US" sz="1200" b="1" dirty="0">
                <a:latin typeface="Arial Narrow" pitchFamily="34" charset="0"/>
              </a:rPr>
              <a:t>? Ans.</a:t>
            </a:r>
          </a:p>
          <a:p>
            <a:pPr algn="just"/>
            <a:endParaRPr lang="en-US" sz="1200" dirty="0">
              <a:latin typeface="Arial Narrow" pitchFamily="34" charset="0"/>
            </a:endParaRPr>
          </a:p>
        </p:txBody>
      </p:sp>
      <p:sp>
        <p:nvSpPr>
          <p:cNvPr id="70" name="TextBox 69"/>
          <p:cNvSpPr txBox="1"/>
          <p:nvPr/>
        </p:nvSpPr>
        <p:spPr>
          <a:xfrm>
            <a:off x="3828636" y="1237906"/>
            <a:ext cx="870010" cy="246221"/>
          </a:xfrm>
          <a:prstGeom prst="rect">
            <a:avLst/>
          </a:prstGeom>
          <a:noFill/>
        </p:spPr>
        <p:txBody>
          <a:bodyPr wrap="square" rtlCol="0">
            <a:spAutoFit/>
          </a:bodyPr>
          <a:lstStyle/>
          <a:p>
            <a:r>
              <a:rPr lang="en-AU" sz="1000" dirty="0">
                <a:latin typeface="Arial Narrow" panose="020B0606020202030204" pitchFamily="34" charset="0"/>
              </a:rPr>
              <a:t>thermocline</a:t>
            </a:r>
          </a:p>
        </p:txBody>
      </p:sp>
      <p:sp>
        <p:nvSpPr>
          <p:cNvPr id="73" name="TextBox 72"/>
          <p:cNvSpPr txBox="1"/>
          <p:nvPr/>
        </p:nvSpPr>
        <p:spPr>
          <a:xfrm>
            <a:off x="543616" y="7041242"/>
            <a:ext cx="2049705" cy="1338828"/>
          </a:xfrm>
          <a:prstGeom prst="rect">
            <a:avLst/>
          </a:prstGeom>
          <a:noFill/>
        </p:spPr>
        <p:txBody>
          <a:bodyPr wrap="square" rtlCol="0">
            <a:spAutoFit/>
          </a:bodyPr>
          <a:lstStyle/>
          <a:p>
            <a:r>
              <a:rPr lang="en-US" sz="1200" b="1" dirty="0">
                <a:latin typeface="Arial Narrow" pitchFamily="34" charset="0"/>
              </a:rPr>
              <a:t>Activity: Plot the following data</a:t>
            </a:r>
            <a:r>
              <a:rPr lang="en-US" sz="1200" b="1" baseline="30000" dirty="0">
                <a:latin typeface="Arial Narrow" pitchFamily="34" charset="0"/>
              </a:rPr>
              <a:t>[1]</a:t>
            </a:r>
            <a:r>
              <a:rPr lang="en-US" sz="1200" b="1" dirty="0">
                <a:latin typeface="Arial Narrow" pitchFamily="34" charset="0"/>
              </a:rPr>
              <a:t> (on graph paper) for an ocean in the low latitudes to</a:t>
            </a:r>
          </a:p>
          <a:p>
            <a:r>
              <a:rPr lang="en-US" sz="300" b="1" dirty="0">
                <a:latin typeface="Arial Narrow" pitchFamily="34" charset="0"/>
              </a:rPr>
              <a:t> </a:t>
            </a:r>
          </a:p>
          <a:p>
            <a:pPr marL="228600" indent="-228600">
              <a:buAutoNum type="alphaLcParenBoth"/>
            </a:pPr>
            <a:r>
              <a:rPr lang="en-US" sz="1050" dirty="0">
                <a:latin typeface="Arial Narrow" pitchFamily="34" charset="0"/>
              </a:rPr>
              <a:t>Identify the thermocline</a:t>
            </a:r>
          </a:p>
          <a:p>
            <a:pPr marL="228600" indent="-228600">
              <a:buAutoNum type="alphaLcParenBoth"/>
            </a:pPr>
            <a:r>
              <a:rPr lang="en-US" sz="1050" dirty="0">
                <a:latin typeface="Arial Narrow" pitchFamily="34" charset="0"/>
              </a:rPr>
              <a:t>Identify the halocline</a:t>
            </a:r>
          </a:p>
          <a:p>
            <a:pPr marL="228600" indent="-228600">
              <a:buAutoNum type="alphaLcParenBoth"/>
            </a:pPr>
            <a:r>
              <a:rPr lang="en-US" sz="1050" dirty="0">
                <a:latin typeface="Arial Narrow" pitchFamily="34" charset="0"/>
              </a:rPr>
              <a:t>Identify the </a:t>
            </a:r>
            <a:r>
              <a:rPr lang="en-US" sz="1050" dirty="0" err="1">
                <a:latin typeface="Arial Narrow" pitchFamily="34" charset="0"/>
              </a:rPr>
              <a:t>pycnocline</a:t>
            </a:r>
            <a:endParaRPr lang="en-US" sz="1050" dirty="0">
              <a:latin typeface="Arial Narrow" pitchFamily="34" charset="0"/>
            </a:endParaRPr>
          </a:p>
          <a:p>
            <a:pPr marL="228600" indent="-228600">
              <a:buAutoNum type="alphaLcParenBoth"/>
            </a:pPr>
            <a:r>
              <a:rPr lang="en-US" sz="1050" dirty="0">
                <a:latin typeface="Arial Narrow" pitchFamily="34" charset="0"/>
              </a:rPr>
              <a:t>Describe trends in the O</a:t>
            </a:r>
            <a:r>
              <a:rPr lang="en-US" sz="900" dirty="0">
                <a:latin typeface="Arial Narrow" pitchFamily="34" charset="0"/>
              </a:rPr>
              <a:t>2</a:t>
            </a:r>
            <a:r>
              <a:rPr lang="en-US" sz="1050" dirty="0">
                <a:latin typeface="Arial Narrow" pitchFamily="34" charset="0"/>
              </a:rPr>
              <a:t> profile</a:t>
            </a:r>
          </a:p>
        </p:txBody>
      </p:sp>
      <p:sp>
        <p:nvSpPr>
          <p:cNvPr id="75" name="TextBox 74"/>
          <p:cNvSpPr txBox="1"/>
          <p:nvPr/>
        </p:nvSpPr>
        <p:spPr>
          <a:xfrm>
            <a:off x="3842151" y="3412327"/>
            <a:ext cx="855390" cy="246221"/>
          </a:xfrm>
          <a:prstGeom prst="rect">
            <a:avLst/>
          </a:prstGeom>
          <a:noFill/>
        </p:spPr>
        <p:txBody>
          <a:bodyPr wrap="square" rtlCol="0">
            <a:spAutoFit/>
          </a:bodyPr>
          <a:lstStyle/>
          <a:p>
            <a:r>
              <a:rPr lang="en-AU" sz="1000" dirty="0">
                <a:latin typeface="Arial Narrow" panose="020B0606020202030204" pitchFamily="34" charset="0"/>
              </a:rPr>
              <a:t>halocline</a:t>
            </a:r>
          </a:p>
        </p:txBody>
      </p:sp>
      <p:sp>
        <p:nvSpPr>
          <p:cNvPr id="77" name="Rectangle 76"/>
          <p:cNvSpPr/>
          <p:nvPr/>
        </p:nvSpPr>
        <p:spPr>
          <a:xfrm>
            <a:off x="3891229" y="5400460"/>
            <a:ext cx="2241162" cy="28677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Mixed, surface water</a:t>
            </a:r>
          </a:p>
        </p:txBody>
      </p:sp>
      <p:sp>
        <p:nvSpPr>
          <p:cNvPr id="78" name="Rectangle 77"/>
          <p:cNvSpPr/>
          <p:nvPr/>
        </p:nvSpPr>
        <p:spPr>
          <a:xfrm>
            <a:off x="3891229" y="5899038"/>
            <a:ext cx="2241162" cy="601999"/>
          </a:xfrm>
          <a:prstGeom prst="rect">
            <a:avLst/>
          </a:prstGeom>
          <a:solidFill>
            <a:schemeClr val="bg1">
              <a:lumMod val="6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Deep water</a:t>
            </a:r>
          </a:p>
        </p:txBody>
      </p:sp>
      <p:sp>
        <p:nvSpPr>
          <p:cNvPr id="3" name="Rectangle 2"/>
          <p:cNvSpPr/>
          <p:nvPr/>
        </p:nvSpPr>
        <p:spPr>
          <a:xfrm>
            <a:off x="3891229" y="5672641"/>
            <a:ext cx="2241162" cy="23367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err="1">
                <a:solidFill>
                  <a:schemeClr val="tx1"/>
                </a:solidFill>
                <a:latin typeface="Arial Narrow" panose="020B0606020202030204" pitchFamily="34" charset="0"/>
              </a:rPr>
              <a:t>Pycnocline</a:t>
            </a:r>
            <a:r>
              <a:rPr lang="en-AU" sz="1200" dirty="0">
                <a:solidFill>
                  <a:schemeClr val="tx1"/>
                </a:solidFill>
                <a:latin typeface="Arial Narrow" panose="020B0606020202030204" pitchFamily="34" charset="0"/>
              </a:rPr>
              <a:t> layer</a:t>
            </a:r>
          </a:p>
        </p:txBody>
      </p:sp>
      <p:sp>
        <p:nvSpPr>
          <p:cNvPr id="30" name="TextBox 29"/>
          <p:cNvSpPr txBox="1"/>
          <p:nvPr/>
        </p:nvSpPr>
        <p:spPr>
          <a:xfrm>
            <a:off x="3842151" y="4296650"/>
            <a:ext cx="868165" cy="246221"/>
          </a:xfrm>
          <a:prstGeom prst="rect">
            <a:avLst/>
          </a:prstGeom>
          <a:noFill/>
        </p:spPr>
        <p:txBody>
          <a:bodyPr wrap="square" rtlCol="0">
            <a:spAutoFit/>
          </a:bodyPr>
          <a:lstStyle/>
          <a:p>
            <a:r>
              <a:rPr lang="en-AU" sz="1000" dirty="0">
                <a:solidFill>
                  <a:schemeClr val="bg1"/>
                </a:solidFill>
                <a:latin typeface="Arial Narrow" panose="020B0606020202030204" pitchFamily="34" charset="0"/>
              </a:rPr>
              <a:t>halocline</a:t>
            </a:r>
          </a:p>
        </p:txBody>
      </p:sp>
      <p:sp>
        <p:nvSpPr>
          <p:cNvPr id="4" name="TextBox 3"/>
          <p:cNvSpPr txBox="1"/>
          <p:nvPr/>
        </p:nvSpPr>
        <p:spPr>
          <a:xfrm>
            <a:off x="2569656" y="7041242"/>
            <a:ext cx="3680191" cy="246221"/>
          </a:xfrm>
          <a:prstGeom prst="rect">
            <a:avLst/>
          </a:prstGeom>
          <a:noFill/>
        </p:spPr>
        <p:txBody>
          <a:bodyPr wrap="square" rtlCol="0">
            <a:spAutoFit/>
          </a:bodyPr>
          <a:lstStyle/>
          <a:p>
            <a:r>
              <a:rPr lang="en-AU" sz="1000" dirty="0">
                <a:latin typeface="Arial Narrow" panose="020B0606020202030204" pitchFamily="34" charset="0"/>
              </a:rPr>
              <a:t>Depth (m)	Temp (°C) 	Salinity (</a:t>
            </a:r>
            <a:r>
              <a:rPr lang="en-AU" sz="1000" dirty="0" err="1">
                <a:latin typeface="Arial Narrow" panose="020B0606020202030204" pitchFamily="34" charset="0"/>
              </a:rPr>
              <a:t>ppt</a:t>
            </a:r>
            <a:r>
              <a:rPr lang="en-AU" sz="1000" dirty="0">
                <a:latin typeface="Arial Narrow" panose="020B0606020202030204" pitchFamily="34" charset="0"/>
              </a:rPr>
              <a:t>)	Oxygen (ml/L)</a:t>
            </a:r>
          </a:p>
        </p:txBody>
      </p:sp>
      <p:sp>
        <p:nvSpPr>
          <p:cNvPr id="5" name="TextBox 4"/>
          <p:cNvSpPr txBox="1"/>
          <p:nvPr/>
        </p:nvSpPr>
        <p:spPr>
          <a:xfrm>
            <a:off x="2672847" y="7240422"/>
            <a:ext cx="792088" cy="1323439"/>
          </a:xfrm>
          <a:prstGeom prst="rect">
            <a:avLst/>
          </a:prstGeom>
          <a:noFill/>
        </p:spPr>
        <p:txBody>
          <a:bodyPr wrap="square" rtlCol="0">
            <a:spAutoFit/>
          </a:bodyPr>
          <a:lstStyle/>
          <a:p>
            <a:r>
              <a:rPr lang="en-AU" sz="1000" dirty="0">
                <a:latin typeface="Arial Narrow" panose="020B0606020202030204" pitchFamily="34" charset="0"/>
              </a:rPr>
              <a:t>0</a:t>
            </a:r>
          </a:p>
          <a:p>
            <a:r>
              <a:rPr lang="en-AU" sz="1000" dirty="0">
                <a:latin typeface="Arial Narrow" panose="020B0606020202030204" pitchFamily="34" charset="0"/>
              </a:rPr>
              <a:t>250</a:t>
            </a:r>
          </a:p>
          <a:p>
            <a:r>
              <a:rPr lang="en-AU" sz="1000" dirty="0">
                <a:latin typeface="Arial Narrow" panose="020B0606020202030204" pitchFamily="34" charset="0"/>
              </a:rPr>
              <a:t>500</a:t>
            </a:r>
          </a:p>
          <a:p>
            <a:r>
              <a:rPr lang="en-AU" sz="1000" dirty="0">
                <a:latin typeface="Arial Narrow" panose="020B0606020202030204" pitchFamily="34" charset="0"/>
              </a:rPr>
              <a:t>750</a:t>
            </a:r>
          </a:p>
          <a:p>
            <a:r>
              <a:rPr lang="en-AU" sz="1000" dirty="0">
                <a:latin typeface="Arial Narrow" panose="020B0606020202030204" pitchFamily="34" charset="0"/>
              </a:rPr>
              <a:t>1000</a:t>
            </a:r>
          </a:p>
          <a:p>
            <a:r>
              <a:rPr lang="en-AU" sz="1000" dirty="0">
                <a:latin typeface="Arial Narrow" panose="020B0606020202030204" pitchFamily="34" charset="0"/>
              </a:rPr>
              <a:t>2000</a:t>
            </a:r>
          </a:p>
          <a:p>
            <a:r>
              <a:rPr lang="en-AU" sz="1000" dirty="0">
                <a:latin typeface="Arial Narrow" panose="020B0606020202030204" pitchFamily="34" charset="0"/>
              </a:rPr>
              <a:t>3000</a:t>
            </a:r>
          </a:p>
          <a:p>
            <a:r>
              <a:rPr lang="en-AU" sz="1000" dirty="0">
                <a:latin typeface="Arial Narrow" panose="020B0606020202030204" pitchFamily="34" charset="0"/>
              </a:rPr>
              <a:t>4000</a:t>
            </a:r>
          </a:p>
        </p:txBody>
      </p:sp>
      <p:cxnSp>
        <p:nvCxnSpPr>
          <p:cNvPr id="33" name="Straight Connector 32"/>
          <p:cNvCxnSpPr/>
          <p:nvPr/>
        </p:nvCxnSpPr>
        <p:spPr>
          <a:xfrm flipH="1">
            <a:off x="2621616" y="7257473"/>
            <a:ext cx="36181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601691" y="7240423"/>
            <a:ext cx="792088" cy="1323439"/>
          </a:xfrm>
          <a:prstGeom prst="rect">
            <a:avLst/>
          </a:prstGeom>
          <a:noFill/>
        </p:spPr>
        <p:txBody>
          <a:bodyPr wrap="square" rtlCol="0">
            <a:spAutoFit/>
          </a:bodyPr>
          <a:lstStyle/>
          <a:p>
            <a:r>
              <a:rPr lang="en-AU" sz="1000" dirty="0">
                <a:latin typeface="Arial Narrow" panose="020B0606020202030204" pitchFamily="34" charset="0"/>
              </a:rPr>
              <a:t>24.4</a:t>
            </a:r>
          </a:p>
          <a:p>
            <a:r>
              <a:rPr lang="en-AU" sz="1000" dirty="0">
                <a:latin typeface="Arial Narrow" panose="020B0606020202030204" pitchFamily="34" charset="0"/>
              </a:rPr>
              <a:t>21.2</a:t>
            </a:r>
          </a:p>
          <a:p>
            <a:r>
              <a:rPr lang="en-AU" sz="1000" dirty="0">
                <a:latin typeface="Arial Narrow" panose="020B0606020202030204" pitchFamily="34" charset="0"/>
              </a:rPr>
              <a:t>6.9</a:t>
            </a:r>
          </a:p>
          <a:p>
            <a:r>
              <a:rPr lang="en-AU" sz="1000" dirty="0">
                <a:latin typeface="Arial Narrow" panose="020B0606020202030204" pitchFamily="34" charset="0"/>
              </a:rPr>
              <a:t>5.1</a:t>
            </a:r>
          </a:p>
          <a:p>
            <a:r>
              <a:rPr lang="en-AU" sz="1000" dirty="0">
                <a:latin typeface="Arial Narrow" panose="020B0606020202030204" pitchFamily="34" charset="0"/>
              </a:rPr>
              <a:t>4.9</a:t>
            </a:r>
          </a:p>
          <a:p>
            <a:r>
              <a:rPr lang="en-AU" sz="1000" dirty="0">
                <a:latin typeface="Arial Narrow" panose="020B0606020202030204" pitchFamily="34" charset="0"/>
              </a:rPr>
              <a:t>4.8</a:t>
            </a:r>
          </a:p>
          <a:p>
            <a:r>
              <a:rPr lang="en-AU" sz="1000" dirty="0">
                <a:latin typeface="Arial Narrow" panose="020B0606020202030204" pitchFamily="34" charset="0"/>
              </a:rPr>
              <a:t>4.7</a:t>
            </a:r>
          </a:p>
          <a:p>
            <a:r>
              <a:rPr lang="en-AU" sz="1000" dirty="0">
                <a:latin typeface="Arial Narrow" panose="020B0606020202030204" pitchFamily="34" charset="0"/>
              </a:rPr>
              <a:t>4.6</a:t>
            </a:r>
          </a:p>
        </p:txBody>
      </p:sp>
      <p:sp>
        <p:nvSpPr>
          <p:cNvPr id="36" name="TextBox 35"/>
          <p:cNvSpPr txBox="1"/>
          <p:nvPr/>
        </p:nvSpPr>
        <p:spPr>
          <a:xfrm>
            <a:off x="4511846" y="7241564"/>
            <a:ext cx="792088" cy="1323439"/>
          </a:xfrm>
          <a:prstGeom prst="rect">
            <a:avLst/>
          </a:prstGeom>
          <a:noFill/>
        </p:spPr>
        <p:txBody>
          <a:bodyPr wrap="square" rtlCol="0">
            <a:spAutoFit/>
          </a:bodyPr>
          <a:lstStyle/>
          <a:p>
            <a:r>
              <a:rPr lang="en-AU" sz="1000" dirty="0">
                <a:latin typeface="Arial Narrow" panose="020B0606020202030204" pitchFamily="34" charset="0"/>
              </a:rPr>
              <a:t>36.5</a:t>
            </a:r>
          </a:p>
          <a:p>
            <a:r>
              <a:rPr lang="en-AU" sz="1000" dirty="0">
                <a:latin typeface="Arial Narrow" panose="020B0606020202030204" pitchFamily="34" charset="0"/>
              </a:rPr>
              <a:t>36.3</a:t>
            </a:r>
          </a:p>
          <a:p>
            <a:r>
              <a:rPr lang="en-AU" sz="1000" dirty="0">
                <a:latin typeface="Arial Narrow" panose="020B0606020202030204" pitchFamily="34" charset="0"/>
              </a:rPr>
              <a:t>35.6</a:t>
            </a:r>
          </a:p>
          <a:p>
            <a:r>
              <a:rPr lang="en-AU" sz="1000" dirty="0">
                <a:latin typeface="Arial Narrow" panose="020B0606020202030204" pitchFamily="34" charset="0"/>
              </a:rPr>
              <a:t>34.7</a:t>
            </a:r>
          </a:p>
          <a:p>
            <a:r>
              <a:rPr lang="en-AU" sz="1000" dirty="0">
                <a:latin typeface="Arial Narrow" panose="020B0606020202030204" pitchFamily="34" charset="0"/>
              </a:rPr>
              <a:t>34.4</a:t>
            </a:r>
          </a:p>
          <a:p>
            <a:r>
              <a:rPr lang="en-AU" sz="1000" dirty="0">
                <a:latin typeface="Arial Narrow" panose="020B0606020202030204" pitchFamily="34" charset="0"/>
              </a:rPr>
              <a:t>34.8</a:t>
            </a:r>
          </a:p>
          <a:p>
            <a:r>
              <a:rPr lang="en-AU" sz="1000" dirty="0">
                <a:latin typeface="Arial Narrow" panose="020B0606020202030204" pitchFamily="34" charset="0"/>
              </a:rPr>
              <a:t>34.9</a:t>
            </a:r>
          </a:p>
          <a:p>
            <a:r>
              <a:rPr lang="en-AU" sz="1000" dirty="0">
                <a:latin typeface="Arial Narrow" panose="020B0606020202030204" pitchFamily="34" charset="0"/>
              </a:rPr>
              <a:t>34.8</a:t>
            </a:r>
          </a:p>
        </p:txBody>
      </p:sp>
      <p:sp>
        <p:nvSpPr>
          <p:cNvPr id="37" name="TextBox 36"/>
          <p:cNvSpPr txBox="1"/>
          <p:nvPr/>
        </p:nvSpPr>
        <p:spPr>
          <a:xfrm>
            <a:off x="5417756" y="7233263"/>
            <a:ext cx="792088" cy="1477328"/>
          </a:xfrm>
          <a:prstGeom prst="rect">
            <a:avLst/>
          </a:prstGeom>
          <a:noFill/>
        </p:spPr>
        <p:txBody>
          <a:bodyPr wrap="square" rtlCol="0">
            <a:spAutoFit/>
          </a:bodyPr>
          <a:lstStyle/>
          <a:p>
            <a:r>
              <a:rPr lang="en-AU" sz="1000" dirty="0">
                <a:latin typeface="Arial Narrow" panose="020B0606020202030204" pitchFamily="34" charset="0"/>
              </a:rPr>
              <a:t>4.6</a:t>
            </a:r>
          </a:p>
          <a:p>
            <a:r>
              <a:rPr lang="en-AU" sz="1000" dirty="0">
                <a:latin typeface="Arial Narrow" panose="020B0606020202030204" pitchFamily="34" charset="0"/>
              </a:rPr>
              <a:t>4.7</a:t>
            </a:r>
          </a:p>
          <a:p>
            <a:r>
              <a:rPr lang="en-AU" sz="1000" dirty="0">
                <a:latin typeface="Arial Narrow" panose="020B0606020202030204" pitchFamily="34" charset="0"/>
              </a:rPr>
              <a:t>2.0</a:t>
            </a:r>
          </a:p>
          <a:p>
            <a:r>
              <a:rPr lang="en-AU" sz="1000" dirty="0">
                <a:latin typeface="Arial Narrow" panose="020B0606020202030204" pitchFamily="34" charset="0"/>
              </a:rPr>
              <a:t>3.5</a:t>
            </a:r>
          </a:p>
          <a:p>
            <a:r>
              <a:rPr lang="en-AU" sz="1000" dirty="0">
                <a:latin typeface="Arial Narrow" panose="020B0606020202030204" pitchFamily="34" charset="0"/>
              </a:rPr>
              <a:t>3.8</a:t>
            </a:r>
          </a:p>
          <a:p>
            <a:r>
              <a:rPr lang="en-AU" sz="1000" dirty="0">
                <a:latin typeface="Arial Narrow" panose="020B0606020202030204" pitchFamily="34" charset="0"/>
              </a:rPr>
              <a:t>5.1</a:t>
            </a:r>
          </a:p>
          <a:p>
            <a:r>
              <a:rPr lang="en-AU" sz="1000" dirty="0">
                <a:latin typeface="Arial Narrow" panose="020B0606020202030204" pitchFamily="34" charset="0"/>
              </a:rPr>
              <a:t>5.1</a:t>
            </a:r>
          </a:p>
          <a:p>
            <a:r>
              <a:rPr lang="en-AU" sz="1000" dirty="0">
                <a:latin typeface="Arial Narrow" panose="020B0606020202030204" pitchFamily="34" charset="0"/>
              </a:rPr>
              <a:t>5.1</a:t>
            </a:r>
          </a:p>
          <a:p>
            <a:endParaRPr lang="en-AU" sz="1000" dirty="0">
              <a:latin typeface="Arial Narrow" panose="020B0606020202030204" pitchFamily="34" charset="0"/>
            </a:endParaRPr>
          </a:p>
        </p:txBody>
      </p:sp>
      <p:sp>
        <p:nvSpPr>
          <p:cNvPr id="2" name="TextBox 1"/>
          <p:cNvSpPr txBox="1"/>
          <p:nvPr/>
        </p:nvSpPr>
        <p:spPr>
          <a:xfrm>
            <a:off x="553655" y="2897521"/>
            <a:ext cx="4952974"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A rapid change in temperature between two layers of water</a:t>
            </a:r>
          </a:p>
        </p:txBody>
      </p:sp>
      <p:sp>
        <p:nvSpPr>
          <p:cNvPr id="40" name="TextBox 39"/>
          <p:cNvSpPr txBox="1"/>
          <p:nvPr/>
        </p:nvSpPr>
        <p:spPr>
          <a:xfrm>
            <a:off x="536761" y="4935109"/>
            <a:ext cx="4747762" cy="646331"/>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A rapid change in salinity between two layers of water</a:t>
            </a:r>
            <a:r>
              <a:rPr lang="en-AU" sz="1200" dirty="0"/>
              <a:t>	</a:t>
            </a:r>
          </a:p>
          <a:p>
            <a:endParaRPr lang="en-AU" sz="1200" dirty="0">
              <a:latin typeface="Comic Sans MS" panose="030F0702030302020204" pitchFamily="66" charset="0"/>
            </a:endParaRPr>
          </a:p>
        </p:txBody>
      </p:sp>
      <p:sp>
        <p:nvSpPr>
          <p:cNvPr id="41" name="TextBox 40"/>
          <p:cNvSpPr txBox="1"/>
          <p:nvPr/>
        </p:nvSpPr>
        <p:spPr>
          <a:xfrm>
            <a:off x="541360" y="6651707"/>
            <a:ext cx="6162832"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A rapid change in density between mixed, surface water and deep water</a:t>
            </a:r>
            <a:endParaRPr lang="en-AU" sz="1200" dirty="0">
              <a:solidFill>
                <a:schemeClr val="bg1">
                  <a:lumMod val="50000"/>
                </a:schemeClr>
              </a:solidFill>
            </a:endParaRPr>
          </a:p>
        </p:txBody>
      </p:sp>
      <p:sp>
        <p:nvSpPr>
          <p:cNvPr id="8" name="Oval 7"/>
          <p:cNvSpPr/>
          <p:nvPr/>
        </p:nvSpPr>
        <p:spPr>
          <a:xfrm>
            <a:off x="3576040" y="7463008"/>
            <a:ext cx="404334" cy="288032"/>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3268863" y="7448376"/>
            <a:ext cx="434111"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(a)</a:t>
            </a:r>
          </a:p>
        </p:txBody>
      </p:sp>
      <p:sp>
        <p:nvSpPr>
          <p:cNvPr id="42" name="Oval 41"/>
          <p:cNvSpPr/>
          <p:nvPr/>
        </p:nvSpPr>
        <p:spPr>
          <a:xfrm>
            <a:off x="4507104" y="7521733"/>
            <a:ext cx="404334" cy="288032"/>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TextBox 42"/>
          <p:cNvSpPr txBox="1"/>
          <p:nvPr/>
        </p:nvSpPr>
        <p:spPr>
          <a:xfrm>
            <a:off x="4197707" y="7457447"/>
            <a:ext cx="434111"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(b)</a:t>
            </a:r>
          </a:p>
        </p:txBody>
      </p:sp>
      <p:sp>
        <p:nvSpPr>
          <p:cNvPr id="44" name="Oval 43"/>
          <p:cNvSpPr/>
          <p:nvPr/>
        </p:nvSpPr>
        <p:spPr>
          <a:xfrm>
            <a:off x="2648251" y="7482333"/>
            <a:ext cx="404334" cy="288032"/>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TextBox 44"/>
          <p:cNvSpPr txBox="1"/>
          <p:nvPr/>
        </p:nvSpPr>
        <p:spPr>
          <a:xfrm>
            <a:off x="2347125" y="7423902"/>
            <a:ext cx="434111"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(c)</a:t>
            </a:r>
          </a:p>
        </p:txBody>
      </p:sp>
      <p:sp>
        <p:nvSpPr>
          <p:cNvPr id="46" name="Oval 45"/>
          <p:cNvSpPr/>
          <p:nvPr/>
        </p:nvSpPr>
        <p:spPr>
          <a:xfrm>
            <a:off x="5396350" y="7508545"/>
            <a:ext cx="404334" cy="288032"/>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extBox 46"/>
          <p:cNvSpPr txBox="1"/>
          <p:nvPr/>
        </p:nvSpPr>
        <p:spPr>
          <a:xfrm>
            <a:off x="5107862" y="7431613"/>
            <a:ext cx="434111"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(d)</a:t>
            </a:r>
          </a:p>
        </p:txBody>
      </p:sp>
      <p:sp>
        <p:nvSpPr>
          <p:cNvPr id="52" name="TextBox 51"/>
          <p:cNvSpPr txBox="1"/>
          <p:nvPr/>
        </p:nvSpPr>
        <p:spPr>
          <a:xfrm>
            <a:off x="5742880" y="7508623"/>
            <a:ext cx="790217" cy="276999"/>
          </a:xfrm>
          <a:prstGeom prst="rect">
            <a:avLst/>
          </a:prstGeom>
          <a:noFill/>
        </p:spPr>
        <p:txBody>
          <a:bodyPr wrap="square" rtlCol="0">
            <a:spAutoFit/>
          </a:bodyPr>
          <a:lstStyle/>
          <a:p>
            <a:r>
              <a:rPr lang="en-AU" sz="1200" dirty="0">
                <a:solidFill>
                  <a:schemeClr val="bg1">
                    <a:lumMod val="50000"/>
                  </a:schemeClr>
                </a:solidFill>
                <a:latin typeface="Comic Sans MS" panose="030F0702030302020204" pitchFamily="66" charset="0"/>
              </a:rPr>
              <a:t>O</a:t>
            </a:r>
            <a:r>
              <a:rPr lang="en-AU" sz="800" dirty="0">
                <a:solidFill>
                  <a:schemeClr val="bg1">
                    <a:lumMod val="50000"/>
                  </a:schemeClr>
                </a:solidFill>
                <a:latin typeface="Comic Sans MS" panose="030F0702030302020204" pitchFamily="66" charset="0"/>
              </a:rPr>
              <a:t>2</a:t>
            </a:r>
            <a:r>
              <a:rPr lang="en-AU" sz="1200" dirty="0">
                <a:solidFill>
                  <a:schemeClr val="bg1">
                    <a:lumMod val="50000"/>
                  </a:schemeClr>
                </a:solidFill>
                <a:latin typeface="Comic Sans MS" panose="030F0702030302020204" pitchFamily="66" charset="0"/>
              </a:rPr>
              <a:t> min.</a:t>
            </a:r>
          </a:p>
        </p:txBody>
      </p:sp>
      <p:sp>
        <p:nvSpPr>
          <p:cNvPr id="11" name="Rectangle 10"/>
          <p:cNvSpPr/>
          <p:nvPr/>
        </p:nvSpPr>
        <p:spPr>
          <a:xfrm>
            <a:off x="499251" y="1011203"/>
            <a:ext cx="5731690" cy="2152168"/>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p:cNvSpPr/>
          <p:nvPr/>
        </p:nvSpPr>
        <p:spPr>
          <a:xfrm>
            <a:off x="507217" y="3229086"/>
            <a:ext cx="5731690" cy="1987555"/>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p:cNvSpPr/>
          <p:nvPr/>
        </p:nvSpPr>
        <p:spPr>
          <a:xfrm>
            <a:off x="518157" y="5277125"/>
            <a:ext cx="5731690" cy="1649027"/>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p:cNvSpPr/>
          <p:nvPr/>
        </p:nvSpPr>
        <p:spPr>
          <a:xfrm>
            <a:off x="522364" y="6986269"/>
            <a:ext cx="5731690" cy="1637206"/>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TextBox 12"/>
          <p:cNvSpPr txBox="1"/>
          <p:nvPr/>
        </p:nvSpPr>
        <p:spPr>
          <a:xfrm>
            <a:off x="543616" y="8314319"/>
            <a:ext cx="1925095" cy="276999"/>
          </a:xfrm>
          <a:prstGeom prst="rect">
            <a:avLst/>
          </a:prstGeom>
          <a:noFill/>
        </p:spPr>
        <p:txBody>
          <a:bodyPr wrap="square" rtlCol="0">
            <a:spAutoFit/>
          </a:bodyPr>
          <a:lstStyle/>
          <a:p>
            <a:r>
              <a:rPr lang="en-AU" sz="600" i="1" dirty="0"/>
              <a:t>Hint: </a:t>
            </a:r>
            <a:r>
              <a:rPr lang="en-AU" sz="600" dirty="0"/>
              <a:t>Plot depth on the y-axis, in quadrant four of a </a:t>
            </a:r>
            <a:r>
              <a:rPr lang="en-AU" sz="600" dirty="0" err="1"/>
              <a:t>cartesian</a:t>
            </a:r>
            <a:r>
              <a:rPr lang="en-AU" sz="600" dirty="0"/>
              <a:t> plain (x axis on top) so it looks like the ocean</a:t>
            </a:r>
          </a:p>
        </p:txBody>
      </p:sp>
      <p:sp>
        <p:nvSpPr>
          <p:cNvPr id="68" name="TextBox 67">
            <a:extLst>
              <a:ext uri="{FF2B5EF4-FFF2-40B4-BE49-F238E27FC236}">
                <a16:creationId xmlns:a16="http://schemas.microsoft.com/office/drawing/2014/main" id="{34F67DCE-2E9B-47CB-9E82-4A4E23A7425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cxnSp>
        <p:nvCxnSpPr>
          <p:cNvPr id="69" name="Straight Connector 68">
            <a:extLst>
              <a:ext uri="{FF2B5EF4-FFF2-40B4-BE49-F238E27FC236}">
                <a16:creationId xmlns:a16="http://schemas.microsoft.com/office/drawing/2014/main" id="{632DBA39-2500-4A30-8B75-024B2326D017}"/>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1CE004A2-3380-4874-BE6C-5D50803DFB37}"/>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4" name="Rectangle 13">
            <a:extLst>
              <a:ext uri="{FF2B5EF4-FFF2-40B4-BE49-F238E27FC236}">
                <a16:creationId xmlns:a16="http://schemas.microsoft.com/office/drawing/2014/main" id="{A044CC10-256C-4FD8-BB56-458903166D75}"/>
              </a:ext>
            </a:extLst>
          </p:cNvPr>
          <p:cNvSpPr/>
          <p:nvPr/>
        </p:nvSpPr>
        <p:spPr>
          <a:xfrm>
            <a:off x="439214" y="8610815"/>
            <a:ext cx="6950226" cy="215444"/>
          </a:xfrm>
          <a:prstGeom prst="rect">
            <a:avLst/>
          </a:prstGeom>
        </p:spPr>
        <p:txBody>
          <a:bodyPr wrap="square">
            <a:spAutoFit/>
          </a:bodyPr>
          <a:lstStyle/>
          <a:p>
            <a:r>
              <a:rPr lang="en-AU" sz="700" baseline="30000" dirty="0">
                <a:latin typeface="Arial Narrow" panose="020B0606020202030204" pitchFamily="34" charset="0"/>
              </a:rPr>
              <a:t>[1] </a:t>
            </a:r>
            <a:r>
              <a:rPr lang="en-AU" sz="700" dirty="0">
                <a:latin typeface="Arial Narrow" panose="020B0606020202030204" pitchFamily="34" charset="0"/>
              </a:rPr>
              <a:t>Adapted from: </a:t>
            </a:r>
            <a:r>
              <a:rPr lang="en-AU" sz="700" dirty="0" err="1">
                <a:latin typeface="Arial Narrow" panose="020B0606020202030204" pitchFamily="34" charset="0"/>
              </a:rPr>
              <a:t>Pinet</a:t>
            </a:r>
            <a:r>
              <a:rPr lang="en-AU" sz="700" dirty="0">
                <a:latin typeface="Arial Narrow" panose="020B0606020202030204" pitchFamily="34" charset="0"/>
              </a:rPr>
              <a:t>, P. R. (1998). </a:t>
            </a:r>
            <a:r>
              <a:rPr lang="en-AU" sz="700" i="1" dirty="0">
                <a:latin typeface="Arial Narrow" panose="020B0606020202030204" pitchFamily="34" charset="0"/>
              </a:rPr>
              <a:t>Introduction to Oceanography: Web Enhanced Edition.</a:t>
            </a:r>
            <a:r>
              <a:rPr lang="en-AU" sz="700" dirty="0">
                <a:latin typeface="Arial Narrow" panose="020B0606020202030204" pitchFamily="34" charset="0"/>
              </a:rPr>
              <a:t> Jones and </a:t>
            </a:r>
            <a:r>
              <a:rPr lang="en-AU" sz="700" dirty="0" err="1">
                <a:latin typeface="Arial Narrow" panose="020B0606020202030204" pitchFamily="34" charset="0"/>
              </a:rPr>
              <a:t>Barlett</a:t>
            </a:r>
            <a:r>
              <a:rPr lang="en-AU" sz="700" dirty="0">
                <a:latin typeface="Arial Narrow" panose="020B0606020202030204" pitchFamily="34" charset="0"/>
              </a:rPr>
              <a:t> Publishers International (</a:t>
            </a:r>
            <a:r>
              <a:rPr lang="en-AU" sz="700" dirty="0" err="1">
                <a:latin typeface="Arial Narrow" panose="020B0606020202030204" pitchFamily="34" charset="0"/>
              </a:rPr>
              <a:t>OceanLink</a:t>
            </a:r>
            <a:r>
              <a:rPr lang="en-AU" sz="700" dirty="0">
                <a:latin typeface="Arial Narrow" panose="020B0606020202030204" pitchFamily="34" charset="0"/>
              </a:rPr>
              <a:t>). ISBN: 0763706140</a:t>
            </a:r>
            <a:r>
              <a:rPr lang="en-AU" sz="800" dirty="0">
                <a:latin typeface="Arial Narrow" panose="020B0606020202030204" pitchFamily="34" charset="0"/>
              </a:rPr>
              <a:t>. </a:t>
            </a:r>
            <a:endParaRPr lang="en-AU" dirty="0"/>
          </a:p>
        </p:txBody>
      </p:sp>
      <p:sp>
        <p:nvSpPr>
          <p:cNvPr id="6" name="TextBox 5">
            <a:extLst>
              <a:ext uri="{FF2B5EF4-FFF2-40B4-BE49-F238E27FC236}">
                <a16:creationId xmlns:a16="http://schemas.microsoft.com/office/drawing/2014/main" id="{9FCCEEB5-4363-8EE0-A92F-6DA3D4A6857D}"/>
              </a:ext>
            </a:extLst>
          </p:cNvPr>
          <p:cNvSpPr txBox="1"/>
          <p:nvPr/>
        </p:nvSpPr>
        <p:spPr>
          <a:xfrm>
            <a:off x="1410717" y="61659"/>
            <a:ext cx="4106515" cy="923330"/>
          </a:xfrm>
          <a:prstGeom prst="rect">
            <a:avLst/>
          </a:prstGeom>
          <a:noFill/>
        </p:spPr>
        <p:txBody>
          <a:bodyPr wrap="square" rtlCol="0">
            <a:spAutoFit/>
          </a:bodyPr>
          <a:lstStyle/>
          <a:p>
            <a:r>
              <a:rPr lang="en-US" b="1" dirty="0">
                <a:latin typeface="Arial Narrow" pitchFamily="34" charset="0"/>
              </a:rPr>
              <a:t>7. All sorts of Clines – </a:t>
            </a:r>
            <a:r>
              <a:rPr lang="en-US" sz="1200" dirty="0">
                <a:latin typeface="Arial Narrow" pitchFamily="34" charset="0"/>
              </a:rPr>
              <a:t>Describe the concept of ocean layers, including thermocline, halocline and pycnocline</a:t>
            </a:r>
          </a:p>
          <a:p>
            <a:endParaRPr lang="en-US" sz="1200" dirty="0">
              <a:latin typeface="Arial Narrow" pitchFamily="34" charset="0"/>
            </a:endParaRPr>
          </a:p>
          <a:p>
            <a:r>
              <a:rPr lang="en-US" sz="1200" i="1" dirty="0">
                <a:latin typeface="Arial Narrow" pitchFamily="34" charset="0"/>
              </a:rPr>
              <a:t>Note</a:t>
            </a:r>
            <a:r>
              <a:rPr lang="en-US" sz="1200" dirty="0">
                <a:latin typeface="Arial Narrow" pitchFamily="34" charset="0"/>
              </a:rPr>
              <a:t>: ‘cline’ means ‘layer’</a:t>
            </a:r>
          </a:p>
        </p:txBody>
      </p:sp>
      <p:sp>
        <p:nvSpPr>
          <p:cNvPr id="15" name="TextBox 17">
            <a:extLst>
              <a:ext uri="{FF2B5EF4-FFF2-40B4-BE49-F238E27FC236}">
                <a16:creationId xmlns:a16="http://schemas.microsoft.com/office/drawing/2014/main" id="{7B4FDECA-60AB-0918-2FA9-88B5DF2BECFD}"/>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20" name="Straight Connector 19">
            <a:extLst>
              <a:ext uri="{FF2B5EF4-FFF2-40B4-BE49-F238E27FC236}">
                <a16:creationId xmlns:a16="http://schemas.microsoft.com/office/drawing/2014/main" id="{DB855FDC-2C0E-32B5-E1F8-D6BDD9281A2E}"/>
              </a:ext>
            </a:extLst>
          </p:cNvPr>
          <p:cNvCxnSpPr>
            <a:cxnSpLocks/>
          </p:cNvCxnSpPr>
          <p:nvPr/>
        </p:nvCxnSpPr>
        <p:spPr>
          <a:xfrm flipH="1">
            <a:off x="465028"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36">
            <a:extLst>
              <a:ext uri="{FF2B5EF4-FFF2-40B4-BE49-F238E27FC236}">
                <a16:creationId xmlns:a16="http://schemas.microsoft.com/office/drawing/2014/main" id="{A46D167C-E36A-CCCC-CCE7-299B3E88A62E}"/>
              </a:ext>
            </a:extLst>
          </p:cNvPr>
          <p:cNvSpPr txBox="1"/>
          <p:nvPr/>
        </p:nvSpPr>
        <p:spPr>
          <a:xfrm>
            <a:off x="419669"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2" name="TextBox 36">
            <a:extLst>
              <a:ext uri="{FF2B5EF4-FFF2-40B4-BE49-F238E27FC236}">
                <a16:creationId xmlns:a16="http://schemas.microsoft.com/office/drawing/2014/main" id="{7756509B-6CF7-FB4B-467F-1F535E167B53}"/>
              </a:ext>
            </a:extLst>
          </p:cNvPr>
          <p:cNvSpPr txBox="1"/>
          <p:nvPr/>
        </p:nvSpPr>
        <p:spPr>
          <a:xfrm>
            <a:off x="2928149"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23" name="TextBox 22">
            <a:extLst>
              <a:ext uri="{FF2B5EF4-FFF2-40B4-BE49-F238E27FC236}">
                <a16:creationId xmlns:a16="http://schemas.microsoft.com/office/drawing/2014/main" id="{77886466-9FAA-1339-F5B6-2A07B552A5EF}"/>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13</a:t>
            </a:r>
          </a:p>
        </p:txBody>
      </p:sp>
    </p:spTree>
    <p:extLst>
      <p:ext uri="{BB962C8B-B14F-4D97-AF65-F5344CB8AC3E}">
        <p14:creationId xmlns:p14="http://schemas.microsoft.com/office/powerpoint/2010/main" val="1106075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B459CD6F-D0AC-18A5-04BE-EF3C6A3EB0AD}"/>
              </a:ext>
            </a:extLst>
          </p:cNvPr>
          <p:cNvSpPr/>
          <p:nvPr/>
        </p:nvSpPr>
        <p:spPr>
          <a:xfrm>
            <a:off x="463783" y="964142"/>
            <a:ext cx="5984612" cy="77999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5239333-B485-FF97-1AB8-EED496F4BED7}"/>
              </a:ext>
            </a:extLst>
          </p:cNvPr>
          <p:cNvSpPr txBox="1"/>
          <p:nvPr/>
        </p:nvSpPr>
        <p:spPr>
          <a:xfrm>
            <a:off x="1410717" y="144951"/>
            <a:ext cx="3818483" cy="784830"/>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the concept of ocean layers, including thermocline, halocline and pycnocline</a:t>
            </a:r>
          </a:p>
          <a:p>
            <a:endParaRPr lang="en-US" sz="200" dirty="0">
              <a:latin typeface="Arial Narrow" pitchFamily="34" charset="0"/>
            </a:endParaRPr>
          </a:p>
          <a:p>
            <a:r>
              <a:rPr lang="en-US" sz="1200" i="1" dirty="0">
                <a:latin typeface="Arial Narrow" pitchFamily="34" charset="0"/>
              </a:rPr>
              <a:t>Note</a:t>
            </a:r>
            <a:r>
              <a:rPr lang="en-US" sz="1200" dirty="0">
                <a:latin typeface="Arial Narrow" pitchFamily="34" charset="0"/>
              </a:rPr>
              <a:t>: ‘cline’ means ‘layer’</a:t>
            </a:r>
          </a:p>
        </p:txBody>
      </p:sp>
      <p:sp>
        <p:nvSpPr>
          <p:cNvPr id="4" name="TextBox 17">
            <a:extLst>
              <a:ext uri="{FF2B5EF4-FFF2-40B4-BE49-F238E27FC236}">
                <a16:creationId xmlns:a16="http://schemas.microsoft.com/office/drawing/2014/main" id="{60396889-AD1E-755E-4732-02C1BB9DE590}"/>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36">
            <a:extLst>
              <a:ext uri="{FF2B5EF4-FFF2-40B4-BE49-F238E27FC236}">
                <a16:creationId xmlns:a16="http://schemas.microsoft.com/office/drawing/2014/main" id="{DF7C581E-936A-9767-E54E-8DE2158BFDEA}"/>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6E76E904-2FBE-7C77-13ED-4D27C5676C62}"/>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10" name="TextBox 9">
            <a:extLst>
              <a:ext uri="{FF2B5EF4-FFF2-40B4-BE49-F238E27FC236}">
                <a16:creationId xmlns:a16="http://schemas.microsoft.com/office/drawing/2014/main" id="{D9AA9BCA-31E8-6475-9B8E-765CE0F5E909}"/>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14</a:t>
            </a:r>
          </a:p>
        </p:txBody>
      </p:sp>
    </p:spTree>
    <p:extLst>
      <p:ext uri="{BB962C8B-B14F-4D97-AF65-F5344CB8AC3E}">
        <p14:creationId xmlns:p14="http://schemas.microsoft.com/office/powerpoint/2010/main" val="3609084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97805" y="3753029"/>
            <a:ext cx="6018723" cy="1184940"/>
          </a:xfrm>
          <a:prstGeom prst="rect">
            <a:avLst/>
          </a:prstGeom>
          <a:noFill/>
        </p:spPr>
        <p:txBody>
          <a:bodyPr wrap="square" rtlCol="0">
            <a:spAutoFit/>
          </a:bodyPr>
          <a:lstStyle/>
          <a:p>
            <a:pPr algn="just"/>
            <a:r>
              <a:rPr lang="en-US" sz="1600" b="1" dirty="0">
                <a:latin typeface="Arial Narrow" pitchFamily="34" charset="0"/>
              </a:rPr>
              <a:t>Who was hiding in the shadow zone?</a:t>
            </a:r>
          </a:p>
          <a:p>
            <a:r>
              <a:rPr lang="en-US" sz="1100" dirty="0">
                <a:latin typeface="Arial Narrow" pitchFamily="34" charset="0"/>
              </a:rPr>
              <a:t>NAVY ships and sub-mariners use sonar (sound waves) to be able to ‘see’ underwater and to detect other submarines. Back in the 60’s, before modern sonar, the ocean offered some great secret hiding places. </a:t>
            </a:r>
            <a:br>
              <a:rPr lang="en-US" sz="1100" dirty="0">
                <a:latin typeface="Arial Narrow" pitchFamily="34" charset="0"/>
              </a:rPr>
            </a:br>
            <a:r>
              <a:rPr lang="en-US" sz="1100" dirty="0">
                <a:latin typeface="Arial Narrow" pitchFamily="34" charset="0"/>
              </a:rPr>
              <a:t>At the base of the mixed layer where the thermocline begins, sound refracting upwards and downwards would create a ‘shadow zone’ where submarines would hide with almost complete immunity. Under certain temperature conditions, it was possible for a submarine beneath the mixed layer to be undetected at ranges of as little as 50m</a:t>
            </a:r>
            <a:r>
              <a:rPr lang="en-US" sz="1100" baseline="30000" dirty="0">
                <a:latin typeface="Arial Narrow" pitchFamily="34" charset="0"/>
              </a:rPr>
              <a:t>[1]</a:t>
            </a:r>
            <a:r>
              <a:rPr lang="en-US" sz="1100" dirty="0">
                <a:latin typeface="Arial Narrow" pitchFamily="34" charset="0"/>
              </a:rPr>
              <a:t>.</a:t>
            </a:r>
            <a:endParaRPr lang="en-US" sz="700" dirty="0">
              <a:latin typeface="Arial Narrow" pitchFamily="34" charset="0"/>
            </a:endParaRPr>
          </a:p>
        </p:txBody>
      </p:sp>
      <p:sp>
        <p:nvSpPr>
          <p:cNvPr id="7" name="Rectangle 6"/>
          <p:cNvSpPr/>
          <p:nvPr/>
        </p:nvSpPr>
        <p:spPr>
          <a:xfrm>
            <a:off x="481438" y="2886472"/>
            <a:ext cx="5779425" cy="78746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lphaUcPeriod" startAt="17"/>
            </a:pPr>
            <a:r>
              <a:rPr lang="en-AU" sz="1200" b="1" i="1" dirty="0">
                <a:solidFill>
                  <a:schemeClr val="tx1"/>
                </a:solidFill>
                <a:latin typeface="Arial Narrow" panose="020B0606020202030204" pitchFamily="34" charset="0"/>
              </a:rPr>
              <a:t>Why </a:t>
            </a:r>
            <a:r>
              <a:rPr lang="en-AU" sz="1200" b="1" dirty="0">
                <a:solidFill>
                  <a:schemeClr val="tx1"/>
                </a:solidFill>
                <a:latin typeface="Arial Narrow" panose="020B0606020202030204" pitchFamily="34" charset="0"/>
              </a:rPr>
              <a:t>is there NO gas diffusion or photosynthesis in the oxygen minimum? </a:t>
            </a:r>
            <a:r>
              <a:rPr lang="en-AU" sz="800" dirty="0">
                <a:solidFill>
                  <a:schemeClr val="tx1"/>
                </a:solidFill>
                <a:latin typeface="Arial Narrow" panose="020B0606020202030204" pitchFamily="34" charset="0"/>
              </a:rPr>
              <a:t>(circle correct ans.)</a:t>
            </a:r>
            <a:endParaRPr lang="en-AU" sz="800" b="1" dirty="0">
              <a:solidFill>
                <a:schemeClr val="tx1"/>
              </a:solidFill>
              <a:latin typeface="Arial Narrow" panose="020B0606020202030204" pitchFamily="34" charset="0"/>
            </a:endParaRPr>
          </a:p>
        </p:txBody>
      </p:sp>
      <p:sp>
        <p:nvSpPr>
          <p:cNvPr id="2" name="TextBox 1"/>
          <p:cNvSpPr txBox="1"/>
          <p:nvPr/>
        </p:nvSpPr>
        <p:spPr>
          <a:xfrm>
            <a:off x="620688" y="3132142"/>
            <a:ext cx="5472607" cy="461665"/>
          </a:xfrm>
          <a:prstGeom prst="rect">
            <a:avLst/>
          </a:prstGeom>
          <a:solidFill>
            <a:schemeClr val="bg1"/>
          </a:solidFill>
          <a:ln>
            <a:noFill/>
          </a:ln>
          <a:effectLst>
            <a:outerShdw blurRad="50800" dist="38100" dir="2700000" algn="tl" rotWithShape="0">
              <a:prstClr val="black">
                <a:alpha val="40000"/>
              </a:prstClr>
            </a:outerShdw>
          </a:effectLst>
        </p:spPr>
        <p:txBody>
          <a:bodyPr wrap="square" rtlCol="0">
            <a:spAutoFit/>
          </a:bodyPr>
          <a:lstStyle/>
          <a:p>
            <a:r>
              <a:rPr lang="en-AU" sz="1200" b="1" dirty="0">
                <a:latin typeface="Arial Narrow" panose="020B0606020202030204" pitchFamily="34" charset="0"/>
              </a:rPr>
              <a:t>Ans. </a:t>
            </a:r>
            <a:r>
              <a:rPr lang="en-AU" sz="1200" dirty="0">
                <a:latin typeface="Arial Narrow" panose="020B0606020202030204" pitchFamily="34" charset="0"/>
              </a:rPr>
              <a:t>Because it is too</a:t>
            </a:r>
            <a:r>
              <a:rPr lang="en-AU" sz="1200" b="1" dirty="0">
                <a:latin typeface="Arial Narrow" panose="020B0606020202030204" pitchFamily="34" charset="0"/>
              </a:rPr>
              <a:t> [deep] [shallow] </a:t>
            </a:r>
            <a:r>
              <a:rPr lang="en-AU" sz="1200" dirty="0">
                <a:latin typeface="Arial Narrow" panose="020B0606020202030204" pitchFamily="34" charset="0"/>
              </a:rPr>
              <a:t>for the diffusion of oxygen from the atmosphere, and</a:t>
            </a:r>
            <a:br>
              <a:rPr lang="en-AU" sz="1200" dirty="0">
                <a:latin typeface="Arial Narrow" panose="020B0606020202030204" pitchFamily="34" charset="0"/>
              </a:rPr>
            </a:br>
            <a:r>
              <a:rPr lang="en-AU" sz="1200" dirty="0">
                <a:latin typeface="Arial Narrow" panose="020B0606020202030204" pitchFamily="34" charset="0"/>
              </a:rPr>
              <a:t>         because there is </a:t>
            </a:r>
            <a:r>
              <a:rPr lang="en-AU" sz="1200" b="1" dirty="0">
                <a:latin typeface="Arial Narrow" panose="020B0606020202030204" pitchFamily="34" charset="0"/>
              </a:rPr>
              <a:t>[too much] [not enough] </a:t>
            </a:r>
            <a:r>
              <a:rPr lang="en-AU" sz="1200" dirty="0">
                <a:latin typeface="Arial Narrow" panose="020B0606020202030204" pitchFamily="34" charset="0"/>
              </a:rPr>
              <a:t>light for photosynthesis.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131" y="1126584"/>
            <a:ext cx="1884947" cy="1625736"/>
          </a:xfrm>
          <a:prstGeom prst="rect">
            <a:avLst/>
          </a:prstGeom>
          <a:ln>
            <a:noFill/>
          </a:ln>
          <a:effectLst>
            <a:outerShdw blurRad="190500" algn="tl" rotWithShape="0">
              <a:srgbClr val="000000">
                <a:alpha val="70000"/>
              </a:srgbClr>
            </a:outerShdw>
          </a:effectLst>
        </p:spPr>
      </p:pic>
      <p:sp>
        <p:nvSpPr>
          <p:cNvPr id="22" name="Right Arrow 21"/>
          <p:cNvSpPr/>
          <p:nvPr/>
        </p:nvSpPr>
        <p:spPr>
          <a:xfrm rot="17092112">
            <a:off x="4692459" y="1769995"/>
            <a:ext cx="693111" cy="46432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000" dirty="0">
                <a:solidFill>
                  <a:schemeClr val="bg1"/>
                </a:solidFill>
                <a:latin typeface="Arial Narrow" panose="020B0606020202030204" pitchFamily="34" charset="0"/>
              </a:rPr>
              <a:t>O</a:t>
            </a:r>
            <a:r>
              <a:rPr lang="en-AU" sz="600" dirty="0">
                <a:solidFill>
                  <a:schemeClr val="bg1"/>
                </a:solidFill>
                <a:latin typeface="Arial Narrow" panose="020B0606020202030204" pitchFamily="34" charset="0"/>
              </a:rPr>
              <a:t>2</a:t>
            </a:r>
            <a:r>
              <a:rPr lang="en-AU" sz="1000" dirty="0">
                <a:solidFill>
                  <a:schemeClr val="bg1"/>
                </a:solidFill>
                <a:latin typeface="Arial Narrow" panose="020B0606020202030204" pitchFamily="34" charset="0"/>
              </a:rPr>
              <a:t> min</a:t>
            </a:r>
            <a:r>
              <a:rPr lang="en-AU" sz="800" dirty="0">
                <a:solidFill>
                  <a:schemeClr val="bg1"/>
                </a:solidFill>
                <a:latin typeface="Arial Narrow" panose="020B0606020202030204" pitchFamily="34" charset="0"/>
              </a:rPr>
              <a:t>.</a:t>
            </a:r>
          </a:p>
        </p:txBody>
      </p:sp>
      <p:sp>
        <p:nvSpPr>
          <p:cNvPr id="4" name="Oval 3"/>
          <p:cNvSpPr/>
          <p:nvPr/>
        </p:nvSpPr>
        <p:spPr>
          <a:xfrm>
            <a:off x="1916832" y="3174582"/>
            <a:ext cx="432048" cy="216024"/>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Oval 24"/>
          <p:cNvSpPr/>
          <p:nvPr/>
        </p:nvSpPr>
        <p:spPr>
          <a:xfrm>
            <a:off x="2630931" y="3362974"/>
            <a:ext cx="868083" cy="216024"/>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481602" y="5443328"/>
            <a:ext cx="5785261" cy="302433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605388" y="5515336"/>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a:solidFill>
                  <a:schemeClr val="bg1">
                    <a:lumMod val="50000"/>
                  </a:schemeClr>
                </a:solidFill>
                <a:latin typeface="Comic Sans MS" panose="030F0702030302020204" pitchFamily="66" charset="0"/>
              </a:rPr>
              <a:t>200-1000m</a:t>
            </a:r>
          </a:p>
        </p:txBody>
      </p:sp>
      <p:sp>
        <p:nvSpPr>
          <p:cNvPr id="32" name="Rectangle 31"/>
          <p:cNvSpPr/>
          <p:nvPr/>
        </p:nvSpPr>
        <p:spPr>
          <a:xfrm>
            <a:off x="607331" y="6093696"/>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a:solidFill>
                  <a:schemeClr val="bg1">
                    <a:lumMod val="50000"/>
                  </a:schemeClr>
                </a:solidFill>
                <a:latin typeface="Comic Sans MS" panose="030F0702030302020204" pitchFamily="66" charset="0"/>
              </a:rPr>
              <a:t>Where dissolved oxygen is at its minimum</a:t>
            </a:r>
          </a:p>
        </p:txBody>
      </p:sp>
      <p:sp>
        <p:nvSpPr>
          <p:cNvPr id="33" name="Rectangle 32"/>
          <p:cNvSpPr/>
          <p:nvPr/>
        </p:nvSpPr>
        <p:spPr>
          <a:xfrm>
            <a:off x="612099" y="6686500"/>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defRPr/>
            </a:pPr>
            <a:r>
              <a:rPr lang="en-US" sz="1200" dirty="0">
                <a:solidFill>
                  <a:schemeClr val="bg1">
                    <a:lumMod val="50000"/>
                  </a:schemeClr>
                </a:solidFill>
                <a:latin typeface="Comic Sans MS" panose="030F0702030302020204" pitchFamily="66" charset="0"/>
              </a:rPr>
              <a:t>Where organisms deplete oxygen during</a:t>
            </a:r>
            <a:r>
              <a:rPr lang="en-US" sz="1200" b="1" dirty="0">
                <a:solidFill>
                  <a:schemeClr val="bg1">
                    <a:lumMod val="50000"/>
                  </a:schemeClr>
                </a:solidFill>
                <a:latin typeface="Comic Sans MS" panose="030F0702030302020204" pitchFamily="66" charset="0"/>
              </a:rPr>
              <a:t> respiration</a:t>
            </a:r>
            <a:r>
              <a:rPr lang="en-US" sz="1200" dirty="0">
                <a:solidFill>
                  <a:schemeClr val="bg1">
                    <a:lumMod val="50000"/>
                  </a:schemeClr>
                </a:solidFill>
                <a:latin typeface="Comic Sans MS" panose="030F0702030302020204" pitchFamily="66" charset="0"/>
              </a:rPr>
              <a:t> and </a:t>
            </a:r>
            <a:r>
              <a:rPr lang="en-US" sz="1200" b="1" dirty="0">
                <a:solidFill>
                  <a:schemeClr val="bg1">
                    <a:lumMod val="50000"/>
                  </a:schemeClr>
                </a:solidFill>
                <a:latin typeface="Comic Sans MS" panose="030F0702030302020204" pitchFamily="66" charset="0"/>
              </a:rPr>
              <a:t>decomposition </a:t>
            </a:r>
            <a:br>
              <a:rPr lang="en-US" sz="1200" b="1" dirty="0">
                <a:solidFill>
                  <a:schemeClr val="bg1">
                    <a:lumMod val="50000"/>
                  </a:schemeClr>
                </a:solidFill>
                <a:latin typeface="Comic Sans MS" panose="030F0702030302020204" pitchFamily="66" charset="0"/>
              </a:rPr>
            </a:br>
            <a:r>
              <a:rPr lang="en-US" sz="1200" dirty="0">
                <a:solidFill>
                  <a:schemeClr val="bg1">
                    <a:lumMod val="50000"/>
                  </a:schemeClr>
                </a:solidFill>
                <a:latin typeface="Comic Sans MS" panose="030F0702030302020204" pitchFamily="66" charset="0"/>
              </a:rPr>
              <a:t>(i.e. decomposing bacteria) when feeding on an accumulation of falling food (‘marine snow’) slowed by the thermocline </a:t>
            </a:r>
            <a:endParaRPr lang="en-US" sz="1200" b="1" dirty="0">
              <a:solidFill>
                <a:schemeClr val="bg1">
                  <a:lumMod val="50000"/>
                </a:schemeClr>
              </a:solidFill>
              <a:latin typeface="Comic Sans MS" panose="030F0702030302020204" pitchFamily="66" charset="0"/>
            </a:endParaRPr>
          </a:p>
        </p:txBody>
      </p:sp>
      <p:sp>
        <p:nvSpPr>
          <p:cNvPr id="34" name="Rectangle 33"/>
          <p:cNvSpPr/>
          <p:nvPr/>
        </p:nvSpPr>
        <p:spPr>
          <a:xfrm>
            <a:off x="612099" y="7279655"/>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defRPr/>
            </a:pPr>
            <a:r>
              <a:rPr lang="en-US" sz="1200" dirty="0">
                <a:solidFill>
                  <a:schemeClr val="bg1">
                    <a:lumMod val="50000"/>
                  </a:schemeClr>
                </a:solidFill>
                <a:latin typeface="Comic Sans MS" panose="030F0702030302020204" pitchFamily="66" charset="0"/>
              </a:rPr>
              <a:t>Where the two principal sources of oxygen for the oceans (</a:t>
            </a:r>
            <a:r>
              <a:rPr lang="en-US" sz="1200" b="1" dirty="0">
                <a:solidFill>
                  <a:schemeClr val="bg1">
                    <a:lumMod val="50000"/>
                  </a:schemeClr>
                </a:solidFill>
                <a:latin typeface="Comic Sans MS" panose="030F0702030302020204" pitchFamily="66" charset="0"/>
              </a:rPr>
              <a:t>gas diffusion </a:t>
            </a:r>
            <a:r>
              <a:rPr lang="en-US" sz="1200" dirty="0">
                <a:solidFill>
                  <a:schemeClr val="bg1">
                    <a:lumMod val="50000"/>
                  </a:schemeClr>
                </a:solidFill>
                <a:latin typeface="Comic Sans MS" panose="030F0702030302020204" pitchFamily="66" charset="0"/>
              </a:rPr>
              <a:t>and </a:t>
            </a:r>
            <a:r>
              <a:rPr lang="en-US" sz="1200" b="1" dirty="0">
                <a:solidFill>
                  <a:schemeClr val="bg1">
                    <a:lumMod val="50000"/>
                  </a:schemeClr>
                </a:solidFill>
                <a:latin typeface="Comic Sans MS" panose="030F0702030302020204" pitchFamily="66" charset="0"/>
              </a:rPr>
              <a:t>photosynthesis</a:t>
            </a:r>
            <a:r>
              <a:rPr lang="en-US" sz="1200" dirty="0">
                <a:solidFill>
                  <a:schemeClr val="bg1">
                    <a:lumMod val="50000"/>
                  </a:schemeClr>
                </a:solidFill>
                <a:latin typeface="Comic Sans MS" panose="030F0702030302020204" pitchFamily="66" charset="0"/>
              </a:rPr>
              <a:t>) do NOT exist</a:t>
            </a:r>
          </a:p>
        </p:txBody>
      </p:sp>
      <p:sp>
        <p:nvSpPr>
          <p:cNvPr id="35" name="Rectangle 34"/>
          <p:cNvSpPr/>
          <p:nvPr/>
        </p:nvSpPr>
        <p:spPr>
          <a:xfrm>
            <a:off x="612099" y="7861949"/>
            <a:ext cx="5559537" cy="4916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AU" sz="1200" dirty="0">
                <a:solidFill>
                  <a:schemeClr val="bg1">
                    <a:lumMod val="50000"/>
                  </a:schemeClr>
                </a:solidFill>
                <a:latin typeface="Comic Sans MS" panose="030F0702030302020204" pitchFamily="66" charset="0"/>
              </a:rPr>
              <a:t>Where submarines used to hide from detection by sonar and got the name ‘shadow zone’</a:t>
            </a:r>
          </a:p>
        </p:txBody>
      </p:sp>
      <p:cxnSp>
        <p:nvCxnSpPr>
          <p:cNvPr id="36" name="Straight Connector 35"/>
          <p:cNvCxnSpPr/>
          <p:nvPr/>
        </p:nvCxnSpPr>
        <p:spPr>
          <a:xfrm flipH="1">
            <a:off x="456487" y="3745570"/>
            <a:ext cx="5850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5BEBCE-D800-4338-9330-11ABE2E49A1D}"/>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8258FCE-F562-4021-AB02-9D97C7FD9F0B}"/>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0" name="TextBox 39">
            <a:extLst>
              <a:ext uri="{FF2B5EF4-FFF2-40B4-BE49-F238E27FC236}">
                <a16:creationId xmlns:a16="http://schemas.microsoft.com/office/drawing/2014/main" id="{C45C2204-1E79-4A7D-B1BD-AF411DB87E2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8" name="Rectangle 7">
            <a:extLst>
              <a:ext uri="{FF2B5EF4-FFF2-40B4-BE49-F238E27FC236}">
                <a16:creationId xmlns:a16="http://schemas.microsoft.com/office/drawing/2014/main" id="{4C7D5921-5B17-40F5-A3C0-9404CB9E76C1}"/>
              </a:ext>
            </a:extLst>
          </p:cNvPr>
          <p:cNvSpPr/>
          <p:nvPr/>
        </p:nvSpPr>
        <p:spPr>
          <a:xfrm>
            <a:off x="409605" y="8459893"/>
            <a:ext cx="6018723" cy="360099"/>
          </a:xfrm>
          <a:prstGeom prst="rect">
            <a:avLst/>
          </a:prstGeom>
        </p:spPr>
        <p:txBody>
          <a:bodyPr wrap="square">
            <a:spAutoFit/>
          </a:bodyPr>
          <a:lstStyle/>
          <a:p>
            <a:r>
              <a:rPr lang="en-US" sz="580" baseline="30000" dirty="0">
                <a:latin typeface="Arial Narrow" pitchFamily="34" charset="0"/>
              </a:rPr>
              <a:t>[1]  </a:t>
            </a:r>
            <a:r>
              <a:rPr lang="en-US" sz="580" dirty="0">
                <a:latin typeface="Arial Narrow" pitchFamily="34" charset="0"/>
              </a:rPr>
              <a:t>Roger </a:t>
            </a:r>
            <a:r>
              <a:rPr lang="en-US" sz="580" dirty="0" err="1">
                <a:latin typeface="Arial Narrow" pitchFamily="34" charset="0"/>
              </a:rPr>
              <a:t>Revelle</a:t>
            </a:r>
            <a:r>
              <a:rPr lang="en-US" sz="580" dirty="0">
                <a:latin typeface="Arial Narrow" pitchFamily="34" charset="0"/>
              </a:rPr>
              <a:t>, John Lyman, Charles L., </a:t>
            </a:r>
            <a:r>
              <a:rPr lang="en-US" sz="580" dirty="0" err="1">
                <a:latin typeface="Arial Narrow" pitchFamily="34" charset="0"/>
              </a:rPr>
              <a:t>Bretschneider</a:t>
            </a:r>
            <a:r>
              <a:rPr lang="en-US" sz="580" dirty="0">
                <a:latin typeface="Arial Narrow" pitchFamily="34" charset="0"/>
              </a:rPr>
              <a:t>, Bernard J. Le </a:t>
            </a:r>
            <a:r>
              <a:rPr lang="en-US" sz="580" dirty="0" err="1">
                <a:latin typeface="Arial Narrow" pitchFamily="34" charset="0"/>
              </a:rPr>
              <a:t>Mehaute</a:t>
            </a:r>
            <a:r>
              <a:rPr lang="en-US" sz="580" dirty="0">
                <a:latin typeface="Arial Narrow" pitchFamily="34" charset="0"/>
              </a:rPr>
              <a:t>, Rear Admiral W. H. </a:t>
            </a:r>
            <a:r>
              <a:rPr lang="en-US" sz="580" dirty="0" err="1">
                <a:latin typeface="Arial Narrow" pitchFamily="34" charset="0"/>
              </a:rPr>
              <a:t>Groverman</a:t>
            </a:r>
            <a:r>
              <a:rPr lang="en-US" sz="580" dirty="0">
                <a:latin typeface="Arial Narrow" pitchFamily="34" charset="0"/>
              </a:rPr>
              <a:t>, U.S. Navy; </a:t>
            </a:r>
            <a:r>
              <a:rPr lang="en-US" sz="580" dirty="0" err="1">
                <a:latin typeface="Arial Narrow" pitchFamily="34" charset="0"/>
              </a:rPr>
              <a:t>Captatin</a:t>
            </a:r>
            <a:r>
              <a:rPr lang="en-US" sz="580" dirty="0">
                <a:latin typeface="Arial Narrow" pitchFamily="34" charset="0"/>
              </a:rPr>
              <a:t> E.T. Harding, U.S. Navy; Captain T.K. </a:t>
            </a:r>
            <a:r>
              <a:rPr lang="en-US" sz="580" dirty="0" err="1">
                <a:latin typeface="Arial Narrow" pitchFamily="34" charset="0"/>
              </a:rPr>
              <a:t>Teadwell</a:t>
            </a:r>
            <a:r>
              <a:rPr lang="en-US" sz="580" dirty="0">
                <a:latin typeface="Arial Narrow" pitchFamily="34" charset="0"/>
              </a:rPr>
              <a:t>, U.S. Navy, Walter I. Wittmann, </a:t>
            </a:r>
            <a:r>
              <a:rPr lang="en-US" sz="580" dirty="0" err="1">
                <a:latin typeface="Arial Narrow" pitchFamily="34" charset="0"/>
              </a:rPr>
              <a:t>Sitney</a:t>
            </a:r>
            <a:r>
              <a:rPr lang="en-US" sz="580" dirty="0">
                <a:latin typeface="Arial Narrow" pitchFamily="34" charset="0"/>
              </a:rPr>
              <a:t> R. </a:t>
            </a:r>
            <a:r>
              <a:rPr lang="en-US" sz="580" dirty="0" err="1">
                <a:latin typeface="Arial Narrow" pitchFamily="34" charset="0"/>
              </a:rPr>
              <a:t>Galler</a:t>
            </a:r>
            <a:r>
              <a:rPr lang="en-US" sz="580" dirty="0">
                <a:latin typeface="Arial Narrow" pitchFamily="34" charset="0"/>
              </a:rPr>
              <a:t>, I. Eugene Wallen, Gilbert Jaffe, Maurice Ewing, Richard C. Vetter, Captain </a:t>
            </a:r>
            <a:r>
              <a:rPr lang="en-US" sz="580" dirty="0" err="1">
                <a:latin typeface="Arial Narrow" pitchFamily="34" charset="0"/>
              </a:rPr>
              <a:t>Stevel</a:t>
            </a:r>
            <a:r>
              <a:rPr lang="en-US" sz="580" dirty="0">
                <a:latin typeface="Arial Narrow" pitchFamily="34" charset="0"/>
              </a:rPr>
              <a:t> N. </a:t>
            </a:r>
            <a:r>
              <a:rPr lang="en-US" sz="580" dirty="0" err="1">
                <a:latin typeface="Arial Narrow" pitchFamily="34" charset="0"/>
              </a:rPr>
              <a:t>Anastasion</a:t>
            </a:r>
            <a:r>
              <a:rPr lang="en-US" sz="580" dirty="0">
                <a:latin typeface="Arial Narrow" pitchFamily="34" charset="0"/>
              </a:rPr>
              <a:t>, U.S. Navy, Donald L. McKernan, Athelstan </a:t>
            </a:r>
            <a:r>
              <a:rPr lang="en-US" sz="580" dirty="0" err="1">
                <a:latin typeface="Arial Narrow" pitchFamily="34" charset="0"/>
              </a:rPr>
              <a:t>Spilhaus</a:t>
            </a:r>
            <a:r>
              <a:rPr lang="en-US" sz="580" dirty="0">
                <a:latin typeface="Arial Narrow" pitchFamily="34" charset="0"/>
              </a:rPr>
              <a:t>, Robert B. Abel, Commander Robert J. Alexander, U.S. Navy.  Edited by Captain E. John Long, U.S&gt; Naval Reserve (Retired) (1964).</a:t>
            </a:r>
            <a:r>
              <a:rPr lang="en-US" sz="580" i="1" dirty="0">
                <a:latin typeface="Arial Narrow" pitchFamily="34" charset="0"/>
              </a:rPr>
              <a:t> Ocean Sciences. </a:t>
            </a:r>
            <a:r>
              <a:rPr lang="en-US" sz="580" dirty="0">
                <a:latin typeface="Arial Narrow" pitchFamily="34" charset="0"/>
              </a:rPr>
              <a:t>United States Naval Institute, Annapolis, Maryland. Library of Congress Catalogue Card Number 64-18472.</a:t>
            </a:r>
            <a:endParaRPr lang="en-AU" sz="580" dirty="0"/>
          </a:p>
        </p:txBody>
      </p:sp>
      <p:sp>
        <p:nvSpPr>
          <p:cNvPr id="10" name="Rectangle 9">
            <a:extLst>
              <a:ext uri="{FF2B5EF4-FFF2-40B4-BE49-F238E27FC236}">
                <a16:creationId xmlns:a16="http://schemas.microsoft.com/office/drawing/2014/main" id="{D3F79234-9022-4306-BE3D-39B14BBA23E6}"/>
              </a:ext>
            </a:extLst>
          </p:cNvPr>
          <p:cNvSpPr/>
          <p:nvPr/>
        </p:nvSpPr>
        <p:spPr>
          <a:xfrm>
            <a:off x="481602" y="4952036"/>
            <a:ext cx="5785261" cy="41927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sp>
        <p:nvSpPr>
          <p:cNvPr id="31" name="TextBox 30">
            <a:extLst>
              <a:ext uri="{FF2B5EF4-FFF2-40B4-BE49-F238E27FC236}">
                <a16:creationId xmlns:a16="http://schemas.microsoft.com/office/drawing/2014/main" id="{F8F85D75-5811-4369-83D0-079A18778084}"/>
              </a:ext>
            </a:extLst>
          </p:cNvPr>
          <p:cNvSpPr txBox="1"/>
          <p:nvPr/>
        </p:nvSpPr>
        <p:spPr>
          <a:xfrm>
            <a:off x="528308" y="5024043"/>
            <a:ext cx="5800725" cy="276999"/>
          </a:xfrm>
          <a:prstGeom prst="rect">
            <a:avLst/>
          </a:prstGeom>
          <a:noFill/>
          <a:ln w="19050">
            <a:noFill/>
          </a:ln>
          <a:effectLst/>
        </p:spPr>
        <p:txBody>
          <a:bodyPr wrap="square" rtlCol="0">
            <a:spAutoFit/>
          </a:bodyPr>
          <a:lstStyle/>
          <a:p>
            <a:pPr algn="just"/>
            <a:r>
              <a:rPr lang="en-US" sz="1200" b="1" dirty="0">
                <a:solidFill>
                  <a:schemeClr val="bg1"/>
                </a:solidFill>
                <a:latin typeface="Arial Narrow" pitchFamily="34" charset="0"/>
              </a:rPr>
              <a:t>Activity: </a:t>
            </a:r>
            <a:r>
              <a:rPr lang="en-US" sz="1200" dirty="0">
                <a:solidFill>
                  <a:schemeClr val="bg1"/>
                </a:solidFill>
                <a:latin typeface="Arial Narrow" pitchFamily="34" charset="0"/>
              </a:rPr>
              <a:t>Write 5 dot points of information about the O</a:t>
            </a:r>
            <a:r>
              <a:rPr lang="en-US" sz="800" dirty="0">
                <a:solidFill>
                  <a:schemeClr val="bg1"/>
                </a:solidFill>
                <a:latin typeface="Arial Narrow" pitchFamily="34" charset="0"/>
              </a:rPr>
              <a:t>2</a:t>
            </a:r>
            <a:r>
              <a:rPr lang="en-US" sz="1200" dirty="0">
                <a:solidFill>
                  <a:schemeClr val="bg1"/>
                </a:solidFill>
                <a:latin typeface="Arial Narrow" pitchFamily="34" charset="0"/>
              </a:rPr>
              <a:t> Minimum layer that you did</a:t>
            </a:r>
            <a:r>
              <a:rPr lang="en-US" sz="1200" b="1" i="1" dirty="0">
                <a:solidFill>
                  <a:schemeClr val="bg1"/>
                </a:solidFill>
                <a:latin typeface="Arial Narrow" pitchFamily="34" charset="0"/>
              </a:rPr>
              <a:t> not </a:t>
            </a:r>
            <a:r>
              <a:rPr lang="en-US" sz="1200" dirty="0">
                <a:solidFill>
                  <a:schemeClr val="bg1"/>
                </a:solidFill>
                <a:latin typeface="Arial Narrow" pitchFamily="34" charset="0"/>
              </a:rPr>
              <a:t>know before: </a:t>
            </a:r>
          </a:p>
        </p:txBody>
      </p:sp>
      <p:sp>
        <p:nvSpPr>
          <p:cNvPr id="43" name="TextBox 42">
            <a:extLst>
              <a:ext uri="{FF2B5EF4-FFF2-40B4-BE49-F238E27FC236}">
                <a16:creationId xmlns:a16="http://schemas.microsoft.com/office/drawing/2014/main" id="{1E494E65-1575-4F3C-A577-AF74D8B1E28D}"/>
              </a:ext>
            </a:extLst>
          </p:cNvPr>
          <p:cNvSpPr txBox="1"/>
          <p:nvPr/>
        </p:nvSpPr>
        <p:spPr>
          <a:xfrm>
            <a:off x="481439" y="971600"/>
            <a:ext cx="3379610" cy="1892826"/>
          </a:xfrm>
          <a:prstGeom prst="rect">
            <a:avLst/>
          </a:prstGeom>
          <a:noFill/>
        </p:spPr>
        <p:txBody>
          <a:bodyPr wrap="square" rtlCol="0">
            <a:spAutoFit/>
          </a:bodyPr>
          <a:lstStyle/>
          <a:p>
            <a:pPr algn="just"/>
            <a:r>
              <a:rPr lang="en-US" sz="1600" b="1" dirty="0">
                <a:latin typeface="Arial Narrow" pitchFamily="34" charset="0"/>
              </a:rPr>
              <a:t>The Oxygen Minimum is…</a:t>
            </a:r>
          </a:p>
          <a:p>
            <a:pPr algn="just"/>
            <a:endParaRPr lang="en-US" sz="200" b="1" dirty="0">
              <a:latin typeface="Arial Narrow" pitchFamily="34" charset="0"/>
            </a:endParaRPr>
          </a:p>
          <a:p>
            <a:pPr marL="285750" indent="-285750" algn="just">
              <a:buFont typeface="Arial" panose="020B0604020202020204" pitchFamily="34" charset="0"/>
              <a:buChar char="•"/>
            </a:pPr>
            <a:r>
              <a:rPr lang="en-US" sz="1100" dirty="0">
                <a:latin typeface="Arial Narrow" pitchFamily="34" charset="0"/>
              </a:rPr>
              <a:t>200-1000m </a:t>
            </a:r>
          </a:p>
          <a:p>
            <a:pPr marL="285750" indent="-285750" algn="just">
              <a:buFont typeface="Arial" panose="020B0604020202020204" pitchFamily="34" charset="0"/>
              <a:buChar char="•"/>
            </a:pPr>
            <a:r>
              <a:rPr lang="en-US" sz="1100" dirty="0">
                <a:latin typeface="Arial Narrow" pitchFamily="34" charset="0"/>
              </a:rPr>
              <a:t>Where dissolved oxygen is at its ‘minimum’  </a:t>
            </a:r>
          </a:p>
          <a:p>
            <a:pPr marL="285750" indent="-285750" algn="just">
              <a:buFont typeface="Arial" panose="020B0604020202020204" pitchFamily="34" charset="0"/>
              <a:buChar char="•"/>
            </a:pPr>
            <a:r>
              <a:rPr lang="en-US" sz="1100" dirty="0">
                <a:latin typeface="Arial Narrow" pitchFamily="34" charset="0"/>
              </a:rPr>
              <a:t>Where permanent thermoclines slow down the falling motion of any dead organic matter (called ‘marine snow’) </a:t>
            </a:r>
          </a:p>
          <a:p>
            <a:pPr marL="285750" indent="-285750" algn="just">
              <a:buFont typeface="Arial" panose="020B0604020202020204" pitchFamily="34" charset="0"/>
              <a:buChar char="•"/>
            </a:pPr>
            <a:r>
              <a:rPr lang="en-US" sz="1100" dirty="0">
                <a:latin typeface="Arial Narrow" pitchFamily="34" charset="0"/>
              </a:rPr>
              <a:t>Where a rich source of food (i.e. nutrients) accumulate </a:t>
            </a:r>
          </a:p>
          <a:p>
            <a:pPr marL="285750" indent="-285750" algn="just">
              <a:buFont typeface="Arial" panose="020B0604020202020204" pitchFamily="34" charset="0"/>
              <a:buChar char="•"/>
            </a:pPr>
            <a:r>
              <a:rPr lang="en-US" sz="1100" dirty="0">
                <a:latin typeface="Arial Narrow" pitchFamily="34" charset="0"/>
              </a:rPr>
              <a:t>Where organisms deplete oxygen during</a:t>
            </a:r>
            <a:r>
              <a:rPr lang="en-US" sz="1100" b="1" dirty="0">
                <a:latin typeface="Arial Narrow" pitchFamily="34" charset="0"/>
              </a:rPr>
              <a:t> respiration </a:t>
            </a:r>
            <a:br>
              <a:rPr lang="en-US" sz="1100" b="1" dirty="0">
                <a:latin typeface="Arial Narrow" pitchFamily="34" charset="0"/>
              </a:rPr>
            </a:br>
            <a:r>
              <a:rPr lang="en-US" sz="1100" dirty="0">
                <a:latin typeface="Arial Narrow" pitchFamily="34" charset="0"/>
              </a:rPr>
              <a:t>and </a:t>
            </a:r>
            <a:r>
              <a:rPr lang="en-US" sz="1100" b="1" dirty="0">
                <a:latin typeface="Arial Narrow" pitchFamily="34" charset="0"/>
              </a:rPr>
              <a:t>decomposition </a:t>
            </a:r>
            <a:r>
              <a:rPr lang="en-US" sz="1100" dirty="0">
                <a:latin typeface="Arial Narrow" pitchFamily="34" charset="0"/>
              </a:rPr>
              <a:t>(i.e. decomposing bacteria)</a:t>
            </a:r>
            <a:endParaRPr lang="en-US" sz="1100" b="1" dirty="0">
              <a:latin typeface="Arial Narrow" pitchFamily="34" charset="0"/>
            </a:endParaRPr>
          </a:p>
          <a:p>
            <a:pPr marL="285750" indent="-285750" algn="just">
              <a:buFont typeface="Arial" panose="020B0604020202020204" pitchFamily="34" charset="0"/>
              <a:buChar char="•"/>
            </a:pPr>
            <a:r>
              <a:rPr lang="en-US" sz="1100" dirty="0">
                <a:latin typeface="Arial Narrow" pitchFamily="34" charset="0"/>
              </a:rPr>
              <a:t>Where the two principal sources of oxygen for the oceans (</a:t>
            </a:r>
            <a:r>
              <a:rPr lang="en-US" sz="1100" b="1" dirty="0">
                <a:latin typeface="Arial Narrow" pitchFamily="34" charset="0"/>
              </a:rPr>
              <a:t>gas diffusion and</a:t>
            </a:r>
            <a:r>
              <a:rPr lang="en-US" sz="1100" dirty="0">
                <a:latin typeface="Arial Narrow" pitchFamily="34" charset="0"/>
              </a:rPr>
              <a:t> </a:t>
            </a:r>
            <a:r>
              <a:rPr lang="en-US" sz="1100" b="1" dirty="0">
                <a:latin typeface="Arial Narrow" pitchFamily="34" charset="0"/>
              </a:rPr>
              <a:t>photosynthesis</a:t>
            </a:r>
            <a:r>
              <a:rPr lang="en-US" sz="1100" dirty="0">
                <a:latin typeface="Arial Narrow" pitchFamily="34" charset="0"/>
              </a:rPr>
              <a:t>) do NOT exist</a:t>
            </a:r>
          </a:p>
        </p:txBody>
      </p:sp>
      <p:cxnSp>
        <p:nvCxnSpPr>
          <p:cNvPr id="9" name="Straight Connector 8">
            <a:extLst>
              <a:ext uri="{FF2B5EF4-FFF2-40B4-BE49-F238E27FC236}">
                <a16:creationId xmlns:a16="http://schemas.microsoft.com/office/drawing/2014/main" id="{2FA87678-723C-7B5B-1168-881B30A8E0D1}"/>
              </a:ext>
            </a:extLst>
          </p:cNvPr>
          <p:cNvCxnSpPr>
            <a:cxnSpLocks/>
          </p:cNvCxnSpPr>
          <p:nvPr/>
        </p:nvCxnSpPr>
        <p:spPr>
          <a:xfrm flipH="1">
            <a:off x="465028"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36">
            <a:extLst>
              <a:ext uri="{FF2B5EF4-FFF2-40B4-BE49-F238E27FC236}">
                <a16:creationId xmlns:a16="http://schemas.microsoft.com/office/drawing/2014/main" id="{56E397E9-05A5-2395-36BD-8CB3EFB83E03}"/>
              </a:ext>
            </a:extLst>
          </p:cNvPr>
          <p:cNvSpPr txBox="1"/>
          <p:nvPr/>
        </p:nvSpPr>
        <p:spPr>
          <a:xfrm>
            <a:off x="419669" y="8767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F94CE7C2-B77D-F465-EE90-CB7DE1BBDE35}"/>
              </a:ext>
            </a:extLst>
          </p:cNvPr>
          <p:cNvSpPr txBox="1"/>
          <p:nvPr/>
        </p:nvSpPr>
        <p:spPr>
          <a:xfrm>
            <a:off x="2928149"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14" name="TextBox 13">
            <a:extLst>
              <a:ext uri="{FF2B5EF4-FFF2-40B4-BE49-F238E27FC236}">
                <a16:creationId xmlns:a16="http://schemas.microsoft.com/office/drawing/2014/main" id="{723B8F1A-2BF3-D679-5A60-04369041080B}"/>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15</a:t>
            </a:r>
          </a:p>
        </p:txBody>
      </p:sp>
      <p:sp>
        <p:nvSpPr>
          <p:cNvPr id="15" name="TextBox 14">
            <a:extLst>
              <a:ext uri="{FF2B5EF4-FFF2-40B4-BE49-F238E27FC236}">
                <a16:creationId xmlns:a16="http://schemas.microsoft.com/office/drawing/2014/main" id="{B0E59E8F-D220-EA2B-A351-843F61EFF3D4}"/>
              </a:ext>
            </a:extLst>
          </p:cNvPr>
          <p:cNvSpPr txBox="1"/>
          <p:nvPr/>
        </p:nvSpPr>
        <p:spPr>
          <a:xfrm>
            <a:off x="1510999" y="201098"/>
            <a:ext cx="4106515" cy="553998"/>
          </a:xfrm>
          <a:prstGeom prst="rect">
            <a:avLst/>
          </a:prstGeom>
          <a:noFill/>
        </p:spPr>
        <p:txBody>
          <a:bodyPr wrap="square" rtlCol="0">
            <a:spAutoFit/>
          </a:bodyPr>
          <a:lstStyle/>
          <a:p>
            <a:r>
              <a:rPr lang="en-US" b="1" dirty="0">
                <a:latin typeface="Arial Narrow" pitchFamily="34" charset="0"/>
              </a:rPr>
              <a:t>8. The Shadow Zone – </a:t>
            </a:r>
            <a:r>
              <a:rPr lang="en-US" sz="1200" dirty="0">
                <a:latin typeface="Arial Narrow" pitchFamily="34" charset="0"/>
              </a:rPr>
              <a:t>Describe how thermoclines and nutrients produce the oxygen minimum within the open ocean</a:t>
            </a:r>
            <a:endParaRPr lang="en-US" sz="1100" i="1" dirty="0">
              <a:latin typeface="Arial Narrow" pitchFamily="34" charset="0"/>
            </a:endParaRPr>
          </a:p>
        </p:txBody>
      </p:sp>
      <p:sp>
        <p:nvSpPr>
          <p:cNvPr id="17" name="TextBox 17">
            <a:extLst>
              <a:ext uri="{FF2B5EF4-FFF2-40B4-BE49-F238E27FC236}">
                <a16:creationId xmlns:a16="http://schemas.microsoft.com/office/drawing/2014/main" id="{7E933CA6-6EB5-3C22-832B-6374FB50BA7D}"/>
              </a:ext>
            </a:extLst>
          </p:cNvPr>
          <p:cNvSpPr txBox="1"/>
          <p:nvPr/>
        </p:nvSpPr>
        <p:spPr>
          <a:xfrm>
            <a:off x="5490682" y="20786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Tree>
    <p:extLst>
      <p:ext uri="{BB962C8B-B14F-4D97-AF65-F5344CB8AC3E}">
        <p14:creationId xmlns:p14="http://schemas.microsoft.com/office/powerpoint/2010/main" val="3415014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B459CD6F-D0AC-18A5-04BE-EF3C6A3EB0AD}"/>
              </a:ext>
            </a:extLst>
          </p:cNvPr>
          <p:cNvSpPr/>
          <p:nvPr/>
        </p:nvSpPr>
        <p:spPr>
          <a:xfrm>
            <a:off x="463783" y="964142"/>
            <a:ext cx="5984612" cy="77999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FBDAA6D-0B64-E257-75B3-2B8ED2CF97D9}"/>
              </a:ext>
            </a:extLst>
          </p:cNvPr>
          <p:cNvSpPr txBox="1"/>
          <p:nvPr/>
        </p:nvSpPr>
        <p:spPr>
          <a:xfrm>
            <a:off x="1510999" y="201098"/>
            <a:ext cx="4049958" cy="553998"/>
          </a:xfrm>
          <a:prstGeom prst="rect">
            <a:avLst/>
          </a:prstGeom>
          <a:noFill/>
        </p:spPr>
        <p:txBody>
          <a:bodyPr wrap="square" rtlCol="0">
            <a:spAutoFit/>
          </a:bodyPr>
          <a:lstStyle/>
          <a:p>
            <a:r>
              <a:rPr lang="en-US" b="1" dirty="0">
                <a:latin typeface="Arial Narrow" pitchFamily="34" charset="0"/>
              </a:rPr>
              <a:t>Describe </a:t>
            </a:r>
            <a:r>
              <a:rPr lang="en-US" sz="1200" dirty="0">
                <a:latin typeface="Arial Narrow" pitchFamily="34" charset="0"/>
              </a:rPr>
              <a:t>how thermoclines and nutrients produce the oxygen minimum within the open ocean</a:t>
            </a:r>
            <a:endParaRPr lang="en-US" sz="1100" i="1" dirty="0">
              <a:latin typeface="Arial Narrow" pitchFamily="34" charset="0"/>
            </a:endParaRPr>
          </a:p>
        </p:txBody>
      </p:sp>
      <p:sp>
        <p:nvSpPr>
          <p:cNvPr id="5" name="TextBox 17">
            <a:extLst>
              <a:ext uri="{FF2B5EF4-FFF2-40B4-BE49-F238E27FC236}">
                <a16:creationId xmlns:a16="http://schemas.microsoft.com/office/drawing/2014/main" id="{99C6D2EF-B1DD-719C-4CF7-BB8BEF5DA3EC}"/>
              </a:ext>
            </a:extLst>
          </p:cNvPr>
          <p:cNvSpPr txBox="1"/>
          <p:nvPr/>
        </p:nvSpPr>
        <p:spPr>
          <a:xfrm>
            <a:off x="5490682" y="207863"/>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36">
            <a:extLst>
              <a:ext uri="{FF2B5EF4-FFF2-40B4-BE49-F238E27FC236}">
                <a16:creationId xmlns:a16="http://schemas.microsoft.com/office/drawing/2014/main" id="{9C993216-DF20-CC62-DF20-ABFA2B4C03CE}"/>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E466482C-DC7B-94F8-27EC-7FF10CD477AC}"/>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10" name="TextBox 9">
            <a:extLst>
              <a:ext uri="{FF2B5EF4-FFF2-40B4-BE49-F238E27FC236}">
                <a16:creationId xmlns:a16="http://schemas.microsoft.com/office/drawing/2014/main" id="{9256E486-3E2B-FD4D-09FF-C5DC27E3D7F5}"/>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16</a:t>
            </a:r>
          </a:p>
        </p:txBody>
      </p:sp>
    </p:spTree>
    <p:extLst>
      <p:ext uri="{BB962C8B-B14F-4D97-AF65-F5344CB8AC3E}">
        <p14:creationId xmlns:p14="http://schemas.microsoft.com/office/powerpoint/2010/main" val="140901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9214" y="4527569"/>
            <a:ext cx="5971424" cy="1261884"/>
          </a:xfrm>
          <a:prstGeom prst="rect">
            <a:avLst/>
          </a:prstGeom>
          <a:noFill/>
        </p:spPr>
        <p:txBody>
          <a:bodyPr wrap="square" rtlCol="0">
            <a:spAutoFit/>
          </a:bodyPr>
          <a:lstStyle/>
          <a:p>
            <a:pPr algn="just"/>
            <a:r>
              <a:rPr lang="en-US" sz="1600" b="1" dirty="0">
                <a:latin typeface="Arial Narrow" pitchFamily="34" charset="0"/>
              </a:rPr>
              <a:t>Global Ocean Conveyor Belt</a:t>
            </a:r>
          </a:p>
          <a:p>
            <a:pPr algn="just"/>
            <a:r>
              <a:rPr lang="en-US" sz="1200" dirty="0">
                <a:latin typeface="Arial Narrow" pitchFamily="34" charset="0"/>
              </a:rPr>
              <a:t>A water mass will only descend to a depth that is appropriate to its density, sliding under less dense water and cruising over more dense water. The water mass then travels across entire oceans as an internal wave before it is redirected towards the surface as an ‘upwelling’ to mix with surface currents. </a:t>
            </a:r>
          </a:p>
          <a:p>
            <a:pPr algn="just"/>
            <a:r>
              <a:rPr lang="en-US" sz="1200" dirty="0">
                <a:latin typeface="Arial Narrow" pitchFamily="34" charset="0"/>
              </a:rPr>
              <a:t>An oversimplified model of</a:t>
            </a:r>
            <a:r>
              <a:rPr lang="en-US" sz="1200" i="1" dirty="0">
                <a:latin typeface="Arial Narrow" pitchFamily="34" charset="0"/>
              </a:rPr>
              <a:t> both </a:t>
            </a:r>
            <a:r>
              <a:rPr lang="en-US" sz="1200" dirty="0">
                <a:latin typeface="Arial Narrow" pitchFamily="34" charset="0"/>
              </a:rPr>
              <a:t>deep and shallow water circulation depicts a global ocean conveyor belt of water movement. It is commonly referred to as the ‘global conveyor belt’ or ‘thermohaline circulation’. </a:t>
            </a:r>
            <a:endParaRPr lang="en-US" sz="1200" b="1" dirty="0">
              <a:latin typeface="Arial Narrow" pitchFamily="34" charset="0"/>
            </a:endParaRPr>
          </a:p>
        </p:txBody>
      </p:sp>
      <p:sp>
        <p:nvSpPr>
          <p:cNvPr id="3" name="Rectangle 2"/>
          <p:cNvSpPr/>
          <p:nvPr/>
        </p:nvSpPr>
        <p:spPr>
          <a:xfrm>
            <a:off x="484093" y="2828207"/>
            <a:ext cx="1875615" cy="162558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Activity: </a:t>
            </a:r>
            <a:r>
              <a:rPr lang="en-US" sz="1200" dirty="0">
                <a:solidFill>
                  <a:schemeClr val="tx1"/>
                </a:solidFill>
                <a:latin typeface="Arial Narrow" pitchFamily="34" charset="0"/>
              </a:rPr>
              <a:t>Melt </a:t>
            </a:r>
            <a:r>
              <a:rPr lang="en-US" sz="1200" b="1" dirty="0">
                <a:solidFill>
                  <a:schemeClr val="tx1"/>
                </a:solidFill>
                <a:latin typeface="Arial Narrow" pitchFamily="34" charset="0"/>
              </a:rPr>
              <a:t>dye-stained</a:t>
            </a:r>
            <a:r>
              <a:rPr lang="en-US" sz="1200" dirty="0">
                <a:solidFill>
                  <a:schemeClr val="tx1"/>
                </a:solidFill>
                <a:latin typeface="Arial Narrow" pitchFamily="34" charset="0"/>
              </a:rPr>
              <a:t> ice in water. Observe current flow</a:t>
            </a:r>
          </a:p>
          <a:p>
            <a:endParaRPr lang="en-US" sz="1200" dirty="0">
              <a:solidFill>
                <a:schemeClr val="tx1"/>
              </a:solidFill>
              <a:latin typeface="Arial Narrow" pitchFamily="34" charset="0"/>
            </a:endParaRPr>
          </a:p>
          <a:p>
            <a:endParaRPr lang="en-US" sz="1200" dirty="0">
              <a:solidFill>
                <a:schemeClr val="tx1"/>
              </a:solidFill>
              <a:latin typeface="Arial Narrow" pitchFamily="34" charset="0"/>
            </a:endParaRPr>
          </a:p>
          <a:p>
            <a:endParaRPr lang="en-US" sz="1200" dirty="0">
              <a:solidFill>
                <a:schemeClr val="tx1"/>
              </a:solidFill>
              <a:latin typeface="Arial Narrow" pitchFamily="34" charset="0"/>
            </a:endParaRPr>
          </a:p>
        </p:txBody>
      </p:sp>
      <p:sp>
        <p:nvSpPr>
          <p:cNvPr id="16" name="Rectangle 15"/>
          <p:cNvSpPr/>
          <p:nvPr/>
        </p:nvSpPr>
        <p:spPr>
          <a:xfrm>
            <a:off x="2419858" y="2828207"/>
            <a:ext cx="2088232" cy="162558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Activity: Circle the correct answer and finish the sentence:</a:t>
            </a:r>
          </a:p>
          <a:p>
            <a:endParaRPr lang="en-US" sz="1200" dirty="0">
              <a:solidFill>
                <a:schemeClr val="tx1"/>
              </a:solidFill>
              <a:latin typeface="Arial Narrow" pitchFamily="34" charset="0"/>
            </a:endParaRPr>
          </a:p>
          <a:p>
            <a:r>
              <a:rPr lang="en-US" sz="1200" i="1" dirty="0">
                <a:solidFill>
                  <a:schemeClr val="tx1"/>
                </a:solidFill>
                <a:latin typeface="Arial Narrow" pitchFamily="34" charset="0"/>
              </a:rPr>
              <a:t>Cold water </a:t>
            </a:r>
            <a:r>
              <a:rPr lang="en-US" sz="1200" b="1" i="1" dirty="0">
                <a:solidFill>
                  <a:schemeClr val="tx1"/>
                </a:solidFill>
                <a:latin typeface="Arial Narrow" pitchFamily="34" charset="0"/>
              </a:rPr>
              <a:t>[sinks] [floats] </a:t>
            </a:r>
            <a:r>
              <a:rPr lang="en-US" sz="1200" i="1" dirty="0">
                <a:solidFill>
                  <a:schemeClr val="tx1"/>
                </a:solidFill>
                <a:latin typeface="Arial Narrow" pitchFamily="34" charset="0"/>
              </a:rPr>
              <a:t>because…</a:t>
            </a:r>
          </a:p>
          <a:p>
            <a:endParaRPr lang="en-US" sz="1200" i="1" dirty="0">
              <a:solidFill>
                <a:schemeClr val="tx1"/>
              </a:solidFill>
              <a:latin typeface="Arial Narrow" pitchFamily="34" charset="0"/>
            </a:endParaRPr>
          </a:p>
          <a:p>
            <a:r>
              <a:rPr lang="en-US" sz="1200" dirty="0">
                <a:solidFill>
                  <a:schemeClr val="bg1">
                    <a:lumMod val="50000"/>
                  </a:schemeClr>
                </a:solidFill>
                <a:latin typeface="Comic Sans MS" panose="030F0702030302020204" pitchFamily="66" charset="0"/>
              </a:rPr>
              <a:t>it is more dense than warm water </a:t>
            </a:r>
          </a:p>
        </p:txBody>
      </p:sp>
      <p:sp>
        <p:nvSpPr>
          <p:cNvPr id="17" name="Rectangle 16"/>
          <p:cNvSpPr/>
          <p:nvPr/>
        </p:nvSpPr>
        <p:spPr>
          <a:xfrm>
            <a:off x="4568239" y="2833816"/>
            <a:ext cx="1764241" cy="161790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200" b="1" dirty="0">
                <a:solidFill>
                  <a:schemeClr val="tx1"/>
                </a:solidFill>
                <a:latin typeface="Arial Narrow" pitchFamily="34" charset="0"/>
              </a:rPr>
              <a:t>Q. Where is water very cold, salty and dense, and sinks all the way to the bottom of the ocean like an underwater waterfall?</a:t>
            </a:r>
          </a:p>
          <a:p>
            <a:pPr marL="228600" indent="-228600">
              <a:buAutoNum type="alphaLcParenBoth"/>
            </a:pPr>
            <a:r>
              <a:rPr lang="en-US" sz="1200" dirty="0">
                <a:solidFill>
                  <a:schemeClr val="tx1"/>
                </a:solidFill>
                <a:latin typeface="Arial Narrow" pitchFamily="34" charset="0"/>
              </a:rPr>
              <a:t>Equator</a:t>
            </a:r>
          </a:p>
          <a:p>
            <a:pPr marL="228600" indent="-228600">
              <a:buAutoNum type="alphaLcParenBoth"/>
            </a:pPr>
            <a:r>
              <a:rPr lang="en-US" sz="1200" dirty="0">
                <a:solidFill>
                  <a:schemeClr val="tx1"/>
                </a:solidFill>
                <a:latin typeface="Arial Narrow" pitchFamily="34" charset="0"/>
              </a:rPr>
              <a:t>Antarctica </a:t>
            </a:r>
          </a:p>
          <a:p>
            <a:pPr marL="228600" indent="-228600">
              <a:buAutoNum type="alphaLcParenBoth"/>
            </a:pPr>
            <a:r>
              <a:rPr lang="en-US" sz="1200" dirty="0">
                <a:solidFill>
                  <a:schemeClr val="tx1"/>
                </a:solidFill>
                <a:latin typeface="Arial Narrow" pitchFamily="34" charset="0"/>
              </a:rPr>
              <a:t>Gulf Stream</a:t>
            </a:r>
          </a:p>
        </p:txBody>
      </p:sp>
      <p:cxnSp>
        <p:nvCxnSpPr>
          <p:cNvPr id="18" name="Straight Connector 17"/>
          <p:cNvCxnSpPr/>
          <p:nvPr/>
        </p:nvCxnSpPr>
        <p:spPr>
          <a:xfrm flipH="1">
            <a:off x="491118" y="4499992"/>
            <a:ext cx="5850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an 5"/>
          <p:cNvSpPr/>
          <p:nvPr/>
        </p:nvSpPr>
        <p:spPr>
          <a:xfrm>
            <a:off x="836712" y="3649625"/>
            <a:ext cx="1368152" cy="590087"/>
          </a:xfrm>
          <a:prstGeom prst="can">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tx1"/>
                </a:solidFill>
                <a:latin typeface="Arial Narrow" panose="020B0606020202030204" pitchFamily="34" charset="0"/>
              </a:rPr>
              <a:t>See-through container filled </a:t>
            </a:r>
            <a:br>
              <a:rPr lang="en-AU" sz="900" dirty="0">
                <a:solidFill>
                  <a:schemeClr val="tx1"/>
                </a:solidFill>
                <a:latin typeface="Arial Narrow" panose="020B0606020202030204" pitchFamily="34" charset="0"/>
              </a:rPr>
            </a:br>
            <a:r>
              <a:rPr lang="en-AU" sz="900" dirty="0">
                <a:solidFill>
                  <a:schemeClr val="tx1"/>
                </a:solidFill>
                <a:latin typeface="Arial Narrow" panose="020B0606020202030204" pitchFamily="34" charset="0"/>
              </a:rPr>
              <a:t>with tap water (i.e. beaker)</a:t>
            </a:r>
          </a:p>
        </p:txBody>
      </p:sp>
      <p:sp>
        <p:nvSpPr>
          <p:cNvPr id="22" name="Rectangle 21"/>
          <p:cNvSpPr/>
          <p:nvPr/>
        </p:nvSpPr>
        <p:spPr>
          <a:xfrm rot="1134910">
            <a:off x="948092" y="3327830"/>
            <a:ext cx="307747" cy="224079"/>
          </a:xfrm>
          <a:prstGeom prst="rect">
            <a:avLst/>
          </a:prstGeom>
          <a:solidFill>
            <a:schemeClr val="bg1">
              <a:lumMod val="5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solidFill>
                  <a:schemeClr val="bg1"/>
                </a:solidFill>
                <a:latin typeface="Arial Narrow" panose="020B0606020202030204" pitchFamily="34" charset="0"/>
              </a:rPr>
              <a:t>ice</a:t>
            </a:r>
          </a:p>
        </p:txBody>
      </p:sp>
      <p:cxnSp>
        <p:nvCxnSpPr>
          <p:cNvPr id="8" name="Straight Arrow Connector 7"/>
          <p:cNvCxnSpPr/>
          <p:nvPr/>
        </p:nvCxnSpPr>
        <p:spPr>
          <a:xfrm>
            <a:off x="1283850" y="3530911"/>
            <a:ext cx="184087" cy="2110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128147" y="3420422"/>
            <a:ext cx="505086" cy="216024"/>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TextBox 54">
            <a:extLst>
              <a:ext uri="{FF2B5EF4-FFF2-40B4-BE49-F238E27FC236}">
                <a16:creationId xmlns:a16="http://schemas.microsoft.com/office/drawing/2014/main" id="{F5CF16FA-F38D-497E-B9F8-D3E38377410A}"/>
              </a:ext>
            </a:extLst>
          </p:cNvPr>
          <p:cNvSpPr txBox="1"/>
          <p:nvPr/>
        </p:nvSpPr>
        <p:spPr>
          <a:xfrm>
            <a:off x="369829" y="967438"/>
            <a:ext cx="6083507" cy="1815882"/>
          </a:xfrm>
          <a:prstGeom prst="rect">
            <a:avLst/>
          </a:prstGeom>
          <a:noFill/>
        </p:spPr>
        <p:txBody>
          <a:bodyPr wrap="square" rtlCol="0">
            <a:spAutoFit/>
          </a:bodyPr>
          <a:lstStyle/>
          <a:p>
            <a:pPr algn="just"/>
            <a:r>
              <a:rPr lang="en-US" sz="1600" b="1" dirty="0">
                <a:latin typeface="Arial Narrow" pitchFamily="34" charset="0"/>
              </a:rPr>
              <a:t>The DEEEEP Ocean circulation</a:t>
            </a:r>
          </a:p>
          <a:p>
            <a:r>
              <a:rPr lang="en-US" sz="1200" dirty="0">
                <a:latin typeface="Arial Narrow" pitchFamily="34" charset="0"/>
              </a:rPr>
              <a:t>Thermohaline circulation (i.e. currents) in the deep ocean arise from </a:t>
            </a:r>
            <a:r>
              <a:rPr lang="en-US" sz="1200" i="1" dirty="0">
                <a:latin typeface="Arial Narrow" pitchFamily="34" charset="0"/>
              </a:rPr>
              <a:t>density </a:t>
            </a:r>
            <a:r>
              <a:rPr lang="en-US" sz="1200" dirty="0">
                <a:latin typeface="Arial Narrow" pitchFamily="34" charset="0"/>
              </a:rPr>
              <a:t>differences between water masses</a:t>
            </a:r>
            <a:r>
              <a:rPr lang="en-US" sz="1200" i="1" dirty="0">
                <a:latin typeface="Arial Narrow" pitchFamily="34" charset="0"/>
              </a:rPr>
              <a:t> </a:t>
            </a:r>
            <a:r>
              <a:rPr lang="en-US" sz="1200" dirty="0">
                <a:latin typeface="Arial Narrow" pitchFamily="34" charset="0"/>
              </a:rPr>
              <a:t>that differ in temperature (‘</a:t>
            </a:r>
            <a:r>
              <a:rPr lang="en-US" sz="1200" i="1" dirty="0" err="1">
                <a:latin typeface="Arial Narrow" pitchFamily="34" charset="0"/>
              </a:rPr>
              <a:t>thermo</a:t>
            </a:r>
            <a:r>
              <a:rPr lang="en-US" sz="1200" i="1" dirty="0">
                <a:latin typeface="Arial Narrow" pitchFamily="34" charset="0"/>
              </a:rPr>
              <a:t>’</a:t>
            </a:r>
            <a:r>
              <a:rPr lang="en-US" sz="1200" dirty="0">
                <a:latin typeface="Arial Narrow" pitchFamily="34" charset="0"/>
              </a:rPr>
              <a:t>)</a:t>
            </a:r>
            <a:r>
              <a:rPr lang="en-US" sz="1200" i="1" dirty="0">
                <a:latin typeface="Arial Narrow" pitchFamily="34" charset="0"/>
              </a:rPr>
              <a:t> </a:t>
            </a:r>
            <a:r>
              <a:rPr lang="en-US" sz="1200" dirty="0">
                <a:latin typeface="Arial Narrow" pitchFamily="34" charset="0"/>
              </a:rPr>
              <a:t>and/or salinity (‘</a:t>
            </a:r>
            <a:r>
              <a:rPr lang="en-US" sz="1200" i="1" dirty="0" err="1">
                <a:latin typeface="Arial Narrow" pitchFamily="34" charset="0"/>
              </a:rPr>
              <a:t>haline</a:t>
            </a:r>
            <a:r>
              <a:rPr lang="en-US" sz="1200" dirty="0">
                <a:latin typeface="Arial Narrow" pitchFamily="34" charset="0"/>
              </a:rPr>
              <a:t>’). </a:t>
            </a:r>
            <a:r>
              <a:rPr lang="en-US" sz="1200" b="1" dirty="0">
                <a:latin typeface="Arial Narrow" pitchFamily="34" charset="0"/>
              </a:rPr>
              <a:t>In other words</a:t>
            </a:r>
            <a:r>
              <a:rPr lang="en-US" sz="1200" dirty="0">
                <a:latin typeface="Arial Narrow" pitchFamily="34" charset="0"/>
              </a:rPr>
              <a:t>, think of a water </a:t>
            </a:r>
            <a:br>
              <a:rPr lang="en-US" sz="1200" dirty="0">
                <a:latin typeface="Arial Narrow" pitchFamily="34" charset="0"/>
              </a:rPr>
            </a:br>
            <a:r>
              <a:rPr lang="en-US" sz="1200" dirty="0">
                <a:latin typeface="Arial Narrow" pitchFamily="34" charset="0"/>
              </a:rPr>
              <a:t>mass as a deep water current moving from one place to another (over very long distances, very slowly). </a:t>
            </a:r>
            <a:br>
              <a:rPr lang="en-US" sz="1200" dirty="0">
                <a:latin typeface="Arial Narrow" pitchFamily="34" charset="0"/>
              </a:rPr>
            </a:br>
            <a:r>
              <a:rPr lang="en-US" sz="1200" dirty="0">
                <a:latin typeface="Arial Narrow" pitchFamily="34" charset="0"/>
              </a:rPr>
              <a:t>Water masses generally do not mix. Instead, they are stacked, one on top of the other, in the order of </a:t>
            </a:r>
            <a:br>
              <a:rPr lang="en-US" sz="1200" dirty="0">
                <a:latin typeface="Arial Narrow" pitchFamily="34" charset="0"/>
              </a:rPr>
            </a:br>
            <a:r>
              <a:rPr lang="en-US" sz="1200" dirty="0">
                <a:latin typeface="Arial Narrow" pitchFamily="34" charset="0"/>
              </a:rPr>
              <a:t>their density - with the most dense (heaviest) to the bottom. The density of a water mass depends on its temperature and salinity. Cold water is more dense than warm water (because, in cold water, molecules move slower and closer together). Salt water is more dense than fresh water (because it has salt in it). Therefore, a water mass that is very cold and salty, is very dense, and found at the bottom of the stack.</a:t>
            </a:r>
            <a:endParaRPr lang="en-US" sz="1200" b="1" dirty="0">
              <a:latin typeface="Arial Narrow" pitchFamily="34" charset="0"/>
            </a:endParaRPr>
          </a:p>
        </p:txBody>
      </p:sp>
      <p:cxnSp>
        <p:nvCxnSpPr>
          <p:cNvPr id="67" name="Straight Connector 66">
            <a:extLst>
              <a:ext uri="{FF2B5EF4-FFF2-40B4-BE49-F238E27FC236}">
                <a16:creationId xmlns:a16="http://schemas.microsoft.com/office/drawing/2014/main" id="{B3C00B43-1342-4539-9A49-91889C235EE4}"/>
              </a:ext>
            </a:extLst>
          </p:cNvPr>
          <p:cNvCxnSpPr/>
          <p:nvPr/>
        </p:nvCxnSpPr>
        <p:spPr>
          <a:xfrm flipH="1">
            <a:off x="481856" y="967319"/>
            <a:ext cx="58506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C52A5CA-2BDD-48F2-80D6-235D81E37C37}"/>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9" name="TextBox 68">
            <a:extLst>
              <a:ext uri="{FF2B5EF4-FFF2-40B4-BE49-F238E27FC236}">
                <a16:creationId xmlns:a16="http://schemas.microsoft.com/office/drawing/2014/main" id="{78176111-6651-4BE8-8717-E540F268190C}"/>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4" name="Rectangle 3">
            <a:extLst>
              <a:ext uri="{FF2B5EF4-FFF2-40B4-BE49-F238E27FC236}">
                <a16:creationId xmlns:a16="http://schemas.microsoft.com/office/drawing/2014/main" id="{5E122474-0F33-44C1-BC66-36EDFB0FB249}"/>
              </a:ext>
            </a:extLst>
          </p:cNvPr>
          <p:cNvSpPr/>
          <p:nvPr/>
        </p:nvSpPr>
        <p:spPr>
          <a:xfrm>
            <a:off x="501939" y="5863226"/>
            <a:ext cx="5830541" cy="275930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3074" name="Picture 2">
            <a:extLst>
              <a:ext uri="{FF2B5EF4-FFF2-40B4-BE49-F238E27FC236}">
                <a16:creationId xmlns:a16="http://schemas.microsoft.com/office/drawing/2014/main" id="{1CF6C7FE-F9C4-483F-9620-510266C388B2}"/>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200932" y="6038813"/>
            <a:ext cx="2076403" cy="213600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194C300-4737-4963-8901-9A196888E890}"/>
              </a:ext>
            </a:extLst>
          </p:cNvPr>
          <p:cNvSpPr txBox="1"/>
          <p:nvPr/>
        </p:nvSpPr>
        <p:spPr>
          <a:xfrm>
            <a:off x="4187224" y="8163785"/>
            <a:ext cx="2233479" cy="323165"/>
          </a:xfrm>
          <a:prstGeom prst="rect">
            <a:avLst/>
          </a:prstGeom>
          <a:noFill/>
        </p:spPr>
        <p:txBody>
          <a:bodyPr wrap="square">
            <a:spAutoFit/>
          </a:bodyPr>
          <a:lstStyle/>
          <a:p>
            <a:r>
              <a:rPr lang="en-AU" sz="700" dirty="0">
                <a:solidFill>
                  <a:schemeClr val="bg1"/>
                </a:solidFill>
                <a:latin typeface="Arial Narrow" panose="020B0606020202030204" pitchFamily="34" charset="0"/>
              </a:rPr>
              <a:t>Figure 1 : The Global Conveyor Belt on a continuous-ocean map, with shallow water flows as the darkest flow lines</a:t>
            </a:r>
            <a:r>
              <a:rPr lang="en-AU" sz="700" baseline="30000" dirty="0">
                <a:solidFill>
                  <a:schemeClr val="bg1"/>
                </a:solidFill>
                <a:latin typeface="Arial Narrow" panose="020B0606020202030204" pitchFamily="34" charset="0"/>
              </a:rPr>
              <a:t>[</a:t>
            </a:r>
            <a:r>
              <a:rPr lang="en-AU" sz="800" baseline="30000" dirty="0">
                <a:solidFill>
                  <a:schemeClr val="bg1"/>
                </a:solidFill>
                <a:latin typeface="Arial Narrow" panose="020B0606020202030204" pitchFamily="34" charset="0"/>
              </a:rPr>
              <a:t>1]</a:t>
            </a:r>
            <a:endParaRPr lang="en-AU" sz="800" dirty="0">
              <a:solidFill>
                <a:schemeClr val="bg1"/>
              </a:solidFill>
              <a:latin typeface="Arial Narrow" panose="020B0606020202030204" pitchFamily="34" charset="0"/>
            </a:endParaRPr>
          </a:p>
        </p:txBody>
      </p:sp>
      <p:pic>
        <p:nvPicPr>
          <p:cNvPr id="13" name="Picture 12">
            <a:extLst>
              <a:ext uri="{FF2B5EF4-FFF2-40B4-BE49-F238E27FC236}">
                <a16:creationId xmlns:a16="http://schemas.microsoft.com/office/drawing/2014/main" id="{79F80E38-57F0-42ED-84DC-2E0D7C0BCFB3}"/>
              </a:ext>
            </a:extLst>
          </p:cNvPr>
          <p:cNvPicPr>
            <a:picLocks noChangeAspect="1"/>
          </p:cNvPicPr>
          <p:nvPr/>
        </p:nvPicPr>
        <p:blipFill rotWithShape="1">
          <a:blip r:embed="rId5"/>
          <a:srcRect l="2793" t="2362" r="2116" b="5263"/>
          <a:stretch/>
        </p:blipFill>
        <p:spPr>
          <a:xfrm>
            <a:off x="663034" y="6266690"/>
            <a:ext cx="3435967" cy="2172001"/>
          </a:xfrm>
          <a:prstGeom prst="rect">
            <a:avLst/>
          </a:prstGeom>
        </p:spPr>
      </p:pic>
      <p:sp>
        <p:nvSpPr>
          <p:cNvPr id="15" name="TextBox 14">
            <a:extLst>
              <a:ext uri="{FF2B5EF4-FFF2-40B4-BE49-F238E27FC236}">
                <a16:creationId xmlns:a16="http://schemas.microsoft.com/office/drawing/2014/main" id="{FC9224CB-686C-49DE-BFB5-D267F1B4F65D}"/>
              </a:ext>
            </a:extLst>
          </p:cNvPr>
          <p:cNvSpPr txBox="1"/>
          <p:nvPr/>
        </p:nvSpPr>
        <p:spPr>
          <a:xfrm>
            <a:off x="594273" y="5882558"/>
            <a:ext cx="5599903" cy="276999"/>
          </a:xfrm>
          <a:prstGeom prst="rect">
            <a:avLst/>
          </a:prstGeom>
          <a:noFill/>
        </p:spPr>
        <p:txBody>
          <a:bodyPr wrap="square">
            <a:spAutoFit/>
          </a:bodyPr>
          <a:lstStyle/>
          <a:p>
            <a:r>
              <a:rPr lang="en-AU" sz="1200" b="1" dirty="0">
                <a:solidFill>
                  <a:schemeClr val="bg1"/>
                </a:solidFill>
                <a:latin typeface="Arial Narrow" panose="020B0606020202030204" pitchFamily="34" charset="0"/>
              </a:rPr>
              <a:t>Activity: Draw the Global Conveyor Belt on the map below</a:t>
            </a:r>
          </a:p>
        </p:txBody>
      </p:sp>
      <p:sp>
        <p:nvSpPr>
          <p:cNvPr id="20" name="TextBox 19">
            <a:extLst>
              <a:ext uri="{FF2B5EF4-FFF2-40B4-BE49-F238E27FC236}">
                <a16:creationId xmlns:a16="http://schemas.microsoft.com/office/drawing/2014/main" id="{7BA935F1-3A89-4725-8ACF-1407BF50307C}"/>
              </a:ext>
            </a:extLst>
          </p:cNvPr>
          <p:cNvSpPr txBox="1"/>
          <p:nvPr/>
        </p:nvSpPr>
        <p:spPr>
          <a:xfrm>
            <a:off x="431160" y="8607334"/>
            <a:ext cx="5351051" cy="184666"/>
          </a:xfrm>
          <a:prstGeom prst="rect">
            <a:avLst/>
          </a:prstGeom>
          <a:noFill/>
        </p:spPr>
        <p:txBody>
          <a:bodyPr wrap="square">
            <a:spAutoFit/>
          </a:bodyPr>
          <a:lstStyle/>
          <a:p>
            <a:r>
              <a:rPr lang="en-AU" sz="600" baseline="30000" dirty="0">
                <a:latin typeface="Arial Narrow" panose="020B0606020202030204" pitchFamily="34" charset="0"/>
              </a:rPr>
              <a:t>[1] </a:t>
            </a:r>
            <a:r>
              <a:rPr lang="en-AU" sz="600" dirty="0" err="1">
                <a:latin typeface="Arial Narrow" panose="020B0606020202030204" pitchFamily="34" charset="0"/>
              </a:rPr>
              <a:t>Avsa</a:t>
            </a:r>
            <a:r>
              <a:rPr lang="en-AU" sz="600" dirty="0">
                <a:latin typeface="Arial Narrow" panose="020B0606020202030204" pitchFamily="34" charset="0"/>
              </a:rPr>
              <a:t> (2020). Oceans-</a:t>
            </a:r>
            <a:r>
              <a:rPr lang="en-AU" sz="600" dirty="0" err="1">
                <a:latin typeface="Arial Narrow" panose="020B0606020202030204" pitchFamily="34" charset="0"/>
              </a:rPr>
              <a:t>image.svg</a:t>
            </a:r>
            <a:r>
              <a:rPr lang="en-AU" sz="600" dirty="0">
                <a:latin typeface="Arial Narrow" panose="020B0606020202030204" pitchFamily="34" charset="0"/>
              </a:rPr>
              <a:t>, CC BY-SA 3.0. </a:t>
            </a:r>
            <a:r>
              <a:rPr lang="en-AU" sz="600" dirty="0" err="1">
                <a:latin typeface="Arial Narrow" panose="020B0606020202030204" pitchFamily="34" charset="0"/>
              </a:rPr>
              <a:t>Wikapedia</a:t>
            </a:r>
            <a:r>
              <a:rPr lang="en-AU" sz="600" dirty="0">
                <a:latin typeface="Arial Narrow" panose="020B0606020202030204" pitchFamily="34" charset="0"/>
              </a:rPr>
              <a:t>. Accessed 01/07/2020 from: https://commons.wikimedia.org/w/index.php?curid=8385268</a:t>
            </a:r>
          </a:p>
        </p:txBody>
      </p:sp>
      <p:sp>
        <p:nvSpPr>
          <p:cNvPr id="5" name="Oval 4">
            <a:extLst>
              <a:ext uri="{FF2B5EF4-FFF2-40B4-BE49-F238E27FC236}">
                <a16:creationId xmlns:a16="http://schemas.microsoft.com/office/drawing/2014/main" id="{20DFC0D9-A257-4075-9149-8A73C0D4894D}"/>
              </a:ext>
            </a:extLst>
          </p:cNvPr>
          <p:cNvSpPr/>
          <p:nvPr/>
        </p:nvSpPr>
        <p:spPr>
          <a:xfrm>
            <a:off x="4582756" y="3964738"/>
            <a:ext cx="1078492" cy="223120"/>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31FC4E8B-779F-1D6A-FEDC-681E08EFD6F9}"/>
              </a:ext>
            </a:extLst>
          </p:cNvPr>
          <p:cNvSpPr txBox="1"/>
          <p:nvPr/>
        </p:nvSpPr>
        <p:spPr>
          <a:xfrm>
            <a:off x="1421900" y="152225"/>
            <a:ext cx="4106515" cy="738664"/>
          </a:xfrm>
          <a:prstGeom prst="rect">
            <a:avLst/>
          </a:prstGeom>
          <a:noFill/>
        </p:spPr>
        <p:txBody>
          <a:bodyPr wrap="square" rtlCol="0">
            <a:spAutoFit/>
          </a:bodyPr>
          <a:lstStyle/>
          <a:p>
            <a:r>
              <a:rPr lang="en-US" b="1" dirty="0">
                <a:latin typeface="Arial Narrow" pitchFamily="34" charset="0"/>
              </a:rPr>
              <a:t>9. The Global Ocean Conveyor Belt – </a:t>
            </a:r>
            <a:r>
              <a:rPr lang="en-US" sz="1200" dirty="0">
                <a:latin typeface="Arial Narrow" pitchFamily="34" charset="0"/>
              </a:rPr>
              <a:t>Explain how thermohaline circulation in the deep ocean is affected by salinity and water density</a:t>
            </a:r>
            <a:endParaRPr lang="en-US" sz="1100" i="1" dirty="0">
              <a:latin typeface="Arial Narrow" pitchFamily="34" charset="0"/>
            </a:endParaRPr>
          </a:p>
        </p:txBody>
      </p:sp>
      <p:sp>
        <p:nvSpPr>
          <p:cNvPr id="9" name="TextBox 17">
            <a:extLst>
              <a:ext uri="{FF2B5EF4-FFF2-40B4-BE49-F238E27FC236}">
                <a16:creationId xmlns:a16="http://schemas.microsoft.com/office/drawing/2014/main" id="{D0462CEA-EEF3-2CF0-50B0-5400A992BC84}"/>
              </a:ext>
            </a:extLst>
          </p:cNvPr>
          <p:cNvSpPr txBox="1"/>
          <p:nvPr/>
        </p:nvSpPr>
        <p:spPr>
          <a:xfrm>
            <a:off x="5528415" y="217518"/>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cxnSp>
        <p:nvCxnSpPr>
          <p:cNvPr id="10" name="Straight Connector 9">
            <a:extLst>
              <a:ext uri="{FF2B5EF4-FFF2-40B4-BE49-F238E27FC236}">
                <a16:creationId xmlns:a16="http://schemas.microsoft.com/office/drawing/2014/main" id="{86036200-0B6D-E6D3-2659-1B850204FFC2}"/>
              </a:ext>
            </a:extLst>
          </p:cNvPr>
          <p:cNvCxnSpPr>
            <a:cxnSpLocks/>
          </p:cNvCxnSpPr>
          <p:nvPr/>
        </p:nvCxnSpPr>
        <p:spPr>
          <a:xfrm flipH="1">
            <a:off x="537036" y="8767465"/>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6">
            <a:extLst>
              <a:ext uri="{FF2B5EF4-FFF2-40B4-BE49-F238E27FC236}">
                <a16:creationId xmlns:a16="http://schemas.microsoft.com/office/drawing/2014/main" id="{22B95E96-51DE-2393-A168-8B2DB644126E}"/>
              </a:ext>
            </a:extLst>
          </p:cNvPr>
          <p:cNvSpPr txBox="1"/>
          <p:nvPr/>
        </p:nvSpPr>
        <p:spPr>
          <a:xfrm>
            <a:off x="491677" y="8767464"/>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21" name="TextBox 36">
            <a:extLst>
              <a:ext uri="{FF2B5EF4-FFF2-40B4-BE49-F238E27FC236}">
                <a16:creationId xmlns:a16="http://schemas.microsoft.com/office/drawing/2014/main" id="{7E06B645-A170-711D-D336-1F964A755DFF}"/>
              </a:ext>
            </a:extLst>
          </p:cNvPr>
          <p:cNvSpPr txBox="1"/>
          <p:nvPr/>
        </p:nvSpPr>
        <p:spPr>
          <a:xfrm>
            <a:off x="3000157" y="8774886"/>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23" name="TextBox 22">
            <a:extLst>
              <a:ext uri="{FF2B5EF4-FFF2-40B4-BE49-F238E27FC236}">
                <a16:creationId xmlns:a16="http://schemas.microsoft.com/office/drawing/2014/main" id="{4E59E135-2EEF-7047-8D63-C871B7C94309}"/>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17</a:t>
            </a:r>
          </a:p>
        </p:txBody>
      </p:sp>
    </p:spTree>
    <p:extLst>
      <p:ext uri="{BB962C8B-B14F-4D97-AF65-F5344CB8AC3E}">
        <p14:creationId xmlns:p14="http://schemas.microsoft.com/office/powerpoint/2010/main" val="1973002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F67A6DC-9144-4065-86E9-D02210B2DE93}"/>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23" name="TextBox 22">
            <a:extLst>
              <a:ext uri="{FF2B5EF4-FFF2-40B4-BE49-F238E27FC236}">
                <a16:creationId xmlns:a16="http://schemas.microsoft.com/office/drawing/2014/main" id="{33E556BD-0C49-4FD8-9170-B5ACB92E0824}"/>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2" name="Rectangle 1">
            <a:extLst>
              <a:ext uri="{FF2B5EF4-FFF2-40B4-BE49-F238E27FC236}">
                <a16:creationId xmlns:a16="http://schemas.microsoft.com/office/drawing/2014/main" id="{B459CD6F-D0AC-18A5-04BE-EF3C6A3EB0AD}"/>
              </a:ext>
            </a:extLst>
          </p:cNvPr>
          <p:cNvSpPr/>
          <p:nvPr/>
        </p:nvSpPr>
        <p:spPr>
          <a:xfrm>
            <a:off x="463783" y="964142"/>
            <a:ext cx="5984612" cy="779999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29E8F59-1401-0E7A-0592-E3F21942925B}"/>
              </a:ext>
            </a:extLst>
          </p:cNvPr>
          <p:cNvSpPr txBox="1"/>
          <p:nvPr/>
        </p:nvSpPr>
        <p:spPr>
          <a:xfrm>
            <a:off x="1421901" y="260367"/>
            <a:ext cx="3951316" cy="553998"/>
          </a:xfrm>
          <a:prstGeom prst="rect">
            <a:avLst/>
          </a:prstGeom>
          <a:noFill/>
        </p:spPr>
        <p:txBody>
          <a:bodyPr wrap="square" rtlCol="0">
            <a:spAutoFit/>
          </a:bodyPr>
          <a:lstStyle/>
          <a:p>
            <a:r>
              <a:rPr lang="en-US" b="1" dirty="0">
                <a:latin typeface="Arial Narrow" pitchFamily="34" charset="0"/>
              </a:rPr>
              <a:t>Explain </a:t>
            </a:r>
            <a:r>
              <a:rPr lang="en-US" sz="1200" dirty="0">
                <a:latin typeface="Arial Narrow" pitchFamily="34" charset="0"/>
              </a:rPr>
              <a:t>how thermohaline circulation in the deep ocean is affected by salinity and water density</a:t>
            </a:r>
            <a:endParaRPr lang="en-US" sz="1100" i="1" dirty="0">
              <a:latin typeface="Arial Narrow" pitchFamily="34" charset="0"/>
            </a:endParaRPr>
          </a:p>
        </p:txBody>
      </p:sp>
      <p:sp>
        <p:nvSpPr>
          <p:cNvPr id="4" name="TextBox 17">
            <a:extLst>
              <a:ext uri="{FF2B5EF4-FFF2-40B4-BE49-F238E27FC236}">
                <a16:creationId xmlns:a16="http://schemas.microsoft.com/office/drawing/2014/main" id="{DC30DE68-1A46-19B1-D45C-DC71732B5854}"/>
              </a:ext>
            </a:extLst>
          </p:cNvPr>
          <p:cNvSpPr txBox="1"/>
          <p:nvPr/>
        </p:nvSpPr>
        <p:spPr>
          <a:xfrm>
            <a:off x="5528415" y="217518"/>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6" name="TextBox 36">
            <a:extLst>
              <a:ext uri="{FF2B5EF4-FFF2-40B4-BE49-F238E27FC236}">
                <a16:creationId xmlns:a16="http://schemas.microsoft.com/office/drawing/2014/main" id="{6047CF20-62FF-BA25-3E5D-6EAA8CF6B3FC}"/>
              </a:ext>
            </a:extLst>
          </p:cNvPr>
          <p:cNvSpPr txBox="1"/>
          <p:nvPr/>
        </p:nvSpPr>
        <p:spPr>
          <a:xfrm>
            <a:off x="463783" y="876413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F77814A5-BE42-B207-6A81-CE86F761D4CE}"/>
              </a:ext>
            </a:extLst>
          </p:cNvPr>
          <p:cNvSpPr txBox="1"/>
          <p:nvPr/>
        </p:nvSpPr>
        <p:spPr>
          <a:xfrm>
            <a:off x="2788121" y="8764133"/>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b="1" dirty="0">
                <a:latin typeface="Arial Narrow" pitchFamily="34" charset="0"/>
              </a:rPr>
              <a:t>NOTES AND EXAM REVISION</a:t>
            </a:r>
          </a:p>
        </p:txBody>
      </p:sp>
      <p:sp>
        <p:nvSpPr>
          <p:cNvPr id="10" name="TextBox 9">
            <a:extLst>
              <a:ext uri="{FF2B5EF4-FFF2-40B4-BE49-F238E27FC236}">
                <a16:creationId xmlns:a16="http://schemas.microsoft.com/office/drawing/2014/main" id="{265B0466-3187-DA4F-07D2-FA2288B95C5A}"/>
              </a:ext>
            </a:extLst>
          </p:cNvPr>
          <p:cNvSpPr txBox="1"/>
          <p:nvPr/>
        </p:nvSpPr>
        <p:spPr>
          <a:xfrm>
            <a:off x="6133113" y="8774886"/>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18</a:t>
            </a:r>
          </a:p>
        </p:txBody>
      </p:sp>
    </p:spTree>
    <p:extLst>
      <p:ext uri="{BB962C8B-B14F-4D97-AF65-F5344CB8AC3E}">
        <p14:creationId xmlns:p14="http://schemas.microsoft.com/office/powerpoint/2010/main" val="1522299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0717" y="61659"/>
            <a:ext cx="4250531" cy="877163"/>
          </a:xfrm>
          <a:prstGeom prst="rect">
            <a:avLst/>
          </a:prstGeom>
          <a:noFill/>
        </p:spPr>
        <p:txBody>
          <a:bodyPr wrap="square" rtlCol="0">
            <a:spAutoFit/>
          </a:bodyPr>
          <a:lstStyle/>
          <a:p>
            <a:r>
              <a:rPr lang="en-US" b="1" dirty="0">
                <a:latin typeface="Arial Narrow" pitchFamily="34" charset="0"/>
              </a:rPr>
              <a:t>10. Eyes looking down – </a:t>
            </a:r>
            <a:r>
              <a:rPr lang="en-US" sz="1100" dirty="0">
                <a:latin typeface="Arial Narrow" pitchFamily="34" charset="0"/>
              </a:rPr>
              <a:t>Appreciate that development of satellite measurement techniques allows scientists to predict the direction and rate of plate movement. Consider how this has developed improved understandings of processes such as sea floor spreading and mantle convection </a:t>
            </a:r>
            <a:endParaRPr lang="en-US" sz="1100" i="1" dirty="0">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562690" y="177776"/>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3" name="Straight Connector 2">
            <a:extLst>
              <a:ext uri="{FF2B5EF4-FFF2-40B4-BE49-F238E27FC236}">
                <a16:creationId xmlns:a16="http://schemas.microsoft.com/office/drawing/2014/main" id="{D5313549-DAB3-D4FD-0091-26162C30BD5E}"/>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6">
            <a:extLst>
              <a:ext uri="{FF2B5EF4-FFF2-40B4-BE49-F238E27FC236}">
                <a16:creationId xmlns:a16="http://schemas.microsoft.com/office/drawing/2014/main" id="{509FDBCC-C09E-99AD-8F0D-CCD7C34E7AE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5" name="TextBox 36">
            <a:extLst>
              <a:ext uri="{FF2B5EF4-FFF2-40B4-BE49-F238E27FC236}">
                <a16:creationId xmlns:a16="http://schemas.microsoft.com/office/drawing/2014/main" id="{FFCEDA89-FE6E-89E3-8C7C-4BB46FA7787E}"/>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as a Human Endeavour                                               </a:t>
            </a:r>
            <a:endParaRPr lang="en-AU" sz="1100" b="1" dirty="0">
              <a:latin typeface="Arial Narrow" pitchFamily="34" charset="0"/>
            </a:endParaRPr>
          </a:p>
        </p:txBody>
      </p:sp>
      <p:sp>
        <p:nvSpPr>
          <p:cNvPr id="6" name="TextBox 5">
            <a:extLst>
              <a:ext uri="{FF2B5EF4-FFF2-40B4-BE49-F238E27FC236}">
                <a16:creationId xmlns:a16="http://schemas.microsoft.com/office/drawing/2014/main" id="{CE1679D0-F96C-89A8-4D71-B3D7C193FB71}"/>
              </a:ext>
            </a:extLst>
          </p:cNvPr>
          <p:cNvSpPr txBox="1"/>
          <p:nvPr/>
        </p:nvSpPr>
        <p:spPr>
          <a:xfrm>
            <a:off x="509842" y="1031157"/>
            <a:ext cx="5844292" cy="623248"/>
          </a:xfrm>
          <a:prstGeom prst="rect">
            <a:avLst/>
          </a:prstGeom>
          <a:noFill/>
        </p:spPr>
        <p:txBody>
          <a:bodyPr wrap="square">
            <a:spAutoFit/>
          </a:bodyPr>
          <a:lstStyle/>
          <a:p>
            <a:r>
              <a:rPr lang="en-AU" sz="1150" dirty="0">
                <a:solidFill>
                  <a:srgbClr val="040C28"/>
                </a:solidFill>
                <a:effectLst/>
                <a:latin typeface="Arial Narrow" panose="020B0606020202030204" pitchFamily="34" charset="0"/>
              </a:rPr>
              <a:t>Geodesy, the science of measuring the Earth's shape and positions on it, allows the measurement of plate motion directly using GPS, the Global Positioning System</a:t>
            </a:r>
            <a:r>
              <a:rPr lang="en-AU" sz="1150" dirty="0">
                <a:solidFill>
                  <a:srgbClr val="202124"/>
                </a:solidFill>
                <a:effectLst/>
                <a:latin typeface="Arial Narrow" panose="020B0606020202030204" pitchFamily="34" charset="0"/>
              </a:rPr>
              <a:t>. This network of satellites is more stable than the Earth's surface, so when a whole continent moves somewhere at a few cm. per year, GPS can tell.</a:t>
            </a:r>
            <a:endParaRPr lang="en-US" sz="1150" dirty="0">
              <a:latin typeface="Arial Narrow" panose="020B0606020202030204" pitchFamily="34" charset="0"/>
            </a:endParaRPr>
          </a:p>
        </p:txBody>
      </p:sp>
      <p:pic>
        <p:nvPicPr>
          <p:cNvPr id="1026" name="Picture 2">
            <a:extLst>
              <a:ext uri="{FF2B5EF4-FFF2-40B4-BE49-F238E27FC236}">
                <a16:creationId xmlns:a16="http://schemas.microsoft.com/office/drawing/2014/main" id="{846E0831-10D0-24FD-4792-BA43443901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8676" y="1672437"/>
            <a:ext cx="5673402" cy="32556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20ECD63-D4C7-0C76-8748-1A52B46DFFD2}"/>
              </a:ext>
            </a:extLst>
          </p:cNvPr>
          <p:cNvSpPr txBox="1"/>
          <p:nvPr/>
        </p:nvSpPr>
        <p:spPr>
          <a:xfrm>
            <a:off x="509842" y="5315878"/>
            <a:ext cx="5844292" cy="446276"/>
          </a:xfrm>
          <a:prstGeom prst="rect">
            <a:avLst/>
          </a:prstGeom>
          <a:noFill/>
        </p:spPr>
        <p:txBody>
          <a:bodyPr wrap="square">
            <a:spAutoFit/>
          </a:bodyPr>
          <a:lstStyle/>
          <a:p>
            <a:r>
              <a:rPr lang="en-AU" sz="1150" dirty="0">
                <a:solidFill>
                  <a:srgbClr val="000000"/>
                </a:solidFill>
                <a:effectLst/>
                <a:latin typeface="Arial Narrow" panose="020B0606020202030204" pitchFamily="34" charset="0"/>
              </a:rPr>
              <a:t>Developed by the military for tracking subs and launching nuclear weapons, GPS is a network of satellites, equipped with an atomic clock, a computer, and a radio, orbiting Earth approximately every 12 hours. </a:t>
            </a:r>
            <a:endParaRPr lang="en-US" sz="1150" dirty="0">
              <a:latin typeface="Arial Narrow" panose="020B0606020202030204" pitchFamily="34" charset="0"/>
            </a:endParaRPr>
          </a:p>
        </p:txBody>
      </p:sp>
      <p:sp>
        <p:nvSpPr>
          <p:cNvPr id="9" name="Rectangle 8">
            <a:extLst>
              <a:ext uri="{FF2B5EF4-FFF2-40B4-BE49-F238E27FC236}">
                <a16:creationId xmlns:a16="http://schemas.microsoft.com/office/drawing/2014/main" id="{DEE3BE28-9DE0-8BD3-9B84-12C6F9AD6538}"/>
              </a:ext>
            </a:extLst>
          </p:cNvPr>
          <p:cNvSpPr/>
          <p:nvPr/>
        </p:nvSpPr>
        <p:spPr>
          <a:xfrm>
            <a:off x="537037" y="5800624"/>
            <a:ext cx="5782285" cy="287583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4" descr="Scientists create their own GPS by spying on internet satellites | Science  | AAAS">
            <a:extLst>
              <a:ext uri="{FF2B5EF4-FFF2-40B4-BE49-F238E27FC236}">
                <a16:creationId xmlns:a16="http://schemas.microsoft.com/office/drawing/2014/main" id="{72922E54-A226-0C6D-FB11-3404A84F15FB}"/>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38678" y="5808045"/>
            <a:ext cx="4296940" cy="284075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9C9B30F-DB8A-4A6C-FD77-6326649C2812}"/>
              </a:ext>
            </a:extLst>
          </p:cNvPr>
          <p:cNvSpPr/>
          <p:nvPr/>
        </p:nvSpPr>
        <p:spPr>
          <a:xfrm>
            <a:off x="594273" y="5004649"/>
            <a:ext cx="5647805" cy="291994"/>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A1D066A-B215-1399-A22B-F2A851988CBB}"/>
              </a:ext>
            </a:extLst>
          </p:cNvPr>
          <p:cNvSpPr txBox="1"/>
          <p:nvPr/>
        </p:nvSpPr>
        <p:spPr>
          <a:xfrm>
            <a:off x="564258" y="5004048"/>
            <a:ext cx="5677820" cy="276999"/>
          </a:xfrm>
          <a:prstGeom prst="rect">
            <a:avLst/>
          </a:prstGeom>
          <a:noFill/>
        </p:spPr>
        <p:txBody>
          <a:bodyPr wrap="square" rtlCol="0">
            <a:spAutoFit/>
          </a:bodyPr>
          <a:lstStyle/>
          <a:p>
            <a:pPr algn="ctr"/>
            <a:r>
              <a:rPr lang="en-US" sz="1200" b="1" dirty="0">
                <a:solidFill>
                  <a:schemeClr val="bg1"/>
                </a:solidFill>
                <a:latin typeface="Arial Narrow" panose="020B0606020202030204" pitchFamily="34" charset="0"/>
              </a:rPr>
              <a:t>Activity: Identify where seafloor spreading occurs in the image above.</a:t>
            </a:r>
          </a:p>
        </p:txBody>
      </p:sp>
      <p:sp>
        <p:nvSpPr>
          <p:cNvPr id="2" name="TextBox 1">
            <a:extLst>
              <a:ext uri="{FF2B5EF4-FFF2-40B4-BE49-F238E27FC236}">
                <a16:creationId xmlns:a16="http://schemas.microsoft.com/office/drawing/2014/main" id="{7D4878AB-C3ED-BBD4-EF9F-A8CA59C332C9}"/>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19</a:t>
            </a:r>
          </a:p>
        </p:txBody>
      </p:sp>
      <p:sp>
        <p:nvSpPr>
          <p:cNvPr id="11" name="TextBox 10">
            <a:extLst>
              <a:ext uri="{FF2B5EF4-FFF2-40B4-BE49-F238E27FC236}">
                <a16:creationId xmlns:a16="http://schemas.microsoft.com/office/drawing/2014/main" id="{66AABBF8-E49A-B3A2-A1C9-808DD31816DF}"/>
              </a:ext>
            </a:extLst>
          </p:cNvPr>
          <p:cNvSpPr txBox="1"/>
          <p:nvPr/>
        </p:nvSpPr>
        <p:spPr>
          <a:xfrm>
            <a:off x="4971839" y="5874867"/>
            <a:ext cx="1244005" cy="1200329"/>
          </a:xfrm>
          <a:prstGeom prst="rect">
            <a:avLst/>
          </a:prstGeom>
          <a:noFill/>
        </p:spPr>
        <p:txBody>
          <a:bodyPr wrap="square">
            <a:spAutoFit/>
          </a:bodyPr>
          <a:lstStyle/>
          <a:p>
            <a:r>
              <a:rPr lang="en-AU" sz="1200" b="1" dirty="0">
                <a:solidFill>
                  <a:schemeClr val="bg1"/>
                </a:solidFill>
                <a:latin typeface="Arial Narrow" panose="020B0606020202030204" pitchFamily="34" charset="0"/>
              </a:rPr>
              <a:t>Activity: Below, write the latitude and longitude coordinates for where you are now. </a:t>
            </a:r>
          </a:p>
        </p:txBody>
      </p:sp>
      <p:sp>
        <p:nvSpPr>
          <p:cNvPr id="16" name="Rectangle 15">
            <a:extLst>
              <a:ext uri="{FF2B5EF4-FFF2-40B4-BE49-F238E27FC236}">
                <a16:creationId xmlns:a16="http://schemas.microsoft.com/office/drawing/2014/main" id="{10485E13-FC87-76EA-8126-688099C46BE7}"/>
              </a:ext>
            </a:extLst>
          </p:cNvPr>
          <p:cNvSpPr/>
          <p:nvPr/>
        </p:nvSpPr>
        <p:spPr>
          <a:xfrm>
            <a:off x="4005064" y="7146557"/>
            <a:ext cx="2237013" cy="7139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FB577D6-0B8F-D543-E22D-2815E4A42F6D}"/>
              </a:ext>
            </a:extLst>
          </p:cNvPr>
          <p:cNvSpPr txBox="1"/>
          <p:nvPr/>
        </p:nvSpPr>
        <p:spPr>
          <a:xfrm>
            <a:off x="4005064" y="7139467"/>
            <a:ext cx="2314258" cy="615553"/>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Latitude:</a:t>
            </a:r>
          </a:p>
          <a:p>
            <a:endParaRPr lang="en-US" sz="600" dirty="0">
              <a:latin typeface="Arial Narrow" panose="020B0604020202020204" pitchFamily="34" charset="0"/>
              <a:cs typeface="Arial Narrow" panose="020B0604020202020204" pitchFamily="34" charset="0"/>
            </a:endParaRPr>
          </a:p>
          <a:p>
            <a:r>
              <a:rPr lang="en-US" sz="1600" dirty="0">
                <a:solidFill>
                  <a:schemeClr val="bg1">
                    <a:lumMod val="50000"/>
                  </a:schemeClr>
                </a:solidFill>
                <a:latin typeface="Comic Sans MS" panose="030F0902030302020204" pitchFamily="66" charset="0"/>
                <a:cs typeface="Arial Narrow" panose="020B0604020202020204" pitchFamily="34" charset="0"/>
              </a:rPr>
              <a:t>22.5752° S</a:t>
            </a:r>
          </a:p>
        </p:txBody>
      </p:sp>
      <p:sp>
        <p:nvSpPr>
          <p:cNvPr id="18" name="Rectangle 17">
            <a:extLst>
              <a:ext uri="{FF2B5EF4-FFF2-40B4-BE49-F238E27FC236}">
                <a16:creationId xmlns:a16="http://schemas.microsoft.com/office/drawing/2014/main" id="{9250A7FA-CE37-1D3E-9600-B90BC42E3E31}"/>
              </a:ext>
            </a:extLst>
          </p:cNvPr>
          <p:cNvSpPr/>
          <p:nvPr/>
        </p:nvSpPr>
        <p:spPr>
          <a:xfrm>
            <a:off x="4005064" y="7909580"/>
            <a:ext cx="2237013" cy="7139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F168E89-7BFD-9CFB-46CC-A08C407E5E1C}"/>
              </a:ext>
            </a:extLst>
          </p:cNvPr>
          <p:cNvSpPr txBox="1"/>
          <p:nvPr/>
        </p:nvSpPr>
        <p:spPr>
          <a:xfrm>
            <a:off x="4005064" y="7898948"/>
            <a:ext cx="2143054" cy="677108"/>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Longitude:</a:t>
            </a:r>
          </a:p>
          <a:p>
            <a:endParaRPr lang="en-US" sz="900" dirty="0">
              <a:latin typeface="Arial Narrow" panose="020B0604020202020204" pitchFamily="34" charset="0"/>
              <a:cs typeface="Arial Narrow" panose="020B0604020202020204" pitchFamily="34" charset="0"/>
            </a:endParaRPr>
          </a:p>
          <a:p>
            <a:r>
              <a:rPr lang="en-US" sz="1600" dirty="0">
                <a:solidFill>
                  <a:schemeClr val="bg1">
                    <a:lumMod val="50000"/>
                  </a:schemeClr>
                </a:solidFill>
                <a:latin typeface="Comic Sans MS" panose="030F0902030302020204" pitchFamily="66" charset="0"/>
                <a:cs typeface="Arial Narrow" panose="020B0604020202020204" pitchFamily="34" charset="0"/>
              </a:rPr>
              <a:t>144.0848° E</a:t>
            </a:r>
          </a:p>
        </p:txBody>
      </p:sp>
      <p:sp>
        <p:nvSpPr>
          <p:cNvPr id="23" name="Oval 22">
            <a:extLst>
              <a:ext uri="{FF2B5EF4-FFF2-40B4-BE49-F238E27FC236}">
                <a16:creationId xmlns:a16="http://schemas.microsoft.com/office/drawing/2014/main" id="{3513EEF2-FBCD-80A0-FE8F-E9CFE5608CBB}"/>
              </a:ext>
            </a:extLst>
          </p:cNvPr>
          <p:cNvSpPr/>
          <p:nvPr/>
        </p:nvSpPr>
        <p:spPr>
          <a:xfrm>
            <a:off x="950651" y="3393838"/>
            <a:ext cx="1080120" cy="1224136"/>
          </a:xfrm>
          <a:prstGeom prst="ellipse">
            <a:avLst/>
          </a:prstGeom>
          <a:solidFill>
            <a:schemeClr val="bg1">
              <a:lumMod val="85000"/>
              <a:alpha val="5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9CBA0C3-4A29-E79F-07A5-16C9677D103A}"/>
              </a:ext>
            </a:extLst>
          </p:cNvPr>
          <p:cNvSpPr/>
          <p:nvPr/>
        </p:nvSpPr>
        <p:spPr>
          <a:xfrm>
            <a:off x="2147088" y="2186581"/>
            <a:ext cx="1080120" cy="1224136"/>
          </a:xfrm>
          <a:prstGeom prst="ellipse">
            <a:avLst/>
          </a:prstGeom>
          <a:solidFill>
            <a:schemeClr val="bg1">
              <a:lumMod val="85000"/>
              <a:alpha val="5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17DFCD1-B55E-4830-FE15-ACB106706055}"/>
              </a:ext>
            </a:extLst>
          </p:cNvPr>
          <p:cNvSpPr/>
          <p:nvPr/>
        </p:nvSpPr>
        <p:spPr>
          <a:xfrm rot="20291217">
            <a:off x="2385943" y="3366246"/>
            <a:ext cx="1080120" cy="1341119"/>
          </a:xfrm>
          <a:prstGeom prst="ellipse">
            <a:avLst/>
          </a:prstGeom>
          <a:solidFill>
            <a:schemeClr val="bg1">
              <a:lumMod val="85000"/>
              <a:alpha val="5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719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0717" y="61659"/>
            <a:ext cx="4106515" cy="877163"/>
          </a:xfrm>
          <a:prstGeom prst="rect">
            <a:avLst/>
          </a:prstGeom>
          <a:noFill/>
        </p:spPr>
        <p:txBody>
          <a:bodyPr wrap="square" rtlCol="0">
            <a:spAutoFit/>
          </a:bodyPr>
          <a:lstStyle/>
          <a:p>
            <a:r>
              <a:rPr lang="en-US" b="1" dirty="0">
                <a:latin typeface="Arial Narrow" pitchFamily="34" charset="0"/>
              </a:rPr>
              <a:t>11. Keeping Track - </a:t>
            </a:r>
            <a:r>
              <a:rPr lang="en-US" sz="1100" dirty="0">
                <a:latin typeface="Arial Narrow" pitchFamily="34" charset="0"/>
              </a:rPr>
              <a:t>Consider how advances in remote sensing have enabled scientists to map ocean currents and develop models of the complex pathways involved in regulating global climate, such as the ‘global ocean conveyor belt’.</a:t>
            </a:r>
            <a:endParaRPr lang="en-US" sz="1100" i="1" dirty="0">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4" name="Straight Connector 3">
            <a:extLst>
              <a:ext uri="{FF2B5EF4-FFF2-40B4-BE49-F238E27FC236}">
                <a16:creationId xmlns:a16="http://schemas.microsoft.com/office/drawing/2014/main" id="{798D4D56-0ADA-96C1-202E-F10C9F7059CB}"/>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2CDB2CFA-FFE0-84A0-A2B9-C78E050D424E}"/>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7A791C89-1D56-C13F-28FB-DF156F1B6017}"/>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as a Human Endeavour                                               </a:t>
            </a:r>
            <a:endParaRPr lang="en-AU" sz="1100" b="1" dirty="0">
              <a:latin typeface="Arial Narrow" pitchFamily="34" charset="0"/>
            </a:endParaRPr>
          </a:p>
        </p:txBody>
      </p:sp>
      <p:sp>
        <p:nvSpPr>
          <p:cNvPr id="2" name="Rectangle 1">
            <a:extLst>
              <a:ext uri="{FF2B5EF4-FFF2-40B4-BE49-F238E27FC236}">
                <a16:creationId xmlns:a16="http://schemas.microsoft.com/office/drawing/2014/main" id="{1D2C9A67-BCF7-3373-CB3D-7647F87B4575}"/>
              </a:ext>
            </a:extLst>
          </p:cNvPr>
          <p:cNvSpPr/>
          <p:nvPr/>
        </p:nvSpPr>
        <p:spPr>
          <a:xfrm>
            <a:off x="491677" y="8624768"/>
            <a:ext cx="6050027" cy="176972"/>
          </a:xfrm>
          <a:prstGeom prst="rect">
            <a:avLst/>
          </a:prstGeom>
        </p:spPr>
        <p:txBody>
          <a:bodyPr wrap="square">
            <a:spAutoFit/>
          </a:bodyPr>
          <a:lstStyle/>
          <a:p>
            <a:r>
              <a:rPr lang="en-US" sz="550" baseline="30000" dirty="0">
                <a:latin typeface="Arial Narrow" pitchFamily="34" charset="0"/>
              </a:rPr>
              <a:t>[1] </a:t>
            </a:r>
            <a:r>
              <a:rPr lang="en-AU" sz="550" dirty="0">
                <a:latin typeface="Arial Narrow" pitchFamily="34" charset="0"/>
              </a:rPr>
              <a:t>Gould, W. J. (2022). HMS Challenger and SMS Gazelle – their 19th century voyages compared. Marine Physics and Ocean Climate, National Oceanography Centre, Southampton, SO14 3ZH, UK. Email: </a:t>
            </a:r>
            <a:r>
              <a:rPr lang="en-AU" sz="550" dirty="0" err="1">
                <a:latin typeface="Arial Narrow" pitchFamily="34" charset="0"/>
              </a:rPr>
              <a:t>wjg@noc.ac.uk</a:t>
            </a:r>
            <a:r>
              <a:rPr lang="en-AU" sz="550" dirty="0">
                <a:latin typeface="Arial Narrow" pitchFamily="34" charset="0"/>
              </a:rPr>
              <a:t> </a:t>
            </a:r>
            <a:endParaRPr lang="en-US" sz="550" i="1" dirty="0">
              <a:latin typeface="Arial Narrow" pitchFamily="34" charset="0"/>
            </a:endParaRPr>
          </a:p>
        </p:txBody>
      </p:sp>
      <p:pic>
        <p:nvPicPr>
          <p:cNvPr id="1026" name="Picture 2" descr="HMS Challenger (1826) - Wikipedia">
            <a:extLst>
              <a:ext uri="{FF2B5EF4-FFF2-40B4-BE49-F238E27FC236}">
                <a16:creationId xmlns:a16="http://schemas.microsoft.com/office/drawing/2014/main" id="{514C069F-CEE1-5D9D-5EF5-769D40537F09}"/>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90414" y="1573813"/>
            <a:ext cx="1339342" cy="8215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BE2F663-3B1D-056A-53D9-4403CA9BF2C5}"/>
              </a:ext>
            </a:extLst>
          </p:cNvPr>
          <p:cNvSpPr txBox="1"/>
          <p:nvPr/>
        </p:nvSpPr>
        <p:spPr>
          <a:xfrm>
            <a:off x="1929756" y="1547664"/>
            <a:ext cx="4376116" cy="877163"/>
          </a:xfrm>
          <a:prstGeom prst="rect">
            <a:avLst/>
          </a:prstGeom>
          <a:noFill/>
        </p:spPr>
        <p:txBody>
          <a:bodyPr wrap="square" rtlCol="0">
            <a:spAutoFit/>
          </a:bodyPr>
          <a:lstStyle/>
          <a:p>
            <a:pPr algn="just"/>
            <a:r>
              <a:rPr lang="en-AU" sz="1100" b="1" dirty="0">
                <a:latin typeface="Arial Narrow" panose="020B0606020202030204" pitchFamily="34" charset="0"/>
              </a:rPr>
              <a:t>1800’s </a:t>
            </a:r>
            <a:r>
              <a:rPr lang="en-AU" sz="1000" dirty="0">
                <a:latin typeface="Arial Narrow" panose="020B0606020202030204" pitchFamily="34" charset="0"/>
              </a:rPr>
              <a:t>With the invention of the chronometer (in 1735) and the sextant (in 1757) information about sea surface currents began with Captain log books, specifically </a:t>
            </a:r>
            <a:r>
              <a:rPr lang="en-AU" sz="1000" b="1" dirty="0">
                <a:latin typeface="Arial Narrow" panose="020B0606020202030204" pitchFamily="34" charset="0"/>
              </a:rPr>
              <a:t>ship-drift reports </a:t>
            </a:r>
            <a:r>
              <a:rPr lang="en-AU" sz="1000" dirty="0">
                <a:latin typeface="Arial Narrow" panose="020B0606020202030204" pitchFamily="34" charset="0"/>
              </a:rPr>
              <a:t>on the voyage of the HMS Challenger expedition (1872-1876).</a:t>
            </a:r>
            <a:r>
              <a:rPr lang="en-AU" sz="1000" b="1" dirty="0">
                <a:latin typeface="Arial Narrow" panose="020B0606020202030204" pitchFamily="34" charset="0"/>
              </a:rPr>
              <a:t> Ship-drift reports </a:t>
            </a:r>
            <a:r>
              <a:rPr lang="en-AU" sz="1000" dirty="0">
                <a:latin typeface="Arial Narrow" panose="020B0606020202030204" pitchFamily="34" charset="0"/>
              </a:rPr>
              <a:t>reveal knowledge of sea surface currents documented as course alterations made by Captains to avoid </a:t>
            </a:r>
            <a:r>
              <a:rPr lang="en-AU" sz="1000" i="1" dirty="0">
                <a:latin typeface="Arial Narrow" panose="020B0606020202030204" pitchFamily="34" charset="0"/>
              </a:rPr>
              <a:t>drifting </a:t>
            </a:r>
            <a:r>
              <a:rPr lang="en-AU" sz="1000" dirty="0">
                <a:latin typeface="Arial Narrow" panose="020B0606020202030204" pitchFamily="34" charset="0"/>
              </a:rPr>
              <a:t>off course </a:t>
            </a:r>
            <a:r>
              <a:rPr lang="en-AU" sz="1000" baseline="30000" dirty="0">
                <a:latin typeface="Arial Narrow" panose="020B0606020202030204" pitchFamily="34" charset="0"/>
              </a:rPr>
              <a:t>[1] </a:t>
            </a:r>
            <a:r>
              <a:rPr lang="en-AU" sz="1000" dirty="0">
                <a:latin typeface="Arial Narrow" panose="020B0606020202030204" pitchFamily="34" charset="0"/>
              </a:rPr>
              <a:t>. </a:t>
            </a:r>
            <a:endParaRPr lang="en-US" sz="1000" dirty="0">
              <a:latin typeface="Arial Narrow" panose="020B0606020202030204" pitchFamily="34" charset="0"/>
            </a:endParaRPr>
          </a:p>
        </p:txBody>
      </p:sp>
      <p:sp>
        <p:nvSpPr>
          <p:cNvPr id="9" name="Rectangle 8">
            <a:extLst>
              <a:ext uri="{FF2B5EF4-FFF2-40B4-BE49-F238E27FC236}">
                <a16:creationId xmlns:a16="http://schemas.microsoft.com/office/drawing/2014/main" id="{12F1E67F-0F78-224A-5380-1559FE2EEF02}"/>
              </a:ext>
            </a:extLst>
          </p:cNvPr>
          <p:cNvSpPr/>
          <p:nvPr/>
        </p:nvSpPr>
        <p:spPr>
          <a:xfrm>
            <a:off x="590414" y="1048622"/>
            <a:ext cx="5651664" cy="466054"/>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7BE8928-B8C8-3E43-7003-3AD1206DC906}"/>
              </a:ext>
            </a:extLst>
          </p:cNvPr>
          <p:cNvSpPr txBox="1"/>
          <p:nvPr/>
        </p:nvSpPr>
        <p:spPr>
          <a:xfrm>
            <a:off x="639098" y="1046200"/>
            <a:ext cx="5567050" cy="461665"/>
          </a:xfrm>
          <a:prstGeom prst="rect">
            <a:avLst/>
          </a:prstGeom>
          <a:noFill/>
        </p:spPr>
        <p:txBody>
          <a:bodyPr wrap="square">
            <a:spAutoFit/>
          </a:bodyPr>
          <a:lstStyle/>
          <a:p>
            <a:pPr algn="ctr"/>
            <a:r>
              <a:rPr lang="en-AU" sz="1200" b="1" dirty="0">
                <a:solidFill>
                  <a:schemeClr val="bg1"/>
                </a:solidFill>
                <a:latin typeface="Arial Narrow" panose="020B0606020202030204" pitchFamily="34" charset="0"/>
              </a:rPr>
              <a:t>A lot has changed since the 1800s when our knowledge of sea surface currents were confined to Captain log books. </a:t>
            </a:r>
            <a:endParaRPr lang="en-AU" sz="1200" b="1" i="0" dirty="0">
              <a:solidFill>
                <a:schemeClr val="bg1"/>
              </a:solidFill>
              <a:effectLst/>
              <a:latin typeface="TideSans"/>
            </a:endParaRPr>
          </a:p>
        </p:txBody>
      </p:sp>
      <p:pic>
        <p:nvPicPr>
          <p:cNvPr id="1028" name="Picture 4" descr="An Ekman Current meter is being deployed in 1922. This instrument... |  Download Scientific Diagram">
            <a:extLst>
              <a:ext uri="{FF2B5EF4-FFF2-40B4-BE49-F238E27FC236}">
                <a16:creationId xmlns:a16="http://schemas.microsoft.com/office/drawing/2014/main" id="{43C5811A-CC1B-113A-5116-CE71E358D989}"/>
              </a:ext>
            </a:extLst>
          </p:cNvPr>
          <p:cNvPicPr>
            <a:picLocks noChangeAspect="1" noChangeArrowheads="1"/>
          </p:cNvPicPr>
          <p:nvPr/>
        </p:nvPicPr>
        <p:blipFill>
          <a:blip r:embed="rId5" cstate="email">
            <a:extLst>
              <a:ext uri="{BEBA8EAE-BF5A-486C-A8C5-ECC9F3942E4B}">
                <a14:imgProps xmlns:a14="http://schemas.microsoft.com/office/drawing/2010/main">
                  <a14:imgLayer r:embed="rId6">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5151301" y="2412388"/>
            <a:ext cx="901656" cy="6736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6C7CE18-2811-E6DA-4A7A-0ABD787784DB}"/>
              </a:ext>
            </a:extLst>
          </p:cNvPr>
          <p:cNvSpPr txBox="1"/>
          <p:nvPr/>
        </p:nvSpPr>
        <p:spPr>
          <a:xfrm>
            <a:off x="501939" y="2483122"/>
            <a:ext cx="4533637" cy="569387"/>
          </a:xfrm>
          <a:prstGeom prst="rect">
            <a:avLst/>
          </a:prstGeom>
          <a:noFill/>
        </p:spPr>
        <p:txBody>
          <a:bodyPr wrap="square" rtlCol="0">
            <a:spAutoFit/>
          </a:bodyPr>
          <a:lstStyle/>
          <a:p>
            <a:pPr algn="just"/>
            <a:r>
              <a:rPr lang="en-AU" sz="1100" b="1" dirty="0">
                <a:latin typeface="Arial Narrow" panose="020B0606020202030204" pitchFamily="34" charset="0"/>
              </a:rPr>
              <a:t>1920’s </a:t>
            </a:r>
            <a:r>
              <a:rPr lang="en-AU" sz="1000" dirty="0">
                <a:latin typeface="Arial Narrow" panose="020B0606020202030204" pitchFamily="34" charset="0"/>
              </a:rPr>
              <a:t>Pictured right is an Ekman </a:t>
            </a:r>
            <a:r>
              <a:rPr lang="en-AU" sz="1000" b="1" dirty="0">
                <a:latin typeface="Arial Narrow" panose="020B0606020202030204" pitchFamily="34" charset="0"/>
              </a:rPr>
              <a:t>Current meter </a:t>
            </a:r>
            <a:r>
              <a:rPr lang="en-AU" sz="1000" dirty="0">
                <a:latin typeface="Arial Narrow" panose="020B0606020202030204" pitchFamily="34" charset="0"/>
              </a:rPr>
              <a:t>being deployed in 1922 to measure current speed and direction using a </a:t>
            </a:r>
            <a:r>
              <a:rPr lang="en-AU" sz="1000" i="1" dirty="0">
                <a:latin typeface="Arial Narrow" panose="020B0606020202030204" pitchFamily="34" charset="0"/>
              </a:rPr>
              <a:t>propeller </a:t>
            </a:r>
            <a:r>
              <a:rPr lang="en-AU" sz="1000" dirty="0">
                <a:latin typeface="Arial Narrow" panose="020B0606020202030204" pitchFamily="34" charset="0"/>
              </a:rPr>
              <a:t>equipped instrument. We still use </a:t>
            </a:r>
            <a:r>
              <a:rPr lang="en-AU" sz="1000" b="1" dirty="0">
                <a:latin typeface="Arial Narrow" panose="020B0606020202030204" pitchFamily="34" charset="0"/>
              </a:rPr>
              <a:t>current meters </a:t>
            </a:r>
            <a:r>
              <a:rPr lang="en-AU" sz="1000" dirty="0">
                <a:latin typeface="Arial Narrow" panose="020B0606020202030204" pitchFamily="34" charset="0"/>
              </a:rPr>
              <a:t>today. But they have less moving parts and include instruments such as </a:t>
            </a:r>
            <a:r>
              <a:rPr lang="en-AU" sz="1000" b="1" dirty="0">
                <a:latin typeface="Arial Narrow" panose="020B0606020202030204" pitchFamily="34" charset="0"/>
              </a:rPr>
              <a:t>acoustic dopplers. </a:t>
            </a:r>
            <a:endParaRPr lang="en-US" sz="1000" b="1" dirty="0">
              <a:latin typeface="Arial Narrow" panose="020B0606020202030204" pitchFamily="34" charset="0"/>
            </a:endParaRPr>
          </a:p>
        </p:txBody>
      </p:sp>
      <p:sp>
        <p:nvSpPr>
          <p:cNvPr id="12" name="TextBox 11">
            <a:extLst>
              <a:ext uri="{FF2B5EF4-FFF2-40B4-BE49-F238E27FC236}">
                <a16:creationId xmlns:a16="http://schemas.microsoft.com/office/drawing/2014/main" id="{49D21992-6C07-3FB5-50CA-792F7C538A5D}"/>
              </a:ext>
            </a:extLst>
          </p:cNvPr>
          <p:cNvSpPr txBox="1"/>
          <p:nvPr/>
        </p:nvSpPr>
        <p:spPr>
          <a:xfrm>
            <a:off x="507732" y="3140231"/>
            <a:ext cx="5798139" cy="1184940"/>
          </a:xfrm>
          <a:prstGeom prst="rect">
            <a:avLst/>
          </a:prstGeom>
          <a:noFill/>
        </p:spPr>
        <p:txBody>
          <a:bodyPr wrap="square" rtlCol="0">
            <a:spAutoFit/>
          </a:bodyPr>
          <a:lstStyle/>
          <a:p>
            <a:pPr algn="just"/>
            <a:r>
              <a:rPr lang="en-AU" sz="1100" b="1" dirty="0">
                <a:latin typeface="Arial Narrow" panose="020B0606020202030204" pitchFamily="34" charset="0"/>
              </a:rPr>
              <a:t>1960s </a:t>
            </a:r>
            <a:r>
              <a:rPr lang="en-AU" sz="1000" b="1" dirty="0">
                <a:latin typeface="Arial Narrow" panose="020B0606020202030204" pitchFamily="34" charset="0"/>
              </a:rPr>
              <a:t>SOFAR floats </a:t>
            </a:r>
            <a:r>
              <a:rPr lang="en-AU" sz="1000" dirty="0">
                <a:latin typeface="Arial Narrow" panose="020B0606020202030204" pitchFamily="34" charset="0"/>
              </a:rPr>
              <a:t>were deployed at around 1000m in depth to exploit the ‘sound fixing and ranging’ (SOFAR) channel where sound travels very long distances (within a permanent thermocline - also oxygen minimum zone or ‘shadow zone’). SOFAR floats would intermittently send out sound blasts, typically at 260 Hz. Three or more moored (fixed) listening stations at known locations would receive the sound signals, all at different times, thus locating the SOFAR float in real-time (and the speed and direction of the current in which it was travelling). Later, it was realised that it was cheaper when the sound blast came from a fixed mooring array and the floats were the listening stations. When the transmit and receive roles were reversed, the floats were given a new name: </a:t>
            </a:r>
            <a:r>
              <a:rPr lang="en-AU" sz="1000" b="1" dirty="0">
                <a:latin typeface="Arial Narrow" panose="020B0606020202030204" pitchFamily="34" charset="0"/>
              </a:rPr>
              <a:t>RAFOS floats … </a:t>
            </a:r>
            <a:r>
              <a:rPr lang="en-AU" sz="1000" dirty="0">
                <a:latin typeface="Arial Narrow" panose="020B0606020202030204" pitchFamily="34" charset="0"/>
              </a:rPr>
              <a:t> SOFAR spelled backward. </a:t>
            </a:r>
          </a:p>
        </p:txBody>
      </p:sp>
      <p:sp>
        <p:nvSpPr>
          <p:cNvPr id="13" name="TextBox 12">
            <a:extLst>
              <a:ext uri="{FF2B5EF4-FFF2-40B4-BE49-F238E27FC236}">
                <a16:creationId xmlns:a16="http://schemas.microsoft.com/office/drawing/2014/main" id="{D9687B27-D6E0-125F-D857-4C0B9A1B81C5}"/>
              </a:ext>
            </a:extLst>
          </p:cNvPr>
          <p:cNvSpPr txBox="1"/>
          <p:nvPr/>
        </p:nvSpPr>
        <p:spPr>
          <a:xfrm>
            <a:off x="541972" y="4657178"/>
            <a:ext cx="5763899" cy="723275"/>
          </a:xfrm>
          <a:prstGeom prst="rect">
            <a:avLst/>
          </a:prstGeom>
          <a:noFill/>
        </p:spPr>
        <p:txBody>
          <a:bodyPr wrap="square" rtlCol="0">
            <a:spAutoFit/>
          </a:bodyPr>
          <a:lstStyle/>
          <a:p>
            <a:pPr algn="just"/>
            <a:r>
              <a:rPr lang="en-AU" sz="1100" b="1" dirty="0">
                <a:latin typeface="Arial Narrow" panose="020B0604020202020204" pitchFamily="34" charset="0"/>
                <a:cs typeface="Arial Narrow" panose="020B0604020202020204" pitchFamily="34" charset="0"/>
              </a:rPr>
              <a:t>1970s </a:t>
            </a:r>
            <a:r>
              <a:rPr lang="en-AU" sz="1000" dirty="0">
                <a:latin typeface="Arial Narrow" panose="020B0604020202020204" pitchFamily="34" charset="0"/>
                <a:cs typeface="Arial Narrow" panose="020B0604020202020204" pitchFamily="34" charset="0"/>
              </a:rPr>
              <a:t>The development of GPS lead to the ability to track drifters designed to follow the movement of surface waters. A drifter (unlike a float that is submerged) is an oceanographic device floating on the surface used to investigate ocean currents by tracking location. Because it’s on the surface, it can be tracked by satellite, often GPS. They also measure other parameters like sea surface temperature, salinity, barometric pressure, and wave height. </a:t>
            </a:r>
          </a:p>
        </p:txBody>
      </p:sp>
      <p:sp>
        <p:nvSpPr>
          <p:cNvPr id="15" name="TextBox 14">
            <a:extLst>
              <a:ext uri="{FF2B5EF4-FFF2-40B4-BE49-F238E27FC236}">
                <a16:creationId xmlns:a16="http://schemas.microsoft.com/office/drawing/2014/main" id="{C2D43FFD-3FF1-89E5-8AB0-4A9059BFD674}"/>
              </a:ext>
            </a:extLst>
          </p:cNvPr>
          <p:cNvSpPr txBox="1"/>
          <p:nvPr/>
        </p:nvSpPr>
        <p:spPr>
          <a:xfrm>
            <a:off x="552276" y="5399185"/>
            <a:ext cx="5753595" cy="923330"/>
          </a:xfrm>
          <a:prstGeom prst="rect">
            <a:avLst/>
          </a:prstGeom>
          <a:noFill/>
        </p:spPr>
        <p:txBody>
          <a:bodyPr wrap="square">
            <a:spAutoFit/>
          </a:bodyPr>
          <a:lstStyle/>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en-AU" sz="1000" b="1" u="none" strike="noStrike" kern="120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rPr>
              <a:t>1990s</a:t>
            </a:r>
            <a:r>
              <a:rPr kumimoji="0" lang="en-AU" sz="1000" u="none" strike="noStrike" kern="120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rPr>
              <a:t> </a:t>
            </a:r>
            <a:r>
              <a:rPr lang="en-AU" sz="1000" dirty="0">
                <a:latin typeface="Arial Narrow" panose="020B0604020202020204" pitchFamily="34" charset="0"/>
                <a:cs typeface="Arial Narrow" panose="020B0604020202020204" pitchFamily="34" charset="0"/>
              </a:rPr>
              <a:t>Radar/satellite altimeters (altimetry) are meters attached to satellites that measure the dips and rises in the sea height. They were the next major breakthrough with the launch of satellites on altimeter missions in the early 1990s. Interestingly, the surface of the ocean isn’t flat -- there are high spots and low spots. Satellite altimeters measure the ocean surface height in relation to mean sea level. The return time of the signal from the satellite back to earth gives a measure of distance to the surface. Altimetry data helps identify areas of upwelling and downwelling, the location of ocean current features, eddies and sea level rise. </a:t>
            </a:r>
            <a:endParaRPr lang="en-AU" sz="1000" dirty="0">
              <a:solidFill>
                <a:prstClr val="black"/>
              </a:solidFill>
              <a:latin typeface="Arial Narrow" panose="020B0604020202020204" pitchFamily="34" charset="0"/>
              <a:cs typeface="Arial Narrow" panose="020B0604020202020204" pitchFamily="34" charset="0"/>
            </a:endParaRPr>
          </a:p>
        </p:txBody>
      </p:sp>
      <p:sp>
        <p:nvSpPr>
          <p:cNvPr id="17" name="TextBox 16">
            <a:extLst>
              <a:ext uri="{FF2B5EF4-FFF2-40B4-BE49-F238E27FC236}">
                <a16:creationId xmlns:a16="http://schemas.microsoft.com/office/drawing/2014/main" id="{1E382019-A963-7F25-8661-6ECDB7E7B553}"/>
              </a:ext>
            </a:extLst>
          </p:cNvPr>
          <p:cNvSpPr txBox="1"/>
          <p:nvPr/>
        </p:nvSpPr>
        <p:spPr>
          <a:xfrm>
            <a:off x="552080" y="6387650"/>
            <a:ext cx="2708970" cy="1477328"/>
          </a:xfrm>
          <a:prstGeom prst="rect">
            <a:avLst/>
          </a:prstGeom>
          <a:noFill/>
        </p:spPr>
        <p:txBody>
          <a:bodyPr wrap="square">
            <a:spAutoFit/>
          </a:bodyPr>
          <a:lstStyle/>
          <a:p>
            <a:pPr marL="0" marR="0" lvl="0" indent="0" algn="just" defTabSz="914400" rtl="0" eaLnBrk="1" fontAlgn="auto" latinLnBrk="0" hangingPunct="1">
              <a:lnSpc>
                <a:spcPct val="90000"/>
              </a:lnSpc>
              <a:spcBef>
                <a:spcPts val="0"/>
              </a:spcBef>
              <a:spcAft>
                <a:spcPts val="600"/>
              </a:spcAft>
              <a:buClrTx/>
              <a:buSzTx/>
              <a:buFontTx/>
              <a:buNone/>
              <a:tabLst/>
              <a:defRPr/>
            </a:pPr>
            <a:r>
              <a:rPr lang="en-AU" sz="1000" b="1" dirty="0">
                <a:solidFill>
                  <a:prstClr val="black"/>
                </a:solidFill>
                <a:latin typeface="Arial Narrow" panose="020B0604020202020204" pitchFamily="34" charset="0"/>
                <a:cs typeface="Arial Narrow" panose="020B0604020202020204" pitchFamily="34" charset="0"/>
              </a:rPr>
              <a:t>2000s</a:t>
            </a:r>
            <a:r>
              <a:rPr lang="en-AU" sz="1000" dirty="0">
                <a:solidFill>
                  <a:prstClr val="black"/>
                </a:solidFill>
                <a:latin typeface="Arial Narrow" panose="020B0604020202020204" pitchFamily="34" charset="0"/>
                <a:cs typeface="Arial Narrow" panose="020B0604020202020204" pitchFamily="34" charset="0"/>
              </a:rPr>
              <a:t> </a:t>
            </a:r>
            <a:r>
              <a:rPr kumimoji="0" lang="en-AU" sz="1000" u="none" strike="noStrike" kern="120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rPr>
              <a:t>Argo Floats </a:t>
            </a:r>
            <a:r>
              <a:rPr lang="en-AU" sz="1000" dirty="0">
                <a:solidFill>
                  <a:prstClr val="black"/>
                </a:solidFill>
                <a:latin typeface="Arial Narrow" panose="020B0604020202020204" pitchFamily="34" charset="0"/>
                <a:cs typeface="Arial Narrow" panose="020B0604020202020204" pitchFamily="34" charset="0"/>
              </a:rPr>
              <a:t>- </a:t>
            </a:r>
            <a:r>
              <a:rPr kumimoji="0" lang="en-AU" sz="1000" u="none" strike="noStrike" kern="1200" cap="none" spc="0" normalizeH="0" baseline="0" noProof="0" dirty="0">
                <a:ln>
                  <a:noFill/>
                </a:ln>
                <a:solidFill>
                  <a:prstClr val="black"/>
                </a:solidFill>
                <a:effectLst/>
                <a:uLnTx/>
                <a:uFillTx/>
                <a:latin typeface="Arial Narrow" panose="020B0604020202020204" pitchFamily="34" charset="0"/>
                <a:cs typeface="Arial Narrow" panose="020B0604020202020204" pitchFamily="34" charset="0"/>
              </a:rPr>
              <a:t>Argo is a global array of 3,000 free-drifting profiling floats (underwater robots) that measure the temperature and salinity of the upper 2000m of the ocean. This allows, for the first time, continuous monitoring of the temperature, salinity, and velocity of the upper ocean, with all data being relayed and made publicly available within hours after collection. The name Argo was chosen to emphasize the strong complementary relationship of the global float array with the Jason satellite altimeter mission.</a:t>
            </a:r>
          </a:p>
        </p:txBody>
      </p:sp>
      <p:sp>
        <p:nvSpPr>
          <p:cNvPr id="20" name="Rectangle 19">
            <a:extLst>
              <a:ext uri="{FF2B5EF4-FFF2-40B4-BE49-F238E27FC236}">
                <a16:creationId xmlns:a16="http://schemas.microsoft.com/office/drawing/2014/main" id="{08FDE520-0B36-83FC-A871-DE467E14063E}"/>
              </a:ext>
            </a:extLst>
          </p:cNvPr>
          <p:cNvSpPr/>
          <p:nvPr/>
        </p:nvSpPr>
        <p:spPr>
          <a:xfrm>
            <a:off x="537036" y="8028383"/>
            <a:ext cx="5814204" cy="59638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D340226-F29C-218A-1D15-1E8F3E42E035}"/>
              </a:ext>
            </a:extLst>
          </p:cNvPr>
          <p:cNvSpPr txBox="1"/>
          <p:nvPr/>
        </p:nvSpPr>
        <p:spPr>
          <a:xfrm>
            <a:off x="515114" y="8109540"/>
            <a:ext cx="2272066" cy="430887"/>
          </a:xfrm>
          <a:prstGeom prst="rect">
            <a:avLst/>
          </a:prstGeom>
          <a:noFill/>
        </p:spPr>
        <p:txBody>
          <a:bodyPr wrap="square">
            <a:spAutoFit/>
          </a:bodyPr>
          <a:lstStyle/>
          <a:p>
            <a:pPr algn="ctr"/>
            <a:r>
              <a:rPr lang="en-AU" sz="1100" b="1" i="0" dirty="0">
                <a:solidFill>
                  <a:schemeClr val="bg1"/>
                </a:solidFill>
                <a:latin typeface="Arial Narrow" panose="020B0606020202030204" pitchFamily="34" charset="0"/>
              </a:rPr>
              <a:t>Question: What is the difference between a drifter and a float? Ans. </a:t>
            </a:r>
            <a:endParaRPr lang="en-AU" sz="1100" b="1" i="0" dirty="0">
              <a:solidFill>
                <a:schemeClr val="bg1"/>
              </a:solidFill>
              <a:effectLst/>
              <a:latin typeface="TideSans"/>
            </a:endParaRPr>
          </a:p>
        </p:txBody>
      </p:sp>
      <p:sp>
        <p:nvSpPr>
          <p:cNvPr id="22" name="Rectangle 21">
            <a:extLst>
              <a:ext uri="{FF2B5EF4-FFF2-40B4-BE49-F238E27FC236}">
                <a16:creationId xmlns:a16="http://schemas.microsoft.com/office/drawing/2014/main" id="{26D7AA7C-920F-9569-73A2-AC8ED4347E17}"/>
              </a:ext>
            </a:extLst>
          </p:cNvPr>
          <p:cNvSpPr/>
          <p:nvPr/>
        </p:nvSpPr>
        <p:spPr>
          <a:xfrm>
            <a:off x="2809102" y="8076222"/>
            <a:ext cx="3478335" cy="49389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Drifters only drift on the surface. Floats such as </a:t>
            </a:r>
            <a:r>
              <a:rPr lang="en-AU" sz="1200" dirty="0" err="1">
                <a:solidFill>
                  <a:schemeClr val="bg1">
                    <a:lumMod val="50000"/>
                  </a:schemeClr>
                </a:solidFill>
                <a:latin typeface="Comic Sans MS" panose="030F0702030302020204" pitchFamily="66" charset="0"/>
              </a:rPr>
              <a:t>argo</a:t>
            </a:r>
            <a:r>
              <a:rPr lang="en-AU" sz="1200" dirty="0">
                <a:solidFill>
                  <a:schemeClr val="bg1">
                    <a:lumMod val="50000"/>
                  </a:schemeClr>
                </a:solidFill>
                <a:latin typeface="Comic Sans MS" panose="030F0702030302020204" pitchFamily="66" charset="0"/>
              </a:rPr>
              <a:t> floats go underwater as well.</a:t>
            </a:r>
          </a:p>
        </p:txBody>
      </p:sp>
      <p:sp>
        <p:nvSpPr>
          <p:cNvPr id="7" name="Rectangle 6">
            <a:extLst>
              <a:ext uri="{FF2B5EF4-FFF2-40B4-BE49-F238E27FC236}">
                <a16:creationId xmlns:a16="http://schemas.microsoft.com/office/drawing/2014/main" id="{6CF4BAD8-DEB5-FF7C-A199-800AEAB33EB0}"/>
              </a:ext>
            </a:extLst>
          </p:cNvPr>
          <p:cNvSpPr/>
          <p:nvPr/>
        </p:nvSpPr>
        <p:spPr>
          <a:xfrm>
            <a:off x="603168" y="4347196"/>
            <a:ext cx="5651664" cy="266608"/>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601A51B-4B82-3A02-4767-AAED6F7E5AB7}"/>
              </a:ext>
            </a:extLst>
          </p:cNvPr>
          <p:cNvSpPr txBox="1"/>
          <p:nvPr/>
        </p:nvSpPr>
        <p:spPr>
          <a:xfrm>
            <a:off x="595422" y="4344773"/>
            <a:ext cx="5641890" cy="276999"/>
          </a:xfrm>
          <a:prstGeom prst="rect">
            <a:avLst/>
          </a:prstGeom>
          <a:noFill/>
        </p:spPr>
        <p:txBody>
          <a:bodyPr wrap="square">
            <a:spAutoFit/>
          </a:bodyPr>
          <a:lstStyle/>
          <a:p>
            <a:pPr algn="ctr"/>
            <a:r>
              <a:rPr lang="en-AU" sz="1200" b="1" i="1" dirty="0">
                <a:solidFill>
                  <a:schemeClr val="bg1"/>
                </a:solidFill>
                <a:latin typeface="Arial Narrow" panose="020B0606020202030204" pitchFamily="34" charset="0"/>
              </a:rPr>
              <a:t>Remote sensing </a:t>
            </a:r>
            <a:r>
              <a:rPr lang="en-AU" sz="1200" b="1" dirty="0">
                <a:solidFill>
                  <a:schemeClr val="bg1"/>
                </a:solidFill>
                <a:latin typeface="Arial Narrow" panose="020B0606020202030204" pitchFamily="34" charset="0"/>
              </a:rPr>
              <a:t>now enables us to “</a:t>
            </a:r>
            <a:r>
              <a:rPr lang="en-AU" sz="1200" b="1" i="1" dirty="0">
                <a:solidFill>
                  <a:schemeClr val="bg1"/>
                </a:solidFill>
                <a:latin typeface="Arial Narrow" panose="020B0606020202030204" pitchFamily="34" charset="0"/>
              </a:rPr>
              <a:t>sense</a:t>
            </a:r>
            <a:r>
              <a:rPr lang="en-AU" sz="1200" b="1" dirty="0">
                <a:solidFill>
                  <a:schemeClr val="bg1"/>
                </a:solidFill>
                <a:latin typeface="Arial Narrow" panose="020B0606020202030204" pitchFamily="34" charset="0"/>
              </a:rPr>
              <a:t>” ocean currents “</a:t>
            </a:r>
            <a:r>
              <a:rPr lang="en-AU" sz="1200" b="1" i="1" dirty="0">
                <a:solidFill>
                  <a:schemeClr val="bg1"/>
                </a:solidFill>
                <a:latin typeface="Arial Narrow" panose="020B0606020202030204" pitchFamily="34" charset="0"/>
              </a:rPr>
              <a:t>remotely</a:t>
            </a:r>
            <a:r>
              <a:rPr lang="en-AU" sz="1200" b="1" dirty="0">
                <a:solidFill>
                  <a:schemeClr val="bg1"/>
                </a:solidFill>
                <a:latin typeface="Arial Narrow" panose="020B0606020202030204" pitchFamily="34" charset="0"/>
              </a:rPr>
              <a:t>” using satellites etc.</a:t>
            </a:r>
            <a:endParaRPr lang="en-AU" sz="1200" b="1" i="0" dirty="0">
              <a:solidFill>
                <a:schemeClr val="bg1"/>
              </a:solidFill>
              <a:effectLst/>
              <a:latin typeface="TideSans"/>
            </a:endParaRPr>
          </a:p>
        </p:txBody>
      </p:sp>
      <p:pic>
        <p:nvPicPr>
          <p:cNvPr id="16" name="Picture 4" descr="Argo">
            <a:extLst>
              <a:ext uri="{FF2B5EF4-FFF2-40B4-BE49-F238E27FC236}">
                <a16:creationId xmlns:a16="http://schemas.microsoft.com/office/drawing/2014/main" id="{5A6D9079-85BB-0AC8-9FCB-6436A8DB23EC}"/>
              </a:ext>
            </a:extLst>
          </p:cNvPr>
          <p:cNvPicPr>
            <a:picLocks noChangeAspect="1" noChangeArrowheads="1"/>
          </p:cNvPicPr>
          <p:nvPr/>
        </p:nvPicPr>
        <p:blipFill>
          <a:blip r:embed="rId7" cstate="email">
            <a:extLst>
              <a:ext uri="{BEBA8EAE-BF5A-486C-A8C5-ECC9F3942E4B}">
                <a14:imgProps xmlns:a14="http://schemas.microsoft.com/office/drawing/2010/main">
                  <a14:imgLayer r:embed="rId8">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3288900" y="6395434"/>
            <a:ext cx="2930835" cy="149730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4F4181EA-9164-6AC4-1259-4DD3BCCA6055}"/>
              </a:ext>
            </a:extLst>
          </p:cNvPr>
          <p:cNvSpPr txBox="1"/>
          <p:nvPr/>
        </p:nvSpPr>
        <p:spPr>
          <a:xfrm>
            <a:off x="3227613" y="6347747"/>
            <a:ext cx="1512168" cy="215444"/>
          </a:xfrm>
          <a:prstGeom prst="rect">
            <a:avLst/>
          </a:prstGeom>
          <a:noFill/>
        </p:spPr>
        <p:txBody>
          <a:bodyPr wrap="square" rtlCol="0">
            <a:spAutoFit/>
          </a:bodyPr>
          <a:lstStyle/>
          <a:p>
            <a:r>
              <a:rPr lang="en-US" sz="800" dirty="0">
                <a:latin typeface="Arial Narrow" panose="020B0604020202020204" pitchFamily="34" charset="0"/>
                <a:cs typeface="Arial Narrow" panose="020B0604020202020204" pitchFamily="34" charset="0"/>
              </a:rPr>
              <a:t>Argo floats around the world</a:t>
            </a:r>
          </a:p>
        </p:txBody>
      </p:sp>
      <p:sp>
        <p:nvSpPr>
          <p:cNvPr id="14" name="TextBox 13">
            <a:extLst>
              <a:ext uri="{FF2B5EF4-FFF2-40B4-BE49-F238E27FC236}">
                <a16:creationId xmlns:a16="http://schemas.microsoft.com/office/drawing/2014/main" id="{1D83E2AC-3762-661D-8A9F-4ECED1909B8A}"/>
              </a:ext>
            </a:extLst>
          </p:cNvPr>
          <p:cNvSpPr txBox="1"/>
          <p:nvPr/>
        </p:nvSpPr>
        <p:spPr>
          <a:xfrm>
            <a:off x="6093296"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20</a:t>
            </a:r>
          </a:p>
        </p:txBody>
      </p:sp>
    </p:spTree>
    <p:extLst>
      <p:ext uri="{BB962C8B-B14F-4D97-AF65-F5344CB8AC3E}">
        <p14:creationId xmlns:p14="http://schemas.microsoft.com/office/powerpoint/2010/main" val="243495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268760" y="216714"/>
            <a:ext cx="4176464" cy="523220"/>
          </a:xfrm>
          <a:prstGeom prst="rect">
            <a:avLst/>
          </a:prstGeom>
          <a:noFill/>
        </p:spPr>
        <p:txBody>
          <a:bodyPr wrap="square" rtlCol="0">
            <a:spAutoFit/>
          </a:bodyPr>
          <a:lstStyle/>
          <a:p>
            <a:pPr algn="ctr"/>
            <a:r>
              <a:rPr lang="en-US" sz="2800" b="1" dirty="0">
                <a:latin typeface="Arial Narrow" pitchFamily="34" charset="0"/>
              </a:rPr>
              <a:t>Course Overview</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6" name="Rectangle 5"/>
          <p:cNvSpPr/>
          <p:nvPr/>
        </p:nvSpPr>
        <p:spPr>
          <a:xfrm>
            <a:off x="2280824" y="1199267"/>
            <a:ext cx="2304256" cy="504056"/>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tx1"/>
                </a:solidFill>
                <a:latin typeface="Arial Narrow" panose="020B0606020202030204" pitchFamily="34" charset="0"/>
              </a:rPr>
              <a:t>Marine Science</a:t>
            </a:r>
          </a:p>
        </p:txBody>
      </p:sp>
      <p:sp>
        <p:nvSpPr>
          <p:cNvPr id="7" name="Rectangle 6"/>
          <p:cNvSpPr/>
          <p:nvPr/>
        </p:nvSpPr>
        <p:spPr>
          <a:xfrm>
            <a:off x="508863" y="2051654"/>
            <a:ext cx="2924089" cy="375568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11 (this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 (</a:t>
            </a:r>
            <a:r>
              <a:rPr lang="en-AU" sz="1200" b="1" i="1" dirty="0">
                <a:solidFill>
                  <a:schemeClr val="tx1"/>
                </a:solidFill>
                <a:latin typeface="Arial Narrow" panose="020B0606020202030204" pitchFamily="34" charset="0"/>
              </a:rPr>
              <a:t>only</a:t>
            </a:r>
            <a:r>
              <a:rPr lang="en-AU" sz="1200" b="1" dirty="0">
                <a:solidFill>
                  <a:schemeClr val="tx1"/>
                </a:solidFill>
                <a:latin typeface="Arial Narrow" panose="020B0606020202030204" pitchFamily="34" charset="0"/>
              </a:rPr>
              <a:t> examines SU dot points)</a:t>
            </a:r>
          </a:p>
        </p:txBody>
      </p:sp>
      <p:sp>
        <p:nvSpPr>
          <p:cNvPr id="8" name="Rectangle 7"/>
          <p:cNvSpPr/>
          <p:nvPr/>
        </p:nvSpPr>
        <p:spPr>
          <a:xfrm>
            <a:off x="595588" y="2458269"/>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1</a:t>
            </a:r>
          </a:p>
          <a:p>
            <a:pPr algn="ctr"/>
            <a:r>
              <a:rPr lang="en-AU" sz="1200" b="1" dirty="0">
                <a:solidFill>
                  <a:schemeClr val="tx1"/>
                </a:solidFill>
                <a:latin typeface="Arial Narrow" panose="020B0606020202030204" pitchFamily="34" charset="0"/>
              </a:rPr>
              <a:t>Oceanography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An ocean planet</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The dynamic shore</a:t>
            </a:r>
          </a:p>
        </p:txBody>
      </p:sp>
      <p:sp>
        <p:nvSpPr>
          <p:cNvPr id="16" name="Rectangle 15"/>
          <p:cNvSpPr/>
          <p:nvPr/>
        </p:nvSpPr>
        <p:spPr>
          <a:xfrm>
            <a:off x="3455061" y="2051655"/>
            <a:ext cx="2924089" cy="375568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Year 12 (next booklet)</a:t>
            </a: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pPr algn="ctr"/>
            <a:endParaRPr lang="en-AU" sz="1600" b="1" dirty="0">
              <a:solidFill>
                <a:schemeClr val="tx1"/>
              </a:solidFill>
              <a:latin typeface="Arial Narrow" panose="020B0606020202030204" pitchFamily="34" charset="0"/>
            </a:endParaRPr>
          </a:p>
          <a:p>
            <a:endParaRPr lang="en-AU" sz="1600" b="1" dirty="0">
              <a:solidFill>
                <a:schemeClr val="tx1"/>
              </a:solidFill>
              <a:latin typeface="Arial Narrow" panose="020B0606020202030204" pitchFamily="34" charset="0"/>
            </a:endParaRPr>
          </a:p>
          <a:p>
            <a:r>
              <a:rPr lang="en-AU" sz="1600" b="1" dirty="0">
                <a:solidFill>
                  <a:schemeClr val="tx1"/>
                </a:solidFill>
                <a:latin typeface="Arial Narrow" panose="020B0606020202030204" pitchFamily="34" charset="0"/>
              </a:rPr>
              <a:t>Assessment </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Data Test 10%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Student Experiment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Research Investigation 20%</a:t>
            </a:r>
          </a:p>
          <a:p>
            <a:pPr marL="285750" indent="-285750">
              <a:buFont typeface="Arial" panose="020B0604020202020204" pitchFamily="34" charset="0"/>
              <a:buChar char="•"/>
            </a:pPr>
            <a:r>
              <a:rPr lang="en-AU" sz="1200" b="1" dirty="0">
                <a:solidFill>
                  <a:schemeClr val="tx1"/>
                </a:solidFill>
                <a:latin typeface="Arial Narrow" panose="020B0606020202030204" pitchFamily="34" charset="0"/>
              </a:rPr>
              <a:t>Exam 50% (</a:t>
            </a:r>
            <a:r>
              <a:rPr lang="en-AU" sz="1200" b="1" i="1" dirty="0">
                <a:solidFill>
                  <a:schemeClr val="tx1"/>
                </a:solidFill>
                <a:latin typeface="Arial Narrow" panose="020B0606020202030204" pitchFamily="34" charset="0"/>
              </a:rPr>
              <a:t>only </a:t>
            </a:r>
            <a:r>
              <a:rPr lang="en-AU" sz="1200" b="1" dirty="0">
                <a:solidFill>
                  <a:schemeClr val="tx1"/>
                </a:solidFill>
                <a:latin typeface="Arial Narrow" panose="020B0606020202030204" pitchFamily="34" charset="0"/>
              </a:rPr>
              <a:t>examines SU dot points)</a:t>
            </a:r>
          </a:p>
          <a:p>
            <a:endParaRPr lang="en-AU" sz="1600" b="1" dirty="0">
              <a:solidFill>
                <a:schemeClr val="tx1"/>
              </a:solidFill>
              <a:latin typeface="Arial Narrow" panose="020B0606020202030204" pitchFamily="34" charset="0"/>
            </a:endParaRPr>
          </a:p>
        </p:txBody>
      </p:sp>
      <p:sp>
        <p:nvSpPr>
          <p:cNvPr id="18" name="Rectangle 17"/>
          <p:cNvSpPr/>
          <p:nvPr/>
        </p:nvSpPr>
        <p:spPr>
          <a:xfrm>
            <a:off x="201121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2</a:t>
            </a:r>
          </a:p>
          <a:p>
            <a:pPr algn="ctr"/>
            <a:r>
              <a:rPr lang="en-AU" sz="1200" b="1" dirty="0">
                <a:solidFill>
                  <a:schemeClr val="tx1"/>
                </a:solidFill>
                <a:latin typeface="Arial Narrow" panose="020B0606020202030204" pitchFamily="34" charset="0"/>
              </a:rPr>
              <a:t>Marine Biology</a:t>
            </a: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Marine ecology and biodiversity</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Marine environmental management</a:t>
            </a:r>
          </a:p>
        </p:txBody>
      </p:sp>
      <p:sp>
        <p:nvSpPr>
          <p:cNvPr id="19" name="Rectangle 18"/>
          <p:cNvSpPr/>
          <p:nvPr/>
        </p:nvSpPr>
        <p:spPr>
          <a:xfrm>
            <a:off x="3538351"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3</a:t>
            </a:r>
          </a:p>
          <a:p>
            <a:pPr algn="ctr"/>
            <a:r>
              <a:rPr lang="en-AU" sz="1200" b="1" dirty="0">
                <a:solidFill>
                  <a:schemeClr val="tx1"/>
                </a:solidFill>
                <a:latin typeface="Arial Narrow" panose="020B0606020202030204" pitchFamily="34" charset="0"/>
              </a:rPr>
              <a:t>Marine systems – connections and change</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The reef and beyond</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Changes on the reef</a:t>
            </a:r>
          </a:p>
        </p:txBody>
      </p:sp>
      <p:sp>
        <p:nvSpPr>
          <p:cNvPr id="20" name="Rectangle 19"/>
          <p:cNvSpPr/>
          <p:nvPr/>
        </p:nvSpPr>
        <p:spPr>
          <a:xfrm>
            <a:off x="4959429" y="2453855"/>
            <a:ext cx="1355438" cy="22546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200" b="1" dirty="0">
                <a:solidFill>
                  <a:schemeClr val="tx1"/>
                </a:solidFill>
                <a:latin typeface="Arial Narrow" panose="020B0606020202030204" pitchFamily="34" charset="0"/>
              </a:rPr>
              <a:t>Unit 4</a:t>
            </a:r>
          </a:p>
          <a:p>
            <a:pPr algn="ctr"/>
            <a:r>
              <a:rPr lang="en-AU" sz="1200" b="1" dirty="0">
                <a:solidFill>
                  <a:schemeClr val="tx1"/>
                </a:solidFill>
                <a:latin typeface="Arial Narrow" panose="020B0606020202030204" pitchFamily="34" charset="0"/>
              </a:rPr>
              <a:t>Ocean issues and resource management</a:t>
            </a:r>
          </a:p>
          <a:p>
            <a:pPr algn="ctr"/>
            <a:endParaRPr lang="en-AU" sz="1200" dirty="0">
              <a:solidFill>
                <a:schemeClr val="tx1"/>
              </a:solidFill>
              <a:latin typeface="Arial Narrow" panose="020B0606020202030204" pitchFamily="34" charset="0"/>
            </a:endParaRP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1: Oceans of the future</a:t>
            </a:r>
          </a:p>
          <a:p>
            <a:pPr marL="171450" indent="-171450">
              <a:buFont typeface="Arial" panose="020B0604020202020204" pitchFamily="34" charset="0"/>
              <a:buChar char="•"/>
            </a:pPr>
            <a:r>
              <a:rPr lang="en-AU" sz="1200" dirty="0">
                <a:solidFill>
                  <a:schemeClr val="tx1"/>
                </a:solidFill>
                <a:latin typeface="Arial Narrow" panose="020B0606020202030204" pitchFamily="34" charset="0"/>
              </a:rPr>
              <a:t>Topic 2 Managing fisheries</a:t>
            </a:r>
          </a:p>
        </p:txBody>
      </p:sp>
      <p:cxnSp>
        <p:nvCxnSpPr>
          <p:cNvPr id="22" name="Straight Connector 21"/>
          <p:cNvCxnSpPr/>
          <p:nvPr/>
        </p:nvCxnSpPr>
        <p:spPr>
          <a:xfrm>
            <a:off x="1356346" y="1939882"/>
            <a:ext cx="42740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35634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630435"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688930"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93096" y="1939882"/>
            <a:ext cx="0" cy="1117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6" idx="2"/>
          </p:cNvCxnSpPr>
          <p:nvPr/>
        </p:nvCxnSpPr>
        <p:spPr>
          <a:xfrm>
            <a:off x="3432952" y="1703323"/>
            <a:ext cx="0" cy="2365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8863" y="6011868"/>
            <a:ext cx="5870287" cy="1446550"/>
          </a:xfrm>
          <a:prstGeom prst="rect">
            <a:avLst/>
          </a:prstGeom>
          <a:solidFill>
            <a:schemeClr val="bg1">
              <a:lumMod val="85000"/>
            </a:schemeClr>
          </a:solidFill>
        </p:spPr>
        <p:txBody>
          <a:bodyPr wrap="square" rtlCol="0">
            <a:spAutoFit/>
          </a:bodyPr>
          <a:lstStyle/>
          <a:p>
            <a:r>
              <a:rPr lang="en-AU" sz="1600" b="1" dirty="0">
                <a:latin typeface="Arial Narrow" panose="020B0606020202030204" pitchFamily="34" charset="0"/>
              </a:rPr>
              <a:t>Syllabus Objectives</a:t>
            </a:r>
          </a:p>
          <a:p>
            <a:pPr marL="228600" indent="-228600">
              <a:buAutoNum type="arabicPeriod"/>
            </a:pPr>
            <a:r>
              <a:rPr lang="en-AU" sz="1200" dirty="0">
                <a:latin typeface="Arial Narrow" panose="020B0606020202030204" pitchFamily="34" charset="0"/>
              </a:rPr>
              <a:t>Describe ideas and findings</a:t>
            </a:r>
          </a:p>
          <a:p>
            <a:pPr marL="228600" indent="-228600">
              <a:buAutoNum type="arabicPeriod"/>
            </a:pPr>
            <a:r>
              <a:rPr lang="en-AU" sz="1200" dirty="0">
                <a:latin typeface="Arial Narrow" panose="020B0606020202030204" pitchFamily="34" charset="0"/>
              </a:rPr>
              <a:t>Apply understanding</a:t>
            </a:r>
          </a:p>
          <a:p>
            <a:pPr marL="228600" indent="-228600">
              <a:buAutoNum type="arabicPeriod"/>
            </a:pPr>
            <a:r>
              <a:rPr lang="en-AU" sz="1200" dirty="0">
                <a:latin typeface="Arial Narrow" panose="020B0606020202030204" pitchFamily="34" charset="0"/>
              </a:rPr>
              <a:t>Analyse data</a:t>
            </a:r>
          </a:p>
          <a:p>
            <a:pPr marL="228600" indent="-228600">
              <a:buAutoNum type="arabicPeriod"/>
            </a:pPr>
            <a:r>
              <a:rPr lang="en-AU" sz="1200" dirty="0">
                <a:latin typeface="Arial Narrow" panose="020B0606020202030204" pitchFamily="34" charset="0"/>
              </a:rPr>
              <a:t>Interpret evidence</a:t>
            </a:r>
          </a:p>
          <a:p>
            <a:pPr marL="228600" indent="-228600">
              <a:buAutoNum type="arabicPeriod"/>
            </a:pPr>
            <a:r>
              <a:rPr lang="en-AU" sz="1200" dirty="0">
                <a:latin typeface="Arial Narrow" panose="020B0606020202030204" pitchFamily="34" charset="0"/>
              </a:rPr>
              <a:t>Evaluate conclusions, claims and processes</a:t>
            </a:r>
          </a:p>
          <a:p>
            <a:pPr marL="228600" indent="-228600">
              <a:buAutoNum type="arabicPeriod"/>
            </a:pPr>
            <a:r>
              <a:rPr lang="en-AU" sz="1200" dirty="0">
                <a:latin typeface="Arial Narrow" panose="020B0606020202030204" pitchFamily="34" charset="0"/>
              </a:rPr>
              <a:t>Investigate phenomena</a:t>
            </a:r>
          </a:p>
        </p:txBody>
      </p:sp>
      <p:sp>
        <p:nvSpPr>
          <p:cNvPr id="36" name="TextBox 35"/>
          <p:cNvSpPr txBox="1"/>
          <p:nvPr/>
        </p:nvSpPr>
        <p:spPr>
          <a:xfrm>
            <a:off x="482868" y="7662947"/>
            <a:ext cx="5870287" cy="892552"/>
          </a:xfrm>
          <a:prstGeom prst="rect">
            <a:avLst/>
          </a:prstGeom>
          <a:solidFill>
            <a:schemeClr val="bg1">
              <a:lumMod val="85000"/>
            </a:schemeClr>
          </a:solidFill>
        </p:spPr>
        <p:txBody>
          <a:bodyPr wrap="square" rtlCol="0">
            <a:spAutoFit/>
          </a:bodyPr>
          <a:lstStyle/>
          <a:p>
            <a:r>
              <a:rPr lang="en-AU" sz="1600" b="1" dirty="0">
                <a:latin typeface="Arial Narrow" panose="020B0606020202030204" pitchFamily="34" charset="0"/>
              </a:rPr>
              <a:t>Science Strands</a:t>
            </a:r>
          </a:p>
          <a:p>
            <a:pPr marL="228600" indent="-228600">
              <a:buAutoNum type="arabicPeriod"/>
            </a:pPr>
            <a:r>
              <a:rPr lang="en-AU" sz="1200" dirty="0">
                <a:latin typeface="Arial Narrow" panose="020B0606020202030204" pitchFamily="34" charset="0"/>
              </a:rPr>
              <a:t>Science understanding (SU) - this is the ONLY Strand that is assessed in the (50%) exam</a:t>
            </a:r>
          </a:p>
          <a:p>
            <a:pPr marL="228600" indent="-228600">
              <a:buAutoNum type="arabicPeriod"/>
            </a:pPr>
            <a:r>
              <a:rPr lang="en-AU" sz="1200" dirty="0">
                <a:latin typeface="Arial Narrow" panose="020B0606020202030204" pitchFamily="34" charset="0"/>
              </a:rPr>
              <a:t>Science as a human endeavour (SHE)</a:t>
            </a:r>
          </a:p>
          <a:p>
            <a:pPr marL="228600" indent="-228600">
              <a:buAutoNum type="arabicPeriod"/>
            </a:pPr>
            <a:r>
              <a:rPr lang="en-AU" sz="1200" dirty="0">
                <a:latin typeface="Arial Narrow" panose="020B0606020202030204" pitchFamily="34" charset="0"/>
              </a:rPr>
              <a:t>Science inquiry skills (SIS) </a:t>
            </a:r>
          </a:p>
        </p:txBody>
      </p:sp>
      <p:sp>
        <p:nvSpPr>
          <p:cNvPr id="25" name="TextBox 24">
            <a:extLst>
              <a:ext uri="{FF2B5EF4-FFF2-40B4-BE49-F238E27FC236}">
                <a16:creationId xmlns:a16="http://schemas.microsoft.com/office/drawing/2014/main" id="{51D5EFAE-5D7C-440E-BBC1-DCA18A285270}"/>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F37AE972-0174-9D67-2868-C041FF0BA294}"/>
              </a:ext>
            </a:extLst>
          </p:cNvPr>
          <p:cNvCxnSpPr>
            <a:cxnSpLocks/>
          </p:cNvCxnSpPr>
          <p:nvPr/>
        </p:nvCxnSpPr>
        <p:spPr>
          <a:xfrm flipH="1">
            <a:off x="554222" y="8849234"/>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36">
            <a:extLst>
              <a:ext uri="{FF2B5EF4-FFF2-40B4-BE49-F238E27FC236}">
                <a16:creationId xmlns:a16="http://schemas.microsoft.com/office/drawing/2014/main" id="{E2D839FD-7463-5E4E-75FE-C3B0F38BD468}"/>
              </a:ext>
            </a:extLst>
          </p:cNvPr>
          <p:cNvSpPr txBox="1"/>
          <p:nvPr/>
        </p:nvSpPr>
        <p:spPr>
          <a:xfrm>
            <a:off x="3017343" y="8856655"/>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Course Overview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B7F7DE4F-F82C-6BC6-17C5-90FE2764004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10" name="Picture 2" descr="Premium Vector | A black and white drawing of a sea turtle.">
            <a:extLst>
              <a:ext uri="{FF2B5EF4-FFF2-40B4-BE49-F238E27FC236}">
                <a16:creationId xmlns:a16="http://schemas.microsoft.com/office/drawing/2014/main" id="{1A671077-CCE7-2C8F-44E4-EF5E781B60D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0045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2776" y="103900"/>
            <a:ext cx="4178523" cy="923330"/>
          </a:xfrm>
          <a:prstGeom prst="rect">
            <a:avLst/>
          </a:prstGeom>
          <a:noFill/>
        </p:spPr>
        <p:txBody>
          <a:bodyPr wrap="square" rtlCol="0">
            <a:spAutoFit/>
          </a:bodyPr>
          <a:lstStyle/>
          <a:p>
            <a:r>
              <a:rPr lang="en-US" b="1" dirty="0">
                <a:latin typeface="Arial Narrow" pitchFamily="34" charset="0"/>
              </a:rPr>
              <a:t>12. Cloudy with a chance of meatballs </a:t>
            </a:r>
            <a:r>
              <a:rPr lang="en-US" sz="1600" b="1" dirty="0">
                <a:latin typeface="Arial Narrow" pitchFamily="34" charset="0"/>
              </a:rPr>
              <a:t>– </a:t>
            </a:r>
            <a:r>
              <a:rPr lang="en-US" sz="900" dirty="0">
                <a:latin typeface="Arial Narrow" pitchFamily="34" charset="0"/>
              </a:rPr>
              <a:t>Consider that contemporary weather predictions are based on computer models but still rely on human input to determine the most accurate and reliable forecast. Consider how this scientific knowledge enables scientists to inform decision-making for coastline management and marine industries</a:t>
            </a:r>
            <a:r>
              <a:rPr lang="en-US" sz="900" dirty="0">
                <a:highlight>
                  <a:srgbClr val="FFFF00"/>
                </a:highlight>
                <a:latin typeface="Arial Narrow" pitchFamily="34" charset="0"/>
              </a:rPr>
              <a:t>.</a:t>
            </a:r>
            <a:endParaRPr lang="en-US" sz="1100" i="1" dirty="0">
              <a:highlight>
                <a:srgbClr val="FFFF00"/>
              </a:highlight>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4" name="Straight Connector 3">
            <a:extLst>
              <a:ext uri="{FF2B5EF4-FFF2-40B4-BE49-F238E27FC236}">
                <a16:creationId xmlns:a16="http://schemas.microsoft.com/office/drawing/2014/main" id="{2FEDB3B6-F584-5870-6E14-1637591FBF76}"/>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36">
            <a:extLst>
              <a:ext uri="{FF2B5EF4-FFF2-40B4-BE49-F238E27FC236}">
                <a16:creationId xmlns:a16="http://schemas.microsoft.com/office/drawing/2014/main" id="{D43B5CA2-A90D-7EB4-20BC-A45A3664DEF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6" name="TextBox 36">
            <a:extLst>
              <a:ext uri="{FF2B5EF4-FFF2-40B4-BE49-F238E27FC236}">
                <a16:creationId xmlns:a16="http://schemas.microsoft.com/office/drawing/2014/main" id="{FB5F1390-8DE4-F510-655B-33D5EF814C0E}"/>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as a Human Endeavour                                               </a:t>
            </a:r>
            <a:endParaRPr lang="en-AU" sz="1100" b="1" dirty="0">
              <a:latin typeface="Arial Narrow" pitchFamily="34" charset="0"/>
            </a:endParaRPr>
          </a:p>
        </p:txBody>
      </p:sp>
      <p:sp>
        <p:nvSpPr>
          <p:cNvPr id="2" name="TextBox 1">
            <a:extLst>
              <a:ext uri="{FF2B5EF4-FFF2-40B4-BE49-F238E27FC236}">
                <a16:creationId xmlns:a16="http://schemas.microsoft.com/office/drawing/2014/main" id="{B1D11D4F-32AD-26F9-F9D5-357883BDA6F6}"/>
              </a:ext>
            </a:extLst>
          </p:cNvPr>
          <p:cNvSpPr txBox="1"/>
          <p:nvPr/>
        </p:nvSpPr>
        <p:spPr>
          <a:xfrm>
            <a:off x="508692" y="1029486"/>
            <a:ext cx="5857255" cy="2254463"/>
          </a:xfrm>
          <a:prstGeom prst="rect">
            <a:avLst/>
          </a:prstGeom>
          <a:noFill/>
        </p:spPr>
        <p:txBody>
          <a:bodyPr wrap="square">
            <a:spAutoFit/>
          </a:bodyPr>
          <a:lstStyle/>
          <a:p>
            <a:r>
              <a:rPr lang="en-AU" sz="1400" b="1" dirty="0">
                <a:solidFill>
                  <a:srgbClr val="040C28"/>
                </a:solidFill>
                <a:effectLst/>
                <a:latin typeface="Arial Narrow" panose="020B0606020202030204" pitchFamily="34" charset="0"/>
              </a:rPr>
              <a:t>Weather models</a:t>
            </a:r>
          </a:p>
          <a:p>
            <a:r>
              <a:rPr lang="en-AU" sz="1150" dirty="0">
                <a:solidFill>
                  <a:srgbClr val="040C28"/>
                </a:solidFill>
                <a:effectLst/>
                <a:latin typeface="Arial Narrow" panose="020B0606020202030204" pitchFamily="34" charset="0"/>
              </a:rPr>
              <a:t>A weather model is the main tool used to forecast weather. How does it work? First, we have weather instruments </a:t>
            </a:r>
            <a:r>
              <a:rPr lang="en-AU" sz="1150" dirty="0">
                <a:solidFill>
                  <a:srgbClr val="040C28"/>
                </a:solidFill>
                <a:latin typeface="Arial Narrow" panose="020B0606020202030204" pitchFamily="34" charset="0"/>
              </a:rPr>
              <a:t>that</a:t>
            </a:r>
            <a:r>
              <a:rPr lang="en-AU" sz="1150" dirty="0">
                <a:solidFill>
                  <a:srgbClr val="040C28"/>
                </a:solidFill>
                <a:effectLst/>
                <a:latin typeface="Arial Narrow" panose="020B0606020202030204" pitchFamily="34" charset="0"/>
              </a:rPr>
              <a:t> collect weather data (from weather stations, radars, satellites and other weather instruments). Then, it’s time to make a weather forecast from </a:t>
            </a:r>
            <a:r>
              <a:rPr lang="en-AU" sz="1150" dirty="0">
                <a:solidFill>
                  <a:srgbClr val="040C28"/>
                </a:solidFill>
                <a:latin typeface="Arial Narrow" panose="020B0606020202030204" pitchFamily="34" charset="0"/>
              </a:rPr>
              <a:t>all that data</a:t>
            </a:r>
            <a:r>
              <a:rPr lang="en-AU" sz="1150" dirty="0">
                <a:solidFill>
                  <a:srgbClr val="040C28"/>
                </a:solidFill>
                <a:effectLst/>
                <a:latin typeface="Arial Narrow" panose="020B0606020202030204" pitchFamily="34" charset="0"/>
              </a:rPr>
              <a:t>. How do we do that? </a:t>
            </a:r>
            <a:r>
              <a:rPr lang="en-AU" sz="1150" dirty="0">
                <a:solidFill>
                  <a:srgbClr val="040C28"/>
                </a:solidFill>
                <a:latin typeface="Arial Narrow" panose="020B0606020202030204" pitchFamily="34" charset="0"/>
              </a:rPr>
              <a:t>We add the data to a bunch of mathematical equations. However, there’s so many mathematical equations involved – all complex of course - that it takes a powerful computer model to make sense of it all. Thus, a weather model is a special computer program that solves very complex mathematical equations for the purpose of making a weather forecast. Importantly, there’s more than one weather model. Popular models include: the ADFD model (Australian Digital Forecast Database), GFS (Global Forecast System) and the ECMWF (European Centre for Medium-Range Weather Forecasts). Each model has different equations. They can take hours to solve. When finished, the results are available to download. Weather forecast apps such as </a:t>
            </a:r>
            <a:r>
              <a:rPr lang="en-AU" sz="1150" dirty="0" err="1">
                <a:solidFill>
                  <a:srgbClr val="040C28"/>
                </a:solidFill>
                <a:latin typeface="Arial Narrow" panose="020B0606020202030204" pitchFamily="34" charset="0"/>
              </a:rPr>
              <a:t>Windy.com</a:t>
            </a:r>
            <a:r>
              <a:rPr lang="en-AU" sz="1150" dirty="0">
                <a:solidFill>
                  <a:srgbClr val="040C28"/>
                </a:solidFill>
                <a:latin typeface="Arial Narrow" panose="020B0606020202030204" pitchFamily="34" charset="0"/>
              </a:rPr>
              <a:t> download the data to make their forecasts. Some downloads are free. Others cost money</a:t>
            </a:r>
            <a:r>
              <a:rPr lang="en-AU" sz="1150" baseline="30000" dirty="0">
                <a:solidFill>
                  <a:srgbClr val="040C28"/>
                </a:solidFill>
                <a:latin typeface="Arial Narrow" panose="020B0606020202030204" pitchFamily="34" charset="0"/>
              </a:rPr>
              <a:t>[1]</a:t>
            </a:r>
            <a:r>
              <a:rPr lang="en-AU" sz="1150" dirty="0">
                <a:solidFill>
                  <a:srgbClr val="040C28"/>
                </a:solidFill>
                <a:latin typeface="Arial Narrow" panose="020B0606020202030204" pitchFamily="34" charset="0"/>
              </a:rPr>
              <a:t>. </a:t>
            </a:r>
            <a:endParaRPr lang="en-US" sz="1150" dirty="0">
              <a:latin typeface="Arial Narrow" panose="020B0606020202030204" pitchFamily="34" charset="0"/>
            </a:endParaRPr>
          </a:p>
        </p:txBody>
      </p:sp>
      <p:pic>
        <p:nvPicPr>
          <p:cNvPr id="1028" name="Picture 4">
            <a:extLst>
              <a:ext uri="{FF2B5EF4-FFF2-40B4-BE49-F238E27FC236}">
                <a16:creationId xmlns:a16="http://schemas.microsoft.com/office/drawing/2014/main" id="{20307A2F-DBFF-CFD4-3AF8-32875818B1BF}"/>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64258" y="3313665"/>
            <a:ext cx="5770386" cy="334067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94A3189-0042-D5D9-5EAB-49FACFD832F4}"/>
              </a:ext>
            </a:extLst>
          </p:cNvPr>
          <p:cNvSpPr txBox="1"/>
          <p:nvPr/>
        </p:nvSpPr>
        <p:spPr>
          <a:xfrm>
            <a:off x="458629" y="8516240"/>
            <a:ext cx="5889078" cy="307777"/>
          </a:xfrm>
          <a:prstGeom prst="rect">
            <a:avLst/>
          </a:prstGeom>
          <a:noFill/>
        </p:spPr>
        <p:txBody>
          <a:bodyPr wrap="square">
            <a:spAutoFit/>
          </a:bodyPr>
          <a:lstStyle/>
          <a:p>
            <a:r>
              <a:rPr lang="en-US" sz="700" baseline="30000" dirty="0">
                <a:latin typeface="Arial Narrow" panose="020B0606020202030204" pitchFamily="34" charset="0"/>
              </a:rPr>
              <a:t>[1] </a:t>
            </a:r>
            <a:r>
              <a:rPr lang="en-US" sz="700" dirty="0" err="1">
                <a:latin typeface="Arial Narrow" panose="020B0606020202030204" pitchFamily="34" charset="0"/>
              </a:rPr>
              <a:t>FishRanger.com</a:t>
            </a:r>
            <a:r>
              <a:rPr lang="en-US" sz="700" dirty="0">
                <a:latin typeface="Arial Narrow" panose="020B0606020202030204" pitchFamily="34" charset="0"/>
              </a:rPr>
              <a:t> (2023). Weather Site Data Source Comparison. Accessed 11.07.2023 from: https://</a:t>
            </a:r>
            <a:r>
              <a:rPr lang="en-US" sz="700" dirty="0" err="1">
                <a:latin typeface="Arial Narrow" panose="020B0606020202030204" pitchFamily="34" charset="0"/>
              </a:rPr>
              <a:t>www.fishranger.com.au</a:t>
            </a:r>
            <a:r>
              <a:rPr lang="en-US" sz="700" dirty="0">
                <a:latin typeface="Arial Narrow" panose="020B0606020202030204" pitchFamily="34" charset="0"/>
              </a:rPr>
              <a:t>/</a:t>
            </a:r>
            <a:r>
              <a:rPr lang="en-US" sz="700" dirty="0" err="1">
                <a:latin typeface="Arial Narrow" panose="020B0606020202030204" pitchFamily="34" charset="0"/>
              </a:rPr>
              <a:t>weather_site_data_source_comparison</a:t>
            </a:r>
            <a:endParaRPr lang="en-US" sz="700" dirty="0">
              <a:latin typeface="Arial Narrow" panose="020B0606020202030204" pitchFamily="34" charset="0"/>
            </a:endParaRPr>
          </a:p>
          <a:p>
            <a:r>
              <a:rPr lang="en-US" sz="700" baseline="30000" dirty="0">
                <a:latin typeface="Arial Narrow" panose="020B0606020202030204" pitchFamily="34" charset="0"/>
              </a:rPr>
              <a:t>[2] </a:t>
            </a:r>
            <a:r>
              <a:rPr lang="en-US" sz="700" dirty="0" err="1">
                <a:latin typeface="Arial Narrow" panose="020B0606020202030204" pitchFamily="34" charset="0"/>
              </a:rPr>
              <a:t>Windy.com</a:t>
            </a:r>
            <a:r>
              <a:rPr lang="en-US" sz="700" dirty="0">
                <a:latin typeface="Arial Narrow" panose="020B0606020202030204" pitchFamily="34" charset="0"/>
              </a:rPr>
              <a:t> (2023). Accessed 11.07.2023 from: https://</a:t>
            </a:r>
            <a:r>
              <a:rPr lang="en-US" sz="700" dirty="0" err="1">
                <a:latin typeface="Arial Narrow" panose="020B0606020202030204" pitchFamily="34" charset="0"/>
              </a:rPr>
              <a:t>www.windy.com</a:t>
            </a:r>
            <a:r>
              <a:rPr lang="en-US" sz="700" dirty="0">
                <a:latin typeface="Arial Narrow" panose="020B0606020202030204" pitchFamily="34" charset="0"/>
              </a:rPr>
              <a:t>/?-27.474,153.022,5,i:pressure</a:t>
            </a:r>
          </a:p>
        </p:txBody>
      </p:sp>
      <p:sp>
        <p:nvSpPr>
          <p:cNvPr id="9" name="TextBox 8">
            <a:extLst>
              <a:ext uri="{FF2B5EF4-FFF2-40B4-BE49-F238E27FC236}">
                <a16:creationId xmlns:a16="http://schemas.microsoft.com/office/drawing/2014/main" id="{3784CDEA-B159-3402-7DB8-E675F60C0FD8}"/>
              </a:ext>
            </a:extLst>
          </p:cNvPr>
          <p:cNvSpPr txBox="1"/>
          <p:nvPr/>
        </p:nvSpPr>
        <p:spPr>
          <a:xfrm>
            <a:off x="508692" y="6684060"/>
            <a:ext cx="2920308" cy="1369606"/>
          </a:xfrm>
          <a:prstGeom prst="rect">
            <a:avLst/>
          </a:prstGeom>
          <a:noFill/>
        </p:spPr>
        <p:txBody>
          <a:bodyPr wrap="square">
            <a:spAutoFit/>
          </a:bodyPr>
          <a:lstStyle/>
          <a:p>
            <a:r>
              <a:rPr lang="en-AU" sz="1400" b="1" dirty="0">
                <a:solidFill>
                  <a:srgbClr val="040C28"/>
                </a:solidFill>
                <a:latin typeface="Arial Narrow" panose="020B0606020202030204" pitchFamily="34" charset="0"/>
              </a:rPr>
              <a:t>Weather Site Data Source Comparison</a:t>
            </a:r>
            <a:endParaRPr lang="en-AU" sz="1400" b="1" dirty="0">
              <a:solidFill>
                <a:srgbClr val="040C28"/>
              </a:solidFill>
              <a:effectLst/>
              <a:latin typeface="Arial Narrow" panose="020B0606020202030204" pitchFamily="34" charset="0"/>
            </a:endParaRPr>
          </a:p>
          <a:p>
            <a:r>
              <a:rPr lang="en-US" sz="1150" dirty="0">
                <a:latin typeface="Arial Narrow" panose="020B0606020202030204" pitchFamily="34" charset="0"/>
              </a:rPr>
              <a:t>On </a:t>
            </a:r>
            <a:r>
              <a:rPr lang="en-US" sz="1150" dirty="0" err="1">
                <a:latin typeface="Arial Narrow" panose="020B0606020202030204" pitchFamily="34" charset="0"/>
              </a:rPr>
              <a:t>Windy.com</a:t>
            </a:r>
            <a:r>
              <a:rPr lang="en-US" sz="1150" dirty="0">
                <a:latin typeface="Arial Narrow" panose="020B0606020202030204" pitchFamily="34" charset="0"/>
              </a:rPr>
              <a:t> you can choose which model to use! Click your location on their map, then click on the down arrow, look at the bottom of the screen and click on ‘Compare’ </a:t>
            </a:r>
            <a:r>
              <a:rPr lang="en-US" sz="1150" baseline="30000" dirty="0">
                <a:latin typeface="Arial Narrow" panose="020B0606020202030204" pitchFamily="34" charset="0"/>
              </a:rPr>
              <a:t>[2]</a:t>
            </a:r>
            <a:r>
              <a:rPr lang="en-US" sz="1150" dirty="0">
                <a:latin typeface="Arial Narrow" panose="020B0606020202030204" pitchFamily="34" charset="0"/>
              </a:rPr>
              <a:t>.</a:t>
            </a:r>
            <a:endParaRPr lang="en-US" sz="1150" baseline="30000" dirty="0">
              <a:latin typeface="Arial Narrow" panose="020B0606020202030204" pitchFamily="34" charset="0"/>
            </a:endParaRPr>
          </a:p>
          <a:p>
            <a:pPr marL="171450" indent="-171450">
              <a:buFont typeface="Arial" panose="020B0604020202020204" pitchFamily="34" charset="0"/>
              <a:buChar char="•"/>
            </a:pPr>
            <a:endParaRPr lang="en-US" sz="1150" dirty="0">
              <a:latin typeface="Arial Narrow" panose="020B0606020202030204" pitchFamily="34" charset="0"/>
            </a:endParaRPr>
          </a:p>
          <a:p>
            <a:pPr marL="171450" indent="-171450">
              <a:buFont typeface="Arial" panose="020B0604020202020204" pitchFamily="34" charset="0"/>
              <a:buChar char="•"/>
            </a:pPr>
            <a:endParaRPr lang="en-US" sz="1150" dirty="0">
              <a:latin typeface="Arial Narrow" panose="020B0606020202030204" pitchFamily="34" charset="0"/>
            </a:endParaRPr>
          </a:p>
        </p:txBody>
      </p:sp>
      <p:pic>
        <p:nvPicPr>
          <p:cNvPr id="12" name="Picture 11">
            <a:extLst>
              <a:ext uri="{FF2B5EF4-FFF2-40B4-BE49-F238E27FC236}">
                <a16:creationId xmlns:a16="http://schemas.microsoft.com/office/drawing/2014/main" id="{D12DC71B-7BA8-3FD0-33FF-2C56DEF5D4EB}"/>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500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598340" y="6710948"/>
            <a:ext cx="2736304" cy="1735751"/>
          </a:xfrm>
          <a:prstGeom prst="rect">
            <a:avLst/>
          </a:prstGeom>
          <a:ln>
            <a:solidFill>
              <a:schemeClr val="tx1"/>
            </a:solidFill>
          </a:ln>
        </p:spPr>
      </p:pic>
      <p:sp>
        <p:nvSpPr>
          <p:cNvPr id="13" name="Oval 12">
            <a:extLst>
              <a:ext uri="{FF2B5EF4-FFF2-40B4-BE49-F238E27FC236}">
                <a16:creationId xmlns:a16="http://schemas.microsoft.com/office/drawing/2014/main" id="{1F6EACF5-0AB8-DE68-D947-F6223B453011}"/>
              </a:ext>
            </a:extLst>
          </p:cNvPr>
          <p:cNvSpPr/>
          <p:nvPr/>
        </p:nvSpPr>
        <p:spPr>
          <a:xfrm>
            <a:off x="5486430" y="8316416"/>
            <a:ext cx="462850" cy="216024"/>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a:extLst>
              <a:ext uri="{FF2B5EF4-FFF2-40B4-BE49-F238E27FC236}">
                <a16:creationId xmlns:a16="http://schemas.microsoft.com/office/drawing/2014/main" id="{B1439353-C817-800B-9963-53BF26CD6785}"/>
              </a:ext>
            </a:extLst>
          </p:cNvPr>
          <p:cNvSpPr/>
          <p:nvPr/>
        </p:nvSpPr>
        <p:spPr>
          <a:xfrm>
            <a:off x="5514624" y="7926772"/>
            <a:ext cx="390842" cy="360040"/>
          </a:xfrm>
          <a:prstGeom prst="down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62EAB1F-988F-DC36-40B1-ADA96FDF36FA}"/>
              </a:ext>
            </a:extLst>
          </p:cNvPr>
          <p:cNvSpPr/>
          <p:nvPr/>
        </p:nvSpPr>
        <p:spPr>
          <a:xfrm>
            <a:off x="564258" y="7740352"/>
            <a:ext cx="2894924" cy="70634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34E088B-A0A7-14C9-6C5F-C89578C4D1B4}"/>
              </a:ext>
            </a:extLst>
          </p:cNvPr>
          <p:cNvSpPr txBox="1"/>
          <p:nvPr/>
        </p:nvSpPr>
        <p:spPr>
          <a:xfrm>
            <a:off x="712522" y="7949937"/>
            <a:ext cx="2864909"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Activity: compare models on </a:t>
            </a:r>
            <a:r>
              <a:rPr lang="en-US" sz="1200" b="1" dirty="0" err="1">
                <a:solidFill>
                  <a:schemeClr val="bg1"/>
                </a:solidFill>
                <a:latin typeface="Arial Narrow" panose="020B0606020202030204" pitchFamily="34" charset="0"/>
              </a:rPr>
              <a:t>Windy.com</a:t>
            </a:r>
            <a:endParaRPr lang="en-US" sz="1200" b="1" dirty="0">
              <a:solidFill>
                <a:schemeClr val="bg1"/>
              </a:solidFill>
              <a:latin typeface="Arial Narrow" panose="020B0606020202030204" pitchFamily="34" charset="0"/>
            </a:endParaRPr>
          </a:p>
        </p:txBody>
      </p:sp>
      <p:sp>
        <p:nvSpPr>
          <p:cNvPr id="3" name="TextBox 2">
            <a:extLst>
              <a:ext uri="{FF2B5EF4-FFF2-40B4-BE49-F238E27FC236}">
                <a16:creationId xmlns:a16="http://schemas.microsoft.com/office/drawing/2014/main" id="{03EB50DF-DED5-BB68-7007-F5AE82C4B442}"/>
              </a:ext>
            </a:extLst>
          </p:cNvPr>
          <p:cNvSpPr txBox="1"/>
          <p:nvPr/>
        </p:nvSpPr>
        <p:spPr>
          <a:xfrm>
            <a:off x="6133113"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21</a:t>
            </a:r>
          </a:p>
        </p:txBody>
      </p:sp>
    </p:spTree>
    <p:extLst>
      <p:ext uri="{BB962C8B-B14F-4D97-AF65-F5344CB8AC3E}">
        <p14:creationId xmlns:p14="http://schemas.microsoft.com/office/powerpoint/2010/main" val="692940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412776" y="103900"/>
            <a:ext cx="4178523" cy="877163"/>
          </a:xfrm>
          <a:prstGeom prst="rect">
            <a:avLst/>
          </a:prstGeom>
          <a:noFill/>
        </p:spPr>
        <p:txBody>
          <a:bodyPr wrap="square" rtlCol="0">
            <a:spAutoFit/>
          </a:bodyPr>
          <a:lstStyle/>
          <a:p>
            <a:r>
              <a:rPr lang="en-US" b="1" dirty="0">
                <a:latin typeface="Arial Narrow" pitchFamily="34" charset="0"/>
              </a:rPr>
              <a:t>13. Dodgy Debris </a:t>
            </a:r>
            <a:r>
              <a:rPr lang="en-US" sz="1600" b="1" dirty="0">
                <a:latin typeface="Arial Narrow" pitchFamily="34" charset="0"/>
              </a:rPr>
              <a:t>– </a:t>
            </a:r>
            <a:r>
              <a:rPr lang="en-US" sz="1100" dirty="0">
                <a:latin typeface="Arial Narrow" pitchFamily="34" charset="0"/>
              </a:rPr>
              <a:t>Appreciate that marine debris accumulation is a global phenomenon (e.g. ‘The Great Pacific Garbage Patch’). Consider how the causes and solutions (i.e. the use of scientific knowledge) of this issue are influenced by social, economic, cultural and ethical considerations</a:t>
            </a:r>
            <a:endParaRPr lang="en-US" sz="1100" i="1" dirty="0">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591299" y="215741"/>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2" name="Straight Connector 1">
            <a:extLst>
              <a:ext uri="{FF2B5EF4-FFF2-40B4-BE49-F238E27FC236}">
                <a16:creationId xmlns:a16="http://schemas.microsoft.com/office/drawing/2014/main" id="{0EDE6D03-D220-415B-CF29-C278D805C4CD}"/>
              </a:ext>
            </a:extLst>
          </p:cNvPr>
          <p:cNvCxnSpPr>
            <a:cxnSpLocks/>
          </p:cNvCxnSpPr>
          <p:nvPr/>
        </p:nvCxnSpPr>
        <p:spPr>
          <a:xfrm flipH="1">
            <a:off x="537036" y="8820473"/>
            <a:ext cx="5705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36">
            <a:extLst>
              <a:ext uri="{FF2B5EF4-FFF2-40B4-BE49-F238E27FC236}">
                <a16:creationId xmlns:a16="http://schemas.microsoft.com/office/drawing/2014/main" id="{B8D7DAC7-4752-31C3-1EFD-6E057BFFA803}"/>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4" name="TextBox 36">
            <a:extLst>
              <a:ext uri="{FF2B5EF4-FFF2-40B4-BE49-F238E27FC236}">
                <a16:creationId xmlns:a16="http://schemas.microsoft.com/office/drawing/2014/main" id="{2CB4DD76-CD89-61EE-3274-5DBB11F5A173}"/>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as a Human Endeavour                                               </a:t>
            </a:r>
            <a:endParaRPr lang="en-AU" sz="1100" b="1" dirty="0">
              <a:latin typeface="Arial Narrow" pitchFamily="34" charset="0"/>
            </a:endParaRPr>
          </a:p>
        </p:txBody>
      </p:sp>
      <p:pic>
        <p:nvPicPr>
          <p:cNvPr id="2050" name="Picture 2" descr="The Size and Location of the Great Pacific Garbage Patch [OC] :  r/dataisbeautiful">
            <a:extLst>
              <a:ext uri="{FF2B5EF4-FFF2-40B4-BE49-F238E27FC236}">
                <a16:creationId xmlns:a16="http://schemas.microsoft.com/office/drawing/2014/main" id="{B99D3B0E-B3BA-C304-FDE4-27B4E2E47801}"/>
              </a:ext>
            </a:extLst>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bwMode="auto">
          <a:xfrm>
            <a:off x="578123" y="1023303"/>
            <a:ext cx="5663955" cy="36207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3D999C-21D6-EBD0-6469-98BCEEB5FE0D}"/>
              </a:ext>
            </a:extLst>
          </p:cNvPr>
          <p:cNvSpPr txBox="1"/>
          <p:nvPr/>
        </p:nvSpPr>
        <p:spPr>
          <a:xfrm>
            <a:off x="491677" y="4644009"/>
            <a:ext cx="5792495" cy="461665"/>
          </a:xfrm>
          <a:prstGeom prst="rect">
            <a:avLst/>
          </a:prstGeom>
          <a:noFill/>
        </p:spPr>
        <p:txBody>
          <a:bodyPr wrap="square">
            <a:spAutoFit/>
          </a:bodyPr>
          <a:lstStyle/>
          <a:p>
            <a:r>
              <a:rPr lang="en-US" sz="800" dirty="0">
                <a:latin typeface="Arial Narrow" panose="020B0606020202030204" pitchFamily="34" charset="0"/>
                <a:cs typeface="Arial" panose="020B0604020202020204" pitchFamily="34" charset="0"/>
              </a:rPr>
              <a:t>Above: The Great Pacific Garbage Patch. Source: https://</a:t>
            </a:r>
            <a:r>
              <a:rPr lang="en-US" sz="800" dirty="0" err="1">
                <a:latin typeface="Arial Narrow" panose="020B0606020202030204" pitchFamily="34" charset="0"/>
                <a:cs typeface="Arial" panose="020B0604020202020204" pitchFamily="34" charset="0"/>
              </a:rPr>
              <a:t>theoceancleanup.com</a:t>
            </a:r>
            <a:r>
              <a:rPr lang="en-US" sz="800" dirty="0">
                <a:latin typeface="Arial Narrow" panose="020B0606020202030204" pitchFamily="34" charset="0"/>
                <a:cs typeface="Arial" panose="020B0604020202020204" pitchFamily="34" charset="0"/>
              </a:rPr>
              <a:t>/    </a:t>
            </a:r>
          </a:p>
          <a:p>
            <a:r>
              <a:rPr lang="en-US" sz="800" dirty="0">
                <a:latin typeface="Arial Narrow" panose="020B0606020202030204" pitchFamily="34" charset="0"/>
                <a:cs typeface="Arial" panose="020B0604020202020204" pitchFamily="34" charset="0"/>
              </a:rPr>
              <a:t>Below: Cocos (Keeling) Island swamped by plastic from Indonesia. Source: https://</a:t>
            </a:r>
            <a:r>
              <a:rPr lang="en-US" sz="800" dirty="0" err="1">
                <a:latin typeface="Arial Narrow" panose="020B0606020202030204" pitchFamily="34" charset="0"/>
                <a:cs typeface="Arial" panose="020B0604020202020204" pitchFamily="34" charset="0"/>
              </a:rPr>
              <a:t>www.abc.net.au</a:t>
            </a:r>
            <a:r>
              <a:rPr lang="en-US" sz="800" dirty="0">
                <a:latin typeface="Arial Narrow" panose="020B0606020202030204" pitchFamily="34" charset="0"/>
                <a:cs typeface="Arial" panose="020B0604020202020204" pitchFamily="34" charset="0"/>
              </a:rPr>
              <a:t>/news/science/2023-03-17/ocean-cleanup-plastic-pollution-great-pacific-garbage-patch/102075810</a:t>
            </a:r>
          </a:p>
        </p:txBody>
      </p:sp>
      <p:pic>
        <p:nvPicPr>
          <p:cNvPr id="2052" name="Picture 4" descr="Plastic on a beach.">
            <a:extLst>
              <a:ext uri="{FF2B5EF4-FFF2-40B4-BE49-F238E27FC236}">
                <a16:creationId xmlns:a16="http://schemas.microsoft.com/office/drawing/2014/main" id="{F4F0CC60-9159-9632-186F-5F30C7B361B2}"/>
              </a:ext>
            </a:extLst>
          </p:cNvPr>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sharpenSoften amount="50000"/>
                    </a14:imgEffect>
                    <a14:imgEffect>
                      <a14:saturation sat="0"/>
                    </a14:imgEffect>
                  </a14:imgLayer>
                </a14:imgProps>
              </a:ext>
              <a:ext uri="{28A0092B-C50C-407E-A947-70E740481C1C}">
                <a14:useLocalDpi xmlns:a14="http://schemas.microsoft.com/office/drawing/2010/main"/>
              </a:ext>
            </a:extLst>
          </a:blip>
          <a:srcRect/>
          <a:stretch/>
        </p:blipFill>
        <p:spPr bwMode="auto">
          <a:xfrm>
            <a:off x="591469" y="5165695"/>
            <a:ext cx="5663954" cy="285804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E38E1EC-1227-9028-F7BE-B1348D65EEEC}"/>
              </a:ext>
            </a:extLst>
          </p:cNvPr>
          <p:cNvSpPr/>
          <p:nvPr/>
        </p:nvSpPr>
        <p:spPr>
          <a:xfrm>
            <a:off x="564258" y="8096969"/>
            <a:ext cx="5677821" cy="66772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0ACC26A-C8D3-EF06-D043-3B7235C4D4B2}"/>
              </a:ext>
            </a:extLst>
          </p:cNvPr>
          <p:cNvSpPr txBox="1"/>
          <p:nvPr/>
        </p:nvSpPr>
        <p:spPr>
          <a:xfrm>
            <a:off x="711461" y="8127840"/>
            <a:ext cx="5383414" cy="646331"/>
          </a:xfrm>
          <a:prstGeom prst="rect">
            <a:avLst/>
          </a:prstGeom>
          <a:noFill/>
        </p:spPr>
        <p:txBody>
          <a:bodyPr wrap="square" rtlCol="0">
            <a:spAutoFit/>
          </a:bodyPr>
          <a:lstStyle/>
          <a:p>
            <a:pPr algn="ctr"/>
            <a:r>
              <a:rPr lang="en-US" sz="1200" b="1" dirty="0">
                <a:solidFill>
                  <a:schemeClr val="bg1"/>
                </a:solidFill>
                <a:latin typeface="Arial Narrow" panose="020B0606020202030204" pitchFamily="34" charset="0"/>
              </a:rPr>
              <a:t>Activity: Discuss …. how does this happen, and ….what are the solutions? </a:t>
            </a:r>
          </a:p>
          <a:p>
            <a:pPr algn="ctr"/>
            <a:r>
              <a:rPr lang="en-US" sz="1200" b="1" dirty="0">
                <a:solidFill>
                  <a:schemeClr val="bg1"/>
                </a:solidFill>
                <a:latin typeface="Arial Narrow" panose="020B0606020202030204" pitchFamily="34" charset="0"/>
              </a:rPr>
              <a:t>Write your answers on the whiteboard divided into 4 categories:</a:t>
            </a:r>
          </a:p>
          <a:p>
            <a:pPr algn="ctr"/>
            <a:r>
              <a:rPr lang="en-US" sz="1200" b="1" dirty="0">
                <a:solidFill>
                  <a:schemeClr val="bg1"/>
                </a:solidFill>
                <a:latin typeface="Arial Narrow" panose="020B0606020202030204" pitchFamily="34" charset="0"/>
              </a:rPr>
              <a:t> social, economic, cultural and ethical considerations</a:t>
            </a:r>
          </a:p>
        </p:txBody>
      </p:sp>
      <p:sp>
        <p:nvSpPr>
          <p:cNvPr id="5" name="TextBox 4">
            <a:extLst>
              <a:ext uri="{FF2B5EF4-FFF2-40B4-BE49-F238E27FC236}">
                <a16:creationId xmlns:a16="http://schemas.microsoft.com/office/drawing/2014/main" id="{9F1FF931-6C27-D574-4E16-350ED20B6C58}"/>
              </a:ext>
            </a:extLst>
          </p:cNvPr>
          <p:cNvSpPr txBox="1"/>
          <p:nvPr/>
        </p:nvSpPr>
        <p:spPr>
          <a:xfrm>
            <a:off x="6021288"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22</a:t>
            </a:r>
          </a:p>
        </p:txBody>
      </p:sp>
    </p:spTree>
    <p:extLst>
      <p:ext uri="{BB962C8B-B14F-4D97-AF65-F5344CB8AC3E}">
        <p14:creationId xmlns:p14="http://schemas.microsoft.com/office/powerpoint/2010/main" val="694520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91959" y="1478944"/>
            <a:ext cx="2081819" cy="1015663"/>
          </a:xfrm>
          <a:prstGeom prst="rect">
            <a:avLst/>
          </a:prstGeom>
          <a:noFill/>
        </p:spPr>
        <p:txBody>
          <a:bodyPr wrap="square" rtlCol="0">
            <a:spAutoFit/>
          </a:bodyPr>
          <a:lstStyle/>
          <a:p>
            <a:pPr algn="ctr"/>
            <a:r>
              <a:rPr lang="en-US" sz="1200" b="1" dirty="0">
                <a:latin typeface="Arial Narrow" pitchFamily="34" charset="0"/>
              </a:rPr>
              <a:t>Reason #1 </a:t>
            </a:r>
          </a:p>
          <a:p>
            <a:pPr algn="ctr"/>
            <a:r>
              <a:rPr lang="en-US" sz="1200" b="1" dirty="0">
                <a:latin typeface="Arial Narrow" pitchFamily="34" charset="0"/>
              </a:rPr>
              <a:t>Lack of sampling and expertise</a:t>
            </a:r>
          </a:p>
          <a:p>
            <a:pPr algn="just"/>
            <a:r>
              <a:rPr lang="en-US" sz="900" dirty="0">
                <a:latin typeface="Arial Narrow" pitchFamily="34" charset="0"/>
              </a:rPr>
              <a:t>Knowledge is limited because of a lack of sampling and taxonomic expertise. It is estimated that only 20-30% of all marine species have been discovered</a:t>
            </a:r>
            <a:r>
              <a:rPr lang="en-US" sz="900" baseline="30000" dirty="0">
                <a:latin typeface="Arial Narrow" pitchFamily="34" charset="0"/>
              </a:rPr>
              <a:t>[1]</a:t>
            </a:r>
            <a:r>
              <a:rPr lang="en-US" sz="900" dirty="0">
                <a:latin typeface="Arial Narrow" pitchFamily="34" charset="0"/>
              </a:rPr>
              <a:t>. </a:t>
            </a:r>
          </a:p>
        </p:txBody>
      </p:sp>
      <p:sp>
        <p:nvSpPr>
          <p:cNvPr id="20" name="TextBox 19"/>
          <p:cNvSpPr txBox="1"/>
          <p:nvPr/>
        </p:nvSpPr>
        <p:spPr>
          <a:xfrm>
            <a:off x="491959" y="1020887"/>
            <a:ext cx="5888674" cy="446276"/>
          </a:xfrm>
          <a:prstGeom prst="rect">
            <a:avLst/>
          </a:prstGeom>
          <a:solidFill>
            <a:schemeClr val="tx1"/>
          </a:solidFill>
          <a:ln w="28575">
            <a:solidFill>
              <a:schemeClr val="tx1"/>
            </a:solidFill>
          </a:ln>
          <a:effectLst/>
        </p:spPr>
        <p:txBody>
          <a:bodyPr wrap="square" rtlCol="0">
            <a:spAutoFit/>
          </a:bodyPr>
          <a:lstStyle/>
          <a:p>
            <a:pPr algn="just"/>
            <a:r>
              <a:rPr lang="en-US" sz="1200" b="1" dirty="0">
                <a:solidFill>
                  <a:schemeClr val="bg1"/>
                </a:solidFill>
                <a:latin typeface="Arial Narrow" pitchFamily="34" charset="0"/>
              </a:rPr>
              <a:t>Activity: </a:t>
            </a:r>
            <a:r>
              <a:rPr lang="en-US" sz="1100" dirty="0">
                <a:solidFill>
                  <a:schemeClr val="bg1"/>
                </a:solidFill>
                <a:latin typeface="Arial Narrow" pitchFamily="34" charset="0"/>
              </a:rPr>
              <a:t>Identify reasons why knowledge of the oceans is limited and requires further investigation by completing the PEEL (Point, Evidence, Explain, Link) paragraph and referencing the reasons (stimulus) below.</a:t>
            </a:r>
          </a:p>
        </p:txBody>
      </p:sp>
      <p:sp>
        <p:nvSpPr>
          <p:cNvPr id="22" name="TextBox 21"/>
          <p:cNvSpPr txBox="1"/>
          <p:nvPr/>
        </p:nvSpPr>
        <p:spPr>
          <a:xfrm>
            <a:off x="2774012" y="1473772"/>
            <a:ext cx="1745111" cy="1154162"/>
          </a:xfrm>
          <a:prstGeom prst="rect">
            <a:avLst/>
          </a:prstGeom>
          <a:noFill/>
        </p:spPr>
        <p:txBody>
          <a:bodyPr wrap="square" rtlCol="0">
            <a:spAutoFit/>
          </a:bodyPr>
          <a:lstStyle/>
          <a:p>
            <a:pPr algn="ctr"/>
            <a:r>
              <a:rPr lang="en-US" sz="1200" b="1" dirty="0">
                <a:latin typeface="Arial Narrow" pitchFamily="34" charset="0"/>
              </a:rPr>
              <a:t>Reason #2 </a:t>
            </a:r>
          </a:p>
          <a:p>
            <a:pPr algn="ctr"/>
            <a:r>
              <a:rPr lang="en-US" sz="1200" b="1" dirty="0">
                <a:latin typeface="Arial Narrow" pitchFamily="34" charset="0"/>
              </a:rPr>
              <a:t>Challenging conditions</a:t>
            </a:r>
          </a:p>
          <a:p>
            <a:pPr algn="just"/>
            <a:r>
              <a:rPr lang="en-US" sz="900" dirty="0">
                <a:latin typeface="Arial Narrow" pitchFamily="34" charset="0"/>
              </a:rPr>
              <a:t>Knowledge is limited because of the challenges working underwater. Working underwater requires special equipment that is expensive and limited in scope</a:t>
            </a:r>
            <a:r>
              <a:rPr lang="en-US" sz="900" baseline="30000" dirty="0">
                <a:latin typeface="Arial Narrow" pitchFamily="34" charset="0"/>
              </a:rPr>
              <a:t>[2]</a:t>
            </a:r>
            <a:r>
              <a:rPr lang="en-US" sz="800" dirty="0">
                <a:latin typeface="Arial Narrow" pitchFamily="34" charset="0"/>
              </a:rPr>
              <a:t>. </a:t>
            </a:r>
            <a:r>
              <a:rPr lang="en-US" sz="400" dirty="0">
                <a:latin typeface="Arial Narrow" pitchFamily="34" charset="0"/>
              </a:rPr>
              <a:t> </a:t>
            </a:r>
          </a:p>
        </p:txBody>
      </p:sp>
      <p:sp>
        <p:nvSpPr>
          <p:cNvPr id="25" name="TextBox 24"/>
          <p:cNvSpPr txBox="1"/>
          <p:nvPr/>
        </p:nvSpPr>
        <p:spPr>
          <a:xfrm>
            <a:off x="4692894" y="1473772"/>
            <a:ext cx="1745111" cy="1292662"/>
          </a:xfrm>
          <a:prstGeom prst="rect">
            <a:avLst/>
          </a:prstGeom>
          <a:noFill/>
        </p:spPr>
        <p:txBody>
          <a:bodyPr wrap="square" rtlCol="0">
            <a:spAutoFit/>
          </a:bodyPr>
          <a:lstStyle/>
          <a:p>
            <a:pPr algn="ctr"/>
            <a:r>
              <a:rPr lang="en-US" sz="1200" b="1" dirty="0">
                <a:latin typeface="Arial Narrow" pitchFamily="34" charset="0"/>
              </a:rPr>
              <a:t>Reason #3</a:t>
            </a:r>
          </a:p>
          <a:p>
            <a:pPr algn="ctr"/>
            <a:r>
              <a:rPr lang="en-US" sz="1200" b="1" dirty="0">
                <a:latin typeface="Arial Narrow" pitchFamily="34" charset="0"/>
              </a:rPr>
              <a:t>Data-poor fisheries</a:t>
            </a:r>
          </a:p>
          <a:p>
            <a:pPr algn="just"/>
            <a:r>
              <a:rPr lang="en-US" sz="900" dirty="0">
                <a:latin typeface="Arial Narrow" pitchFamily="34" charset="0"/>
              </a:rPr>
              <a:t>Knowledge is limited because of the correlation between the value of a fishery and the amount of data collected on it. Fisheries considered of little value are allocated smaller amounts of time and money</a:t>
            </a:r>
            <a:r>
              <a:rPr lang="en-US" sz="900" baseline="30000" dirty="0">
                <a:latin typeface="Arial Narrow" pitchFamily="34" charset="0"/>
              </a:rPr>
              <a:t>[3]</a:t>
            </a:r>
            <a:r>
              <a:rPr lang="en-US" sz="900" dirty="0">
                <a:latin typeface="Arial Narrow" pitchFamily="34" charset="0"/>
              </a:rPr>
              <a:t>. </a:t>
            </a:r>
            <a:endParaRPr lang="en-US" sz="500" dirty="0">
              <a:latin typeface="Arial Narrow" pitchFamily="34" charset="0"/>
            </a:endParaRPr>
          </a:p>
        </p:txBody>
      </p:sp>
      <p:cxnSp>
        <p:nvCxnSpPr>
          <p:cNvPr id="34" name="Straight Connector 33">
            <a:extLst>
              <a:ext uri="{FF2B5EF4-FFF2-40B4-BE49-F238E27FC236}">
                <a16:creationId xmlns:a16="http://schemas.microsoft.com/office/drawing/2014/main" id="{0F2E4620-406D-4B7D-8AB6-F5FF1944814D}"/>
              </a:ext>
            </a:extLst>
          </p:cNvPr>
          <p:cNvCxnSpPr/>
          <p:nvPr/>
        </p:nvCxnSpPr>
        <p:spPr>
          <a:xfrm flipH="1">
            <a:off x="481439" y="978518"/>
            <a:ext cx="5910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EC43724-6F9E-4680-9EFD-44DFFC4C2AFC}"/>
              </a:ext>
            </a:extLst>
          </p:cNvPr>
          <p:cNvSpPr txBox="1"/>
          <p:nvPr/>
        </p:nvSpPr>
        <p:spPr>
          <a:xfrm>
            <a:off x="1443317" y="121868"/>
            <a:ext cx="4106515" cy="738664"/>
          </a:xfrm>
          <a:prstGeom prst="rect">
            <a:avLst/>
          </a:prstGeom>
          <a:noFill/>
        </p:spPr>
        <p:txBody>
          <a:bodyPr wrap="square" rtlCol="0">
            <a:spAutoFit/>
          </a:bodyPr>
          <a:lstStyle/>
          <a:p>
            <a:r>
              <a:rPr lang="en-US" b="1" dirty="0">
                <a:latin typeface="Arial Narrow" pitchFamily="34" charset="0"/>
              </a:rPr>
              <a:t>14. Are you up for the challenge? – </a:t>
            </a:r>
            <a:r>
              <a:rPr lang="en-US" sz="1200" dirty="0">
                <a:latin typeface="Arial Narrow" pitchFamily="34" charset="0"/>
              </a:rPr>
              <a:t>Appreciate that knowledge of the oceans is limited and requires further investigation</a:t>
            </a:r>
            <a:endParaRPr lang="en-US" sz="1100" i="1" dirty="0">
              <a:latin typeface="Arial Narrow" pitchFamily="34" charset="0"/>
            </a:endParaRPr>
          </a:p>
        </p:txBody>
      </p:sp>
      <p:sp>
        <p:nvSpPr>
          <p:cNvPr id="38" name="TextBox 17">
            <a:extLst>
              <a:ext uri="{FF2B5EF4-FFF2-40B4-BE49-F238E27FC236}">
                <a16:creationId xmlns:a16="http://schemas.microsoft.com/office/drawing/2014/main" id="{DDDBB3AF-D87A-427E-ABA2-17ED843B66E4}"/>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9" name="TextBox 38">
            <a:extLst>
              <a:ext uri="{FF2B5EF4-FFF2-40B4-BE49-F238E27FC236}">
                <a16:creationId xmlns:a16="http://schemas.microsoft.com/office/drawing/2014/main" id="{003E34BA-C69C-4A10-9E8A-9DFC624F2C40}"/>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0" name="TextBox 39">
            <a:extLst>
              <a:ext uri="{FF2B5EF4-FFF2-40B4-BE49-F238E27FC236}">
                <a16:creationId xmlns:a16="http://schemas.microsoft.com/office/drawing/2014/main" id="{2654B3D7-476D-40C6-86DC-708CE4806A51}"/>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15" name="Rectangle 14">
            <a:extLst>
              <a:ext uri="{FF2B5EF4-FFF2-40B4-BE49-F238E27FC236}">
                <a16:creationId xmlns:a16="http://schemas.microsoft.com/office/drawing/2014/main" id="{1C0AD6DE-BB77-4334-8D09-D3D868CD615C}"/>
              </a:ext>
            </a:extLst>
          </p:cNvPr>
          <p:cNvSpPr/>
          <p:nvPr/>
        </p:nvSpPr>
        <p:spPr>
          <a:xfrm>
            <a:off x="522137" y="8396087"/>
            <a:ext cx="6050027" cy="430887"/>
          </a:xfrm>
          <a:prstGeom prst="rect">
            <a:avLst/>
          </a:prstGeom>
        </p:spPr>
        <p:txBody>
          <a:bodyPr wrap="square">
            <a:spAutoFit/>
          </a:bodyPr>
          <a:lstStyle/>
          <a:p>
            <a:r>
              <a:rPr lang="en-US" sz="550" baseline="30000" dirty="0">
                <a:latin typeface="Arial Narrow" pitchFamily="34" charset="0"/>
              </a:rPr>
              <a:t>[1] </a:t>
            </a:r>
            <a:r>
              <a:rPr lang="en-US" sz="550" dirty="0" err="1">
                <a:latin typeface="Arial Narrow" pitchFamily="34" charset="0"/>
              </a:rPr>
              <a:t>Appeltans</a:t>
            </a:r>
            <a:r>
              <a:rPr lang="en-US" sz="550" dirty="0">
                <a:latin typeface="Arial Narrow" pitchFamily="34" charset="0"/>
              </a:rPr>
              <a:t>, W., </a:t>
            </a:r>
            <a:r>
              <a:rPr lang="en-US" sz="550" dirty="0" err="1">
                <a:latin typeface="Arial Narrow" pitchFamily="34" charset="0"/>
              </a:rPr>
              <a:t>Ahyong</a:t>
            </a:r>
            <a:r>
              <a:rPr lang="en-US" sz="550" dirty="0">
                <a:latin typeface="Arial Narrow" pitchFamily="34" charset="0"/>
              </a:rPr>
              <a:t>, S. T., Anderson, G., Angel, M.V., Artois, T., </a:t>
            </a:r>
            <a:r>
              <a:rPr lang="en-US" sz="550" i="1" dirty="0">
                <a:latin typeface="Arial Narrow" pitchFamily="34" charset="0"/>
              </a:rPr>
              <a:t>et al., </a:t>
            </a:r>
            <a:r>
              <a:rPr lang="en-US" sz="550" dirty="0">
                <a:latin typeface="Arial Narrow" pitchFamily="34" charset="0"/>
              </a:rPr>
              <a:t>(2012). The Magnitude of Global Marine Species Diversity. </a:t>
            </a:r>
            <a:r>
              <a:rPr lang="en-US" sz="550" i="1" dirty="0">
                <a:latin typeface="Arial Narrow" pitchFamily="34" charset="0"/>
              </a:rPr>
              <a:t>Current Biology. Volume 22, Issue 23, Pages R996-R997. DOI: 10.1016/j.cub.2012.09.036</a:t>
            </a:r>
          </a:p>
          <a:p>
            <a:r>
              <a:rPr lang="en-US" sz="550" baseline="30000" dirty="0">
                <a:latin typeface="Arial Narrow" pitchFamily="34" charset="0"/>
              </a:rPr>
              <a:t>[2] </a:t>
            </a:r>
            <a:r>
              <a:rPr lang="en-AU" sz="550" dirty="0">
                <a:latin typeface="Arial Narrow" panose="020B0606020202030204" pitchFamily="34" charset="0"/>
              </a:rPr>
              <a:t>Costello, M.J, Coll, M., </a:t>
            </a:r>
            <a:r>
              <a:rPr lang="en-AU" sz="550" dirty="0" err="1">
                <a:latin typeface="Arial Narrow" panose="020B0606020202030204" pitchFamily="34" charset="0"/>
              </a:rPr>
              <a:t>Danovaro</a:t>
            </a:r>
            <a:r>
              <a:rPr lang="en-AU" sz="550" dirty="0">
                <a:latin typeface="Arial Narrow" panose="020B0606020202030204" pitchFamily="34" charset="0"/>
              </a:rPr>
              <a:t>, R, Halpin, P., </a:t>
            </a:r>
            <a:r>
              <a:rPr lang="en-AU" sz="550" dirty="0" err="1">
                <a:latin typeface="Arial Narrow" panose="020B0606020202030204" pitchFamily="34" charset="0"/>
              </a:rPr>
              <a:t>Ojaveer</a:t>
            </a:r>
            <a:r>
              <a:rPr lang="en-AU" sz="550" dirty="0">
                <a:latin typeface="Arial Narrow" panose="020B0606020202030204" pitchFamily="34" charset="0"/>
              </a:rPr>
              <a:t>, H. and </a:t>
            </a:r>
            <a:r>
              <a:rPr lang="en-AU" sz="550" dirty="0" err="1">
                <a:latin typeface="Arial Narrow" panose="020B0606020202030204" pitchFamily="34" charset="0"/>
              </a:rPr>
              <a:t>Miloslavich</a:t>
            </a:r>
            <a:r>
              <a:rPr lang="en-AU" sz="550" dirty="0">
                <a:latin typeface="Arial Narrow" panose="020B0606020202030204" pitchFamily="34" charset="0"/>
              </a:rPr>
              <a:t>, P. (2010). A Census of Marine Biodiversity Knowledge, Resources, and Future Challenges. </a:t>
            </a:r>
            <a:r>
              <a:rPr lang="en-AU" sz="550" i="1" dirty="0" err="1">
                <a:latin typeface="Arial Narrow" panose="020B0606020202030204" pitchFamily="34" charset="0"/>
              </a:rPr>
              <a:t>PLoS</a:t>
            </a:r>
            <a:r>
              <a:rPr lang="en-AU" sz="550" i="1" dirty="0">
                <a:latin typeface="Arial Narrow" panose="020B0606020202030204" pitchFamily="34" charset="0"/>
              </a:rPr>
              <a:t> ONE 5(8): e12110. DOI: 10.1371/journal.pone.0012110</a:t>
            </a:r>
            <a:r>
              <a:rPr lang="en-US" sz="550" i="1" baseline="30000" dirty="0">
                <a:latin typeface="Arial Narrow" pitchFamily="34" charset="0"/>
              </a:rPr>
              <a:t> </a:t>
            </a:r>
          </a:p>
          <a:p>
            <a:r>
              <a:rPr lang="en-US" sz="550" baseline="30000" dirty="0">
                <a:latin typeface="Arial Narrow" pitchFamily="34" charset="0"/>
              </a:rPr>
              <a:t>[3] </a:t>
            </a:r>
            <a:r>
              <a:rPr lang="en-US" sz="550" dirty="0">
                <a:latin typeface="Arial Narrow" pitchFamily="34" charset="0"/>
              </a:rPr>
              <a:t>Bentley, N. (2014). Data and time poverty fisheries estimation: potential approaches and solutions</a:t>
            </a:r>
            <a:r>
              <a:rPr lang="en-US" sz="550" i="1" dirty="0">
                <a:latin typeface="Arial Narrow" pitchFamily="34" charset="0"/>
              </a:rPr>
              <a:t>. ICES Journal of Marine Science. 72:1:186-193. DOI:10.1093/</a:t>
            </a:r>
            <a:r>
              <a:rPr lang="en-US" sz="550" i="1" dirty="0" err="1">
                <a:latin typeface="Arial Narrow" pitchFamily="34" charset="0"/>
              </a:rPr>
              <a:t>icesjms</a:t>
            </a:r>
            <a:r>
              <a:rPr lang="en-US" sz="550" i="1" dirty="0">
                <a:latin typeface="Arial Narrow" pitchFamily="34" charset="0"/>
              </a:rPr>
              <a:t>/fsu023</a:t>
            </a:r>
          </a:p>
        </p:txBody>
      </p:sp>
      <p:cxnSp>
        <p:nvCxnSpPr>
          <p:cNvPr id="5" name="Straight Connector 4">
            <a:extLst>
              <a:ext uri="{FF2B5EF4-FFF2-40B4-BE49-F238E27FC236}">
                <a16:creationId xmlns:a16="http://schemas.microsoft.com/office/drawing/2014/main" id="{9266D639-B77F-BA86-75BB-A144EB7471B0}"/>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DCD1A82B-EA97-838C-D4EA-A95EE6BF8F56}"/>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7FF3D5D4-1BE4-C6DC-3E41-3DD4F365D131}"/>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8" name="TextBox 7">
            <a:extLst>
              <a:ext uri="{FF2B5EF4-FFF2-40B4-BE49-F238E27FC236}">
                <a16:creationId xmlns:a16="http://schemas.microsoft.com/office/drawing/2014/main" id="{3A86987A-299D-D98C-0856-3EEBF47DF728}"/>
              </a:ext>
            </a:extLst>
          </p:cNvPr>
          <p:cNvSpPr txBox="1"/>
          <p:nvPr/>
        </p:nvSpPr>
        <p:spPr>
          <a:xfrm>
            <a:off x="6093296"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23</a:t>
            </a:r>
          </a:p>
        </p:txBody>
      </p:sp>
      <p:sp>
        <p:nvSpPr>
          <p:cNvPr id="10" name="Rectangle 9">
            <a:extLst>
              <a:ext uri="{FF2B5EF4-FFF2-40B4-BE49-F238E27FC236}">
                <a16:creationId xmlns:a16="http://schemas.microsoft.com/office/drawing/2014/main" id="{5FF24E1A-E996-112A-2430-4D112F582FA1}"/>
              </a:ext>
            </a:extLst>
          </p:cNvPr>
          <p:cNvSpPr/>
          <p:nvPr/>
        </p:nvSpPr>
        <p:spPr>
          <a:xfrm>
            <a:off x="578835" y="2762511"/>
            <a:ext cx="5809863" cy="800157"/>
          </a:xfrm>
          <a:prstGeom prst="rect">
            <a:avLst/>
          </a:prstGeom>
          <a:solidFill>
            <a:schemeClr val="bg1">
              <a:lumMod val="8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a:pPr>
            <a:r>
              <a:rPr lang="en-AU" sz="800" dirty="0">
                <a:solidFill>
                  <a:schemeClr val="tx1"/>
                </a:solidFill>
                <a:latin typeface="Arial Narrow" panose="020B0606020202030204" pitchFamily="34" charset="0"/>
              </a:rPr>
              <a:t>The first sentence of the PEEL paragraph states your main </a:t>
            </a:r>
            <a:r>
              <a:rPr lang="en-AU" sz="1100" b="1" dirty="0">
                <a:solidFill>
                  <a:schemeClr val="tx1"/>
                </a:solidFill>
                <a:latin typeface="Arial Narrow" panose="020B0606020202030204" pitchFamily="34" charset="0"/>
              </a:rPr>
              <a:t>P</a:t>
            </a:r>
            <a:r>
              <a:rPr lang="en-AU" sz="800" b="1" dirty="0">
                <a:solidFill>
                  <a:schemeClr val="tx1"/>
                </a:solidFill>
                <a:latin typeface="Arial Narrow" panose="020B0606020202030204" pitchFamily="34" charset="0"/>
              </a:rPr>
              <a:t>OINT </a:t>
            </a:r>
            <a:r>
              <a:rPr lang="en-AU" sz="800" dirty="0">
                <a:solidFill>
                  <a:schemeClr val="tx1"/>
                </a:solidFill>
                <a:latin typeface="Arial Narrow" panose="020B0606020202030204" pitchFamily="34" charset="0"/>
              </a:rPr>
              <a:t>or argument. The first sentence is already done for you….</a:t>
            </a:r>
          </a:p>
          <a:p>
            <a:endParaRPr lang="en-AU" sz="1000" dirty="0">
              <a:solidFill>
                <a:schemeClr val="tx1"/>
              </a:solidFill>
              <a:latin typeface="Arial Narrow" panose="020B0606020202030204" pitchFamily="34" charset="0"/>
            </a:endParaRPr>
          </a:p>
          <a:p>
            <a:endParaRPr lang="en-AU" sz="800" i="1" dirty="0">
              <a:solidFill>
                <a:schemeClr val="tx1"/>
              </a:solidFill>
              <a:latin typeface="Arial Narrow" panose="020B0606020202030204" pitchFamily="34" charset="0"/>
            </a:endParaRPr>
          </a:p>
          <a:p>
            <a:pPr algn="just"/>
            <a:r>
              <a:rPr lang="en-AU" sz="800" dirty="0">
                <a:solidFill>
                  <a:schemeClr val="tx1"/>
                </a:solidFill>
                <a:latin typeface="Arial Narrow" panose="020B0606020202030204" pitchFamily="34" charset="0"/>
              </a:rPr>
              <a:t>Someone might read this and ask, ‘</a:t>
            </a:r>
            <a:r>
              <a:rPr lang="en-AU" sz="800" i="1" dirty="0">
                <a:solidFill>
                  <a:schemeClr val="tx1"/>
                </a:solidFill>
                <a:latin typeface="Arial Narrow" panose="020B0606020202030204" pitchFamily="34" charset="0"/>
              </a:rPr>
              <a:t>But what do you mean</a:t>
            </a:r>
            <a:r>
              <a:rPr lang="en-AU" sz="800" dirty="0">
                <a:solidFill>
                  <a:schemeClr val="tx1"/>
                </a:solidFill>
                <a:latin typeface="Arial Narrow" panose="020B0606020202030204" pitchFamily="34" charset="0"/>
              </a:rPr>
              <a:t>?’ or, ‘</a:t>
            </a:r>
            <a:r>
              <a:rPr lang="en-AU" sz="800" i="1" dirty="0">
                <a:solidFill>
                  <a:schemeClr val="tx1"/>
                </a:solidFill>
                <a:latin typeface="Arial Narrow" panose="020B0606020202030204" pitchFamily="34" charset="0"/>
              </a:rPr>
              <a:t>How do you know that is true and correct?’…’Prove it</a:t>
            </a:r>
            <a:r>
              <a:rPr lang="en-AU" sz="800" dirty="0">
                <a:solidFill>
                  <a:schemeClr val="tx1"/>
                </a:solidFill>
                <a:latin typeface="Arial Narrow" panose="020B0606020202030204" pitchFamily="34" charset="0"/>
              </a:rPr>
              <a:t>!’. You CAN’T just make a statement and NOT back it up with evidence and reason! Your chance to ‘prove it’ comes up next, in the sentences that follow…..</a:t>
            </a:r>
            <a:endParaRPr lang="en-AU" sz="12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p:txBody>
      </p:sp>
      <p:sp>
        <p:nvSpPr>
          <p:cNvPr id="11" name="Rectangle 10">
            <a:extLst>
              <a:ext uri="{FF2B5EF4-FFF2-40B4-BE49-F238E27FC236}">
                <a16:creationId xmlns:a16="http://schemas.microsoft.com/office/drawing/2014/main" id="{8C34733E-9627-D548-2CFB-A194E812E67C}"/>
              </a:ext>
            </a:extLst>
          </p:cNvPr>
          <p:cNvSpPr/>
          <p:nvPr/>
        </p:nvSpPr>
        <p:spPr>
          <a:xfrm>
            <a:off x="573178" y="3527657"/>
            <a:ext cx="2854723" cy="385265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startAt="2"/>
            </a:pPr>
            <a:r>
              <a:rPr lang="en-AU" sz="800" dirty="0">
                <a:solidFill>
                  <a:schemeClr val="tx1"/>
                </a:solidFill>
                <a:latin typeface="Arial Narrow" panose="020B0606020202030204" pitchFamily="34" charset="0"/>
              </a:rPr>
              <a:t>Find 3 pieces of</a:t>
            </a:r>
            <a:r>
              <a:rPr lang="en-AU" sz="800" b="1" dirty="0">
                <a:solidFill>
                  <a:schemeClr val="tx1"/>
                </a:solidFill>
                <a:latin typeface="Arial Narrow" panose="020B0606020202030204" pitchFamily="34" charset="0"/>
              </a:rPr>
              <a:t> </a:t>
            </a:r>
            <a:r>
              <a:rPr lang="en-AU" sz="1100" b="1" dirty="0">
                <a:solidFill>
                  <a:schemeClr val="tx1"/>
                </a:solidFill>
                <a:latin typeface="Arial Narrow" panose="020B0606020202030204" pitchFamily="34" charset="0"/>
              </a:rPr>
              <a:t>E</a:t>
            </a:r>
            <a:r>
              <a:rPr lang="en-AU" sz="800" b="1" dirty="0">
                <a:solidFill>
                  <a:schemeClr val="tx1"/>
                </a:solidFill>
                <a:latin typeface="Arial Narrow" panose="020B0606020202030204" pitchFamily="34" charset="0"/>
              </a:rPr>
              <a:t>VIDENCE </a:t>
            </a:r>
            <a:r>
              <a:rPr lang="en-AU" sz="800" dirty="0">
                <a:solidFill>
                  <a:schemeClr val="tx1"/>
                </a:solidFill>
                <a:latin typeface="Arial Narrow" panose="020B0606020202030204" pitchFamily="34" charset="0"/>
              </a:rPr>
              <a:t>from the stimulus provided at the top of the page to complete the sentences below:</a:t>
            </a:r>
          </a:p>
          <a:p>
            <a:endParaRPr lang="en-AU" sz="8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Evidence #1 (i.e. finish the first sentence in Evidence #1)</a:t>
            </a:r>
          </a:p>
          <a:p>
            <a:endParaRPr lang="en-AU" sz="200" dirty="0">
              <a:solidFill>
                <a:schemeClr val="tx1"/>
              </a:solidFill>
              <a:latin typeface="Arial Narrow" panose="020B0606020202030204" pitchFamily="34" charset="0"/>
            </a:endParaRPr>
          </a:p>
          <a:p>
            <a:endParaRPr lang="en-AU" sz="5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12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3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Evidence #2 (i.e. finish the first sentence of Evidence #2)</a:t>
            </a:r>
          </a:p>
          <a:p>
            <a:endParaRPr lang="en-AU" sz="6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700" dirty="0">
              <a:solidFill>
                <a:schemeClr val="tx1"/>
              </a:solidFill>
              <a:latin typeface="Arial Narrow" panose="020B0606020202030204" pitchFamily="34" charset="0"/>
            </a:endParaRPr>
          </a:p>
          <a:p>
            <a:endParaRPr lang="en-AU" sz="3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Evidence #3 (i.e. finish the first sentence of Evidence #3)</a:t>
            </a: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p:txBody>
      </p:sp>
      <p:sp>
        <p:nvSpPr>
          <p:cNvPr id="12" name="Rectangle 11">
            <a:extLst>
              <a:ext uri="{FF2B5EF4-FFF2-40B4-BE49-F238E27FC236}">
                <a16:creationId xmlns:a16="http://schemas.microsoft.com/office/drawing/2014/main" id="{E75B24E9-A88D-57FB-2D2C-C54B6BC30ED8}"/>
              </a:ext>
            </a:extLst>
          </p:cNvPr>
          <p:cNvSpPr/>
          <p:nvPr/>
        </p:nvSpPr>
        <p:spPr>
          <a:xfrm>
            <a:off x="3419732" y="3527657"/>
            <a:ext cx="2962734" cy="3852655"/>
          </a:xfrm>
          <a:prstGeom prst="rect">
            <a:avLst/>
          </a:prstGeom>
          <a:solidFill>
            <a:schemeClr val="bg1">
              <a:lumMod val="85000"/>
            </a:schemeClr>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Font typeface="+mj-lt"/>
              <a:buAutoNum type="arabicPeriod" startAt="3"/>
            </a:pPr>
            <a:r>
              <a:rPr lang="en-AU" sz="1100" b="1" dirty="0">
                <a:solidFill>
                  <a:schemeClr val="tx1"/>
                </a:solidFill>
                <a:latin typeface="Arial Narrow" panose="020B0606020202030204" pitchFamily="34" charset="0"/>
              </a:rPr>
              <a:t>E</a:t>
            </a:r>
            <a:r>
              <a:rPr lang="en-AU" sz="800" b="1" dirty="0">
                <a:solidFill>
                  <a:schemeClr val="tx1"/>
                </a:solidFill>
                <a:latin typeface="Arial Narrow" panose="020B0606020202030204" pitchFamily="34" charset="0"/>
              </a:rPr>
              <a:t>xplain </a:t>
            </a:r>
            <a:r>
              <a:rPr lang="en-AU" sz="800" dirty="0">
                <a:solidFill>
                  <a:schemeClr val="tx1"/>
                </a:solidFill>
                <a:latin typeface="Arial Narrow" panose="020B0606020202030204" pitchFamily="34" charset="0"/>
              </a:rPr>
              <a:t>your 3 pieces of evidence by providing more detail from the stimulus at the top of the page and complete the sentences below:</a:t>
            </a:r>
            <a:br>
              <a:rPr lang="en-AU" sz="800" dirty="0">
                <a:solidFill>
                  <a:schemeClr val="tx1"/>
                </a:solidFill>
                <a:latin typeface="Arial Narrow" panose="020B0606020202030204" pitchFamily="34" charset="0"/>
              </a:rPr>
            </a:br>
            <a:endParaRPr lang="en-AU" sz="8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Explain Evidence #1 (i.e. the second sentence in Evidence #1) (in text citation).</a:t>
            </a:r>
          </a:p>
          <a:p>
            <a:endParaRPr lang="en-AU" sz="1200" dirty="0">
              <a:solidFill>
                <a:schemeClr val="tx1"/>
              </a:solidFill>
              <a:latin typeface="Arial Narrow" panose="020B0606020202030204" pitchFamily="34" charset="0"/>
            </a:endParaRPr>
          </a:p>
          <a:p>
            <a:endParaRPr lang="en-AU" sz="6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4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Explain Evidence #2 (i.e. the second sentence of Evidence #2) (in text citation).</a:t>
            </a:r>
          </a:p>
          <a:p>
            <a:endParaRPr lang="en-AU" sz="1200" i="1" dirty="0">
              <a:solidFill>
                <a:schemeClr val="tx1"/>
              </a:solidFill>
              <a:latin typeface="Comic Sans MS" panose="030F0702030302020204" pitchFamily="66" charset="0"/>
            </a:endParaRPr>
          </a:p>
          <a:p>
            <a:endParaRPr lang="en-AU" sz="800" i="1"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a:p>
            <a:endParaRPr lang="en-AU" sz="1100" dirty="0">
              <a:solidFill>
                <a:schemeClr val="tx1"/>
              </a:solidFill>
              <a:latin typeface="Arial Narrow" panose="020B0606020202030204" pitchFamily="34" charset="0"/>
            </a:endParaRPr>
          </a:p>
          <a:p>
            <a:r>
              <a:rPr lang="en-AU" sz="700" dirty="0">
                <a:solidFill>
                  <a:schemeClr val="tx1"/>
                </a:solidFill>
                <a:latin typeface="Arial Narrow" panose="020B0606020202030204" pitchFamily="34" charset="0"/>
              </a:rPr>
              <a:t>Explain Evidence #3 (i.e. the second sentence of Evidence #3) (in text citation).</a:t>
            </a: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a:p>
            <a:endParaRPr lang="en-AU" sz="800" dirty="0">
              <a:solidFill>
                <a:schemeClr val="tx1"/>
              </a:solidFill>
              <a:latin typeface="Comic Sans MS" panose="030F0702030302020204" pitchFamily="66" charset="0"/>
            </a:endParaRPr>
          </a:p>
        </p:txBody>
      </p:sp>
      <p:sp>
        <p:nvSpPr>
          <p:cNvPr id="14" name="Rectangle 13">
            <a:extLst>
              <a:ext uri="{FF2B5EF4-FFF2-40B4-BE49-F238E27FC236}">
                <a16:creationId xmlns:a16="http://schemas.microsoft.com/office/drawing/2014/main" id="{26D96573-D7FA-3A35-C85C-1EE1D8706FAF}"/>
              </a:ext>
            </a:extLst>
          </p:cNvPr>
          <p:cNvSpPr/>
          <p:nvPr/>
        </p:nvSpPr>
        <p:spPr>
          <a:xfrm>
            <a:off x="642849" y="2998851"/>
            <a:ext cx="5681834" cy="204729"/>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tx1"/>
                </a:solidFill>
                <a:latin typeface="Arial Narrow" panose="020B0606020202030204" pitchFamily="34" charset="0"/>
              </a:rPr>
              <a:t>“</a:t>
            </a:r>
            <a:r>
              <a:rPr lang="en-AU" sz="1200" i="1" dirty="0">
                <a:solidFill>
                  <a:schemeClr val="tx1"/>
                </a:solidFill>
                <a:latin typeface="Arial Narrow" panose="020B0606020202030204" pitchFamily="34" charset="0"/>
              </a:rPr>
              <a:t>Knowledge in the oceans is limited and requires further investigation.”</a:t>
            </a:r>
          </a:p>
        </p:txBody>
      </p:sp>
      <p:sp>
        <p:nvSpPr>
          <p:cNvPr id="16" name="Rectangle 15">
            <a:extLst>
              <a:ext uri="{FF2B5EF4-FFF2-40B4-BE49-F238E27FC236}">
                <a16:creationId xmlns:a16="http://schemas.microsoft.com/office/drawing/2014/main" id="{401C03E2-D5C0-7A7A-E667-5714C00FEC86}"/>
              </a:ext>
            </a:extLst>
          </p:cNvPr>
          <p:cNvSpPr/>
          <p:nvPr/>
        </p:nvSpPr>
        <p:spPr>
          <a:xfrm>
            <a:off x="676826" y="4136803"/>
            <a:ext cx="2694754" cy="91404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Firstly, knowledge is limited because …</a:t>
            </a:r>
          </a:p>
        </p:txBody>
      </p:sp>
      <p:sp>
        <p:nvSpPr>
          <p:cNvPr id="17" name="Rectangle 16">
            <a:extLst>
              <a:ext uri="{FF2B5EF4-FFF2-40B4-BE49-F238E27FC236}">
                <a16:creationId xmlns:a16="http://schemas.microsoft.com/office/drawing/2014/main" id="{82D75618-0986-B203-0327-DEE7938AB14F}"/>
              </a:ext>
            </a:extLst>
          </p:cNvPr>
          <p:cNvSpPr/>
          <p:nvPr/>
        </p:nvSpPr>
        <p:spPr>
          <a:xfrm>
            <a:off x="664072" y="5293999"/>
            <a:ext cx="2694754" cy="85163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a:solidFill>
                  <a:schemeClr val="tx1"/>
                </a:solidFill>
                <a:latin typeface="Arial Narrow" panose="020B0606020202030204" pitchFamily="34" charset="0"/>
              </a:rPr>
              <a:t>Secondly, knowledge is limited because …</a:t>
            </a:r>
          </a:p>
          <a:p>
            <a:endParaRPr lang="en-AU" sz="800" i="1" dirty="0">
              <a:solidFill>
                <a:schemeClr val="tx1"/>
              </a:solidFill>
              <a:latin typeface="Arial Narrow" panose="020B0606020202030204" pitchFamily="34" charset="0"/>
            </a:endParaRPr>
          </a:p>
        </p:txBody>
      </p:sp>
      <p:sp>
        <p:nvSpPr>
          <p:cNvPr id="18" name="Rectangle 17">
            <a:extLst>
              <a:ext uri="{FF2B5EF4-FFF2-40B4-BE49-F238E27FC236}">
                <a16:creationId xmlns:a16="http://schemas.microsoft.com/office/drawing/2014/main" id="{58C1179C-9086-7287-ABD9-354B95F9C114}"/>
              </a:ext>
            </a:extLst>
          </p:cNvPr>
          <p:cNvSpPr/>
          <p:nvPr/>
        </p:nvSpPr>
        <p:spPr>
          <a:xfrm>
            <a:off x="664072" y="6378231"/>
            <a:ext cx="2694754" cy="94625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Lastly, knowledge is limited because …</a:t>
            </a:r>
          </a:p>
        </p:txBody>
      </p:sp>
      <p:sp>
        <p:nvSpPr>
          <p:cNvPr id="19" name="Rectangle 18">
            <a:extLst>
              <a:ext uri="{FF2B5EF4-FFF2-40B4-BE49-F238E27FC236}">
                <a16:creationId xmlns:a16="http://schemas.microsoft.com/office/drawing/2014/main" id="{A802E3D9-A55B-A71D-E5F1-792F938D0658}"/>
              </a:ext>
            </a:extLst>
          </p:cNvPr>
          <p:cNvSpPr/>
          <p:nvPr/>
        </p:nvSpPr>
        <p:spPr>
          <a:xfrm>
            <a:off x="3496575" y="4141856"/>
            <a:ext cx="2846713" cy="912386"/>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For example,… </a:t>
            </a:r>
          </a:p>
          <a:p>
            <a:endParaRPr lang="en-AU" sz="800" i="1" dirty="0">
              <a:solidFill>
                <a:schemeClr val="tx1"/>
              </a:solidFill>
              <a:latin typeface="Arial Narrow" panose="020B0606020202030204" pitchFamily="34" charset="0"/>
            </a:endParaRPr>
          </a:p>
        </p:txBody>
      </p:sp>
      <p:sp>
        <p:nvSpPr>
          <p:cNvPr id="29" name="Rectangle 28">
            <a:extLst>
              <a:ext uri="{FF2B5EF4-FFF2-40B4-BE49-F238E27FC236}">
                <a16:creationId xmlns:a16="http://schemas.microsoft.com/office/drawing/2014/main" id="{8B502EF0-3952-71A2-0E32-ED08764CA5D7}"/>
              </a:ext>
            </a:extLst>
          </p:cNvPr>
          <p:cNvSpPr/>
          <p:nvPr/>
        </p:nvSpPr>
        <p:spPr>
          <a:xfrm>
            <a:off x="3510436" y="5285792"/>
            <a:ext cx="2823878" cy="847931"/>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In addition,…</a:t>
            </a:r>
          </a:p>
          <a:p>
            <a:endParaRPr lang="en-AU" sz="800" i="1" dirty="0">
              <a:solidFill>
                <a:schemeClr val="tx1"/>
              </a:solidFill>
              <a:latin typeface="Arial Narrow" panose="020B0606020202030204" pitchFamily="34" charset="0"/>
            </a:endParaRPr>
          </a:p>
        </p:txBody>
      </p:sp>
      <p:sp>
        <p:nvSpPr>
          <p:cNvPr id="30" name="Rectangle 29">
            <a:extLst>
              <a:ext uri="{FF2B5EF4-FFF2-40B4-BE49-F238E27FC236}">
                <a16:creationId xmlns:a16="http://schemas.microsoft.com/office/drawing/2014/main" id="{84C91EC5-71FA-13F3-CD8B-2CFC0A0F9BE2}"/>
              </a:ext>
            </a:extLst>
          </p:cNvPr>
          <p:cNvSpPr/>
          <p:nvPr/>
        </p:nvSpPr>
        <p:spPr>
          <a:xfrm>
            <a:off x="3510436" y="6377391"/>
            <a:ext cx="2823878" cy="947092"/>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Furthermore,…</a:t>
            </a:r>
          </a:p>
          <a:p>
            <a:endParaRPr lang="en-AU" sz="1200" i="1" dirty="0">
              <a:solidFill>
                <a:schemeClr val="tx1"/>
              </a:solidFill>
              <a:latin typeface="Comic Sans MS" panose="030F0702030302020204" pitchFamily="66" charset="0"/>
            </a:endParaRPr>
          </a:p>
          <a:p>
            <a:endParaRPr lang="en-AU" sz="1200" i="1" dirty="0">
              <a:solidFill>
                <a:schemeClr val="tx1"/>
              </a:solidFill>
              <a:latin typeface="Comic Sans MS" panose="030F0702030302020204" pitchFamily="66" charset="0"/>
            </a:endParaRPr>
          </a:p>
          <a:p>
            <a:endParaRPr lang="en-AU" sz="1200" i="1" dirty="0">
              <a:solidFill>
                <a:schemeClr val="tx1"/>
              </a:solidFill>
              <a:latin typeface="Comic Sans MS" panose="030F0702030302020204" pitchFamily="66" charset="0"/>
            </a:endParaRPr>
          </a:p>
        </p:txBody>
      </p:sp>
      <p:sp>
        <p:nvSpPr>
          <p:cNvPr id="31" name="Rectangle 30">
            <a:extLst>
              <a:ext uri="{FF2B5EF4-FFF2-40B4-BE49-F238E27FC236}">
                <a16:creationId xmlns:a16="http://schemas.microsoft.com/office/drawing/2014/main" id="{CC6C1B95-3870-BB66-5FEC-32B1BAFA3035}"/>
              </a:ext>
            </a:extLst>
          </p:cNvPr>
          <p:cNvSpPr/>
          <p:nvPr/>
        </p:nvSpPr>
        <p:spPr>
          <a:xfrm>
            <a:off x="714493" y="4285802"/>
            <a:ext cx="2500317" cy="646331"/>
          </a:xfrm>
          <a:prstGeom prst="rect">
            <a:avLst/>
          </a:prstGeom>
        </p:spPr>
        <p:txBody>
          <a:bodyPr wrap="square">
            <a:spAutoFit/>
          </a:bodyPr>
          <a:lstStyle/>
          <a:p>
            <a:endParaRPr lang="en-AU" sz="1200" dirty="0">
              <a:latin typeface="Comic Sans MS" panose="030F0702030302020204" pitchFamily="66" charset="0"/>
            </a:endParaRPr>
          </a:p>
          <a:p>
            <a:r>
              <a:rPr lang="en-AU" sz="1200" dirty="0">
                <a:solidFill>
                  <a:schemeClr val="bg1">
                    <a:lumMod val="50000"/>
                  </a:schemeClr>
                </a:solidFill>
                <a:latin typeface="Comic Sans MS" panose="030F0702030302020204" pitchFamily="66" charset="0"/>
              </a:rPr>
              <a:t>of a lack of sampling and taxonomic expertise.</a:t>
            </a:r>
          </a:p>
        </p:txBody>
      </p:sp>
      <p:sp>
        <p:nvSpPr>
          <p:cNvPr id="32" name="Rectangle 31">
            <a:extLst>
              <a:ext uri="{FF2B5EF4-FFF2-40B4-BE49-F238E27FC236}">
                <a16:creationId xmlns:a16="http://schemas.microsoft.com/office/drawing/2014/main" id="{51993089-9273-44BD-9B5C-1D92A1C378F9}"/>
              </a:ext>
            </a:extLst>
          </p:cNvPr>
          <p:cNvSpPr/>
          <p:nvPr/>
        </p:nvSpPr>
        <p:spPr>
          <a:xfrm>
            <a:off x="663855" y="5500686"/>
            <a:ext cx="2568142" cy="461665"/>
          </a:xfrm>
          <a:prstGeom prst="rect">
            <a:avLst/>
          </a:prstGeom>
        </p:spPr>
        <p:txBody>
          <a:bodyPr wrap="square">
            <a:spAutoFit/>
          </a:bodyPr>
          <a:lstStyle/>
          <a:p>
            <a:r>
              <a:rPr lang="en-AU" sz="1200" dirty="0">
                <a:solidFill>
                  <a:schemeClr val="bg1">
                    <a:lumMod val="50000"/>
                  </a:schemeClr>
                </a:solidFill>
                <a:latin typeface="Comic Sans MS" panose="030F0702030302020204" pitchFamily="66" charset="0"/>
              </a:rPr>
              <a:t>of the challenges working underwater.</a:t>
            </a:r>
          </a:p>
        </p:txBody>
      </p:sp>
      <p:sp>
        <p:nvSpPr>
          <p:cNvPr id="33" name="Rectangle 32">
            <a:extLst>
              <a:ext uri="{FF2B5EF4-FFF2-40B4-BE49-F238E27FC236}">
                <a16:creationId xmlns:a16="http://schemas.microsoft.com/office/drawing/2014/main" id="{6855A0D5-7125-2313-F1AF-4F689D18AE09}"/>
              </a:ext>
            </a:extLst>
          </p:cNvPr>
          <p:cNvSpPr/>
          <p:nvPr/>
        </p:nvSpPr>
        <p:spPr>
          <a:xfrm>
            <a:off x="657840" y="6621564"/>
            <a:ext cx="2488147" cy="646331"/>
          </a:xfrm>
          <a:prstGeom prst="rect">
            <a:avLst/>
          </a:prstGeom>
        </p:spPr>
        <p:txBody>
          <a:bodyPr wrap="square">
            <a:spAutoFit/>
          </a:bodyPr>
          <a:lstStyle/>
          <a:p>
            <a:r>
              <a:rPr lang="en-AU" sz="1200" dirty="0">
                <a:solidFill>
                  <a:schemeClr val="bg1">
                    <a:lumMod val="50000"/>
                  </a:schemeClr>
                </a:solidFill>
                <a:latin typeface="Comic Sans MS" panose="030F0702030302020204" pitchFamily="66" charset="0"/>
              </a:rPr>
              <a:t>the correlation between the value of a fishery and the amount of data collected on it.</a:t>
            </a:r>
          </a:p>
        </p:txBody>
      </p:sp>
      <p:sp>
        <p:nvSpPr>
          <p:cNvPr id="35" name="Rectangle 34">
            <a:extLst>
              <a:ext uri="{FF2B5EF4-FFF2-40B4-BE49-F238E27FC236}">
                <a16:creationId xmlns:a16="http://schemas.microsoft.com/office/drawing/2014/main" id="{DFCE35C5-6008-A08A-1E74-B7021284C4AD}"/>
              </a:ext>
            </a:extLst>
          </p:cNvPr>
          <p:cNvSpPr/>
          <p:nvPr/>
        </p:nvSpPr>
        <p:spPr>
          <a:xfrm>
            <a:off x="3508590" y="4363300"/>
            <a:ext cx="2822682" cy="646331"/>
          </a:xfrm>
          <a:prstGeom prst="rect">
            <a:avLst/>
          </a:prstGeom>
        </p:spPr>
        <p:txBody>
          <a:bodyPr wrap="square">
            <a:spAutoFit/>
          </a:bodyPr>
          <a:lstStyle/>
          <a:p>
            <a:r>
              <a:rPr lang="en-AU" sz="1200" dirty="0">
                <a:solidFill>
                  <a:schemeClr val="bg1">
                    <a:lumMod val="50000"/>
                  </a:schemeClr>
                </a:solidFill>
                <a:latin typeface="Comic Sans MS" panose="030F0702030302020204" pitchFamily="66" charset="0"/>
              </a:rPr>
              <a:t>it is estimated that only 20-30% of all marine species have been discovered (</a:t>
            </a:r>
            <a:r>
              <a:rPr lang="en-AU" sz="1200" dirty="0" err="1">
                <a:solidFill>
                  <a:schemeClr val="bg1">
                    <a:lumMod val="50000"/>
                  </a:schemeClr>
                </a:solidFill>
                <a:latin typeface="Comic Sans MS" panose="030F0702030302020204" pitchFamily="66" charset="0"/>
              </a:rPr>
              <a:t>Appeltans</a:t>
            </a:r>
            <a:r>
              <a:rPr lang="en-AU" sz="1200" dirty="0">
                <a:solidFill>
                  <a:schemeClr val="bg1">
                    <a:lumMod val="50000"/>
                  </a:schemeClr>
                </a:solidFill>
                <a:latin typeface="Comic Sans MS" panose="030F0702030302020204" pitchFamily="66" charset="0"/>
              </a:rPr>
              <a:t>, </a:t>
            </a:r>
            <a:r>
              <a:rPr lang="en-AU" sz="1200" i="1" dirty="0">
                <a:solidFill>
                  <a:schemeClr val="bg1">
                    <a:lumMod val="50000"/>
                  </a:schemeClr>
                </a:solidFill>
                <a:latin typeface="Comic Sans MS" panose="030F0702030302020204" pitchFamily="66" charset="0"/>
              </a:rPr>
              <a:t>et al., </a:t>
            </a:r>
            <a:r>
              <a:rPr lang="en-AU" sz="1200" dirty="0">
                <a:solidFill>
                  <a:schemeClr val="bg1">
                    <a:lumMod val="50000"/>
                  </a:schemeClr>
                </a:solidFill>
                <a:latin typeface="Comic Sans MS" panose="030F0702030302020204" pitchFamily="66" charset="0"/>
              </a:rPr>
              <a:t>2012).</a:t>
            </a:r>
          </a:p>
        </p:txBody>
      </p:sp>
      <p:sp>
        <p:nvSpPr>
          <p:cNvPr id="36" name="Rectangle 35">
            <a:extLst>
              <a:ext uri="{FF2B5EF4-FFF2-40B4-BE49-F238E27FC236}">
                <a16:creationId xmlns:a16="http://schemas.microsoft.com/office/drawing/2014/main" id="{62F1E749-2025-D406-2D42-83A28E9F56D3}"/>
              </a:ext>
            </a:extLst>
          </p:cNvPr>
          <p:cNvSpPr/>
          <p:nvPr/>
        </p:nvSpPr>
        <p:spPr>
          <a:xfrm>
            <a:off x="3506610" y="5312145"/>
            <a:ext cx="2962734" cy="830997"/>
          </a:xfrm>
          <a:prstGeom prst="rect">
            <a:avLst/>
          </a:prstGeom>
        </p:spPr>
        <p:txBody>
          <a:bodyPr wrap="square">
            <a:spAutoFit/>
          </a:bodyPr>
          <a:lstStyle/>
          <a:p>
            <a:endParaRPr lang="en-AU" sz="1200" i="1" dirty="0">
              <a:latin typeface="Arial Narrow" panose="020B0606020202030204" pitchFamily="34" charset="0"/>
            </a:endParaRPr>
          </a:p>
          <a:p>
            <a:r>
              <a:rPr lang="en-AU" sz="1200" dirty="0">
                <a:solidFill>
                  <a:schemeClr val="bg1">
                    <a:lumMod val="50000"/>
                  </a:schemeClr>
                </a:solidFill>
                <a:latin typeface="Comic Sans MS" panose="030F0702030302020204" pitchFamily="66" charset="0"/>
              </a:rPr>
              <a:t>working underwater requires special equipment that is expensive and limited in scope (Costello, </a:t>
            </a:r>
            <a:r>
              <a:rPr lang="en-AU" sz="1200" i="1" dirty="0">
                <a:solidFill>
                  <a:schemeClr val="bg1">
                    <a:lumMod val="50000"/>
                  </a:schemeClr>
                </a:solidFill>
                <a:latin typeface="Comic Sans MS" panose="030F0702030302020204" pitchFamily="66" charset="0"/>
              </a:rPr>
              <a:t>et al., </a:t>
            </a:r>
            <a:r>
              <a:rPr lang="en-AU" sz="1200" dirty="0">
                <a:solidFill>
                  <a:schemeClr val="bg1">
                    <a:lumMod val="50000"/>
                  </a:schemeClr>
                </a:solidFill>
                <a:latin typeface="Comic Sans MS" panose="030F0702030302020204" pitchFamily="66" charset="0"/>
              </a:rPr>
              <a:t>2010). </a:t>
            </a:r>
          </a:p>
        </p:txBody>
      </p:sp>
      <p:sp>
        <p:nvSpPr>
          <p:cNvPr id="41" name="Rectangle 40">
            <a:extLst>
              <a:ext uri="{FF2B5EF4-FFF2-40B4-BE49-F238E27FC236}">
                <a16:creationId xmlns:a16="http://schemas.microsoft.com/office/drawing/2014/main" id="{4A0686B0-C462-4FA1-7172-F95E8A763FBF}"/>
              </a:ext>
            </a:extLst>
          </p:cNvPr>
          <p:cNvSpPr/>
          <p:nvPr/>
        </p:nvSpPr>
        <p:spPr>
          <a:xfrm>
            <a:off x="3506610" y="6621564"/>
            <a:ext cx="2901216" cy="646331"/>
          </a:xfrm>
          <a:prstGeom prst="rect">
            <a:avLst/>
          </a:prstGeom>
        </p:spPr>
        <p:txBody>
          <a:bodyPr wrap="square">
            <a:spAutoFit/>
          </a:bodyPr>
          <a:lstStyle/>
          <a:p>
            <a:r>
              <a:rPr lang="en-US" sz="1200" dirty="0">
                <a:solidFill>
                  <a:schemeClr val="bg1">
                    <a:lumMod val="50000"/>
                  </a:schemeClr>
                </a:solidFill>
                <a:latin typeface="Comic Sans MS" panose="030F0702030302020204" pitchFamily="66" charset="0"/>
              </a:rPr>
              <a:t>fisheries considered of little value are allocated smaller amounts of time and money (Bentley, 2014).</a:t>
            </a:r>
            <a:endParaRPr lang="en-AU" sz="1200" i="1" dirty="0">
              <a:solidFill>
                <a:schemeClr val="bg1">
                  <a:lumMod val="50000"/>
                </a:schemeClr>
              </a:solidFill>
              <a:latin typeface="Comic Sans MS" panose="030F0702030302020204" pitchFamily="66" charset="0"/>
            </a:endParaRPr>
          </a:p>
        </p:txBody>
      </p:sp>
      <p:sp>
        <p:nvSpPr>
          <p:cNvPr id="42" name="Rectangle 41">
            <a:extLst>
              <a:ext uri="{FF2B5EF4-FFF2-40B4-BE49-F238E27FC236}">
                <a16:creationId xmlns:a16="http://schemas.microsoft.com/office/drawing/2014/main" id="{C130D12B-D2A6-E7BE-1252-A0007B1BA48C}"/>
              </a:ext>
            </a:extLst>
          </p:cNvPr>
          <p:cNvSpPr/>
          <p:nvPr/>
        </p:nvSpPr>
        <p:spPr>
          <a:xfrm>
            <a:off x="572821" y="7370163"/>
            <a:ext cx="5809862" cy="1025923"/>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28600" indent="-228600">
              <a:buAutoNum type="arabicPeriod" startAt="4"/>
            </a:pPr>
            <a:r>
              <a:rPr lang="en-AU" sz="800" dirty="0">
                <a:solidFill>
                  <a:schemeClr val="tx1"/>
                </a:solidFill>
                <a:latin typeface="Arial Narrow" panose="020B0606020202030204" pitchFamily="34" charset="0"/>
              </a:rPr>
              <a:t>How does this paragraph </a:t>
            </a:r>
            <a:r>
              <a:rPr lang="en-AU" sz="800" b="1" dirty="0">
                <a:solidFill>
                  <a:schemeClr val="tx1"/>
                </a:solidFill>
                <a:latin typeface="Arial Narrow" panose="020B0606020202030204" pitchFamily="34" charset="0"/>
              </a:rPr>
              <a:t>LINK </a:t>
            </a:r>
            <a:r>
              <a:rPr lang="en-AU" sz="800" dirty="0">
                <a:solidFill>
                  <a:schemeClr val="tx1"/>
                </a:solidFill>
                <a:latin typeface="Arial Narrow" panose="020B0606020202030204" pitchFamily="34" charset="0"/>
              </a:rPr>
              <a:t>to your next paragraph? Complete the last sentence:</a:t>
            </a:r>
          </a:p>
          <a:p>
            <a:endParaRPr lang="en-AU" sz="800" dirty="0">
              <a:solidFill>
                <a:schemeClr val="tx1"/>
              </a:solidFill>
              <a:latin typeface="Arial Narrow" panose="020B0606020202030204" pitchFamily="34" charset="0"/>
            </a:endParaRPr>
          </a:p>
          <a:p>
            <a:endParaRPr lang="en-AU" sz="800" dirty="0">
              <a:solidFill>
                <a:schemeClr val="tx1"/>
              </a:solidFill>
              <a:latin typeface="Arial Narrow" panose="020B0606020202030204" pitchFamily="34" charset="0"/>
            </a:endParaRPr>
          </a:p>
        </p:txBody>
      </p:sp>
      <p:sp>
        <p:nvSpPr>
          <p:cNvPr id="45" name="Rectangle 44">
            <a:extLst>
              <a:ext uri="{FF2B5EF4-FFF2-40B4-BE49-F238E27FC236}">
                <a16:creationId xmlns:a16="http://schemas.microsoft.com/office/drawing/2014/main" id="{B898761C-5144-A06A-BBA4-2B9B0A288278}"/>
              </a:ext>
            </a:extLst>
          </p:cNvPr>
          <p:cNvSpPr/>
          <p:nvPr/>
        </p:nvSpPr>
        <p:spPr>
          <a:xfrm>
            <a:off x="652480" y="7592521"/>
            <a:ext cx="5670242" cy="747737"/>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200" i="1" dirty="0">
                <a:solidFill>
                  <a:schemeClr val="tx1"/>
                </a:solidFill>
                <a:latin typeface="Arial Narrow" panose="020B0606020202030204" pitchFamily="34" charset="0"/>
              </a:rPr>
              <a:t>As a result, knowledge in the oceans is limited. Further investigation may include (topic of paragraph to follow)…</a:t>
            </a:r>
            <a:endParaRPr lang="en-AU" sz="1200" i="1" dirty="0">
              <a:solidFill>
                <a:schemeClr val="bg1">
                  <a:lumMod val="50000"/>
                </a:schemeClr>
              </a:solidFill>
              <a:latin typeface="Arial Narrow" panose="020B0606020202030204" pitchFamily="34" charset="0"/>
            </a:endParaRPr>
          </a:p>
        </p:txBody>
      </p:sp>
      <p:sp>
        <p:nvSpPr>
          <p:cNvPr id="46" name="Rectangle 45">
            <a:extLst>
              <a:ext uri="{FF2B5EF4-FFF2-40B4-BE49-F238E27FC236}">
                <a16:creationId xmlns:a16="http://schemas.microsoft.com/office/drawing/2014/main" id="{488F137C-A8D4-25C1-083A-921ADE9A07C0}"/>
              </a:ext>
            </a:extLst>
          </p:cNvPr>
          <p:cNvSpPr/>
          <p:nvPr/>
        </p:nvSpPr>
        <p:spPr>
          <a:xfrm>
            <a:off x="1964651" y="7819259"/>
            <a:ext cx="4323202" cy="461665"/>
          </a:xfrm>
          <a:prstGeom prst="rect">
            <a:avLst/>
          </a:prstGeom>
        </p:spPr>
        <p:txBody>
          <a:bodyPr wrap="square">
            <a:spAutoFit/>
          </a:bodyPr>
          <a:lstStyle/>
          <a:p>
            <a:r>
              <a:rPr lang="en-AU" sz="1200" i="1" dirty="0">
                <a:latin typeface="Arial Narrow" panose="020B0606020202030204" pitchFamily="34" charset="0"/>
              </a:rPr>
              <a:t> </a:t>
            </a:r>
            <a:r>
              <a:rPr lang="en-AU" sz="1200" dirty="0">
                <a:solidFill>
                  <a:schemeClr val="bg1">
                    <a:lumMod val="50000"/>
                  </a:schemeClr>
                </a:solidFill>
                <a:latin typeface="Comic Sans MS" panose="030F0702030302020204" pitchFamily="66" charset="0"/>
              </a:rPr>
              <a:t>E.g. investing in research to, at the very least, obtain baseline data for many marine ecosystems.</a:t>
            </a:r>
            <a:endParaRPr lang="en-AU" sz="1200" dirty="0"/>
          </a:p>
        </p:txBody>
      </p:sp>
    </p:spTree>
    <p:extLst>
      <p:ext uri="{BB962C8B-B14F-4D97-AF65-F5344CB8AC3E}">
        <p14:creationId xmlns:p14="http://schemas.microsoft.com/office/powerpoint/2010/main" val="1169236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flipH="1">
            <a:off x="481438" y="4051443"/>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357805" y="1093450"/>
            <a:ext cx="1875127" cy="2509040"/>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2" name="TextBox 21"/>
          <p:cNvSpPr txBox="1"/>
          <p:nvPr/>
        </p:nvSpPr>
        <p:spPr>
          <a:xfrm>
            <a:off x="404105" y="4022237"/>
            <a:ext cx="5837973" cy="892552"/>
          </a:xfrm>
          <a:prstGeom prst="rect">
            <a:avLst/>
          </a:prstGeom>
          <a:noFill/>
        </p:spPr>
        <p:txBody>
          <a:bodyPr wrap="square" rtlCol="0">
            <a:spAutoFit/>
          </a:bodyPr>
          <a:lstStyle/>
          <a:p>
            <a:pPr algn="just"/>
            <a:r>
              <a:rPr lang="en-US" sz="1600" b="1" dirty="0">
                <a:latin typeface="Arial Narrow" pitchFamily="34" charset="0"/>
              </a:rPr>
              <a:t>Money Talks</a:t>
            </a:r>
          </a:p>
          <a:p>
            <a:pPr algn="just"/>
            <a:r>
              <a:rPr lang="en-US" sz="1200" dirty="0">
                <a:latin typeface="Arial Narrow" pitchFamily="34" charset="0"/>
              </a:rPr>
              <a:t>Let’s face it. Money talks. If mining for oil and gas on a pristine patch of reef did </a:t>
            </a:r>
            <a:r>
              <a:rPr lang="en-US" sz="1200" i="1" dirty="0">
                <a:latin typeface="Arial Narrow" pitchFamily="34" charset="0"/>
              </a:rPr>
              <a:t>not </a:t>
            </a:r>
            <a:r>
              <a:rPr lang="en-US" sz="1200" dirty="0">
                <a:latin typeface="Arial Narrow" pitchFamily="34" charset="0"/>
              </a:rPr>
              <a:t>bring in billions of dollars, it simply would </a:t>
            </a:r>
            <a:r>
              <a:rPr lang="en-US" sz="1200" i="1" dirty="0">
                <a:latin typeface="Arial Narrow" pitchFamily="34" charset="0"/>
              </a:rPr>
              <a:t>not</a:t>
            </a:r>
            <a:r>
              <a:rPr lang="en-US" sz="1200" dirty="0">
                <a:latin typeface="Arial Narrow" pitchFamily="34" charset="0"/>
              </a:rPr>
              <a:t> happen. The learning objective for this lesson is one you already know too well….that money shapes many of our decisions….including those relating to resource management. </a:t>
            </a:r>
          </a:p>
        </p:txBody>
      </p:sp>
      <p:sp>
        <p:nvSpPr>
          <p:cNvPr id="7" name="Rectangle 6"/>
          <p:cNvSpPr/>
          <p:nvPr/>
        </p:nvSpPr>
        <p:spPr>
          <a:xfrm>
            <a:off x="477755" y="3681448"/>
            <a:ext cx="5745978" cy="31504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b="1" dirty="0">
                <a:solidFill>
                  <a:schemeClr val="tx1"/>
                </a:solidFill>
                <a:latin typeface="Arial Narrow" panose="020B0606020202030204" pitchFamily="34" charset="0"/>
              </a:rPr>
              <a:t>Q. What do the E’s in EEZ stand for?  Ans.           </a:t>
            </a:r>
            <a:endParaRPr lang="en-AU" sz="1200" dirty="0">
              <a:solidFill>
                <a:schemeClr val="tx1"/>
              </a:solidFill>
              <a:latin typeface="Comic Sans MS" panose="030F0702030302020204" pitchFamily="66" charset="0"/>
            </a:endParaRPr>
          </a:p>
        </p:txBody>
      </p:sp>
      <p:sp>
        <p:nvSpPr>
          <p:cNvPr id="23" name="Rectangle 22"/>
          <p:cNvSpPr/>
          <p:nvPr/>
        </p:nvSpPr>
        <p:spPr>
          <a:xfrm>
            <a:off x="481438" y="4921829"/>
            <a:ext cx="5737454" cy="3211656"/>
          </a:xfrm>
          <a:prstGeom prst="rect">
            <a:avLst/>
          </a:prstGeom>
          <a:solidFill>
            <a:schemeClr val="bg1">
              <a:lumMod val="8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600" b="1" dirty="0">
                <a:solidFill>
                  <a:schemeClr val="tx1"/>
                </a:solidFill>
                <a:latin typeface="Arial Narrow" panose="020B0606020202030204" pitchFamily="34" charset="0"/>
              </a:rPr>
              <a:t>Where do you stand?</a:t>
            </a:r>
          </a:p>
          <a:p>
            <a:pPr algn="ctr"/>
            <a:endParaRPr lang="en-AU" sz="1200" b="1" dirty="0">
              <a:solidFill>
                <a:schemeClr val="tx1"/>
              </a:solidFill>
              <a:latin typeface="Arial Narrow" panose="020B0606020202030204" pitchFamily="34" charset="0"/>
            </a:endParaRPr>
          </a:p>
          <a:p>
            <a:pPr algn="ctr"/>
            <a:r>
              <a:rPr lang="en-AU" sz="1200" b="1" dirty="0">
                <a:solidFill>
                  <a:schemeClr val="tx1"/>
                </a:solidFill>
                <a:latin typeface="Arial Narrow" panose="020B0606020202030204" pitchFamily="34" charset="0"/>
              </a:rPr>
              <a:t>Activity: </a:t>
            </a:r>
            <a:r>
              <a:rPr lang="en-AU" sz="1200" dirty="0">
                <a:solidFill>
                  <a:schemeClr val="tx1"/>
                </a:solidFill>
                <a:latin typeface="Arial Narrow" panose="020B0606020202030204" pitchFamily="34" charset="0"/>
              </a:rPr>
              <a:t>Divide the room into 3 sections: (1) The Economy   (2) The Environment    (3) The People </a:t>
            </a:r>
          </a:p>
          <a:p>
            <a:pPr algn="ctr"/>
            <a:r>
              <a:rPr lang="en-AU" sz="1200" dirty="0">
                <a:solidFill>
                  <a:schemeClr val="tx1"/>
                </a:solidFill>
                <a:latin typeface="Arial Narrow" panose="020B0606020202030204" pitchFamily="34" charset="0"/>
              </a:rPr>
              <a:t>               $$$$</a:t>
            </a:r>
            <a:br>
              <a:rPr lang="en-AU" sz="1200" dirty="0">
                <a:solidFill>
                  <a:schemeClr val="tx1"/>
                </a:solidFill>
                <a:latin typeface="Arial Narrow" panose="020B0606020202030204" pitchFamily="34" charset="0"/>
              </a:rPr>
            </a:br>
            <a:endParaRPr lang="en-AU" sz="800" dirty="0">
              <a:solidFill>
                <a:schemeClr val="tx1"/>
              </a:solidFill>
              <a:latin typeface="Arial Narrow" panose="020B0606020202030204" pitchFamily="34" charset="0"/>
            </a:endParaRPr>
          </a:p>
          <a:p>
            <a:pPr marL="228600" indent="-228600">
              <a:buAutoNum type="arabicPeriod"/>
            </a:pPr>
            <a:r>
              <a:rPr lang="en-AU" sz="1200" b="1" dirty="0">
                <a:solidFill>
                  <a:schemeClr val="tx1"/>
                </a:solidFill>
                <a:latin typeface="Arial Narrow" panose="020B0606020202030204" pitchFamily="34" charset="0"/>
              </a:rPr>
              <a:t>Stand </a:t>
            </a:r>
            <a:r>
              <a:rPr lang="en-AU" sz="1200" dirty="0">
                <a:solidFill>
                  <a:schemeClr val="tx1"/>
                </a:solidFill>
                <a:latin typeface="Arial Narrow" panose="020B0606020202030204" pitchFamily="34" charset="0"/>
              </a:rPr>
              <a:t>in the section that you think decision-makers </a:t>
            </a:r>
            <a:r>
              <a:rPr lang="en-AU" sz="1200" b="1" dirty="0">
                <a:solidFill>
                  <a:schemeClr val="tx1"/>
                </a:solidFill>
                <a:latin typeface="Arial Narrow" panose="020B0606020202030204" pitchFamily="34" charset="0"/>
              </a:rPr>
              <a:t>consider the most </a:t>
            </a:r>
            <a:r>
              <a:rPr lang="en-AU" sz="1200" dirty="0">
                <a:solidFill>
                  <a:schemeClr val="tx1"/>
                </a:solidFill>
                <a:latin typeface="Arial Narrow" panose="020B0606020202030204" pitchFamily="34" charset="0"/>
              </a:rPr>
              <a:t>when making resource management decisions (i.e. what do they value?). If you think it’s all three, stand in the middle. </a:t>
            </a:r>
            <a:br>
              <a:rPr lang="en-AU" sz="1200" dirty="0">
                <a:solidFill>
                  <a:schemeClr val="tx1"/>
                </a:solidFill>
                <a:latin typeface="Arial Narrow" panose="020B0606020202030204" pitchFamily="34" charset="0"/>
              </a:rPr>
            </a:br>
            <a:br>
              <a:rPr lang="en-AU" sz="1200" b="1"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Discuss </a:t>
            </a:r>
            <a:r>
              <a:rPr lang="en-AU" sz="1200" dirty="0">
                <a:solidFill>
                  <a:schemeClr val="tx1"/>
                </a:solidFill>
                <a:latin typeface="Arial Narrow" panose="020B0606020202030204" pitchFamily="34" charset="0"/>
              </a:rPr>
              <a:t>your reasoning. </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Tally</a:t>
            </a:r>
            <a:r>
              <a:rPr lang="en-AU" sz="1200" dirty="0">
                <a:solidFill>
                  <a:schemeClr val="tx1"/>
                </a:solidFill>
                <a:latin typeface="Arial Narrow" panose="020B0606020202030204" pitchFamily="34" charset="0"/>
              </a:rPr>
              <a:t> where people are standing &amp; </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record </a:t>
            </a:r>
            <a:r>
              <a:rPr lang="en-AU" sz="1200" dirty="0">
                <a:solidFill>
                  <a:schemeClr val="tx1"/>
                </a:solidFill>
                <a:latin typeface="Arial Narrow" panose="020B0606020202030204" pitchFamily="34" charset="0"/>
              </a:rPr>
              <a:t>in the table, pictured right.</a:t>
            </a:r>
            <a:br>
              <a:rPr lang="en-AU" sz="1200" dirty="0">
                <a:solidFill>
                  <a:schemeClr val="tx1"/>
                </a:solidFill>
                <a:latin typeface="Arial Narrow" panose="020B0606020202030204" pitchFamily="34" charset="0"/>
              </a:rPr>
            </a:br>
            <a:endParaRPr lang="en-AU" sz="800" dirty="0">
              <a:solidFill>
                <a:schemeClr val="tx1"/>
              </a:solidFill>
              <a:latin typeface="Arial Narrow" panose="020B0606020202030204" pitchFamily="34" charset="0"/>
            </a:endParaRPr>
          </a:p>
          <a:p>
            <a:pPr marL="228600" indent="-228600">
              <a:buAutoNum type="arabicPeriod"/>
            </a:pPr>
            <a:r>
              <a:rPr lang="en-AU" sz="1200" dirty="0">
                <a:solidFill>
                  <a:schemeClr val="tx1"/>
                </a:solidFill>
                <a:latin typeface="Arial Narrow" panose="020B0606020202030204" pitchFamily="34" charset="0"/>
              </a:rPr>
              <a:t>Now </a:t>
            </a:r>
            <a:r>
              <a:rPr lang="en-AU" sz="1200" b="1" dirty="0">
                <a:solidFill>
                  <a:schemeClr val="tx1"/>
                </a:solidFill>
                <a:latin typeface="Arial Narrow" panose="020B0606020202030204" pitchFamily="34" charset="0"/>
              </a:rPr>
              <a:t>move</a:t>
            </a:r>
            <a:r>
              <a:rPr lang="en-AU" sz="1200" dirty="0">
                <a:solidFill>
                  <a:schemeClr val="tx1"/>
                </a:solidFill>
                <a:latin typeface="Arial Narrow" panose="020B0606020202030204" pitchFamily="34" charset="0"/>
              </a:rPr>
              <a:t> to the section that you think decision-makers</a:t>
            </a:r>
            <a:r>
              <a:rPr lang="en-AU" sz="1200" b="1" dirty="0">
                <a:solidFill>
                  <a:schemeClr val="tx1"/>
                </a:solidFill>
                <a:latin typeface="Arial Narrow" panose="020B0606020202030204" pitchFamily="34" charset="0"/>
              </a:rPr>
              <a:t> should </a:t>
            </a:r>
            <a:r>
              <a:rPr lang="en-AU" sz="1200" dirty="0">
                <a:solidFill>
                  <a:schemeClr val="tx1"/>
                </a:solidFill>
                <a:latin typeface="Arial Narrow" panose="020B0606020202030204" pitchFamily="34" charset="0"/>
              </a:rPr>
              <a:t>consider the most (</a:t>
            </a:r>
            <a:r>
              <a:rPr lang="en-AU" sz="1200" i="1" dirty="0">
                <a:solidFill>
                  <a:schemeClr val="tx1"/>
                </a:solidFill>
                <a:latin typeface="Arial Narrow" panose="020B0606020202030204" pitchFamily="34" charset="0"/>
              </a:rPr>
              <a:t>note: </a:t>
            </a:r>
            <a:r>
              <a:rPr lang="en-AU" sz="1200" dirty="0">
                <a:solidFill>
                  <a:schemeClr val="tx1"/>
                </a:solidFill>
                <a:latin typeface="Arial Narrow" panose="020B0606020202030204" pitchFamily="34" charset="0"/>
              </a:rPr>
              <a:t>it has  				                         to be sustainable)</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Discuss </a:t>
            </a:r>
            <a:r>
              <a:rPr lang="en-AU" sz="1200" dirty="0">
                <a:solidFill>
                  <a:schemeClr val="tx1"/>
                </a:solidFill>
                <a:latin typeface="Arial Narrow" panose="020B0606020202030204" pitchFamily="34" charset="0"/>
              </a:rPr>
              <a:t>your reasoning.</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Tally</a:t>
            </a:r>
            <a:r>
              <a:rPr lang="en-AU" sz="1200" dirty="0">
                <a:solidFill>
                  <a:schemeClr val="tx1"/>
                </a:solidFill>
                <a:latin typeface="Arial Narrow" panose="020B0606020202030204" pitchFamily="34" charset="0"/>
              </a:rPr>
              <a:t> where people are standing &amp; </a:t>
            </a:r>
            <a:br>
              <a:rPr lang="en-AU" sz="1200" dirty="0">
                <a:solidFill>
                  <a:schemeClr val="tx1"/>
                </a:solidFill>
                <a:latin typeface="Arial Narrow" panose="020B0606020202030204" pitchFamily="34" charset="0"/>
              </a:rPr>
            </a:br>
            <a:r>
              <a:rPr lang="en-AU" sz="1200" b="1" dirty="0">
                <a:solidFill>
                  <a:schemeClr val="tx1"/>
                </a:solidFill>
                <a:latin typeface="Arial Narrow" panose="020B0606020202030204" pitchFamily="34" charset="0"/>
              </a:rPr>
              <a:t>record</a:t>
            </a:r>
            <a:r>
              <a:rPr lang="en-AU" sz="1200" dirty="0">
                <a:solidFill>
                  <a:schemeClr val="tx1"/>
                </a:solidFill>
                <a:latin typeface="Arial Narrow" panose="020B0606020202030204" pitchFamily="34" charset="0"/>
              </a:rPr>
              <a:t> in the table, pictured right.</a:t>
            </a:r>
            <a:br>
              <a:rPr lang="en-AU" sz="1200" dirty="0">
                <a:solidFill>
                  <a:schemeClr val="tx1"/>
                </a:solidFill>
                <a:latin typeface="Arial Narrow" panose="020B0606020202030204" pitchFamily="34" charset="0"/>
              </a:rPr>
            </a:br>
            <a:endParaRPr lang="en-AU" sz="1200" dirty="0">
              <a:solidFill>
                <a:schemeClr val="tx1"/>
              </a:solidFill>
              <a:latin typeface="Arial Narrow" panose="020B0606020202030204" pitchFamily="34" charset="0"/>
            </a:endParaRPr>
          </a:p>
        </p:txBody>
      </p:sp>
      <p:graphicFrame>
        <p:nvGraphicFramePr>
          <p:cNvPr id="25" name="Table 24"/>
          <p:cNvGraphicFramePr>
            <a:graphicFrameLocks noGrp="1"/>
          </p:cNvGraphicFramePr>
          <p:nvPr/>
        </p:nvGraphicFramePr>
        <p:xfrm>
          <a:off x="2780930" y="6588224"/>
          <a:ext cx="3211065" cy="436206"/>
        </p:xfrm>
        <a:graphic>
          <a:graphicData uri="http://schemas.openxmlformats.org/drawingml/2006/table">
            <a:tbl>
              <a:tblPr firstRow="1" bandRow="1">
                <a:tableStyleId>{5940675A-B579-460E-94D1-54222C63F5DA}</a:tableStyleId>
              </a:tblPr>
              <a:tblGrid>
                <a:gridCol w="360038">
                  <a:extLst>
                    <a:ext uri="{9D8B030D-6E8A-4147-A177-3AD203B41FA5}">
                      <a16:colId xmlns:a16="http://schemas.microsoft.com/office/drawing/2014/main" val="20000"/>
                    </a:ext>
                  </a:extLst>
                </a:gridCol>
                <a:gridCol w="760100">
                  <a:extLst>
                    <a:ext uri="{9D8B030D-6E8A-4147-A177-3AD203B41FA5}">
                      <a16:colId xmlns:a16="http://schemas.microsoft.com/office/drawing/2014/main" val="20001"/>
                    </a:ext>
                  </a:extLst>
                </a:gridCol>
                <a:gridCol w="851815">
                  <a:extLst>
                    <a:ext uri="{9D8B030D-6E8A-4147-A177-3AD203B41FA5}">
                      <a16:colId xmlns:a16="http://schemas.microsoft.com/office/drawing/2014/main" val="20002"/>
                    </a:ext>
                  </a:extLst>
                </a:gridCol>
                <a:gridCol w="764349">
                  <a:extLst>
                    <a:ext uri="{9D8B030D-6E8A-4147-A177-3AD203B41FA5}">
                      <a16:colId xmlns:a16="http://schemas.microsoft.com/office/drawing/2014/main" val="20003"/>
                    </a:ext>
                  </a:extLst>
                </a:gridCol>
                <a:gridCol w="474763">
                  <a:extLst>
                    <a:ext uri="{9D8B030D-6E8A-4147-A177-3AD203B41FA5}">
                      <a16:colId xmlns:a16="http://schemas.microsoft.com/office/drawing/2014/main" val="20004"/>
                    </a:ext>
                  </a:extLst>
                </a:gridCol>
              </a:tblGrid>
              <a:tr h="218103">
                <a:tc>
                  <a:txBody>
                    <a:bodyPr/>
                    <a:lstStyle/>
                    <a:p>
                      <a:pPr algn="ct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The Economy</a:t>
                      </a:r>
                    </a:p>
                  </a:txBody>
                  <a:tcPr>
                    <a:solidFill>
                      <a:schemeClr val="bg1"/>
                    </a:solidFill>
                  </a:tcPr>
                </a:tc>
                <a:tc>
                  <a:txBody>
                    <a:bodyPr/>
                    <a:lstStyle/>
                    <a:p>
                      <a:pPr algn="ctr"/>
                      <a:r>
                        <a:rPr lang="en-AU" sz="800" dirty="0">
                          <a:latin typeface="Arial Narrow" panose="020B0606020202030204" pitchFamily="34" charset="0"/>
                        </a:rPr>
                        <a:t>The Environment</a:t>
                      </a:r>
                    </a:p>
                  </a:txBody>
                  <a:tcPr>
                    <a:solidFill>
                      <a:schemeClr val="bg1"/>
                    </a:solidFill>
                  </a:tcPr>
                </a:tc>
                <a:tc>
                  <a:txBody>
                    <a:bodyPr/>
                    <a:lstStyle/>
                    <a:p>
                      <a:pPr algn="ctr"/>
                      <a:r>
                        <a:rPr lang="en-AU" sz="800" dirty="0">
                          <a:latin typeface="Arial Narrow" panose="020B0606020202030204" pitchFamily="34" charset="0"/>
                        </a:rPr>
                        <a:t>The</a:t>
                      </a:r>
                      <a:r>
                        <a:rPr lang="en-AU" sz="800" baseline="0" dirty="0">
                          <a:latin typeface="Arial Narrow" panose="020B0606020202030204" pitchFamily="34" charset="0"/>
                        </a:rPr>
                        <a:t> People</a:t>
                      </a: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All</a:t>
                      </a:r>
                      <a:r>
                        <a:rPr lang="en-AU" sz="800" baseline="0" dirty="0">
                          <a:latin typeface="Arial Narrow" panose="020B0606020202030204" pitchFamily="34" charset="0"/>
                        </a:rPr>
                        <a:t> 3</a:t>
                      </a:r>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0"/>
                  </a:ext>
                </a:extLst>
              </a:tr>
              <a:tr h="218103">
                <a:tc>
                  <a:txBody>
                    <a:bodyPr/>
                    <a:lstStyle/>
                    <a:p>
                      <a:pPr algn="ctr"/>
                      <a:r>
                        <a:rPr lang="en-AU" sz="800" dirty="0">
                          <a:latin typeface="Arial Narrow" panose="020B0606020202030204" pitchFamily="34" charset="0"/>
                        </a:rPr>
                        <a:t>Tally</a:t>
                      </a: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28" name="TextBox 27"/>
          <p:cNvSpPr txBox="1"/>
          <p:nvPr/>
        </p:nvSpPr>
        <p:spPr>
          <a:xfrm>
            <a:off x="406358" y="8118813"/>
            <a:ext cx="5837973" cy="707886"/>
          </a:xfrm>
          <a:prstGeom prst="rect">
            <a:avLst/>
          </a:prstGeom>
          <a:noFill/>
        </p:spPr>
        <p:txBody>
          <a:bodyPr wrap="square" rtlCol="0">
            <a:spAutoFit/>
          </a:bodyPr>
          <a:lstStyle/>
          <a:p>
            <a:pPr algn="just"/>
            <a:r>
              <a:rPr lang="en-US" sz="1600" b="1" dirty="0">
                <a:latin typeface="Arial Narrow" pitchFamily="34" charset="0"/>
              </a:rPr>
              <a:t>ESD </a:t>
            </a:r>
            <a:r>
              <a:rPr lang="en-US" sz="1200" dirty="0">
                <a:latin typeface="Arial Narrow" pitchFamily="34" charset="0"/>
              </a:rPr>
              <a:t>or </a:t>
            </a:r>
            <a:r>
              <a:rPr lang="en-US" sz="1200" i="1" dirty="0">
                <a:latin typeface="Arial Narrow" pitchFamily="34" charset="0"/>
              </a:rPr>
              <a:t>Ecological Sustainable Development </a:t>
            </a:r>
            <a:r>
              <a:rPr lang="en-US" sz="1200" dirty="0">
                <a:latin typeface="Arial Narrow" pitchFamily="34" charset="0"/>
              </a:rPr>
              <a:t>states that a ‘sustainable’ decision requires all three sections (in the activity above) to be given </a:t>
            </a:r>
            <a:r>
              <a:rPr lang="en-US" sz="1200" u="sng" dirty="0">
                <a:latin typeface="Arial Narrow" pitchFamily="34" charset="0"/>
              </a:rPr>
              <a:t>equal</a:t>
            </a:r>
            <a:r>
              <a:rPr lang="en-US" sz="1200" dirty="0">
                <a:latin typeface="Arial Narrow" pitchFamily="34" charset="0"/>
              </a:rPr>
              <a:t> consideration. Those who stood in the middle for qu.2 will make very good resource managers one day!  </a:t>
            </a:r>
            <a:r>
              <a:rPr lang="en-US" sz="1200" b="1" dirty="0">
                <a:latin typeface="Arial Narrow" pitchFamily="34" charset="0"/>
              </a:rPr>
              <a:t>Activity: </a:t>
            </a:r>
            <a:r>
              <a:rPr lang="en-US" sz="1200" dirty="0">
                <a:latin typeface="Arial Narrow" pitchFamily="34" charset="0"/>
              </a:rPr>
              <a:t>Google ‘</a:t>
            </a:r>
            <a:r>
              <a:rPr lang="en-US" sz="1200" i="1" dirty="0">
                <a:latin typeface="Arial Narrow" pitchFamily="34" charset="0"/>
              </a:rPr>
              <a:t>Triple Bottom Line</a:t>
            </a:r>
            <a:r>
              <a:rPr lang="en-US" sz="1200" dirty="0">
                <a:latin typeface="Arial Narrow" pitchFamily="34" charset="0"/>
              </a:rPr>
              <a:t>’ (images)</a:t>
            </a:r>
          </a:p>
        </p:txBody>
      </p:sp>
      <p:sp>
        <p:nvSpPr>
          <p:cNvPr id="3" name="Smiley Face 2"/>
          <p:cNvSpPr/>
          <p:nvPr/>
        </p:nvSpPr>
        <p:spPr>
          <a:xfrm>
            <a:off x="5673190" y="5620678"/>
            <a:ext cx="138045" cy="144016"/>
          </a:xfrm>
          <a:prstGeom prst="smileyFac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p:cNvSpPr/>
          <p:nvPr/>
        </p:nvSpPr>
        <p:spPr>
          <a:xfrm>
            <a:off x="4725144" y="5613801"/>
            <a:ext cx="179397" cy="157769"/>
          </a:xfrm>
          <a:custGeom>
            <a:avLst/>
            <a:gdLst>
              <a:gd name="connsiteX0" fmla="*/ 1060 w 225173"/>
              <a:gd name="connsiteY0" fmla="*/ 79513 h 169396"/>
              <a:gd name="connsiteX1" fmla="*/ 9012 w 225173"/>
              <a:gd name="connsiteY1" fmla="*/ 39757 h 169396"/>
              <a:gd name="connsiteX2" fmla="*/ 64671 w 225173"/>
              <a:gd name="connsiteY2" fmla="*/ 15903 h 169396"/>
              <a:gd name="connsiteX3" fmla="*/ 112379 w 225173"/>
              <a:gd name="connsiteY3" fmla="*/ 0 h 169396"/>
              <a:gd name="connsiteX4" fmla="*/ 160086 w 225173"/>
              <a:gd name="connsiteY4" fmla="*/ 23854 h 169396"/>
              <a:gd name="connsiteX5" fmla="*/ 168038 w 225173"/>
              <a:gd name="connsiteY5" fmla="*/ 63611 h 169396"/>
              <a:gd name="connsiteX6" fmla="*/ 175989 w 225173"/>
              <a:gd name="connsiteY6" fmla="*/ 127221 h 169396"/>
              <a:gd name="connsiteX7" fmla="*/ 183940 w 225173"/>
              <a:gd name="connsiteY7" fmla="*/ 103367 h 169396"/>
              <a:gd name="connsiteX8" fmla="*/ 191892 w 225173"/>
              <a:gd name="connsiteY8" fmla="*/ 39757 h 169396"/>
              <a:gd name="connsiteX9" fmla="*/ 207794 w 225173"/>
              <a:gd name="connsiteY9" fmla="*/ 15903 h 169396"/>
              <a:gd name="connsiteX10" fmla="*/ 199843 w 225173"/>
              <a:gd name="connsiteY10" fmla="*/ 63611 h 169396"/>
              <a:gd name="connsiteX11" fmla="*/ 191892 w 225173"/>
              <a:gd name="connsiteY11" fmla="*/ 87465 h 169396"/>
              <a:gd name="connsiteX12" fmla="*/ 199843 w 225173"/>
              <a:gd name="connsiteY12" fmla="*/ 119270 h 169396"/>
              <a:gd name="connsiteX13" fmla="*/ 207794 w 225173"/>
              <a:gd name="connsiteY13" fmla="*/ 143124 h 169396"/>
              <a:gd name="connsiteX14" fmla="*/ 223697 w 225173"/>
              <a:gd name="connsiteY14" fmla="*/ 166978 h 169396"/>
              <a:gd name="connsiteX15" fmla="*/ 191892 w 225173"/>
              <a:gd name="connsiteY15" fmla="*/ 159026 h 169396"/>
              <a:gd name="connsiteX16" fmla="*/ 168038 w 225173"/>
              <a:gd name="connsiteY16" fmla="*/ 143124 h 169396"/>
              <a:gd name="connsiteX17" fmla="*/ 120330 w 225173"/>
              <a:gd name="connsiteY17" fmla="*/ 159026 h 169396"/>
              <a:gd name="connsiteX18" fmla="*/ 1060 w 225173"/>
              <a:gd name="connsiteY18" fmla="*/ 127221 h 169396"/>
              <a:gd name="connsiteX19" fmla="*/ 1060 w 225173"/>
              <a:gd name="connsiteY19" fmla="*/ 79513 h 1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5173" h="169396">
                <a:moveTo>
                  <a:pt x="1060" y="79513"/>
                </a:moveTo>
                <a:cubicBezTo>
                  <a:pt x="2385" y="64936"/>
                  <a:pt x="2307" y="51491"/>
                  <a:pt x="9012" y="39757"/>
                </a:cubicBezTo>
                <a:cubicBezTo>
                  <a:pt x="18583" y="23009"/>
                  <a:pt x="50326" y="20207"/>
                  <a:pt x="64671" y="15903"/>
                </a:cubicBezTo>
                <a:cubicBezTo>
                  <a:pt x="80727" y="11086"/>
                  <a:pt x="112379" y="0"/>
                  <a:pt x="112379" y="0"/>
                </a:cubicBezTo>
                <a:cubicBezTo>
                  <a:pt x="124621" y="4081"/>
                  <a:pt x="152833" y="11162"/>
                  <a:pt x="160086" y="23854"/>
                </a:cubicBezTo>
                <a:cubicBezTo>
                  <a:pt x="166791" y="35588"/>
                  <a:pt x="165983" y="50253"/>
                  <a:pt x="168038" y="63611"/>
                </a:cubicBezTo>
                <a:cubicBezTo>
                  <a:pt x="171287" y="84731"/>
                  <a:pt x="173339" y="106018"/>
                  <a:pt x="175989" y="127221"/>
                </a:cubicBezTo>
                <a:cubicBezTo>
                  <a:pt x="178639" y="119270"/>
                  <a:pt x="182441" y="111613"/>
                  <a:pt x="183940" y="103367"/>
                </a:cubicBezTo>
                <a:cubicBezTo>
                  <a:pt x="187763" y="82343"/>
                  <a:pt x="186270" y="60372"/>
                  <a:pt x="191892" y="39757"/>
                </a:cubicBezTo>
                <a:cubicBezTo>
                  <a:pt x="194406" y="30538"/>
                  <a:pt x="202493" y="23854"/>
                  <a:pt x="207794" y="15903"/>
                </a:cubicBezTo>
                <a:cubicBezTo>
                  <a:pt x="205144" y="31806"/>
                  <a:pt x="203340" y="47873"/>
                  <a:pt x="199843" y="63611"/>
                </a:cubicBezTo>
                <a:cubicBezTo>
                  <a:pt x="198025" y="71793"/>
                  <a:pt x="191892" y="79084"/>
                  <a:pt x="191892" y="87465"/>
                </a:cubicBezTo>
                <a:cubicBezTo>
                  <a:pt x="191892" y="98393"/>
                  <a:pt x="196841" y="108763"/>
                  <a:pt x="199843" y="119270"/>
                </a:cubicBezTo>
                <a:cubicBezTo>
                  <a:pt x="202145" y="127329"/>
                  <a:pt x="204046" y="135627"/>
                  <a:pt x="207794" y="143124"/>
                </a:cubicBezTo>
                <a:cubicBezTo>
                  <a:pt x="212068" y="151671"/>
                  <a:pt x="230454" y="160221"/>
                  <a:pt x="223697" y="166978"/>
                </a:cubicBezTo>
                <a:cubicBezTo>
                  <a:pt x="215970" y="174705"/>
                  <a:pt x="202494" y="161677"/>
                  <a:pt x="191892" y="159026"/>
                </a:cubicBezTo>
                <a:cubicBezTo>
                  <a:pt x="183941" y="153725"/>
                  <a:pt x="177594" y="143124"/>
                  <a:pt x="168038" y="143124"/>
                </a:cubicBezTo>
                <a:cubicBezTo>
                  <a:pt x="151275" y="143124"/>
                  <a:pt x="120330" y="159026"/>
                  <a:pt x="120330" y="159026"/>
                </a:cubicBezTo>
                <a:cubicBezTo>
                  <a:pt x="51173" y="154086"/>
                  <a:pt x="9394" y="185553"/>
                  <a:pt x="1060" y="127221"/>
                </a:cubicBezTo>
                <a:cubicBezTo>
                  <a:pt x="-439" y="116726"/>
                  <a:pt x="-265" y="94090"/>
                  <a:pt x="1060" y="7951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6" name="Oval 5"/>
          <p:cNvSpPr/>
          <p:nvPr/>
        </p:nvSpPr>
        <p:spPr>
          <a:xfrm flipH="1">
            <a:off x="4769124" y="5656835"/>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4" name="Table 23"/>
          <p:cNvGraphicFramePr>
            <a:graphicFrameLocks noGrp="1"/>
          </p:cNvGraphicFramePr>
          <p:nvPr/>
        </p:nvGraphicFramePr>
        <p:xfrm>
          <a:off x="2793439" y="7582032"/>
          <a:ext cx="3211065" cy="436206"/>
        </p:xfrm>
        <a:graphic>
          <a:graphicData uri="http://schemas.openxmlformats.org/drawingml/2006/table">
            <a:tbl>
              <a:tblPr firstRow="1" bandRow="1">
                <a:tableStyleId>{5940675A-B579-460E-94D1-54222C63F5DA}</a:tableStyleId>
              </a:tblPr>
              <a:tblGrid>
                <a:gridCol w="360038">
                  <a:extLst>
                    <a:ext uri="{9D8B030D-6E8A-4147-A177-3AD203B41FA5}">
                      <a16:colId xmlns:a16="http://schemas.microsoft.com/office/drawing/2014/main" val="20000"/>
                    </a:ext>
                  </a:extLst>
                </a:gridCol>
                <a:gridCol w="760100">
                  <a:extLst>
                    <a:ext uri="{9D8B030D-6E8A-4147-A177-3AD203B41FA5}">
                      <a16:colId xmlns:a16="http://schemas.microsoft.com/office/drawing/2014/main" val="20001"/>
                    </a:ext>
                  </a:extLst>
                </a:gridCol>
                <a:gridCol w="851815">
                  <a:extLst>
                    <a:ext uri="{9D8B030D-6E8A-4147-A177-3AD203B41FA5}">
                      <a16:colId xmlns:a16="http://schemas.microsoft.com/office/drawing/2014/main" val="20002"/>
                    </a:ext>
                  </a:extLst>
                </a:gridCol>
                <a:gridCol w="764349">
                  <a:extLst>
                    <a:ext uri="{9D8B030D-6E8A-4147-A177-3AD203B41FA5}">
                      <a16:colId xmlns:a16="http://schemas.microsoft.com/office/drawing/2014/main" val="20003"/>
                    </a:ext>
                  </a:extLst>
                </a:gridCol>
                <a:gridCol w="474763">
                  <a:extLst>
                    <a:ext uri="{9D8B030D-6E8A-4147-A177-3AD203B41FA5}">
                      <a16:colId xmlns:a16="http://schemas.microsoft.com/office/drawing/2014/main" val="20004"/>
                    </a:ext>
                  </a:extLst>
                </a:gridCol>
              </a:tblGrid>
              <a:tr h="218103">
                <a:tc>
                  <a:txBody>
                    <a:bodyPr/>
                    <a:lstStyle/>
                    <a:p>
                      <a:pPr algn="ct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The Economy</a:t>
                      </a:r>
                    </a:p>
                  </a:txBody>
                  <a:tcPr>
                    <a:solidFill>
                      <a:schemeClr val="bg1"/>
                    </a:solidFill>
                  </a:tcPr>
                </a:tc>
                <a:tc>
                  <a:txBody>
                    <a:bodyPr/>
                    <a:lstStyle/>
                    <a:p>
                      <a:pPr algn="ctr"/>
                      <a:r>
                        <a:rPr lang="en-AU" sz="800" dirty="0">
                          <a:latin typeface="Arial Narrow" panose="020B0606020202030204" pitchFamily="34" charset="0"/>
                        </a:rPr>
                        <a:t>The Environment</a:t>
                      </a:r>
                    </a:p>
                  </a:txBody>
                  <a:tcPr>
                    <a:solidFill>
                      <a:schemeClr val="bg1"/>
                    </a:solidFill>
                  </a:tcPr>
                </a:tc>
                <a:tc>
                  <a:txBody>
                    <a:bodyPr/>
                    <a:lstStyle/>
                    <a:p>
                      <a:pPr algn="ctr"/>
                      <a:r>
                        <a:rPr lang="en-AU" sz="800" dirty="0">
                          <a:latin typeface="Arial Narrow" panose="020B0606020202030204" pitchFamily="34" charset="0"/>
                        </a:rPr>
                        <a:t>The</a:t>
                      </a:r>
                      <a:r>
                        <a:rPr lang="en-AU" sz="800" baseline="0" dirty="0">
                          <a:latin typeface="Arial Narrow" panose="020B0606020202030204" pitchFamily="34" charset="0"/>
                        </a:rPr>
                        <a:t> People</a:t>
                      </a:r>
                      <a:endParaRPr lang="en-AU" sz="800" dirty="0">
                        <a:latin typeface="Arial Narrow" panose="020B0606020202030204" pitchFamily="34" charset="0"/>
                      </a:endParaRPr>
                    </a:p>
                  </a:txBody>
                  <a:tcPr>
                    <a:solidFill>
                      <a:schemeClr val="bg1"/>
                    </a:solidFill>
                  </a:tcPr>
                </a:tc>
                <a:tc>
                  <a:txBody>
                    <a:bodyPr/>
                    <a:lstStyle/>
                    <a:p>
                      <a:pPr algn="ctr"/>
                      <a:r>
                        <a:rPr lang="en-AU" sz="800" dirty="0">
                          <a:latin typeface="Arial Narrow" panose="020B0606020202030204" pitchFamily="34" charset="0"/>
                        </a:rPr>
                        <a:t>All</a:t>
                      </a:r>
                      <a:r>
                        <a:rPr lang="en-AU" sz="800" baseline="0" dirty="0">
                          <a:latin typeface="Arial Narrow" panose="020B0606020202030204" pitchFamily="34" charset="0"/>
                        </a:rPr>
                        <a:t> 3</a:t>
                      </a:r>
                      <a:endParaRPr lang="en-AU" sz="800" dirty="0">
                        <a:latin typeface="Arial Narrow" panose="020B0606020202030204" pitchFamily="34" charset="0"/>
                      </a:endParaRPr>
                    </a:p>
                  </a:txBody>
                  <a:tcPr>
                    <a:solidFill>
                      <a:schemeClr val="bg1"/>
                    </a:solidFill>
                  </a:tcPr>
                </a:tc>
                <a:extLst>
                  <a:ext uri="{0D108BD9-81ED-4DB2-BD59-A6C34878D82A}">
                    <a16:rowId xmlns:a16="http://schemas.microsoft.com/office/drawing/2014/main" val="10000"/>
                  </a:ext>
                </a:extLst>
              </a:tr>
              <a:tr h="218103">
                <a:tc>
                  <a:txBody>
                    <a:bodyPr/>
                    <a:lstStyle/>
                    <a:p>
                      <a:pPr algn="ctr"/>
                      <a:r>
                        <a:rPr lang="en-AU" sz="800" dirty="0">
                          <a:latin typeface="Arial Narrow" panose="020B0606020202030204" pitchFamily="34" charset="0"/>
                        </a:rPr>
                        <a:t>Tally</a:t>
                      </a: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tc>
                  <a:txBody>
                    <a:bodyPr/>
                    <a:lstStyle/>
                    <a:p>
                      <a:pPr algn="ctr"/>
                      <a:endParaRPr lang="en-AU" sz="800" dirty="0">
                        <a:latin typeface="Comic Sans MS" panose="030F0702030302020204" pitchFamily="66"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4" name="Rounded Rectangle 3"/>
          <p:cNvSpPr/>
          <p:nvPr/>
        </p:nvSpPr>
        <p:spPr>
          <a:xfrm>
            <a:off x="4791983" y="1308558"/>
            <a:ext cx="1296144" cy="792088"/>
          </a:xfrm>
          <a:prstGeom prst="roundRect">
            <a:avLst/>
          </a:prstGeom>
          <a:solidFill>
            <a:schemeClr val="bg1"/>
          </a:solidFill>
          <a:ln>
            <a:solidFill>
              <a:schemeClr val="tx1"/>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Comic Sans MS" panose="030F0702030302020204" pitchFamily="66" charset="0"/>
              </a:rPr>
              <a:t>You are 200 nautical miles from land!</a:t>
            </a:r>
          </a:p>
        </p:txBody>
      </p:sp>
      <p:sp>
        <p:nvSpPr>
          <p:cNvPr id="8" name="Rectangle 7"/>
          <p:cNvSpPr/>
          <p:nvPr/>
        </p:nvSpPr>
        <p:spPr>
          <a:xfrm>
            <a:off x="5341811" y="2098928"/>
            <a:ext cx="71190" cy="1271094"/>
          </a:xfrm>
          <a:prstGeom prst="rect">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Left Arrow 9"/>
          <p:cNvSpPr/>
          <p:nvPr/>
        </p:nvSpPr>
        <p:spPr>
          <a:xfrm>
            <a:off x="4358202" y="2112229"/>
            <a:ext cx="1054799" cy="661773"/>
          </a:xfrm>
          <a:prstGeom prst="leftArrow">
            <a:avLst/>
          </a:prstGeom>
          <a:solidFill>
            <a:schemeClr val="bg1"/>
          </a:solidFill>
          <a:ln>
            <a:solidFill>
              <a:schemeClr val="tx1"/>
            </a:solidFill>
          </a:ln>
          <a:effectLst>
            <a:outerShdw blurRad="50800" dist="38100" dir="2700000" algn="tl" rotWithShape="0">
              <a:prstClr val="black">
                <a:alpha val="40000"/>
              </a:prstClr>
            </a:outerShdw>
          </a:effectLst>
          <a:scene3d>
            <a:camera prst="isometricOffAxis2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dirty="0">
                <a:solidFill>
                  <a:schemeClr val="tx1"/>
                </a:solidFill>
                <a:latin typeface="Comic Sans MS" panose="030F0702030302020204" pitchFamily="66" charset="0"/>
              </a:rPr>
              <a:t>The High Seas</a:t>
            </a:r>
          </a:p>
        </p:txBody>
      </p:sp>
      <p:sp>
        <p:nvSpPr>
          <p:cNvPr id="13" name="Right Arrow 12"/>
          <p:cNvSpPr/>
          <p:nvPr/>
        </p:nvSpPr>
        <p:spPr>
          <a:xfrm>
            <a:off x="5300161" y="2454402"/>
            <a:ext cx="884101" cy="629220"/>
          </a:xfrm>
          <a:prstGeom prst="rightArrow">
            <a:avLst/>
          </a:prstGeom>
          <a:solidFill>
            <a:schemeClr val="bg1"/>
          </a:solidFill>
          <a:ln>
            <a:solidFill>
              <a:schemeClr val="tx1"/>
            </a:solidFill>
          </a:ln>
          <a:effectLst>
            <a:outerShdw blurRad="50800" dist="38100" dir="2700000" algn="tl" rotWithShape="0">
              <a:prstClr val="black">
                <a:alpha val="40000"/>
              </a:prstClr>
            </a:outerShdw>
          </a:effectLst>
          <a:scene3d>
            <a:camera prst="perspectiveHeroicExtreme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dirty="0">
                <a:solidFill>
                  <a:schemeClr val="tx1"/>
                </a:solidFill>
                <a:latin typeface="Comic Sans MS" panose="030F0702030302020204" pitchFamily="66" charset="0"/>
              </a:rPr>
              <a:t>Australia’s EEZ</a:t>
            </a:r>
          </a:p>
        </p:txBody>
      </p:sp>
      <p:cxnSp>
        <p:nvCxnSpPr>
          <p:cNvPr id="17" name="Straight Connector 16"/>
          <p:cNvCxnSpPr/>
          <p:nvPr/>
        </p:nvCxnSpPr>
        <p:spPr>
          <a:xfrm flipV="1">
            <a:off x="4678930" y="3099862"/>
            <a:ext cx="1539962" cy="481673"/>
          </a:xfrm>
          <a:prstGeom prst="line">
            <a:avLst/>
          </a:prstGeom>
          <a:ln w="28575">
            <a:solidFill>
              <a:schemeClr val="tx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5946022" y="2034655"/>
            <a:ext cx="251831" cy="185150"/>
          </a:xfrm>
          <a:custGeom>
            <a:avLst/>
            <a:gdLst>
              <a:gd name="connsiteX0" fmla="*/ 1060 w 225173"/>
              <a:gd name="connsiteY0" fmla="*/ 79513 h 169396"/>
              <a:gd name="connsiteX1" fmla="*/ 9012 w 225173"/>
              <a:gd name="connsiteY1" fmla="*/ 39757 h 169396"/>
              <a:gd name="connsiteX2" fmla="*/ 64671 w 225173"/>
              <a:gd name="connsiteY2" fmla="*/ 15903 h 169396"/>
              <a:gd name="connsiteX3" fmla="*/ 112379 w 225173"/>
              <a:gd name="connsiteY3" fmla="*/ 0 h 169396"/>
              <a:gd name="connsiteX4" fmla="*/ 160086 w 225173"/>
              <a:gd name="connsiteY4" fmla="*/ 23854 h 169396"/>
              <a:gd name="connsiteX5" fmla="*/ 168038 w 225173"/>
              <a:gd name="connsiteY5" fmla="*/ 63611 h 169396"/>
              <a:gd name="connsiteX6" fmla="*/ 175989 w 225173"/>
              <a:gd name="connsiteY6" fmla="*/ 127221 h 169396"/>
              <a:gd name="connsiteX7" fmla="*/ 183940 w 225173"/>
              <a:gd name="connsiteY7" fmla="*/ 103367 h 169396"/>
              <a:gd name="connsiteX8" fmla="*/ 191892 w 225173"/>
              <a:gd name="connsiteY8" fmla="*/ 39757 h 169396"/>
              <a:gd name="connsiteX9" fmla="*/ 207794 w 225173"/>
              <a:gd name="connsiteY9" fmla="*/ 15903 h 169396"/>
              <a:gd name="connsiteX10" fmla="*/ 199843 w 225173"/>
              <a:gd name="connsiteY10" fmla="*/ 63611 h 169396"/>
              <a:gd name="connsiteX11" fmla="*/ 191892 w 225173"/>
              <a:gd name="connsiteY11" fmla="*/ 87465 h 169396"/>
              <a:gd name="connsiteX12" fmla="*/ 199843 w 225173"/>
              <a:gd name="connsiteY12" fmla="*/ 119270 h 169396"/>
              <a:gd name="connsiteX13" fmla="*/ 207794 w 225173"/>
              <a:gd name="connsiteY13" fmla="*/ 143124 h 169396"/>
              <a:gd name="connsiteX14" fmla="*/ 223697 w 225173"/>
              <a:gd name="connsiteY14" fmla="*/ 166978 h 169396"/>
              <a:gd name="connsiteX15" fmla="*/ 191892 w 225173"/>
              <a:gd name="connsiteY15" fmla="*/ 159026 h 169396"/>
              <a:gd name="connsiteX16" fmla="*/ 168038 w 225173"/>
              <a:gd name="connsiteY16" fmla="*/ 143124 h 169396"/>
              <a:gd name="connsiteX17" fmla="*/ 120330 w 225173"/>
              <a:gd name="connsiteY17" fmla="*/ 159026 h 169396"/>
              <a:gd name="connsiteX18" fmla="*/ 1060 w 225173"/>
              <a:gd name="connsiteY18" fmla="*/ 127221 h 169396"/>
              <a:gd name="connsiteX19" fmla="*/ 1060 w 225173"/>
              <a:gd name="connsiteY19" fmla="*/ 79513 h 169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5173" h="169396">
                <a:moveTo>
                  <a:pt x="1060" y="79513"/>
                </a:moveTo>
                <a:cubicBezTo>
                  <a:pt x="2385" y="64936"/>
                  <a:pt x="2307" y="51491"/>
                  <a:pt x="9012" y="39757"/>
                </a:cubicBezTo>
                <a:cubicBezTo>
                  <a:pt x="18583" y="23009"/>
                  <a:pt x="50326" y="20207"/>
                  <a:pt x="64671" y="15903"/>
                </a:cubicBezTo>
                <a:cubicBezTo>
                  <a:pt x="80727" y="11086"/>
                  <a:pt x="112379" y="0"/>
                  <a:pt x="112379" y="0"/>
                </a:cubicBezTo>
                <a:cubicBezTo>
                  <a:pt x="124621" y="4081"/>
                  <a:pt x="152833" y="11162"/>
                  <a:pt x="160086" y="23854"/>
                </a:cubicBezTo>
                <a:cubicBezTo>
                  <a:pt x="166791" y="35588"/>
                  <a:pt x="165983" y="50253"/>
                  <a:pt x="168038" y="63611"/>
                </a:cubicBezTo>
                <a:cubicBezTo>
                  <a:pt x="171287" y="84731"/>
                  <a:pt x="173339" y="106018"/>
                  <a:pt x="175989" y="127221"/>
                </a:cubicBezTo>
                <a:cubicBezTo>
                  <a:pt x="178639" y="119270"/>
                  <a:pt x="182441" y="111613"/>
                  <a:pt x="183940" y="103367"/>
                </a:cubicBezTo>
                <a:cubicBezTo>
                  <a:pt x="187763" y="82343"/>
                  <a:pt x="186270" y="60372"/>
                  <a:pt x="191892" y="39757"/>
                </a:cubicBezTo>
                <a:cubicBezTo>
                  <a:pt x="194406" y="30538"/>
                  <a:pt x="202493" y="23854"/>
                  <a:pt x="207794" y="15903"/>
                </a:cubicBezTo>
                <a:cubicBezTo>
                  <a:pt x="205144" y="31806"/>
                  <a:pt x="203340" y="47873"/>
                  <a:pt x="199843" y="63611"/>
                </a:cubicBezTo>
                <a:cubicBezTo>
                  <a:pt x="198025" y="71793"/>
                  <a:pt x="191892" y="79084"/>
                  <a:pt x="191892" y="87465"/>
                </a:cubicBezTo>
                <a:cubicBezTo>
                  <a:pt x="191892" y="98393"/>
                  <a:pt x="196841" y="108763"/>
                  <a:pt x="199843" y="119270"/>
                </a:cubicBezTo>
                <a:cubicBezTo>
                  <a:pt x="202145" y="127329"/>
                  <a:pt x="204046" y="135627"/>
                  <a:pt x="207794" y="143124"/>
                </a:cubicBezTo>
                <a:cubicBezTo>
                  <a:pt x="212068" y="151671"/>
                  <a:pt x="230454" y="160221"/>
                  <a:pt x="223697" y="166978"/>
                </a:cubicBezTo>
                <a:cubicBezTo>
                  <a:pt x="215970" y="174705"/>
                  <a:pt x="202494" y="161677"/>
                  <a:pt x="191892" y="159026"/>
                </a:cubicBezTo>
                <a:cubicBezTo>
                  <a:pt x="183941" y="153725"/>
                  <a:pt x="177594" y="143124"/>
                  <a:pt x="168038" y="143124"/>
                </a:cubicBezTo>
                <a:cubicBezTo>
                  <a:pt x="151275" y="143124"/>
                  <a:pt x="120330" y="159026"/>
                  <a:pt x="120330" y="159026"/>
                </a:cubicBezTo>
                <a:cubicBezTo>
                  <a:pt x="51173" y="154086"/>
                  <a:pt x="9394" y="185553"/>
                  <a:pt x="1060" y="127221"/>
                </a:cubicBezTo>
                <a:cubicBezTo>
                  <a:pt x="-439" y="116726"/>
                  <a:pt x="-265" y="94090"/>
                  <a:pt x="1060" y="79513"/>
                </a:cubicBez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 </a:t>
            </a:r>
          </a:p>
        </p:txBody>
      </p:sp>
      <p:sp>
        <p:nvSpPr>
          <p:cNvPr id="27" name="Oval 26"/>
          <p:cNvSpPr/>
          <p:nvPr/>
        </p:nvSpPr>
        <p:spPr>
          <a:xfrm flipH="1">
            <a:off x="5991995" y="2098928"/>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p:cNvSpPr txBox="1"/>
          <p:nvPr/>
        </p:nvSpPr>
        <p:spPr>
          <a:xfrm>
            <a:off x="400618" y="971600"/>
            <a:ext cx="3956790" cy="2739211"/>
          </a:xfrm>
          <a:prstGeom prst="rect">
            <a:avLst/>
          </a:prstGeom>
          <a:noFill/>
        </p:spPr>
        <p:txBody>
          <a:bodyPr wrap="square" rtlCol="0">
            <a:spAutoFit/>
          </a:bodyPr>
          <a:lstStyle/>
          <a:p>
            <a:r>
              <a:rPr lang="en-US" sz="1600" b="1" dirty="0">
                <a:latin typeface="Arial Narrow" pitchFamily="34" charset="0"/>
              </a:rPr>
              <a:t>The Exclusive Economic Zone (EEZ)</a:t>
            </a:r>
          </a:p>
          <a:p>
            <a:r>
              <a:rPr lang="en-US" sz="1200" dirty="0">
                <a:latin typeface="Arial Narrow" pitchFamily="34" charset="0"/>
              </a:rPr>
              <a:t>The ocean is divided into zones and areas (sort of like how we divide up land into countries and states). For starters, every coastal nation has an Exclusive Economic Zone, or EEZ, the area of sea that extends out from a country’s shoreline to 200 nautical miles offshore. Each country has </a:t>
            </a:r>
            <a:r>
              <a:rPr lang="en-US" sz="1200" i="1" dirty="0">
                <a:latin typeface="Arial Narrow" pitchFamily="34" charset="0"/>
              </a:rPr>
              <a:t>exclusive</a:t>
            </a:r>
            <a:r>
              <a:rPr lang="en-US" sz="1200" dirty="0">
                <a:latin typeface="Arial Narrow" pitchFamily="34" charset="0"/>
              </a:rPr>
              <a:t> rights within its EEZ to exploit, conserve and manage the natural resources there, including marine life, minerals, fossil fuels, and renewable energy sources. Some countries sub-divide their EEZ’s into areas with special restrictions, such as a marine park. The area of ocean outside the EEZ is called the ‘high seas’. The resources in the high seas are ‘common’ heritage, which means they are shared, managed and governed by all countries. The ‘Tragedy of the Commons’ is thus a concern. The tragedy being overexploitation in the absence of regulation. </a:t>
            </a:r>
          </a:p>
        </p:txBody>
      </p:sp>
      <p:sp>
        <p:nvSpPr>
          <p:cNvPr id="9" name="Rectangle 8"/>
          <p:cNvSpPr/>
          <p:nvPr/>
        </p:nvSpPr>
        <p:spPr>
          <a:xfrm>
            <a:off x="3207918" y="3724698"/>
            <a:ext cx="2914529" cy="227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dirty="0">
              <a:solidFill>
                <a:schemeClr val="bg1">
                  <a:lumMod val="50000"/>
                </a:schemeClr>
              </a:solidFill>
              <a:latin typeface="Comic Sans MS" panose="030F0702030302020204" pitchFamily="66" charset="0"/>
            </a:endParaRPr>
          </a:p>
        </p:txBody>
      </p:sp>
      <p:cxnSp>
        <p:nvCxnSpPr>
          <p:cNvPr id="37" name="Straight Connector 36">
            <a:extLst>
              <a:ext uri="{FF2B5EF4-FFF2-40B4-BE49-F238E27FC236}">
                <a16:creationId xmlns:a16="http://schemas.microsoft.com/office/drawing/2014/main" id="{13318DE3-3CC8-402E-B470-19BCEAE8F4A1}"/>
              </a:ext>
            </a:extLst>
          </p:cNvPr>
          <p:cNvCxnSpPr/>
          <p:nvPr/>
        </p:nvCxnSpPr>
        <p:spPr>
          <a:xfrm flipH="1">
            <a:off x="481438" y="971600"/>
            <a:ext cx="57606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583096E5-F8B0-425C-9483-1016021847E1}"/>
              </a:ext>
            </a:extLst>
          </p:cNvPr>
          <p:cNvSpPr txBox="1"/>
          <p:nvPr/>
        </p:nvSpPr>
        <p:spPr>
          <a:xfrm>
            <a:off x="1379915" y="146138"/>
            <a:ext cx="4106515" cy="738664"/>
          </a:xfrm>
          <a:prstGeom prst="rect">
            <a:avLst/>
          </a:prstGeom>
          <a:noFill/>
        </p:spPr>
        <p:txBody>
          <a:bodyPr wrap="square" rtlCol="0">
            <a:spAutoFit/>
          </a:bodyPr>
          <a:lstStyle/>
          <a:p>
            <a:r>
              <a:rPr lang="en-US" b="1" dirty="0">
                <a:latin typeface="Arial Narrow" pitchFamily="34" charset="0"/>
              </a:rPr>
              <a:t>15. </a:t>
            </a:r>
            <a:r>
              <a:rPr lang="en-US" b="1" dirty="0" err="1">
                <a:latin typeface="Arial Narrow" pitchFamily="34" charset="0"/>
              </a:rPr>
              <a:t>EEeezy</a:t>
            </a:r>
            <a:r>
              <a:rPr lang="en-US" b="1" dirty="0">
                <a:latin typeface="Arial Narrow" pitchFamily="34" charset="0"/>
              </a:rPr>
              <a:t> Money – </a:t>
            </a:r>
            <a:r>
              <a:rPr lang="en-US" sz="1200" dirty="0" err="1">
                <a:latin typeface="Arial Narrow" pitchFamily="34" charset="0"/>
              </a:rPr>
              <a:t>Recognise</a:t>
            </a:r>
            <a:r>
              <a:rPr lang="en-US" sz="1200" dirty="0">
                <a:latin typeface="Arial Narrow" pitchFamily="34" charset="0"/>
              </a:rPr>
              <a:t> that decisions relating to resource management are affected by the economic development of a nation and the value placed on marine environment</a:t>
            </a:r>
            <a:endParaRPr lang="en-US" sz="1100" i="1" dirty="0">
              <a:latin typeface="Arial Narrow" pitchFamily="34" charset="0"/>
            </a:endParaRPr>
          </a:p>
        </p:txBody>
      </p:sp>
      <p:sp>
        <p:nvSpPr>
          <p:cNvPr id="39" name="TextBox 17">
            <a:extLst>
              <a:ext uri="{FF2B5EF4-FFF2-40B4-BE49-F238E27FC236}">
                <a16:creationId xmlns:a16="http://schemas.microsoft.com/office/drawing/2014/main" id="{8F171D62-A3A2-49C1-A39E-95F2DB0B0BEB}"/>
              </a:ext>
            </a:extLst>
          </p:cNvPr>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40" name="TextBox 39">
            <a:extLst>
              <a:ext uri="{FF2B5EF4-FFF2-40B4-BE49-F238E27FC236}">
                <a16:creationId xmlns:a16="http://schemas.microsoft.com/office/drawing/2014/main" id="{2E3BB720-5203-465C-ABC0-8FAE80049536}"/>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41" name="TextBox 40">
            <a:extLst>
              <a:ext uri="{FF2B5EF4-FFF2-40B4-BE49-F238E27FC236}">
                <a16:creationId xmlns:a16="http://schemas.microsoft.com/office/drawing/2014/main" id="{4DA7BBC8-0E2C-4818-9BD3-2CE9EB53A65E}"/>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4" name="Straight Connector 13">
            <a:extLst>
              <a:ext uri="{FF2B5EF4-FFF2-40B4-BE49-F238E27FC236}">
                <a16:creationId xmlns:a16="http://schemas.microsoft.com/office/drawing/2014/main" id="{262A4258-6943-9E67-3293-F7454E54F66C}"/>
              </a:ext>
            </a:extLst>
          </p:cNvPr>
          <p:cNvCxnSpPr>
            <a:cxnSpLocks/>
          </p:cNvCxnSpPr>
          <p:nvPr/>
        </p:nvCxnSpPr>
        <p:spPr>
          <a:xfrm flipH="1">
            <a:off x="450023"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B86739CD-C7AA-5BE7-77B1-74E33532606A}"/>
              </a:ext>
            </a:extLst>
          </p:cNvPr>
          <p:cNvSpPr txBox="1"/>
          <p:nvPr/>
        </p:nvSpPr>
        <p:spPr>
          <a:xfrm>
            <a:off x="404664"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6" name="TextBox 36">
            <a:extLst>
              <a:ext uri="{FF2B5EF4-FFF2-40B4-BE49-F238E27FC236}">
                <a16:creationId xmlns:a16="http://schemas.microsoft.com/office/drawing/2014/main" id="{10C242F9-EF87-1FCB-EF5E-4B8F4055E6BF}"/>
              </a:ext>
            </a:extLst>
          </p:cNvPr>
          <p:cNvSpPr txBox="1"/>
          <p:nvPr/>
        </p:nvSpPr>
        <p:spPr>
          <a:xfrm>
            <a:off x="2913144"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Understanding	                                               </a:t>
            </a:r>
            <a:endParaRPr lang="en-AU" sz="1100" b="1" dirty="0">
              <a:latin typeface="Arial Narrow" pitchFamily="34" charset="0"/>
            </a:endParaRPr>
          </a:p>
        </p:txBody>
      </p:sp>
      <p:sp>
        <p:nvSpPr>
          <p:cNvPr id="12" name="TextBox 11">
            <a:extLst>
              <a:ext uri="{FF2B5EF4-FFF2-40B4-BE49-F238E27FC236}">
                <a16:creationId xmlns:a16="http://schemas.microsoft.com/office/drawing/2014/main" id="{A64521CC-A238-CEBE-72A1-F1279955B187}"/>
              </a:ext>
            </a:extLst>
          </p:cNvPr>
          <p:cNvSpPr txBox="1"/>
          <p:nvPr/>
        </p:nvSpPr>
        <p:spPr>
          <a:xfrm>
            <a:off x="5949280"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24</a:t>
            </a:r>
          </a:p>
        </p:txBody>
      </p:sp>
      <p:sp>
        <p:nvSpPr>
          <p:cNvPr id="18" name="Rectangle 17">
            <a:extLst>
              <a:ext uri="{FF2B5EF4-FFF2-40B4-BE49-F238E27FC236}">
                <a16:creationId xmlns:a16="http://schemas.microsoft.com/office/drawing/2014/main" id="{18EC74CB-3DC9-E21B-8C9C-6B3A2A069CB8}"/>
              </a:ext>
            </a:extLst>
          </p:cNvPr>
          <p:cNvSpPr/>
          <p:nvPr/>
        </p:nvSpPr>
        <p:spPr>
          <a:xfrm>
            <a:off x="3283324" y="3730213"/>
            <a:ext cx="2914529" cy="2271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dirty="0">
                <a:solidFill>
                  <a:schemeClr val="bg1">
                    <a:lumMod val="50000"/>
                  </a:schemeClr>
                </a:solidFill>
                <a:latin typeface="Comic Sans MS" panose="030F0702030302020204" pitchFamily="66" charset="0"/>
              </a:rPr>
              <a:t>Exclusive (and) Economic</a:t>
            </a:r>
          </a:p>
        </p:txBody>
      </p:sp>
    </p:spTree>
    <p:extLst>
      <p:ext uri="{BB962C8B-B14F-4D97-AF65-F5344CB8AC3E}">
        <p14:creationId xmlns:p14="http://schemas.microsoft.com/office/powerpoint/2010/main" val="4080362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17">
            <a:extLst>
              <a:ext uri="{FF2B5EF4-FFF2-40B4-BE49-F238E27FC236}">
                <a16:creationId xmlns:a16="http://schemas.microsoft.com/office/drawing/2014/main" id="{A4BD9CD8-3130-4017-86B5-6922FC8167A7}"/>
              </a:ext>
            </a:extLst>
          </p:cNvPr>
          <p:cNvSpPr txBox="1"/>
          <p:nvPr/>
        </p:nvSpPr>
        <p:spPr>
          <a:xfrm>
            <a:off x="5486431" y="232234"/>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5" name="Straight Connector 4">
            <a:extLst>
              <a:ext uri="{FF2B5EF4-FFF2-40B4-BE49-F238E27FC236}">
                <a16:creationId xmlns:a16="http://schemas.microsoft.com/office/drawing/2014/main" id="{4A6635D8-F45A-68C2-3151-3E1A955C1112}"/>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36">
            <a:extLst>
              <a:ext uri="{FF2B5EF4-FFF2-40B4-BE49-F238E27FC236}">
                <a16:creationId xmlns:a16="http://schemas.microsoft.com/office/drawing/2014/main" id="{EF77C4AE-4528-1BEB-B434-28807D6EFFAC}"/>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7" name="TextBox 36">
            <a:extLst>
              <a:ext uri="{FF2B5EF4-FFF2-40B4-BE49-F238E27FC236}">
                <a16:creationId xmlns:a16="http://schemas.microsoft.com/office/drawing/2014/main" id="{5C76BFF0-4B23-5BE3-0041-BD0D3ED85C71}"/>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Inquiry Skills                                     </a:t>
            </a:r>
            <a:endParaRPr lang="en-AU" sz="1100" b="1" dirty="0">
              <a:latin typeface="Arial Narrow" pitchFamily="34" charset="0"/>
            </a:endParaRPr>
          </a:p>
        </p:txBody>
      </p:sp>
      <p:pic>
        <p:nvPicPr>
          <p:cNvPr id="1026" name="Picture 2" descr="Write 'true' or 'false' each statement: Land and sea breezes are convection  currents of cold and warm air.">
            <a:hlinkClick r:id="rId3"/>
            <a:extLst>
              <a:ext uri="{FF2B5EF4-FFF2-40B4-BE49-F238E27FC236}">
                <a16:creationId xmlns:a16="http://schemas.microsoft.com/office/drawing/2014/main" id="{326EF09F-B213-8CF3-58F2-C45BB791F0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9243" y="2555776"/>
            <a:ext cx="3116676" cy="20733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 7">
            <a:extLst>
              <a:ext uri="{FF2B5EF4-FFF2-40B4-BE49-F238E27FC236}">
                <a16:creationId xmlns:a16="http://schemas.microsoft.com/office/drawing/2014/main" id="{7CF572CC-70C2-3E31-D33A-A2A5AB0252D6}"/>
              </a:ext>
            </a:extLst>
          </p:cNvPr>
          <p:cNvGraphicFramePr/>
          <p:nvPr/>
        </p:nvGraphicFramePr>
        <p:xfrm>
          <a:off x="565107" y="2745372"/>
          <a:ext cx="2272066" cy="168174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TextBox 1">
            <a:extLst>
              <a:ext uri="{FF2B5EF4-FFF2-40B4-BE49-F238E27FC236}">
                <a16:creationId xmlns:a16="http://schemas.microsoft.com/office/drawing/2014/main" id="{24E0A49D-9FB0-803F-9FB0-8091F5CF4FE7}"/>
              </a:ext>
            </a:extLst>
          </p:cNvPr>
          <p:cNvSpPr txBox="1"/>
          <p:nvPr/>
        </p:nvSpPr>
        <p:spPr>
          <a:xfrm>
            <a:off x="483754" y="1025978"/>
            <a:ext cx="5989335" cy="1446550"/>
          </a:xfrm>
          <a:prstGeom prst="rect">
            <a:avLst/>
          </a:prstGeom>
          <a:noFill/>
        </p:spPr>
        <p:txBody>
          <a:bodyPr wrap="square" rtlCol="0">
            <a:spAutoFit/>
          </a:bodyPr>
          <a:lstStyle/>
          <a:p>
            <a:r>
              <a:rPr lang="en-US" sz="1600" b="1" dirty="0">
                <a:latin typeface="Arial Narrow" pitchFamily="34" charset="0"/>
              </a:rPr>
              <a:t>Convection Currents</a:t>
            </a:r>
          </a:p>
          <a:p>
            <a:r>
              <a:rPr lang="en-US" sz="1200" dirty="0">
                <a:latin typeface="Arial Narrow" pitchFamily="34" charset="0"/>
              </a:rPr>
              <a:t>Convection currents are heat-driven cycles that occur in the air, ocean and mantle. They are caused by </a:t>
            </a:r>
          </a:p>
          <a:p>
            <a:r>
              <a:rPr lang="en-US" sz="1200" dirty="0">
                <a:latin typeface="Arial Narrow" pitchFamily="34" charset="0"/>
              </a:rPr>
              <a:t>a difference in temperature. The difference in temperature relates directly to the density of the material. Convection currents can happen with any non-solid substance. Some convection currents are relatively quick cycles, like those in the </a:t>
            </a:r>
            <a:r>
              <a:rPr lang="en-US" sz="1200" dirty="0" err="1">
                <a:latin typeface="Arial Narrow" pitchFamily="34" charset="0"/>
              </a:rPr>
              <a:t>atmosphere.Others</a:t>
            </a:r>
            <a:r>
              <a:rPr lang="en-US" sz="1200" dirty="0">
                <a:latin typeface="Arial Narrow" pitchFamily="34" charset="0"/>
              </a:rPr>
              <a:t> are very slow, like in the mantle. Governed by the principle that warm (less dense) rises and cool (more dense) sinks, convection currents cause plate tectonics, storms, land and sea breezes, desert and tropical regions, and even Earth's magnetic field!</a:t>
            </a:r>
            <a:r>
              <a:rPr lang="en-US" sz="1200" baseline="30000" dirty="0">
                <a:latin typeface="Arial Narrow" pitchFamily="34" charset="0"/>
              </a:rPr>
              <a:t> [1]</a:t>
            </a:r>
          </a:p>
        </p:txBody>
      </p:sp>
      <p:cxnSp>
        <p:nvCxnSpPr>
          <p:cNvPr id="3" name="Straight Connector 2">
            <a:extLst>
              <a:ext uri="{FF2B5EF4-FFF2-40B4-BE49-F238E27FC236}">
                <a16:creationId xmlns:a16="http://schemas.microsoft.com/office/drawing/2014/main" id="{8DD35484-AC89-BCC2-CFB4-2617A97BF439}"/>
              </a:ext>
            </a:extLst>
          </p:cNvPr>
          <p:cNvCxnSpPr/>
          <p:nvPr/>
        </p:nvCxnSpPr>
        <p:spPr>
          <a:xfrm flipH="1">
            <a:off x="663058" y="5137612"/>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43A1F6D-91E1-450B-B191-A7064FE35FAC}"/>
              </a:ext>
            </a:extLst>
          </p:cNvPr>
          <p:cNvSpPr txBox="1"/>
          <p:nvPr/>
        </p:nvSpPr>
        <p:spPr>
          <a:xfrm>
            <a:off x="580814" y="5154297"/>
            <a:ext cx="5892275" cy="1815882"/>
          </a:xfrm>
          <a:prstGeom prst="rect">
            <a:avLst/>
          </a:prstGeom>
          <a:noFill/>
        </p:spPr>
        <p:txBody>
          <a:bodyPr wrap="square" rtlCol="0">
            <a:spAutoFit/>
          </a:bodyPr>
          <a:lstStyle/>
          <a:p>
            <a:r>
              <a:rPr lang="en-US" sz="1600" b="1" dirty="0">
                <a:latin typeface="Arial Narrow" pitchFamily="34" charset="0"/>
              </a:rPr>
              <a:t>The Experiment</a:t>
            </a:r>
          </a:p>
          <a:p>
            <a:r>
              <a:rPr lang="en-US" sz="1200" dirty="0">
                <a:latin typeface="Arial Narrow" pitchFamily="34" charset="0"/>
              </a:rPr>
              <a:t>This experiment looks at convection currents in water, but the same principle applies for the air</a:t>
            </a:r>
          </a:p>
          <a:p>
            <a:r>
              <a:rPr lang="en-US" sz="1200" dirty="0">
                <a:latin typeface="Arial Narrow" pitchFamily="34" charset="0"/>
              </a:rPr>
              <a:t>and mantle. You will need a clear rectangular container, water, and red and blue food coloring.</a:t>
            </a:r>
          </a:p>
          <a:p>
            <a:r>
              <a:rPr lang="en-US" sz="1200" dirty="0">
                <a:latin typeface="Arial Narrow" pitchFamily="34" charset="0"/>
              </a:rPr>
              <a:t>1. Fill the container with water and let it come to room temperature.</a:t>
            </a:r>
          </a:p>
          <a:p>
            <a:r>
              <a:rPr lang="en-US" sz="1200" dirty="0">
                <a:latin typeface="Arial Narrow" pitchFamily="34" charset="0"/>
              </a:rPr>
              <a:t>2. Dye some water blue and put it into the freezer, long enough for it to be cold but not frozen.</a:t>
            </a:r>
          </a:p>
          <a:p>
            <a:r>
              <a:rPr lang="en-US" sz="1200" dirty="0">
                <a:latin typeface="Arial Narrow" pitchFamily="34" charset="0"/>
              </a:rPr>
              <a:t>3. Dye some water red and heat it in the microwave (or with a </a:t>
            </a:r>
            <a:r>
              <a:rPr lang="en-US" sz="1200" dirty="0" err="1">
                <a:latin typeface="Arial Narrow" pitchFamily="34" charset="0"/>
              </a:rPr>
              <a:t>bunsen</a:t>
            </a:r>
            <a:r>
              <a:rPr lang="en-US" sz="1200" dirty="0">
                <a:latin typeface="Arial Narrow" pitchFamily="34" charset="0"/>
              </a:rPr>
              <a:t> burner)</a:t>
            </a:r>
          </a:p>
          <a:p>
            <a:r>
              <a:rPr lang="en-US" sz="1200" dirty="0">
                <a:latin typeface="Arial Narrow" pitchFamily="34" charset="0"/>
              </a:rPr>
              <a:t>4. Pour the cold blue water into one side of the container and the hot red water into the other side of the container.</a:t>
            </a:r>
          </a:p>
          <a:p>
            <a:r>
              <a:rPr lang="en-US" sz="1200" dirty="0">
                <a:latin typeface="Arial Narrow" pitchFamily="34" charset="0"/>
              </a:rPr>
              <a:t>5. Watch the currents form!</a:t>
            </a:r>
          </a:p>
        </p:txBody>
      </p:sp>
      <p:sp>
        <p:nvSpPr>
          <p:cNvPr id="9" name="Rectangle 8">
            <a:extLst>
              <a:ext uri="{FF2B5EF4-FFF2-40B4-BE49-F238E27FC236}">
                <a16:creationId xmlns:a16="http://schemas.microsoft.com/office/drawing/2014/main" id="{71510E15-447C-5A24-689F-D17AC83BF52A}"/>
              </a:ext>
            </a:extLst>
          </p:cNvPr>
          <p:cNvSpPr/>
          <p:nvPr/>
        </p:nvSpPr>
        <p:spPr>
          <a:xfrm>
            <a:off x="665099" y="4635240"/>
            <a:ext cx="5710930" cy="444781"/>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6AD6D4C-D5CD-7FAD-585D-3D50864FBB6D}"/>
              </a:ext>
            </a:extLst>
          </p:cNvPr>
          <p:cNvSpPr txBox="1"/>
          <p:nvPr/>
        </p:nvSpPr>
        <p:spPr>
          <a:xfrm>
            <a:off x="643176" y="4716397"/>
            <a:ext cx="3001848" cy="261610"/>
          </a:xfrm>
          <a:prstGeom prst="rect">
            <a:avLst/>
          </a:prstGeom>
          <a:noFill/>
        </p:spPr>
        <p:txBody>
          <a:bodyPr wrap="square">
            <a:spAutoFit/>
          </a:bodyPr>
          <a:lstStyle/>
          <a:p>
            <a:pPr algn="ctr"/>
            <a:r>
              <a:rPr lang="en-AU" sz="1100" b="1" i="0" dirty="0">
                <a:solidFill>
                  <a:schemeClr val="bg1"/>
                </a:solidFill>
                <a:latin typeface="Arial Narrow" panose="020B0606020202030204" pitchFamily="34" charset="0"/>
              </a:rPr>
              <a:t>Question: What drives a convection current? Ans.</a:t>
            </a:r>
            <a:endParaRPr lang="en-AU" sz="1100" b="1" i="0" dirty="0">
              <a:solidFill>
                <a:schemeClr val="bg1"/>
              </a:solidFill>
              <a:effectLst/>
              <a:latin typeface="TideSans"/>
            </a:endParaRPr>
          </a:p>
        </p:txBody>
      </p:sp>
      <p:sp>
        <p:nvSpPr>
          <p:cNvPr id="11" name="Rectangle 10">
            <a:extLst>
              <a:ext uri="{FF2B5EF4-FFF2-40B4-BE49-F238E27FC236}">
                <a16:creationId xmlns:a16="http://schemas.microsoft.com/office/drawing/2014/main" id="{1EE01B89-74D2-8394-647A-82DF56183F12}"/>
              </a:ext>
            </a:extLst>
          </p:cNvPr>
          <p:cNvSpPr/>
          <p:nvPr/>
        </p:nvSpPr>
        <p:spPr>
          <a:xfrm>
            <a:off x="3645024" y="4671825"/>
            <a:ext cx="2630895" cy="34449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lumMod val="50000"/>
                  </a:schemeClr>
                </a:solidFill>
                <a:latin typeface="Comic Sans MS" panose="030F0902030302020204" pitchFamily="66" charset="0"/>
              </a:rPr>
              <a:t>Difference in temperature</a:t>
            </a:r>
          </a:p>
        </p:txBody>
      </p:sp>
      <p:sp>
        <p:nvSpPr>
          <p:cNvPr id="13" name="Rectangle 12">
            <a:extLst>
              <a:ext uri="{FF2B5EF4-FFF2-40B4-BE49-F238E27FC236}">
                <a16:creationId xmlns:a16="http://schemas.microsoft.com/office/drawing/2014/main" id="{A526A5E3-E166-8DB2-616E-5128E653386F}"/>
              </a:ext>
            </a:extLst>
          </p:cNvPr>
          <p:cNvSpPr/>
          <p:nvPr/>
        </p:nvSpPr>
        <p:spPr>
          <a:xfrm>
            <a:off x="501939" y="8626816"/>
            <a:ext cx="6050027" cy="176972"/>
          </a:xfrm>
          <a:prstGeom prst="rect">
            <a:avLst/>
          </a:prstGeom>
        </p:spPr>
        <p:txBody>
          <a:bodyPr wrap="square">
            <a:spAutoFit/>
          </a:bodyPr>
          <a:lstStyle/>
          <a:p>
            <a:r>
              <a:rPr lang="en-US" sz="550" baseline="30000" dirty="0">
                <a:latin typeface="Arial Narrow" pitchFamily="34" charset="0"/>
              </a:rPr>
              <a:t>[1] </a:t>
            </a:r>
            <a:r>
              <a:rPr lang="en-US" sz="550" dirty="0">
                <a:latin typeface="Arial Narrow" pitchFamily="34" charset="0"/>
              </a:rPr>
              <a:t>Berkeley UC Museum of Paleontology (n.d.). 1101 Valley Life Sciences Building, Berkeley, CA 94720-4780</a:t>
            </a:r>
            <a:endParaRPr lang="en-US" sz="550" i="1" dirty="0">
              <a:latin typeface="Arial Narrow" pitchFamily="34" charset="0"/>
            </a:endParaRPr>
          </a:p>
        </p:txBody>
      </p:sp>
      <p:pic>
        <p:nvPicPr>
          <p:cNvPr id="16" name="Picture 2" descr="Heat convection demonstration | ingridscience.ca">
            <a:extLst>
              <a:ext uri="{FF2B5EF4-FFF2-40B4-BE49-F238E27FC236}">
                <a16:creationId xmlns:a16="http://schemas.microsoft.com/office/drawing/2014/main" id="{01616380-D979-B6C0-C68D-9DBDD987D708}"/>
              </a:ext>
            </a:extLst>
          </p:cNvPr>
          <p:cNvPicPr>
            <a:picLocks noChangeAspect="1" noChangeArrowheads="1"/>
          </p:cNvPicPr>
          <p:nvPr/>
        </p:nvPicPr>
        <p:blipFill>
          <a:blip r:embed="rId10" cstate="email">
            <a:extLst>
              <a:ext uri="{BEBA8EAE-BF5A-486C-A8C5-ECC9F3942E4B}">
                <a14:imgProps xmlns:a14="http://schemas.microsoft.com/office/drawing/2010/main">
                  <a14:imgLayer r:embed="rId11">
                    <a14:imgEffect>
                      <a14:saturation sat="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4242949" y="7058067"/>
            <a:ext cx="2113112" cy="158483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639E9D3C-C438-AF69-BA85-00A66F2BC360}"/>
              </a:ext>
            </a:extLst>
          </p:cNvPr>
          <p:cNvSpPr/>
          <p:nvPr/>
        </p:nvSpPr>
        <p:spPr>
          <a:xfrm>
            <a:off x="564258" y="7047946"/>
            <a:ext cx="3584822" cy="156083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40BF9AD7-82B9-2272-C0DC-C3B26F14FF4B}"/>
              </a:ext>
            </a:extLst>
          </p:cNvPr>
          <p:cNvSpPr txBox="1"/>
          <p:nvPr/>
        </p:nvSpPr>
        <p:spPr>
          <a:xfrm>
            <a:off x="543538" y="7118702"/>
            <a:ext cx="3389409" cy="261610"/>
          </a:xfrm>
          <a:prstGeom prst="rect">
            <a:avLst/>
          </a:prstGeom>
          <a:noFill/>
        </p:spPr>
        <p:txBody>
          <a:bodyPr wrap="square">
            <a:spAutoFit/>
          </a:bodyPr>
          <a:lstStyle/>
          <a:p>
            <a:pPr algn="ctr"/>
            <a:r>
              <a:rPr lang="en-AU" sz="1100" b="1" i="0" dirty="0">
                <a:solidFill>
                  <a:schemeClr val="bg1"/>
                </a:solidFill>
                <a:latin typeface="Arial Narrow" panose="020B0606020202030204" pitchFamily="34" charset="0"/>
              </a:rPr>
              <a:t>Activity: describe your observations below</a:t>
            </a:r>
            <a:endParaRPr lang="en-AU" sz="1100" b="1" i="0" dirty="0">
              <a:solidFill>
                <a:schemeClr val="bg1"/>
              </a:solidFill>
              <a:effectLst/>
              <a:latin typeface="TideSans"/>
            </a:endParaRPr>
          </a:p>
        </p:txBody>
      </p:sp>
      <p:sp>
        <p:nvSpPr>
          <p:cNvPr id="19" name="Rectangle 18">
            <a:extLst>
              <a:ext uri="{FF2B5EF4-FFF2-40B4-BE49-F238E27FC236}">
                <a16:creationId xmlns:a16="http://schemas.microsoft.com/office/drawing/2014/main" id="{F0DEFA45-3188-11C4-DD1F-6C23520AD601}"/>
              </a:ext>
            </a:extLst>
          </p:cNvPr>
          <p:cNvSpPr/>
          <p:nvPr/>
        </p:nvSpPr>
        <p:spPr>
          <a:xfrm>
            <a:off x="665099" y="7412046"/>
            <a:ext cx="3389409" cy="114681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5027BC8-2406-3CE3-FC3E-C8F1C5C38E11}"/>
              </a:ext>
            </a:extLst>
          </p:cNvPr>
          <p:cNvSpPr txBox="1"/>
          <p:nvPr/>
        </p:nvSpPr>
        <p:spPr>
          <a:xfrm>
            <a:off x="6093296"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25</a:t>
            </a:r>
          </a:p>
        </p:txBody>
      </p:sp>
      <p:sp>
        <p:nvSpPr>
          <p:cNvPr id="15" name="TextBox 14">
            <a:extLst>
              <a:ext uri="{FF2B5EF4-FFF2-40B4-BE49-F238E27FC236}">
                <a16:creationId xmlns:a16="http://schemas.microsoft.com/office/drawing/2014/main" id="{AD5E02C4-89F7-7316-01C3-1E4E9CF7648F}"/>
              </a:ext>
            </a:extLst>
          </p:cNvPr>
          <p:cNvSpPr txBox="1"/>
          <p:nvPr/>
        </p:nvSpPr>
        <p:spPr>
          <a:xfrm>
            <a:off x="1780299" y="323526"/>
            <a:ext cx="4178523" cy="369332"/>
          </a:xfrm>
          <a:prstGeom prst="rect">
            <a:avLst/>
          </a:prstGeom>
          <a:noFill/>
        </p:spPr>
        <p:txBody>
          <a:bodyPr wrap="square" rtlCol="0">
            <a:spAutoFit/>
          </a:bodyPr>
          <a:lstStyle/>
          <a:p>
            <a:r>
              <a:rPr lang="en-US" b="1" dirty="0">
                <a:latin typeface="Arial Narrow" pitchFamily="34" charset="0"/>
              </a:rPr>
              <a:t>16. Convection </a:t>
            </a:r>
            <a:r>
              <a:rPr lang="en-US" b="1" dirty="0" err="1">
                <a:latin typeface="Arial Narrow" pitchFamily="34" charset="0"/>
              </a:rPr>
              <a:t>prac</a:t>
            </a:r>
            <a:r>
              <a:rPr lang="en-US" b="1" dirty="0">
                <a:latin typeface="Arial Narrow" pitchFamily="34" charset="0"/>
              </a:rPr>
              <a:t> </a:t>
            </a:r>
            <a:r>
              <a:rPr lang="en-US" sz="1600" b="1" dirty="0">
                <a:latin typeface="Arial Narrow" pitchFamily="34" charset="0"/>
              </a:rPr>
              <a:t>– </a:t>
            </a:r>
            <a:r>
              <a:rPr lang="en-US" sz="1100" dirty="0">
                <a:latin typeface="Arial Narrow" pitchFamily="34" charset="0"/>
              </a:rPr>
              <a:t>Investigate convection</a:t>
            </a:r>
            <a:endParaRPr lang="en-US" sz="1100" i="1" dirty="0">
              <a:latin typeface="Arial Narrow" pitchFamily="34" charset="0"/>
            </a:endParaRPr>
          </a:p>
        </p:txBody>
      </p:sp>
    </p:spTree>
    <p:extLst>
      <p:ext uri="{BB962C8B-B14F-4D97-AF65-F5344CB8AC3E}">
        <p14:creationId xmlns:p14="http://schemas.microsoft.com/office/powerpoint/2010/main" val="4116593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BF8EEF81-2867-46C8-9EA7-DE1F06E11171}"/>
              </a:ext>
            </a:extLst>
          </p:cNvPr>
          <p:cNvCxnSpPr/>
          <p:nvPr/>
        </p:nvCxnSpPr>
        <p:spPr>
          <a:xfrm flipH="1">
            <a:off x="564258" y="984989"/>
            <a:ext cx="56778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FB6A293-4AE9-420C-97BD-104EB577F5DB}"/>
              </a:ext>
            </a:extLst>
          </p:cNvPr>
          <p:cNvSpPr txBox="1"/>
          <p:nvPr/>
        </p:nvSpPr>
        <p:spPr>
          <a:xfrm>
            <a:off x="1510999" y="176750"/>
            <a:ext cx="4077900" cy="677108"/>
          </a:xfrm>
          <a:prstGeom prst="rect">
            <a:avLst/>
          </a:prstGeom>
          <a:noFill/>
        </p:spPr>
        <p:txBody>
          <a:bodyPr wrap="square" rtlCol="0">
            <a:spAutoFit/>
          </a:bodyPr>
          <a:lstStyle/>
          <a:p>
            <a:r>
              <a:rPr lang="en-US" b="1" dirty="0">
                <a:latin typeface="Arial Narrow" pitchFamily="34" charset="0"/>
              </a:rPr>
              <a:t>17. Density Divides </a:t>
            </a:r>
            <a:r>
              <a:rPr lang="en-US" sz="1600" b="1" dirty="0">
                <a:latin typeface="Arial Narrow" pitchFamily="34" charset="0"/>
              </a:rPr>
              <a:t>- </a:t>
            </a:r>
            <a:r>
              <a:rPr lang="en-US" sz="1000" dirty="0">
                <a:latin typeface="Arial Narrow" pitchFamily="34" charset="0"/>
              </a:rPr>
              <a:t>Investigate thermoclines (using ice and water, and hot and cold </a:t>
            </a:r>
            <a:r>
              <a:rPr lang="en-US" sz="1000" dirty="0" err="1">
                <a:latin typeface="Arial Narrow" pitchFamily="34" charset="0"/>
              </a:rPr>
              <a:t>coloured</a:t>
            </a:r>
            <a:r>
              <a:rPr lang="en-US" sz="1000" dirty="0">
                <a:latin typeface="Arial Narrow" pitchFamily="34" charset="0"/>
              </a:rPr>
              <a:t> water); salinity (using student-made straw hydrometers); stratification (using salt and fresh water). </a:t>
            </a:r>
            <a:endParaRPr lang="en-US" sz="1100" i="1" dirty="0">
              <a:latin typeface="Arial Narrow" pitchFamily="34" charset="0"/>
            </a:endParaRPr>
          </a:p>
        </p:txBody>
      </p:sp>
      <p:sp>
        <p:nvSpPr>
          <p:cNvPr id="33" name="TextBox 17">
            <a:extLst>
              <a:ext uri="{FF2B5EF4-FFF2-40B4-BE49-F238E27FC236}">
                <a16:creationId xmlns:a16="http://schemas.microsoft.com/office/drawing/2014/main" id="{A4BD9CD8-3130-4017-86B5-6922FC8167A7}"/>
              </a:ext>
            </a:extLst>
          </p:cNvPr>
          <p:cNvSpPr txBox="1"/>
          <p:nvPr/>
        </p:nvSpPr>
        <p:spPr>
          <a:xfrm>
            <a:off x="5687144" y="157207"/>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34" name="TextBox 33">
            <a:extLst>
              <a:ext uri="{FF2B5EF4-FFF2-40B4-BE49-F238E27FC236}">
                <a16:creationId xmlns:a16="http://schemas.microsoft.com/office/drawing/2014/main" id="{4985DB7E-B411-4F1F-AC61-3E2825C63F41}"/>
              </a:ext>
            </a:extLst>
          </p:cNvPr>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5" name="TextBox 34">
            <a:extLst>
              <a:ext uri="{FF2B5EF4-FFF2-40B4-BE49-F238E27FC236}">
                <a16:creationId xmlns:a16="http://schemas.microsoft.com/office/drawing/2014/main" id="{F0E1C2A8-A26C-42AE-91C0-31D2BA8FCC8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6" name="TextBox 5">
            <a:extLst>
              <a:ext uri="{FF2B5EF4-FFF2-40B4-BE49-F238E27FC236}">
                <a16:creationId xmlns:a16="http://schemas.microsoft.com/office/drawing/2014/main" id="{02226414-8F13-7C18-3ED8-965D070CF933}"/>
              </a:ext>
            </a:extLst>
          </p:cNvPr>
          <p:cNvSpPr txBox="1"/>
          <p:nvPr/>
        </p:nvSpPr>
        <p:spPr>
          <a:xfrm>
            <a:off x="531316" y="1041983"/>
            <a:ext cx="5881092" cy="4001095"/>
          </a:xfrm>
          <a:prstGeom prst="rect">
            <a:avLst/>
          </a:prstGeom>
          <a:noFill/>
        </p:spPr>
        <p:txBody>
          <a:bodyPr wrap="square">
            <a:spAutoFit/>
          </a:bodyPr>
          <a:lstStyle/>
          <a:p>
            <a:r>
              <a:rPr lang="en-AU" sz="1400" b="1" dirty="0">
                <a:latin typeface="Arial Narrow" panose="020B0606020202030204" pitchFamily="34" charset="0"/>
              </a:rPr>
              <a:t>Straw Hydrometer</a:t>
            </a:r>
          </a:p>
          <a:p>
            <a:r>
              <a:rPr lang="en-AU" sz="1200" dirty="0">
                <a:latin typeface="Arial Narrow" panose="020B0606020202030204" pitchFamily="34" charset="0"/>
              </a:rPr>
              <a:t>The saltier a body of water, the denser it is. A hydrometer is used to measure the density of water. </a:t>
            </a:r>
          </a:p>
          <a:p>
            <a:r>
              <a:rPr lang="en-AU" sz="1200" dirty="0">
                <a:latin typeface="Arial Narrow" panose="020B0606020202030204" pitchFamily="34" charset="0"/>
              </a:rPr>
              <a:t>A straw hydrometer consists of a straw with a plug at one end. When placed in salt water, the straw floats higher than when placed in less dense fresh water. </a:t>
            </a:r>
          </a:p>
          <a:p>
            <a:endParaRPr lang="en-AU" sz="1200" dirty="0">
              <a:latin typeface="Arial Narrow" panose="020B0606020202030204" pitchFamily="34" charset="0"/>
            </a:endParaRPr>
          </a:p>
          <a:p>
            <a:r>
              <a:rPr lang="en-US" sz="1200" b="1" dirty="0">
                <a:latin typeface="Arial Narrow" panose="020B0606020202030204" pitchFamily="34" charset="0"/>
              </a:rPr>
              <a:t>Materials</a:t>
            </a:r>
          </a:p>
          <a:p>
            <a:r>
              <a:rPr lang="en-US" sz="1200" dirty="0">
                <a:latin typeface="Arial Narrow" panose="020B0606020202030204" pitchFamily="34" charset="0"/>
              </a:rPr>
              <a:t>• 1x measuring cylinder </a:t>
            </a:r>
          </a:p>
          <a:p>
            <a:r>
              <a:rPr lang="en-US" sz="1200" dirty="0">
                <a:latin typeface="Arial Narrow" panose="020B0606020202030204" pitchFamily="34" charset="0"/>
              </a:rPr>
              <a:t>• Water</a:t>
            </a:r>
          </a:p>
          <a:p>
            <a:r>
              <a:rPr lang="en-US" sz="1200" dirty="0">
                <a:latin typeface="Arial Narrow" panose="020B0606020202030204" pitchFamily="34" charset="0"/>
              </a:rPr>
              <a:t>• Salt</a:t>
            </a:r>
          </a:p>
          <a:p>
            <a:r>
              <a:rPr lang="en-US" sz="1200" dirty="0">
                <a:latin typeface="Arial Narrow" panose="020B0606020202030204" pitchFamily="34" charset="0"/>
              </a:rPr>
              <a:t>• Playdough</a:t>
            </a:r>
          </a:p>
          <a:p>
            <a:r>
              <a:rPr lang="en-US" sz="1200" dirty="0">
                <a:latin typeface="Arial Narrow" panose="020B0606020202030204" pitchFamily="34" charset="0"/>
              </a:rPr>
              <a:t>• Drinking straws (e.g. sugarcane straws)</a:t>
            </a:r>
          </a:p>
          <a:p>
            <a:r>
              <a:rPr lang="en-US" sz="1200" dirty="0">
                <a:latin typeface="Arial Narrow" panose="020B0606020202030204" pitchFamily="34" charset="0"/>
              </a:rPr>
              <a:t>• Ruler</a:t>
            </a:r>
          </a:p>
          <a:p>
            <a:endParaRPr lang="en-US" sz="1200" dirty="0">
              <a:latin typeface="Arial Narrow" panose="020B0606020202030204" pitchFamily="34" charset="0"/>
            </a:endParaRPr>
          </a:p>
          <a:p>
            <a:r>
              <a:rPr lang="en-US" sz="1200" b="1" dirty="0">
                <a:latin typeface="Arial Narrow" panose="020B0606020202030204" pitchFamily="34" charset="0"/>
              </a:rPr>
              <a:t>Methods</a:t>
            </a:r>
          </a:p>
          <a:p>
            <a:pPr marL="228600" indent="-228600">
              <a:buFont typeface="+mj-lt"/>
              <a:buAutoNum type="arabicParenR"/>
            </a:pPr>
            <a:r>
              <a:rPr lang="en-US" sz="1200" dirty="0">
                <a:latin typeface="Arial Narrow" panose="020B0606020202030204" pitchFamily="34" charset="0"/>
              </a:rPr>
              <a:t>Fill a measuring cylinder with water </a:t>
            </a:r>
          </a:p>
          <a:p>
            <a:pPr marL="228600" indent="-228600">
              <a:buFont typeface="+mj-lt"/>
              <a:buAutoNum type="arabicParenR"/>
            </a:pPr>
            <a:r>
              <a:rPr lang="en-US" sz="1200" dirty="0">
                <a:latin typeface="Arial Narrow" panose="020B0606020202030204" pitchFamily="34" charset="0"/>
              </a:rPr>
              <a:t>Press a small ball of playdough the size of a marble into one end of a straw to form a plug.</a:t>
            </a:r>
          </a:p>
          <a:p>
            <a:pPr marL="228600" indent="-228600">
              <a:buFont typeface="+mj-lt"/>
              <a:buAutoNum type="arabicParenR"/>
            </a:pPr>
            <a:r>
              <a:rPr lang="en-US" sz="1200" dirty="0">
                <a:latin typeface="Arial Narrow" panose="020B0606020202030204" pitchFamily="34" charset="0"/>
              </a:rPr>
              <a:t>Put the straw hydrometer plug-end down into the water.</a:t>
            </a:r>
          </a:p>
          <a:p>
            <a:pPr marL="228600" indent="-228600">
              <a:buFont typeface="+mj-lt"/>
              <a:buAutoNum type="arabicParenR"/>
            </a:pPr>
            <a:r>
              <a:rPr lang="en-US" sz="1200" dirty="0">
                <a:latin typeface="Arial Narrow" panose="020B0606020202030204" pitchFamily="34" charset="0"/>
              </a:rPr>
              <a:t>Remove or add playdough until the hydrometer floats, without touching the bottom of the cylinder. </a:t>
            </a:r>
          </a:p>
          <a:p>
            <a:pPr marL="228600" indent="-228600">
              <a:buFont typeface="+mj-lt"/>
              <a:buAutoNum type="arabicParenR"/>
            </a:pPr>
            <a:r>
              <a:rPr lang="en-US" sz="1200" dirty="0">
                <a:latin typeface="Arial Narrow" panose="020B0606020202030204" pitchFamily="34" charset="0"/>
              </a:rPr>
              <a:t>Measure the length of the straw that is OUT of the water. Record your result.</a:t>
            </a:r>
          </a:p>
          <a:p>
            <a:pPr marL="228600" indent="-228600">
              <a:buFont typeface="+mj-lt"/>
              <a:buAutoNum type="arabicParenR"/>
            </a:pPr>
            <a:r>
              <a:rPr lang="en-US" sz="1200" dirty="0">
                <a:latin typeface="Arial Narrow" panose="020B0606020202030204" pitchFamily="34" charset="0"/>
              </a:rPr>
              <a:t>Add salt to the measuring cylinder.</a:t>
            </a:r>
          </a:p>
          <a:p>
            <a:pPr marL="228600" indent="-228600">
              <a:buFont typeface="+mj-lt"/>
              <a:buAutoNum type="arabicParenR"/>
            </a:pPr>
            <a:r>
              <a:rPr lang="en-US" sz="1200" dirty="0">
                <a:latin typeface="Arial Narrow" panose="020B0606020202030204" pitchFamily="34" charset="0"/>
              </a:rPr>
              <a:t>Measure the length of the straw that is OUT of the water. Record your result.</a:t>
            </a:r>
          </a:p>
        </p:txBody>
      </p:sp>
      <p:pic>
        <p:nvPicPr>
          <p:cNvPr id="4098" name="Picture 2" descr="Make A Simple Hydrometer | Drinks Planet">
            <a:extLst>
              <a:ext uri="{FF2B5EF4-FFF2-40B4-BE49-F238E27FC236}">
                <a16:creationId xmlns:a16="http://schemas.microsoft.com/office/drawing/2014/main" id="{57633719-249E-4DC1-8176-5800D315D1E7}"/>
              </a:ext>
            </a:extLst>
          </p:cNvPr>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5555210" y="1814581"/>
            <a:ext cx="689289" cy="18904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A6C1D27-0FB3-E83B-0885-3F0B0A3C0A7D}"/>
              </a:ext>
            </a:extLst>
          </p:cNvPr>
          <p:cNvSpPr/>
          <p:nvPr/>
        </p:nvSpPr>
        <p:spPr>
          <a:xfrm>
            <a:off x="531317" y="5100071"/>
            <a:ext cx="5850012" cy="3648393"/>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C1E8AFA-9991-8C02-62B9-A6F0FAE0AE2C}"/>
              </a:ext>
            </a:extLst>
          </p:cNvPr>
          <p:cNvSpPr txBox="1"/>
          <p:nvPr/>
        </p:nvSpPr>
        <p:spPr>
          <a:xfrm>
            <a:off x="578123" y="5143023"/>
            <a:ext cx="5663955" cy="276999"/>
          </a:xfrm>
          <a:prstGeom prst="rect">
            <a:avLst/>
          </a:prstGeom>
          <a:noFill/>
        </p:spPr>
        <p:txBody>
          <a:bodyPr wrap="square" rtlCol="0">
            <a:spAutoFit/>
          </a:bodyPr>
          <a:lstStyle/>
          <a:p>
            <a:r>
              <a:rPr lang="en-US" sz="1200" b="1" dirty="0">
                <a:solidFill>
                  <a:schemeClr val="bg1"/>
                </a:solidFill>
                <a:latin typeface="Arial Narrow" panose="020B0606020202030204" pitchFamily="34" charset="0"/>
              </a:rPr>
              <a:t>Activity: In the box below, write a scientific explanation for the results</a:t>
            </a:r>
          </a:p>
        </p:txBody>
      </p:sp>
      <p:sp>
        <p:nvSpPr>
          <p:cNvPr id="9" name="Rectangle 8">
            <a:extLst>
              <a:ext uri="{FF2B5EF4-FFF2-40B4-BE49-F238E27FC236}">
                <a16:creationId xmlns:a16="http://schemas.microsoft.com/office/drawing/2014/main" id="{949474B4-4DE7-FFA2-F706-14FC7C3115EF}"/>
              </a:ext>
            </a:extLst>
          </p:cNvPr>
          <p:cNvSpPr/>
          <p:nvPr/>
        </p:nvSpPr>
        <p:spPr>
          <a:xfrm>
            <a:off x="608617" y="5492031"/>
            <a:ext cx="5718066" cy="31844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B2DD353A-355D-9CBC-38A0-5F340A5B8314}"/>
              </a:ext>
            </a:extLst>
          </p:cNvPr>
          <p:cNvCxnSpPr>
            <a:cxnSpLocks/>
          </p:cNvCxnSpPr>
          <p:nvPr/>
        </p:nvCxnSpPr>
        <p:spPr>
          <a:xfrm flipH="1">
            <a:off x="537036" y="8820473"/>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8F60DEC3-92FE-21E0-62B5-A0E10A5DEDB9}"/>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2023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
        <p:nvSpPr>
          <p:cNvPr id="11" name="TextBox 36">
            <a:extLst>
              <a:ext uri="{FF2B5EF4-FFF2-40B4-BE49-F238E27FC236}">
                <a16:creationId xmlns:a16="http://schemas.microsoft.com/office/drawing/2014/main" id="{E42C7D79-414D-0987-9479-3BB13B551C9A}"/>
              </a:ext>
            </a:extLst>
          </p:cNvPr>
          <p:cNvSpPr txBox="1"/>
          <p:nvPr/>
        </p:nvSpPr>
        <p:spPr>
          <a:xfrm>
            <a:off x="3000157" y="8827894"/>
            <a:ext cx="3147961"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Unit 1 Topic 1 Science Inquiry Skills                                     </a:t>
            </a:r>
            <a:endParaRPr lang="en-AU" sz="1100" b="1" dirty="0">
              <a:latin typeface="Arial Narrow" pitchFamily="34" charset="0"/>
            </a:endParaRPr>
          </a:p>
        </p:txBody>
      </p:sp>
      <p:sp>
        <p:nvSpPr>
          <p:cNvPr id="12" name="TextBox 11">
            <a:extLst>
              <a:ext uri="{FF2B5EF4-FFF2-40B4-BE49-F238E27FC236}">
                <a16:creationId xmlns:a16="http://schemas.microsoft.com/office/drawing/2014/main" id="{227F6EBA-5E91-CB65-AB47-9343D2681B08}"/>
              </a:ext>
            </a:extLst>
          </p:cNvPr>
          <p:cNvSpPr txBox="1"/>
          <p:nvPr/>
        </p:nvSpPr>
        <p:spPr>
          <a:xfrm>
            <a:off x="6093296" y="8831505"/>
            <a:ext cx="524173" cy="276999"/>
          </a:xfrm>
          <a:prstGeom prst="rect">
            <a:avLst/>
          </a:prstGeom>
          <a:noFill/>
        </p:spPr>
        <p:txBody>
          <a:bodyPr wrap="square" rtlCol="0">
            <a:spAutoFit/>
          </a:bodyPr>
          <a:lstStyle/>
          <a:p>
            <a:r>
              <a:rPr lang="en-US" sz="1200" dirty="0">
                <a:latin typeface="Arial Narrow" panose="020B0604020202020204" pitchFamily="34" charset="0"/>
                <a:cs typeface="Arial Narrow" panose="020B0604020202020204" pitchFamily="34" charset="0"/>
              </a:rPr>
              <a:t>26</a:t>
            </a:r>
          </a:p>
        </p:txBody>
      </p:sp>
    </p:spTree>
    <p:extLst>
      <p:ext uri="{BB962C8B-B14F-4D97-AF65-F5344CB8AC3E}">
        <p14:creationId xmlns:p14="http://schemas.microsoft.com/office/powerpoint/2010/main" val="3244188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80803" y="322670"/>
            <a:ext cx="4191130" cy="400110"/>
          </a:xfrm>
          <a:prstGeom prst="rect">
            <a:avLst/>
          </a:prstGeom>
          <a:noFill/>
        </p:spPr>
        <p:txBody>
          <a:bodyPr wrap="square" rtlCol="0">
            <a:spAutoFit/>
          </a:bodyPr>
          <a:lstStyle/>
          <a:p>
            <a:pPr algn="ctr"/>
            <a:r>
              <a:rPr lang="en-US" sz="2000" b="1" dirty="0">
                <a:latin typeface="Arial Narrow" pitchFamily="34" charset="0"/>
              </a:rPr>
              <a:t>Table of Contents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B0887990-198D-4427-B70F-56ACFCD01D8A}"/>
              </a:ext>
            </a:extLst>
          </p:cNvPr>
          <p:cNvCxnSpPr>
            <a:cxnSpLocks/>
          </p:cNvCxnSpPr>
          <p:nvPr/>
        </p:nvCxnSpPr>
        <p:spPr>
          <a:xfrm flipH="1">
            <a:off x="554222" y="8820472"/>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92C1C812-17A9-27A8-DE08-9CD542D999D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graphicFrame>
        <p:nvGraphicFramePr>
          <p:cNvPr id="17" name="Table 16">
            <a:extLst>
              <a:ext uri="{FF2B5EF4-FFF2-40B4-BE49-F238E27FC236}">
                <a16:creationId xmlns:a16="http://schemas.microsoft.com/office/drawing/2014/main" id="{7AE36E62-0FA2-1C17-2CB5-7C9F1B4505A4}"/>
              </a:ext>
            </a:extLst>
          </p:cNvPr>
          <p:cNvGraphicFramePr>
            <a:graphicFrameLocks noGrp="1"/>
          </p:cNvGraphicFramePr>
          <p:nvPr/>
        </p:nvGraphicFramePr>
        <p:xfrm>
          <a:off x="554222" y="1073209"/>
          <a:ext cx="5818125" cy="7666952"/>
        </p:xfrm>
        <a:graphic>
          <a:graphicData uri="http://schemas.openxmlformats.org/drawingml/2006/table">
            <a:tbl>
              <a:tblPr firstRow="1" bandRow="1">
                <a:tableStyleId>{5940675A-B579-460E-94D1-54222C63F5DA}</a:tableStyleId>
              </a:tblPr>
              <a:tblGrid>
                <a:gridCol w="5274120">
                  <a:extLst>
                    <a:ext uri="{9D8B030D-6E8A-4147-A177-3AD203B41FA5}">
                      <a16:colId xmlns:a16="http://schemas.microsoft.com/office/drawing/2014/main" val="20000"/>
                    </a:ext>
                  </a:extLst>
                </a:gridCol>
                <a:gridCol w="544005">
                  <a:extLst>
                    <a:ext uri="{9D8B030D-6E8A-4147-A177-3AD203B41FA5}">
                      <a16:colId xmlns:a16="http://schemas.microsoft.com/office/drawing/2014/main" val="20001"/>
                    </a:ext>
                  </a:extLst>
                </a:gridCol>
              </a:tblGrid>
              <a:tr h="312756">
                <a:tc>
                  <a:txBody>
                    <a:bodyPr/>
                    <a:lstStyle/>
                    <a:p>
                      <a:r>
                        <a:rPr lang="en-AU" sz="1200" b="1" dirty="0">
                          <a:latin typeface="Arial Narrow" panose="020B0606020202030204" pitchFamily="34" charset="0"/>
                        </a:rPr>
                        <a:t>Unit 1 Oceanography</a:t>
                      </a:r>
                    </a:p>
                  </a:txBody>
                  <a:tcPr>
                    <a:solidFill>
                      <a:schemeClr val="bg1">
                        <a:lumMod val="85000"/>
                      </a:schemeClr>
                    </a:solidFill>
                  </a:tcPr>
                </a:tc>
                <a:tc>
                  <a:txBody>
                    <a:bodyPr/>
                    <a:lstStyle/>
                    <a:p>
                      <a:pPr algn="ctr"/>
                      <a:r>
                        <a:rPr lang="en-AU" sz="12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10000"/>
                  </a:ext>
                </a:extLst>
              </a:tr>
              <a:tr h="312756">
                <a:tc gridSpan="2">
                  <a:txBody>
                    <a:bodyPr/>
                    <a:lstStyle/>
                    <a:p>
                      <a:r>
                        <a:rPr lang="en-AU" sz="1200" b="1" dirty="0">
                          <a:solidFill>
                            <a:schemeClr val="bg1"/>
                          </a:solidFill>
                          <a:latin typeface="Arial Narrow" panose="020B0606020202030204" pitchFamily="34" charset="0"/>
                        </a:rPr>
                        <a:t>Topic</a:t>
                      </a:r>
                      <a:r>
                        <a:rPr lang="en-AU" sz="1200" b="1" baseline="0" dirty="0">
                          <a:solidFill>
                            <a:schemeClr val="bg1"/>
                          </a:solidFill>
                          <a:latin typeface="Arial Narrow" panose="020B0606020202030204" pitchFamily="34" charset="0"/>
                        </a:rPr>
                        <a:t> 1: An ocean planet</a:t>
                      </a:r>
                    </a:p>
                  </a:txBody>
                  <a:tcPr>
                    <a:solidFill>
                      <a:schemeClr val="tx1"/>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1"/>
                  </a:ext>
                </a:extLst>
              </a:tr>
              <a:tr h="312756">
                <a:tc gridSpan="2">
                  <a:txBody>
                    <a:bodyPr/>
                    <a:lstStyle/>
                    <a:p>
                      <a:r>
                        <a:rPr lang="en-AU" sz="1200" b="1" baseline="0" dirty="0">
                          <a:solidFill>
                            <a:schemeClr val="bg1"/>
                          </a:solidFill>
                          <a:latin typeface="Arial Narrow" panose="020B0606020202030204" pitchFamily="34" charset="0"/>
                        </a:rPr>
                        <a:t>Strand: SCIENCE UNDERSTANDING</a:t>
                      </a:r>
                      <a:endParaRPr lang="en-AU" sz="1200" b="0" baseline="0" dirty="0">
                        <a:solidFill>
                          <a:schemeClr val="bg1"/>
                        </a:solidFill>
                        <a:latin typeface="Arial Narrow" panose="020B0606020202030204" pitchFamily="34" charset="0"/>
                      </a:endParaRPr>
                    </a:p>
                  </a:txBody>
                  <a:tcPr>
                    <a:solidFill>
                      <a:schemeClr val="bg1">
                        <a:lumMod val="50000"/>
                      </a:schemeClr>
                    </a:solidFill>
                  </a:tcPr>
                </a:tc>
                <a:tc hMerge="1">
                  <a:txBody>
                    <a:bodyPr/>
                    <a:lstStyle/>
                    <a:p>
                      <a:endParaRPr lang="en-US"/>
                    </a:p>
                  </a:txBody>
                  <a:tcPr/>
                </a:tc>
                <a:extLst>
                  <a:ext uri="{0D108BD9-81ED-4DB2-BD59-A6C34878D82A}">
                    <a16:rowId xmlns:a16="http://schemas.microsoft.com/office/drawing/2014/main" val="4137606367"/>
                  </a:ext>
                </a:extLst>
              </a:tr>
              <a:tr h="312756">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baseline="0" dirty="0">
                          <a:latin typeface="Arial Narrow" panose="020B0606020202030204" pitchFamily="34" charset="0"/>
                        </a:rPr>
                        <a:t>Subject Matter: Oceanography</a:t>
                      </a: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2"/>
                  </a:ext>
                </a:extLst>
              </a:tr>
              <a:tr h="46849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 Explore the Floor: </a:t>
                      </a:r>
                      <a:r>
                        <a:rPr lang="en-AU" sz="1100" b="0" baseline="0" dirty="0">
                          <a:latin typeface="Arial Narrow" panose="020B0606020202030204" pitchFamily="34" charset="0"/>
                        </a:rPr>
                        <a:t>D</a:t>
                      </a:r>
                      <a:r>
                        <a:rPr lang="en-AU" sz="1100" baseline="0" dirty="0">
                          <a:latin typeface="Arial Narrow" panose="020B0606020202030204" pitchFamily="34" charset="0"/>
                        </a:rPr>
                        <a:t>escribe bathymetric features of the ocean floor, including the continental margin, ocean-basin floor, deep-sea trenches, mid-ocean ridges, abyssal plain</a:t>
                      </a:r>
                    </a:p>
                  </a:txBody>
                  <a:tcPr/>
                </a:tc>
                <a:tc>
                  <a:txBody>
                    <a:bodyPr/>
                    <a:lstStyle/>
                    <a:p>
                      <a:pPr algn="ctr"/>
                      <a:r>
                        <a:rPr lang="en-AU" sz="1200" dirty="0">
                          <a:latin typeface="Arial Narrow" panose="020B0606020202030204" pitchFamily="34" charset="0"/>
                        </a:rPr>
                        <a:t>1</a:t>
                      </a:r>
                    </a:p>
                  </a:txBody>
                  <a:tcPr/>
                </a:tc>
                <a:extLst>
                  <a:ext uri="{0D108BD9-81ED-4DB2-BD59-A6C34878D82A}">
                    <a16:rowId xmlns:a16="http://schemas.microsoft.com/office/drawing/2014/main" val="10003"/>
                  </a:ext>
                </a:extLst>
              </a:tr>
              <a:tr h="468495">
                <a:tc>
                  <a:txBody>
                    <a:bodyPr/>
                    <a:lstStyle/>
                    <a:p>
                      <a:pPr marL="0" indent="0">
                        <a:buFont typeface="Arial" panose="020B0604020202020204" pitchFamily="34" charset="0"/>
                        <a:buNone/>
                      </a:pPr>
                      <a:r>
                        <a:rPr lang="en-AU" sz="1100" b="1" dirty="0">
                          <a:latin typeface="Arial Narrow" panose="020B0606020202030204" pitchFamily="34" charset="0"/>
                        </a:rPr>
                        <a:t>2. Geology Rocks!:</a:t>
                      </a:r>
                      <a:r>
                        <a:rPr lang="en-AU" sz="1100" b="1" baseline="0" dirty="0">
                          <a:latin typeface="Arial Narrow" panose="020B0606020202030204" pitchFamily="34" charset="0"/>
                        </a:rPr>
                        <a:t> </a:t>
                      </a:r>
                      <a:r>
                        <a:rPr lang="en-AU" sz="1100" b="0" baseline="0" dirty="0">
                          <a:latin typeface="Arial Narrow" panose="020B0606020202030204" pitchFamily="34" charset="0"/>
                        </a:rPr>
                        <a:t>Apply models to understand the geological features of Earth, e.g. sea floor modelling, tectonic plate movements, coastal landforms, stratigraphy.</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3</a:t>
                      </a:r>
                    </a:p>
                  </a:txBody>
                  <a:tcPr/>
                </a:tc>
                <a:extLst>
                  <a:ext uri="{0D108BD9-81ED-4DB2-BD59-A6C34878D82A}">
                    <a16:rowId xmlns:a16="http://schemas.microsoft.com/office/drawing/2014/main" val="10004"/>
                  </a:ext>
                </a:extLst>
              </a:tr>
              <a:tr h="312756">
                <a:tc>
                  <a:txBody>
                    <a:bodyPr/>
                    <a:lstStyle/>
                    <a:p>
                      <a:pPr marL="0" indent="0">
                        <a:buFont typeface="Arial" panose="020B0604020202020204" pitchFamily="34" charset="0"/>
                        <a:buNone/>
                      </a:pPr>
                      <a:r>
                        <a:rPr lang="en-AU" sz="1100" b="1" dirty="0">
                          <a:latin typeface="Arial Narrow" panose="020B0606020202030204" pitchFamily="34" charset="0"/>
                        </a:rPr>
                        <a:t>3. To</a:t>
                      </a:r>
                      <a:r>
                        <a:rPr lang="en-AU" sz="1100" b="1" baseline="0" dirty="0">
                          <a:latin typeface="Arial Narrow" panose="020B0606020202030204" pitchFamily="34" charset="0"/>
                        </a:rPr>
                        <a:t> </a:t>
                      </a:r>
                      <a:r>
                        <a:rPr lang="en-AU" sz="1100" b="1" baseline="0" dirty="0" err="1">
                          <a:latin typeface="Arial Narrow" panose="020B0606020202030204" pitchFamily="34" charset="0"/>
                        </a:rPr>
                        <a:t>reCYCLE</a:t>
                      </a:r>
                      <a:r>
                        <a:rPr lang="en-AU" sz="1100" b="1" baseline="0" dirty="0">
                          <a:latin typeface="Arial Narrow" panose="020B0606020202030204" pitchFamily="34" charset="0"/>
                        </a:rPr>
                        <a:t>: </a:t>
                      </a:r>
                      <a:r>
                        <a:rPr lang="en-AU" sz="1100" b="0" baseline="0" dirty="0">
                          <a:latin typeface="Arial Narrow" panose="020B0606020202030204" pitchFamily="34" charset="0"/>
                        </a:rPr>
                        <a:t>D</a:t>
                      </a:r>
                      <a:r>
                        <a:rPr lang="en-AU" sz="1100" dirty="0">
                          <a:latin typeface="Arial Narrow" panose="020B0606020202030204" pitchFamily="34" charset="0"/>
                        </a:rPr>
                        <a:t>escribe</a:t>
                      </a:r>
                      <a:r>
                        <a:rPr lang="en-AU" sz="1100" baseline="0" dirty="0">
                          <a:latin typeface="Arial Narrow" panose="020B0606020202030204" pitchFamily="34" charset="0"/>
                        </a:rPr>
                        <a:t> the processes of the following cycles: water, carbon and oxygen</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5</a:t>
                      </a:r>
                    </a:p>
                  </a:txBody>
                  <a:tcPr/>
                </a:tc>
                <a:extLst>
                  <a:ext uri="{0D108BD9-81ED-4DB2-BD59-A6C34878D82A}">
                    <a16:rowId xmlns:a16="http://schemas.microsoft.com/office/drawing/2014/main" val="10005"/>
                  </a:ext>
                </a:extLst>
              </a:tr>
              <a:tr h="312756">
                <a:tc gridSpan="2">
                  <a:txBody>
                    <a:bodyPr/>
                    <a:lstStyle/>
                    <a:p>
                      <a:r>
                        <a:rPr lang="en-AU" sz="1200" b="1" dirty="0">
                          <a:latin typeface="Arial Narrow" panose="020B0606020202030204" pitchFamily="34" charset="0"/>
                        </a:rPr>
                        <a:t>Subject Matter: Ocean Currents</a:t>
                      </a:r>
                    </a:p>
                  </a:txBody>
                  <a:tcPr>
                    <a:solidFill>
                      <a:schemeClr val="bg1">
                        <a:lumMod val="85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0006"/>
                  </a:ext>
                </a:extLst>
              </a:tr>
              <a:tr h="468495">
                <a:tc>
                  <a:txBody>
                    <a:bodyPr/>
                    <a:lstStyle/>
                    <a:p>
                      <a:pPr marL="0" indent="0">
                        <a:buFont typeface="Arial" panose="020B0604020202020204" pitchFamily="34" charset="0"/>
                        <a:buNone/>
                      </a:pPr>
                      <a:r>
                        <a:rPr lang="en-AU" sz="1100" b="1" dirty="0">
                          <a:latin typeface="Arial Narrow" panose="020B0606020202030204" pitchFamily="34" charset="0"/>
                        </a:rPr>
                        <a:t>4. Water in motion</a:t>
                      </a:r>
                      <a:r>
                        <a:rPr lang="en-AU" sz="1100" dirty="0">
                          <a:latin typeface="Arial Narrow" panose="020B0606020202030204" pitchFamily="34" charset="0"/>
                        </a:rPr>
                        <a:t>: Describe how surface ocean</a:t>
                      </a:r>
                      <a:r>
                        <a:rPr lang="en-AU" sz="1100" baseline="0" dirty="0">
                          <a:latin typeface="Arial Narrow" panose="020B0606020202030204" pitchFamily="34" charset="0"/>
                        </a:rPr>
                        <a:t> currents are driven by temperature, wind and gravity</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7</a:t>
                      </a:r>
                    </a:p>
                  </a:txBody>
                  <a:tcPr/>
                </a:tc>
                <a:extLst>
                  <a:ext uri="{0D108BD9-81ED-4DB2-BD59-A6C34878D82A}">
                    <a16:rowId xmlns:a16="http://schemas.microsoft.com/office/drawing/2014/main" val="10007"/>
                  </a:ext>
                </a:extLst>
              </a:tr>
              <a:tr h="655893">
                <a:tc>
                  <a:txBody>
                    <a:bodyPr/>
                    <a:lstStyle/>
                    <a:p>
                      <a:pPr marL="0" indent="0">
                        <a:buFont typeface="Arial" panose="020B0604020202020204" pitchFamily="34" charset="0"/>
                        <a:buNone/>
                      </a:pPr>
                      <a:r>
                        <a:rPr lang="en-AU" sz="1100" b="1" dirty="0">
                          <a:latin typeface="Arial Narrow" panose="020B0606020202030204" pitchFamily="34" charset="0"/>
                        </a:rPr>
                        <a:t>5. Free postage</a:t>
                      </a:r>
                      <a:r>
                        <a:rPr lang="en-AU" sz="1100" b="1" baseline="0" dirty="0">
                          <a:latin typeface="Arial Narrow" panose="020B0606020202030204" pitchFamily="34" charset="0"/>
                        </a:rPr>
                        <a:t> &amp; handling: </a:t>
                      </a:r>
                      <a:r>
                        <a:rPr lang="en-AU" sz="1100" b="0" baseline="0" dirty="0">
                          <a:latin typeface="Arial Narrow" panose="020B0606020202030204" pitchFamily="34" charset="0"/>
                        </a:rPr>
                        <a:t>Describe how water, heat and nutrients are distributed across coastal regions and global ocean basins, e.g. upwelling and downwelling, El Niño and La Niña events, Langmuir circulation, Ekman spiral.</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9</a:t>
                      </a:r>
                    </a:p>
                  </a:txBody>
                  <a:tcPr/>
                </a:tc>
                <a:extLst>
                  <a:ext uri="{0D108BD9-81ED-4DB2-BD59-A6C34878D82A}">
                    <a16:rowId xmlns:a16="http://schemas.microsoft.com/office/drawing/2014/main" val="10008"/>
                  </a:ext>
                </a:extLst>
              </a:tr>
              <a:tr h="468495">
                <a:tc>
                  <a:txBody>
                    <a:bodyPr/>
                    <a:lstStyle/>
                    <a:p>
                      <a:pPr marL="0" indent="0">
                        <a:buFont typeface="Arial" panose="020B0604020202020204" pitchFamily="34" charset="0"/>
                        <a:buNone/>
                      </a:pPr>
                      <a:r>
                        <a:rPr lang="en-AU" sz="1100" b="1" dirty="0">
                          <a:latin typeface="Arial Narrow" panose="020B0606020202030204" pitchFamily="34" charset="0"/>
                        </a:rPr>
                        <a:t>6. Wacky Water: </a:t>
                      </a:r>
                      <a:r>
                        <a:rPr lang="en-AU" sz="1100" b="0" dirty="0">
                          <a:latin typeface="Arial Narrow" panose="020B0606020202030204" pitchFamily="34" charset="0"/>
                        </a:rPr>
                        <a:t>D</a:t>
                      </a:r>
                      <a:r>
                        <a:rPr lang="en-AU" sz="1100" dirty="0">
                          <a:latin typeface="Arial Narrow" panose="020B0606020202030204" pitchFamily="34" charset="0"/>
                        </a:rPr>
                        <a:t>escribe</a:t>
                      </a:r>
                      <a:r>
                        <a:rPr lang="en-AU" sz="1100" baseline="0" dirty="0">
                          <a:latin typeface="Arial Narrow" panose="020B0606020202030204" pitchFamily="34" charset="0"/>
                        </a:rPr>
                        <a:t> the physical and chemical properties of water, including structure, hydrogen bonding, polarity, action as a solvent, heat capacity and density</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11</a:t>
                      </a:r>
                    </a:p>
                  </a:txBody>
                  <a:tcPr/>
                </a:tc>
                <a:extLst>
                  <a:ext uri="{0D108BD9-81ED-4DB2-BD59-A6C34878D82A}">
                    <a16:rowId xmlns:a16="http://schemas.microsoft.com/office/drawing/2014/main" val="10009"/>
                  </a:ext>
                </a:extLst>
              </a:tr>
              <a:tr h="468495">
                <a:tc>
                  <a:txBody>
                    <a:bodyPr/>
                    <a:lstStyle/>
                    <a:p>
                      <a:pPr marL="0" indent="0">
                        <a:buFont typeface="Arial" panose="020B0604020202020204" pitchFamily="34" charset="0"/>
                        <a:buNone/>
                      </a:pPr>
                      <a:r>
                        <a:rPr lang="en-AU" sz="1100" b="1" dirty="0">
                          <a:latin typeface="Arial Narrow" panose="020B0606020202030204" pitchFamily="34" charset="0"/>
                        </a:rPr>
                        <a:t>7. All sorts of Clines</a:t>
                      </a:r>
                      <a:r>
                        <a:rPr lang="en-AU" sz="1100" dirty="0">
                          <a:latin typeface="Arial Narrow" panose="020B0606020202030204" pitchFamily="34" charset="0"/>
                        </a:rPr>
                        <a:t>: Describe the concept of ocean layers, including thermocline, halocline and pycnocline.</a:t>
                      </a:r>
                    </a:p>
                  </a:txBody>
                  <a:tcPr/>
                </a:tc>
                <a:tc>
                  <a:txBody>
                    <a:bodyPr/>
                    <a:lstStyle/>
                    <a:p>
                      <a:pPr algn="ctr"/>
                      <a:r>
                        <a:rPr lang="en-AU" sz="1200" dirty="0">
                          <a:latin typeface="Arial Narrow" panose="020B0606020202030204" pitchFamily="34" charset="0"/>
                        </a:rPr>
                        <a:t>13</a:t>
                      </a:r>
                    </a:p>
                  </a:txBody>
                  <a:tcPr/>
                </a:tc>
                <a:extLst>
                  <a:ext uri="{0D108BD9-81ED-4DB2-BD59-A6C34878D82A}">
                    <a16:rowId xmlns:a16="http://schemas.microsoft.com/office/drawing/2014/main" val="10010"/>
                  </a:ext>
                </a:extLst>
              </a:tr>
              <a:tr h="468495">
                <a:tc>
                  <a:txBody>
                    <a:bodyPr/>
                    <a:lstStyle/>
                    <a:p>
                      <a:pPr marL="0" indent="0">
                        <a:buFont typeface="Arial" panose="020B0604020202020204" pitchFamily="34" charset="0"/>
                        <a:buNone/>
                      </a:pPr>
                      <a:r>
                        <a:rPr lang="en-AU" sz="1100" b="1" dirty="0">
                          <a:latin typeface="Arial Narrow" panose="020B0606020202030204" pitchFamily="34" charset="0"/>
                        </a:rPr>
                        <a:t>8. The Shadow Zone: </a:t>
                      </a:r>
                      <a:r>
                        <a:rPr lang="en-AU" sz="1100" dirty="0">
                          <a:latin typeface="Arial Narrow" panose="020B0606020202030204" pitchFamily="34" charset="0"/>
                        </a:rPr>
                        <a:t>Describe how thermoclines and nutrients produce</a:t>
                      </a:r>
                      <a:r>
                        <a:rPr lang="en-AU" sz="1100" baseline="0" dirty="0">
                          <a:latin typeface="Arial Narrow" panose="020B0606020202030204" pitchFamily="34" charset="0"/>
                        </a:rPr>
                        <a:t> the oxygen minimum within the open ocean</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15</a:t>
                      </a:r>
                    </a:p>
                  </a:txBody>
                  <a:tcPr/>
                </a:tc>
                <a:extLst>
                  <a:ext uri="{0D108BD9-81ED-4DB2-BD59-A6C34878D82A}">
                    <a16:rowId xmlns:a16="http://schemas.microsoft.com/office/drawing/2014/main" val="10011"/>
                  </a:ext>
                </a:extLst>
              </a:tr>
              <a:tr h="468495">
                <a:tc>
                  <a:txBody>
                    <a:bodyPr/>
                    <a:lstStyle/>
                    <a:p>
                      <a:pPr marL="0" indent="0">
                        <a:buFont typeface="Arial" panose="020B0604020202020204" pitchFamily="34" charset="0"/>
                        <a:buNone/>
                      </a:pPr>
                      <a:r>
                        <a:rPr lang="en-AU" sz="1100" b="1" dirty="0">
                          <a:latin typeface="Arial Narrow" panose="020B0606020202030204" pitchFamily="34" charset="0"/>
                        </a:rPr>
                        <a:t>9. The</a:t>
                      </a:r>
                      <a:r>
                        <a:rPr lang="en-AU" sz="1100" b="1" baseline="0" dirty="0">
                          <a:latin typeface="Arial Narrow" panose="020B0606020202030204" pitchFamily="34" charset="0"/>
                        </a:rPr>
                        <a:t> Global Ocean </a:t>
                      </a:r>
                      <a:r>
                        <a:rPr lang="en-AU" sz="1100" b="1" dirty="0">
                          <a:latin typeface="Arial Narrow" panose="020B0606020202030204" pitchFamily="34" charset="0"/>
                        </a:rPr>
                        <a:t>Conveyor Belt: </a:t>
                      </a:r>
                      <a:r>
                        <a:rPr lang="en-AU" sz="1100" dirty="0">
                          <a:latin typeface="Arial Narrow" panose="020B0606020202030204" pitchFamily="34" charset="0"/>
                        </a:rPr>
                        <a:t>Explain how thermohaline circulation in</a:t>
                      </a:r>
                      <a:r>
                        <a:rPr lang="en-AU" sz="1100" baseline="0" dirty="0">
                          <a:latin typeface="Arial Narrow" panose="020B0606020202030204" pitchFamily="34" charset="0"/>
                        </a:rPr>
                        <a:t> t</a:t>
                      </a:r>
                      <a:r>
                        <a:rPr lang="en-AU" sz="1100" dirty="0">
                          <a:latin typeface="Arial Narrow" panose="020B0606020202030204" pitchFamily="34" charset="0"/>
                        </a:rPr>
                        <a:t>he deep ocean is affected</a:t>
                      </a:r>
                      <a:r>
                        <a:rPr lang="en-AU" sz="1100" baseline="0" dirty="0">
                          <a:latin typeface="Arial Narrow" panose="020B0606020202030204" pitchFamily="34" charset="0"/>
                        </a:rPr>
                        <a:t> by salinity and water density</a:t>
                      </a:r>
                      <a:endParaRPr lang="en-AU" sz="1100" dirty="0">
                        <a:latin typeface="Arial Narrow" panose="020B0606020202030204" pitchFamily="34" charset="0"/>
                      </a:endParaRPr>
                    </a:p>
                  </a:txBody>
                  <a:tcPr/>
                </a:tc>
                <a:tc>
                  <a:txBody>
                    <a:bodyPr/>
                    <a:lstStyle/>
                    <a:p>
                      <a:pPr algn="ctr"/>
                      <a:r>
                        <a:rPr lang="en-AU" sz="1200" dirty="0">
                          <a:latin typeface="Arial Narrow" panose="020B0606020202030204" pitchFamily="34" charset="0"/>
                        </a:rPr>
                        <a:t>17</a:t>
                      </a:r>
                    </a:p>
                  </a:txBody>
                  <a:tcPr/>
                </a:tc>
                <a:extLst>
                  <a:ext uri="{0D108BD9-81ED-4DB2-BD59-A6C34878D82A}">
                    <a16:rowId xmlns:a16="http://schemas.microsoft.com/office/drawing/2014/main" val="10012"/>
                  </a:ext>
                </a:extLst>
              </a:tr>
              <a:tr h="355874">
                <a:tc gridSpan="2">
                  <a:txBody>
                    <a:bodyPr/>
                    <a:lstStyle/>
                    <a:p>
                      <a:pPr marL="0" indent="0">
                        <a:buFont typeface="Arial" panose="020B0604020202020204" pitchFamily="34" charset="0"/>
                        <a:buNone/>
                      </a:pPr>
                      <a:r>
                        <a:rPr lang="en-AU" sz="1200" b="1" dirty="0">
                          <a:solidFill>
                            <a:schemeClr val="bg1"/>
                          </a:solidFill>
                          <a:latin typeface="Arial Narrow" panose="020B0606020202030204" pitchFamily="34" charset="0"/>
                        </a:rPr>
                        <a:t>Strand: SCIENCE AS A HUMAN ENDEAVOUR</a:t>
                      </a:r>
                    </a:p>
                  </a:txBody>
                  <a:tcPr>
                    <a:solidFill>
                      <a:schemeClr val="bg1">
                        <a:lumMod val="50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1467649804"/>
                  </a:ext>
                </a:extLst>
              </a:tr>
              <a:tr h="843291">
                <a:tc>
                  <a:txBody>
                    <a:bodyPr/>
                    <a:lstStyle/>
                    <a:p>
                      <a:pPr marL="0" indent="0">
                        <a:buFont typeface="Arial" panose="020B0604020202020204" pitchFamily="34" charset="0"/>
                        <a:buNone/>
                      </a:pPr>
                      <a:r>
                        <a:rPr lang="en-AU" sz="1100" b="1" dirty="0">
                          <a:latin typeface="Arial Narrow" panose="020B0606020202030204" pitchFamily="34" charset="0"/>
                        </a:rPr>
                        <a:t>10. Eyes looking down: </a:t>
                      </a:r>
                      <a:r>
                        <a:rPr lang="en-AU" sz="1100" dirty="0">
                          <a:latin typeface="Arial Narrow" panose="020B0606020202030204" pitchFamily="34" charset="0"/>
                        </a:rPr>
                        <a:t>Appreciate that development of satellite measurement techniques allows scientists to predict the direction and rate of plate movement. Consider how this has developed improved understandings of processes such as sea floor spreading and mantle convection.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19</a:t>
                      </a:r>
                    </a:p>
                  </a:txBody>
                  <a:tcPr/>
                </a:tc>
                <a:extLst>
                  <a:ext uri="{0D108BD9-81ED-4DB2-BD59-A6C34878D82A}">
                    <a16:rowId xmlns:a16="http://schemas.microsoft.com/office/drawing/2014/main" val="2782822252"/>
                  </a:ext>
                </a:extLst>
              </a:tr>
              <a:tr h="655893">
                <a:tc>
                  <a:txBody>
                    <a:bodyPr/>
                    <a:lstStyle/>
                    <a:p>
                      <a:pPr marL="0" indent="0">
                        <a:buFont typeface="Arial" panose="020B0604020202020204" pitchFamily="34" charset="0"/>
                        <a:buNone/>
                      </a:pPr>
                      <a:r>
                        <a:rPr lang="en-AU" sz="1100" b="1" dirty="0">
                          <a:latin typeface="Arial Narrow" panose="020B0606020202030204" pitchFamily="34" charset="0"/>
                        </a:rPr>
                        <a:t>11. Keeping track: </a:t>
                      </a:r>
                      <a:r>
                        <a:rPr lang="en-AU" sz="1100" dirty="0">
                          <a:latin typeface="Arial Narrow" panose="020B0606020202030204" pitchFamily="34" charset="0"/>
                        </a:rPr>
                        <a:t>Consider how advances in remote sensing have enabled scientists to map ocean currents and develop models of the complex pathways involved in regulating global climate, such as the ‘global ocean conveyor belt’.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20</a:t>
                      </a:r>
                    </a:p>
                  </a:txBody>
                  <a:tcPr/>
                </a:tc>
                <a:extLst>
                  <a:ext uri="{0D108BD9-81ED-4DB2-BD59-A6C34878D82A}">
                    <a16:rowId xmlns:a16="http://schemas.microsoft.com/office/drawing/2014/main" val="73187524"/>
                  </a:ext>
                </a:extLst>
              </a:tr>
            </a:tbl>
          </a:graphicData>
        </a:graphic>
      </p:graphicFrame>
      <p:pic>
        <p:nvPicPr>
          <p:cNvPr id="6" name="Picture 2" descr="Premium Vector | A black and white drawing of a sea turtle.">
            <a:extLst>
              <a:ext uri="{FF2B5EF4-FFF2-40B4-BE49-F238E27FC236}">
                <a16:creationId xmlns:a16="http://schemas.microsoft.com/office/drawing/2014/main" id="{008D6903-23BD-105F-C485-64E672F6C4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590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80803" y="322670"/>
            <a:ext cx="4191130" cy="400110"/>
          </a:xfrm>
          <a:prstGeom prst="rect">
            <a:avLst/>
          </a:prstGeom>
          <a:noFill/>
        </p:spPr>
        <p:txBody>
          <a:bodyPr wrap="square" rtlCol="0">
            <a:spAutoFit/>
          </a:bodyPr>
          <a:lstStyle/>
          <a:p>
            <a:pPr algn="ctr"/>
            <a:r>
              <a:rPr lang="en-US" sz="2000" b="1" dirty="0">
                <a:latin typeface="Arial Narrow" pitchFamily="34" charset="0"/>
              </a:rPr>
              <a:t>Table of Contents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B0887990-198D-4427-B70F-56ACFCD01D8A}"/>
              </a:ext>
            </a:extLst>
          </p:cNvPr>
          <p:cNvCxnSpPr>
            <a:cxnSpLocks/>
          </p:cNvCxnSpPr>
          <p:nvPr/>
        </p:nvCxnSpPr>
        <p:spPr>
          <a:xfrm flipH="1">
            <a:off x="554222" y="8820472"/>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36">
            <a:extLst>
              <a:ext uri="{FF2B5EF4-FFF2-40B4-BE49-F238E27FC236}">
                <a16:creationId xmlns:a16="http://schemas.microsoft.com/office/drawing/2014/main" id="{92C1C812-17A9-27A8-DE08-9CD542D999D0}"/>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6" name="Picture 2" descr="Premium Vector | A black and white drawing of a sea turtle.">
            <a:extLst>
              <a:ext uri="{FF2B5EF4-FFF2-40B4-BE49-F238E27FC236}">
                <a16:creationId xmlns:a16="http://schemas.microsoft.com/office/drawing/2014/main" id="{008D6903-23BD-105F-C485-64E672F6C43A}"/>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55018" y="173834"/>
            <a:ext cx="1024499" cy="7270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AFF46C43-7CC8-D96D-3D34-DE98C062CDF6}"/>
              </a:ext>
            </a:extLst>
          </p:cNvPr>
          <p:cNvGraphicFramePr>
            <a:graphicFrameLocks noGrp="1"/>
          </p:cNvGraphicFramePr>
          <p:nvPr/>
        </p:nvGraphicFramePr>
        <p:xfrm>
          <a:off x="531963" y="1073624"/>
          <a:ext cx="5842707" cy="4215433"/>
        </p:xfrm>
        <a:graphic>
          <a:graphicData uri="http://schemas.openxmlformats.org/drawingml/2006/table">
            <a:tbl>
              <a:tblPr firstRow="1" bandRow="1">
                <a:tableStyleId>{5940675A-B579-460E-94D1-54222C63F5DA}</a:tableStyleId>
              </a:tblPr>
              <a:tblGrid>
                <a:gridCol w="5296403">
                  <a:extLst>
                    <a:ext uri="{9D8B030D-6E8A-4147-A177-3AD203B41FA5}">
                      <a16:colId xmlns:a16="http://schemas.microsoft.com/office/drawing/2014/main" val="20000"/>
                    </a:ext>
                  </a:extLst>
                </a:gridCol>
                <a:gridCol w="546304">
                  <a:extLst>
                    <a:ext uri="{9D8B030D-6E8A-4147-A177-3AD203B41FA5}">
                      <a16:colId xmlns:a16="http://schemas.microsoft.com/office/drawing/2014/main" val="20001"/>
                    </a:ext>
                  </a:extLst>
                </a:gridCol>
              </a:tblGrid>
              <a:tr h="360474">
                <a:tc>
                  <a:txBody>
                    <a:bodyPr/>
                    <a:lstStyle/>
                    <a:p>
                      <a:r>
                        <a:rPr lang="en-AU" sz="1200" b="1" dirty="0">
                          <a:latin typeface="Arial Narrow" panose="020B0606020202030204" pitchFamily="34" charset="0"/>
                        </a:rPr>
                        <a:t>Unit 1 Oceanography (continued)</a:t>
                      </a:r>
                    </a:p>
                  </a:txBody>
                  <a:tcPr>
                    <a:solidFill>
                      <a:schemeClr val="bg1">
                        <a:lumMod val="85000"/>
                      </a:schemeClr>
                    </a:solidFill>
                  </a:tcPr>
                </a:tc>
                <a:tc>
                  <a:txBody>
                    <a:bodyPr/>
                    <a:lstStyle/>
                    <a:p>
                      <a:pPr algn="ctr"/>
                      <a:r>
                        <a:rPr lang="en-AU" sz="1200" b="1" dirty="0">
                          <a:latin typeface="Arial Narrow" panose="020B0606020202030204" pitchFamily="34" charset="0"/>
                        </a:rPr>
                        <a:t>Page</a:t>
                      </a:r>
                    </a:p>
                  </a:txBody>
                  <a:tcPr>
                    <a:solidFill>
                      <a:schemeClr val="bg1">
                        <a:lumMod val="85000"/>
                      </a:schemeClr>
                    </a:solidFill>
                  </a:tcPr>
                </a:tc>
                <a:extLst>
                  <a:ext uri="{0D108BD9-81ED-4DB2-BD59-A6C34878D82A}">
                    <a16:rowId xmlns:a16="http://schemas.microsoft.com/office/drawing/2014/main" val="10000"/>
                  </a:ext>
                </a:extLst>
              </a:tr>
              <a:tr h="84610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12. Cloudy with a chance of meatballs: </a:t>
                      </a:r>
                      <a:r>
                        <a:rPr lang="en-AU" sz="1100" baseline="0" dirty="0">
                          <a:latin typeface="Arial Narrow" panose="020B0606020202030204" pitchFamily="34" charset="0"/>
                        </a:rPr>
                        <a:t>Understand that contemporary weather predictions are based on computer models but still rely on human input to determine the most accurate and reliable forecast. Consider how this scientific knowledge enables scientists to inform decision-making for coastline management and marine industries.</a:t>
                      </a:r>
                    </a:p>
                  </a:txBody>
                  <a:tcPr/>
                </a:tc>
                <a:tc>
                  <a:txBody>
                    <a:bodyPr/>
                    <a:lstStyle/>
                    <a:p>
                      <a:pPr algn="ctr"/>
                      <a:r>
                        <a:rPr lang="en-AU" sz="1200" dirty="0">
                          <a:latin typeface="Arial Narrow" panose="020B0606020202030204" pitchFamily="34" charset="0"/>
                        </a:rPr>
                        <a:t>21</a:t>
                      </a:r>
                    </a:p>
                  </a:txBody>
                  <a:tcPr/>
                </a:tc>
                <a:extLst>
                  <a:ext uri="{0D108BD9-81ED-4DB2-BD59-A6C34878D82A}">
                    <a16:rowId xmlns:a16="http://schemas.microsoft.com/office/drawing/2014/main" val="3741946088"/>
                  </a:ext>
                </a:extLst>
              </a:tr>
              <a:tr h="84610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13. Dodgy Debris: </a:t>
                      </a:r>
                      <a:r>
                        <a:rPr lang="en-AU" sz="1100" baseline="0" dirty="0">
                          <a:latin typeface="Arial Narrow" panose="020B0606020202030204" pitchFamily="34" charset="0"/>
                        </a:rPr>
                        <a:t>Appreciate that marine debris accumulation is a global phenomenon (e.g. ‘The Great Pacific Garbage Patch’). Consider how the causes and solutions (i.e. the use of scientific knowledge) of this issue are influenced by social, economic, cultural and ethical considerations.</a:t>
                      </a:r>
                    </a:p>
                  </a:txBody>
                  <a:tcPr/>
                </a:tc>
                <a:tc>
                  <a:txBody>
                    <a:bodyPr/>
                    <a:lstStyle/>
                    <a:p>
                      <a:pPr algn="ctr"/>
                      <a:r>
                        <a:rPr lang="en-AU" sz="1200" dirty="0">
                          <a:latin typeface="Arial Narrow" panose="020B0606020202030204" pitchFamily="34" charset="0"/>
                        </a:rPr>
                        <a:t>22</a:t>
                      </a:r>
                    </a:p>
                  </a:txBody>
                  <a:tcPr/>
                </a:tc>
                <a:extLst>
                  <a:ext uri="{0D108BD9-81ED-4DB2-BD59-A6C34878D82A}">
                    <a16:rowId xmlns:a16="http://schemas.microsoft.com/office/drawing/2014/main" val="1992688484"/>
                  </a:ext>
                </a:extLst>
              </a:tr>
              <a:tr h="47005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14. Are you up for the challenge?: </a:t>
                      </a:r>
                      <a:r>
                        <a:rPr lang="en-AU" sz="1100" baseline="0" dirty="0">
                          <a:latin typeface="Arial Narrow" panose="020B0606020202030204" pitchFamily="34" charset="0"/>
                        </a:rPr>
                        <a:t>Appreciate that knowledge of the oceans is limited and requires further investigation.</a:t>
                      </a:r>
                    </a:p>
                  </a:txBody>
                  <a:tcPr/>
                </a:tc>
                <a:tc>
                  <a:txBody>
                    <a:bodyPr/>
                    <a:lstStyle/>
                    <a:p>
                      <a:pPr algn="ctr"/>
                      <a:r>
                        <a:rPr lang="en-AU" sz="1200" dirty="0">
                          <a:latin typeface="Arial Narrow" panose="020B0606020202030204" pitchFamily="34" charset="0"/>
                        </a:rPr>
                        <a:t>23</a:t>
                      </a:r>
                    </a:p>
                  </a:txBody>
                  <a:tcPr/>
                </a:tc>
                <a:extLst>
                  <a:ext uri="{0D108BD9-81ED-4DB2-BD59-A6C34878D82A}">
                    <a16:rowId xmlns:a16="http://schemas.microsoft.com/office/drawing/2014/main" val="976232354"/>
                  </a:ext>
                </a:extLst>
              </a:tr>
              <a:tr h="47005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15. </a:t>
                      </a:r>
                      <a:r>
                        <a:rPr lang="en-AU" sz="1100" b="1" baseline="0" dirty="0" err="1">
                          <a:latin typeface="Arial Narrow" panose="020B0606020202030204" pitchFamily="34" charset="0"/>
                        </a:rPr>
                        <a:t>EEeeZy</a:t>
                      </a:r>
                      <a:r>
                        <a:rPr lang="en-AU" sz="1100" b="1" baseline="0" dirty="0">
                          <a:latin typeface="Arial Narrow" panose="020B0606020202030204" pitchFamily="34" charset="0"/>
                        </a:rPr>
                        <a:t> Money: </a:t>
                      </a:r>
                      <a:r>
                        <a:rPr lang="en-AU" sz="1100" baseline="0" dirty="0">
                          <a:latin typeface="Arial Narrow" panose="020B0606020202030204" pitchFamily="34" charset="0"/>
                        </a:rPr>
                        <a:t>Recognise that decisions relating to resource management are affected by the economic development of a nation and the value placed on marine environment.</a:t>
                      </a:r>
                    </a:p>
                  </a:txBody>
                  <a:tcPr/>
                </a:tc>
                <a:tc>
                  <a:txBody>
                    <a:bodyPr/>
                    <a:lstStyle/>
                    <a:p>
                      <a:pPr algn="ctr"/>
                      <a:r>
                        <a:rPr lang="en-AU" sz="1200" dirty="0">
                          <a:latin typeface="Arial Narrow" panose="020B0606020202030204" pitchFamily="34" charset="0"/>
                        </a:rPr>
                        <a:t>24</a:t>
                      </a:r>
                    </a:p>
                  </a:txBody>
                  <a:tcPr/>
                </a:tc>
                <a:extLst>
                  <a:ext uri="{0D108BD9-81ED-4DB2-BD59-A6C34878D82A}">
                    <a16:rowId xmlns:a16="http://schemas.microsoft.com/office/drawing/2014/main" val="984092506"/>
                  </a:ext>
                </a:extLst>
              </a:tr>
              <a:tr h="282035">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dirty="0">
                          <a:solidFill>
                            <a:schemeClr val="bg1"/>
                          </a:solidFill>
                          <a:latin typeface="Arial Narrow" panose="020B0606020202030204" pitchFamily="34" charset="0"/>
                        </a:rPr>
                        <a:t>Strand: SCIENCE INQUIRY</a:t>
                      </a:r>
                    </a:p>
                  </a:txBody>
                  <a:tcPr>
                    <a:solidFill>
                      <a:schemeClr val="bg1">
                        <a:lumMod val="50000"/>
                      </a:schemeClr>
                    </a:solidFill>
                  </a:tcPr>
                </a:tc>
                <a:tc hMerge="1">
                  <a:txBody>
                    <a:bodyPr/>
                    <a:lstStyle/>
                    <a:p>
                      <a:endParaRPr lang="en-AU" sz="1200" dirty="0">
                        <a:latin typeface="Arial Narrow" panose="020B0606020202030204" pitchFamily="34" charset="0"/>
                      </a:endParaRPr>
                    </a:p>
                  </a:txBody>
                  <a:tcPr/>
                </a:tc>
                <a:extLst>
                  <a:ext uri="{0D108BD9-81ED-4DB2-BD59-A6C34878D82A}">
                    <a16:rowId xmlns:a16="http://schemas.microsoft.com/office/drawing/2014/main" val="47410918"/>
                  </a:ext>
                </a:extLst>
              </a:tr>
              <a:tr h="28251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16. Convection </a:t>
                      </a:r>
                      <a:r>
                        <a:rPr lang="en-AU" sz="1100" b="1" baseline="0" dirty="0" err="1">
                          <a:latin typeface="Arial Narrow" panose="020B0606020202030204" pitchFamily="34" charset="0"/>
                        </a:rPr>
                        <a:t>prac</a:t>
                      </a:r>
                      <a:r>
                        <a:rPr lang="en-AU" sz="1100" baseline="0" dirty="0">
                          <a:latin typeface="Arial Narrow" panose="020B0606020202030204" pitchFamily="34" charset="0"/>
                        </a:rPr>
                        <a:t>: Investigate convection.</a:t>
                      </a:r>
                    </a:p>
                  </a:txBody>
                  <a:tcPr/>
                </a:tc>
                <a:tc>
                  <a:txBody>
                    <a:bodyPr/>
                    <a:lstStyle/>
                    <a:p>
                      <a:pPr algn="ctr"/>
                      <a:r>
                        <a:rPr lang="en-AU" sz="1200" dirty="0">
                          <a:latin typeface="Arial Narrow" panose="020B0606020202030204" pitchFamily="34" charset="0"/>
                        </a:rPr>
                        <a:t>25</a:t>
                      </a:r>
                    </a:p>
                  </a:txBody>
                  <a:tcPr/>
                </a:tc>
                <a:extLst>
                  <a:ext uri="{0D108BD9-81ED-4DB2-BD59-A6C34878D82A}">
                    <a16:rowId xmlns:a16="http://schemas.microsoft.com/office/drawing/2014/main" val="1155935471"/>
                  </a:ext>
                </a:extLst>
              </a:tr>
              <a:tr h="65808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100" b="1" baseline="0" dirty="0">
                          <a:latin typeface="Arial Narrow" panose="020B0606020202030204" pitchFamily="34" charset="0"/>
                        </a:rPr>
                        <a:t>17. Density Divides: </a:t>
                      </a:r>
                      <a:r>
                        <a:rPr lang="en-AU" sz="1100" baseline="0" dirty="0">
                          <a:latin typeface="Arial Narrow" panose="020B0606020202030204" pitchFamily="34" charset="0"/>
                        </a:rPr>
                        <a:t>Investigate thermoclines (e.g. using ice and water, and hot and cold coloured water); salinity (e.g. using student-made straw hydrometers); stratification (e.g. using salt and fresh water).</a:t>
                      </a:r>
                    </a:p>
                  </a:txBody>
                  <a:tcPr/>
                </a:tc>
                <a:tc>
                  <a:txBody>
                    <a:bodyPr/>
                    <a:lstStyle/>
                    <a:p>
                      <a:pPr algn="ctr"/>
                      <a:r>
                        <a:rPr lang="en-AU" sz="1200" dirty="0">
                          <a:latin typeface="Arial Narrow" panose="020B0606020202030204" pitchFamily="34" charset="0"/>
                        </a:rPr>
                        <a:t>26</a:t>
                      </a:r>
                    </a:p>
                  </a:txBody>
                  <a:tcPr/>
                </a:tc>
                <a:extLst>
                  <a:ext uri="{0D108BD9-81ED-4DB2-BD59-A6C34878D82A}">
                    <a16:rowId xmlns:a16="http://schemas.microsoft.com/office/drawing/2014/main" val="2746194415"/>
                  </a:ext>
                </a:extLst>
              </a:tr>
            </a:tbl>
          </a:graphicData>
        </a:graphic>
      </p:graphicFrame>
    </p:spTree>
    <p:extLst>
      <p:ext uri="{BB962C8B-B14F-4D97-AF65-F5344CB8AC3E}">
        <p14:creationId xmlns:p14="http://schemas.microsoft.com/office/powerpoint/2010/main" val="3954223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5237" y="231574"/>
            <a:ext cx="4191130" cy="523220"/>
          </a:xfrm>
          <a:prstGeom prst="rect">
            <a:avLst/>
          </a:prstGeom>
          <a:noFill/>
        </p:spPr>
        <p:txBody>
          <a:bodyPr wrap="square" rtlCol="0">
            <a:spAutoFit/>
          </a:bodyPr>
          <a:lstStyle/>
          <a:p>
            <a:r>
              <a:rPr lang="en-US" sz="2800" b="1" dirty="0">
                <a:latin typeface="Arial Narrow" pitchFamily="34" charset="0"/>
              </a:rPr>
              <a:t>Cognitive Verbs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graphicFrame>
        <p:nvGraphicFramePr>
          <p:cNvPr id="11" name="Table 10"/>
          <p:cNvGraphicFramePr>
            <a:graphicFrameLocks noGrp="1"/>
          </p:cNvGraphicFramePr>
          <p:nvPr/>
        </p:nvGraphicFramePr>
        <p:xfrm>
          <a:off x="552195" y="1037664"/>
          <a:ext cx="5788898" cy="7683918"/>
        </p:xfrm>
        <a:graphic>
          <a:graphicData uri="http://schemas.openxmlformats.org/drawingml/2006/table">
            <a:tbl>
              <a:tblPr firstRow="1" bandRow="1">
                <a:tableStyleId>{5940675A-B579-460E-94D1-54222C63F5DA}</a:tableStyleId>
              </a:tblPr>
              <a:tblGrid>
                <a:gridCol w="1004597">
                  <a:extLst>
                    <a:ext uri="{9D8B030D-6E8A-4147-A177-3AD203B41FA5}">
                      <a16:colId xmlns:a16="http://schemas.microsoft.com/office/drawing/2014/main" val="20000"/>
                    </a:ext>
                  </a:extLst>
                </a:gridCol>
                <a:gridCol w="4784301">
                  <a:extLst>
                    <a:ext uri="{9D8B030D-6E8A-4147-A177-3AD203B41FA5}">
                      <a16:colId xmlns:a16="http://schemas.microsoft.com/office/drawing/2014/main" val="20001"/>
                    </a:ext>
                  </a:extLst>
                </a:gridCol>
              </a:tblGrid>
              <a:tr h="456737">
                <a:tc>
                  <a:txBody>
                    <a:bodyPr/>
                    <a:lstStyle/>
                    <a:p>
                      <a:r>
                        <a:rPr lang="en-AU" sz="1050" b="1" dirty="0">
                          <a:latin typeface="Arial Narrow" panose="020B0606020202030204" pitchFamily="34" charset="0"/>
                        </a:rPr>
                        <a:t>Cognitive</a:t>
                      </a:r>
                      <a:r>
                        <a:rPr lang="en-AU" sz="1050" b="1" baseline="0" dirty="0">
                          <a:latin typeface="Arial Narrow" panose="020B0606020202030204" pitchFamily="34" charset="0"/>
                        </a:rPr>
                        <a:t> Verb</a:t>
                      </a:r>
                      <a:endParaRPr lang="en-AU" sz="1050" b="1" dirty="0">
                        <a:latin typeface="Arial Narrow" panose="020B0606020202030204" pitchFamily="34" charset="0"/>
                      </a:endParaRPr>
                    </a:p>
                  </a:txBody>
                  <a:tcPr>
                    <a:solidFill>
                      <a:schemeClr val="bg1">
                        <a:lumMod val="85000"/>
                      </a:schemeClr>
                    </a:solidFill>
                  </a:tcPr>
                </a:tc>
                <a:tc>
                  <a:txBody>
                    <a:bodyPr/>
                    <a:lstStyle/>
                    <a:p>
                      <a:r>
                        <a:rPr lang="en-AU" sz="1050" b="1" dirty="0">
                          <a:latin typeface="Arial Narrow" panose="020B0606020202030204" pitchFamily="34" charset="0"/>
                        </a:rPr>
                        <a:t>Description</a:t>
                      </a:r>
                    </a:p>
                  </a:txBody>
                  <a:tcPr>
                    <a:solidFill>
                      <a:schemeClr val="bg1">
                        <a:lumMod val="85000"/>
                      </a:schemeClr>
                    </a:solidFill>
                  </a:tcPr>
                </a:tc>
                <a:extLst>
                  <a:ext uri="{0D108BD9-81ED-4DB2-BD59-A6C34878D82A}">
                    <a16:rowId xmlns:a16="http://schemas.microsoft.com/office/drawing/2014/main" val="10000"/>
                  </a:ext>
                </a:extLst>
              </a:tr>
              <a:tr h="1041379">
                <a:tc>
                  <a:txBody>
                    <a:bodyPr/>
                    <a:lstStyle/>
                    <a:p>
                      <a:r>
                        <a:rPr lang="en-AU" sz="1050" dirty="0">
                          <a:latin typeface="Arial Narrow" panose="020B0606020202030204" pitchFamily="34" charset="0"/>
                        </a:rPr>
                        <a:t>Analyse</a:t>
                      </a:r>
                    </a:p>
                  </a:txBody>
                  <a:tcPr/>
                </a:tc>
                <a:tc>
                  <a:txBody>
                    <a:bodyPr/>
                    <a:lstStyle/>
                    <a:p>
                      <a:r>
                        <a:rPr lang="en-AU" sz="1050" dirty="0">
                          <a:latin typeface="Arial Narrow" panose="020B0606020202030204" pitchFamily="34" charset="0"/>
                        </a:rPr>
                        <a:t>dissect to ascertain and examine constituent parts and/or their relationships; break down or examine in order to identify the essential elements, features, components or structure; determine the logic and reasonableness of information; examine or consider something in order to explain and interpret it, for the purpose of finding meaning or relationships and identifying patterns,</a:t>
                      </a:r>
                    </a:p>
                    <a:p>
                      <a:r>
                        <a:rPr lang="en-AU" sz="1050" dirty="0">
                          <a:latin typeface="Arial Narrow" panose="020B0606020202030204" pitchFamily="34" charset="0"/>
                        </a:rPr>
                        <a:t>similarities and differences</a:t>
                      </a:r>
                    </a:p>
                  </a:txBody>
                  <a:tcPr/>
                </a:tc>
                <a:extLst>
                  <a:ext uri="{0D108BD9-81ED-4DB2-BD59-A6C34878D82A}">
                    <a16:rowId xmlns:a16="http://schemas.microsoft.com/office/drawing/2014/main" val="1858521340"/>
                  </a:ext>
                </a:extLst>
              </a:tr>
              <a:tr h="449442">
                <a:tc>
                  <a:txBody>
                    <a:bodyPr/>
                    <a:lstStyle/>
                    <a:p>
                      <a:r>
                        <a:rPr lang="en-AU" sz="1050" dirty="0">
                          <a:latin typeface="Arial Narrow" panose="020B0606020202030204" pitchFamily="34" charset="0"/>
                        </a:rPr>
                        <a:t>Apply</a:t>
                      </a:r>
                    </a:p>
                  </a:txBody>
                  <a:tcPr/>
                </a:tc>
                <a:tc>
                  <a:txBody>
                    <a:bodyPr/>
                    <a:lstStyle/>
                    <a:p>
                      <a:r>
                        <a:rPr lang="en-AU" sz="1050" dirty="0">
                          <a:latin typeface="Arial Narrow" panose="020B0606020202030204" pitchFamily="34" charset="0"/>
                        </a:rPr>
                        <a:t>Use knowledge and understanding</a:t>
                      </a:r>
                      <a:r>
                        <a:rPr lang="en-AU" sz="1050" baseline="0" dirty="0">
                          <a:latin typeface="Arial Narrow" panose="020B0606020202030204" pitchFamily="34" charset="0"/>
                        </a:rPr>
                        <a:t> in response to a given situation or circumstance; carry out or use a procedure in a given or particular situation</a:t>
                      </a:r>
                      <a:endParaRPr lang="en-AU" sz="1050" dirty="0">
                        <a:latin typeface="Arial Narrow" panose="020B0606020202030204" pitchFamily="34" charset="0"/>
                      </a:endParaRPr>
                    </a:p>
                  </a:txBody>
                  <a:tcPr/>
                </a:tc>
                <a:extLst>
                  <a:ext uri="{0D108BD9-81ED-4DB2-BD59-A6C34878D82A}">
                    <a16:rowId xmlns:a16="http://schemas.microsoft.com/office/drawing/2014/main" val="10001"/>
                  </a:ext>
                </a:extLst>
              </a:tr>
              <a:tr h="446345">
                <a:tc>
                  <a:txBody>
                    <a:bodyPr/>
                    <a:lstStyle/>
                    <a:p>
                      <a:r>
                        <a:rPr lang="en-AU" sz="1050" dirty="0">
                          <a:latin typeface="Arial Narrow" panose="020B0606020202030204" pitchFamily="34" charset="0"/>
                        </a:rPr>
                        <a:t>Appreciate</a:t>
                      </a:r>
                    </a:p>
                  </a:txBody>
                  <a:tcPr/>
                </a:tc>
                <a:tc>
                  <a:txBody>
                    <a:bodyPr/>
                    <a:lstStyle/>
                    <a:p>
                      <a:r>
                        <a:rPr lang="en-AU" sz="1050" dirty="0">
                          <a:latin typeface="Arial Narrow" panose="020B0606020202030204" pitchFamily="34" charset="0"/>
                        </a:rPr>
                        <a:t>recognise or make a judgment about the value or worth of something; understand fully; grasp the full implications of</a:t>
                      </a:r>
                    </a:p>
                  </a:txBody>
                  <a:tcPr/>
                </a:tc>
                <a:extLst>
                  <a:ext uri="{0D108BD9-81ED-4DB2-BD59-A6C34878D82A}">
                    <a16:rowId xmlns:a16="http://schemas.microsoft.com/office/drawing/2014/main" val="3410392564"/>
                  </a:ext>
                </a:extLst>
              </a:tr>
              <a:tr h="449442">
                <a:tc>
                  <a:txBody>
                    <a:bodyPr/>
                    <a:lstStyle/>
                    <a:p>
                      <a:r>
                        <a:rPr lang="en-AU" sz="1050" dirty="0">
                          <a:latin typeface="Arial Narrow" panose="020B0606020202030204" pitchFamily="34" charset="0"/>
                        </a:rPr>
                        <a:t>Assess</a:t>
                      </a:r>
                    </a:p>
                  </a:txBody>
                  <a:tcPr/>
                </a:tc>
                <a:tc>
                  <a:txBody>
                    <a:bodyPr/>
                    <a:lstStyle/>
                    <a:p>
                      <a:r>
                        <a:rPr lang="en-AU" sz="1050" dirty="0">
                          <a:latin typeface="Arial Narrow" panose="020B0606020202030204" pitchFamily="34" charset="0"/>
                        </a:rPr>
                        <a:t>Measure, determine, evaluate, estimate or make a judgement about the value, quality, outcomes, results, size, significance,</a:t>
                      </a:r>
                      <a:r>
                        <a:rPr lang="en-AU" sz="1050" baseline="0" dirty="0">
                          <a:latin typeface="Arial Narrow" panose="020B0606020202030204" pitchFamily="34" charset="0"/>
                        </a:rPr>
                        <a:t> nature or extent of something</a:t>
                      </a:r>
                      <a:endParaRPr lang="en-AU" sz="1050" dirty="0">
                        <a:latin typeface="Arial Narrow" panose="020B0606020202030204" pitchFamily="34" charset="0"/>
                      </a:endParaRPr>
                    </a:p>
                  </a:txBody>
                  <a:tcPr/>
                </a:tc>
                <a:extLst>
                  <a:ext uri="{0D108BD9-81ED-4DB2-BD59-A6C34878D82A}">
                    <a16:rowId xmlns:a16="http://schemas.microsoft.com/office/drawing/2014/main" val="10003"/>
                  </a:ext>
                </a:extLst>
              </a:tr>
              <a:tr h="624224">
                <a:tc>
                  <a:txBody>
                    <a:bodyPr/>
                    <a:lstStyle/>
                    <a:p>
                      <a:r>
                        <a:rPr lang="en-AU" sz="1050" dirty="0">
                          <a:latin typeface="Arial Narrow" panose="020B0606020202030204" pitchFamily="34" charset="0"/>
                        </a:rPr>
                        <a:t>Calculate</a:t>
                      </a:r>
                    </a:p>
                  </a:txBody>
                  <a:tcPr/>
                </a:tc>
                <a:tc>
                  <a:txBody>
                    <a:bodyPr/>
                    <a:lstStyle/>
                    <a:p>
                      <a:r>
                        <a:rPr lang="en-AU" sz="1050" dirty="0">
                          <a:latin typeface="Arial Narrow" panose="020B0606020202030204" pitchFamily="34" charset="0"/>
                        </a:rPr>
                        <a:t>Determine or find (e.g. a number, answer) by using mathematical processes;</a:t>
                      </a:r>
                      <a:r>
                        <a:rPr lang="en-AU" sz="1050" baseline="0" dirty="0">
                          <a:latin typeface="Arial Narrow" panose="020B0606020202030204" pitchFamily="34" charset="0"/>
                        </a:rPr>
                        <a:t> obtain a numerical answer showing the relevant stages in the working; ascertain/determine from given facts, figures or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04"/>
                  </a:ext>
                </a:extLst>
              </a:tr>
              <a:tr h="449442">
                <a:tc>
                  <a:txBody>
                    <a:bodyPr/>
                    <a:lstStyle/>
                    <a:p>
                      <a:r>
                        <a:rPr lang="en-AU" sz="1050" dirty="0">
                          <a:latin typeface="Arial Narrow" panose="020B0606020202030204" pitchFamily="34" charset="0"/>
                        </a:rPr>
                        <a:t>Categorise</a:t>
                      </a:r>
                    </a:p>
                  </a:txBody>
                  <a:tcPr/>
                </a:tc>
                <a:tc>
                  <a:txBody>
                    <a:bodyPr/>
                    <a:lstStyle/>
                    <a:p>
                      <a:r>
                        <a:rPr lang="en-AU" sz="1050" dirty="0">
                          <a:latin typeface="Arial Narrow" panose="020B0606020202030204" pitchFamily="34" charset="0"/>
                        </a:rPr>
                        <a:t>Place in or assign</a:t>
                      </a:r>
                      <a:r>
                        <a:rPr lang="en-AU" sz="1050" baseline="0" dirty="0">
                          <a:latin typeface="Arial Narrow" panose="020B0606020202030204" pitchFamily="34" charset="0"/>
                        </a:rPr>
                        <a:t> to a particular class or group; arrange or order by classes or categories; classify, sort out, sort, separate</a:t>
                      </a:r>
                      <a:endParaRPr lang="en-AU" sz="1050" dirty="0">
                        <a:latin typeface="Arial Narrow" panose="020B0606020202030204" pitchFamily="34" charset="0"/>
                      </a:endParaRPr>
                    </a:p>
                  </a:txBody>
                  <a:tcPr/>
                </a:tc>
                <a:extLst>
                  <a:ext uri="{0D108BD9-81ED-4DB2-BD59-A6C34878D82A}">
                    <a16:rowId xmlns:a16="http://schemas.microsoft.com/office/drawing/2014/main" val="10005"/>
                  </a:ext>
                </a:extLst>
              </a:tr>
              <a:tr h="446345">
                <a:tc>
                  <a:txBody>
                    <a:bodyPr/>
                    <a:lstStyle/>
                    <a:p>
                      <a:r>
                        <a:rPr lang="en-AU" sz="1050" dirty="0">
                          <a:latin typeface="Arial Narrow" panose="020B0606020202030204" pitchFamily="34" charset="0"/>
                        </a:rPr>
                        <a:t>Classify</a:t>
                      </a:r>
                    </a:p>
                  </a:txBody>
                  <a:tcPr/>
                </a:tc>
                <a:tc>
                  <a:txBody>
                    <a:bodyPr/>
                    <a:lstStyle/>
                    <a:p>
                      <a:r>
                        <a:rPr lang="en-AU" sz="1050" dirty="0">
                          <a:latin typeface="Arial Narrow" panose="020B0606020202030204" pitchFamily="34" charset="0"/>
                        </a:rPr>
                        <a:t>Arrange, distribute</a:t>
                      </a:r>
                      <a:r>
                        <a:rPr lang="en-AU" sz="1050" baseline="0" dirty="0">
                          <a:latin typeface="Arial Narrow" panose="020B0606020202030204" pitchFamily="34" charset="0"/>
                        </a:rPr>
                        <a:t> or order in classes or categories according to shared qualities or characteristics</a:t>
                      </a:r>
                      <a:endParaRPr lang="en-AU" sz="1050" dirty="0">
                        <a:latin typeface="Arial Narrow" panose="020B0606020202030204" pitchFamily="34" charset="0"/>
                      </a:endParaRPr>
                    </a:p>
                  </a:txBody>
                  <a:tcPr/>
                </a:tc>
                <a:extLst>
                  <a:ext uri="{0D108BD9-81ED-4DB2-BD59-A6C34878D82A}">
                    <a16:rowId xmlns:a16="http://schemas.microsoft.com/office/drawing/2014/main" val="10006"/>
                  </a:ext>
                </a:extLst>
              </a:tr>
              <a:tr h="446345">
                <a:tc>
                  <a:txBody>
                    <a:bodyPr/>
                    <a:lstStyle/>
                    <a:p>
                      <a:r>
                        <a:rPr lang="en-AU" sz="1050" dirty="0">
                          <a:latin typeface="Arial Narrow" panose="020B0606020202030204" pitchFamily="34" charset="0"/>
                        </a:rPr>
                        <a:t>Consider</a:t>
                      </a:r>
                    </a:p>
                  </a:txBody>
                  <a:tcPr/>
                </a:tc>
                <a:tc>
                  <a:txBody>
                    <a:bodyPr/>
                    <a:lstStyle/>
                    <a:p>
                      <a:r>
                        <a:rPr lang="en-AU" sz="1050" dirty="0">
                          <a:latin typeface="Arial Narrow" panose="020B0606020202030204" pitchFamily="34" charset="0"/>
                        </a:rPr>
                        <a:t>think deliberately or carefully about something, typically before making a decision; take something into account when making a judgment; view attentively or scrutinise; reflect on</a:t>
                      </a:r>
                    </a:p>
                  </a:txBody>
                  <a:tcPr/>
                </a:tc>
                <a:extLst>
                  <a:ext uri="{0D108BD9-81ED-4DB2-BD59-A6C34878D82A}">
                    <a16:rowId xmlns:a16="http://schemas.microsoft.com/office/drawing/2014/main" val="2295634185"/>
                  </a:ext>
                </a:extLst>
              </a:tr>
              <a:tr h="449442">
                <a:tc>
                  <a:txBody>
                    <a:bodyPr/>
                    <a:lstStyle/>
                    <a:p>
                      <a:r>
                        <a:rPr lang="en-AU" sz="1050" dirty="0">
                          <a:latin typeface="Arial Narrow" panose="020B0606020202030204" pitchFamily="34" charset="0"/>
                        </a:rPr>
                        <a:t>Compare</a:t>
                      </a:r>
                    </a:p>
                  </a:txBody>
                  <a:tcPr/>
                </a:tc>
                <a:tc>
                  <a:txBody>
                    <a:bodyPr/>
                    <a:lstStyle/>
                    <a:p>
                      <a:r>
                        <a:rPr lang="en-AU" sz="1050" dirty="0">
                          <a:latin typeface="Arial Narrow" panose="020B0606020202030204" pitchFamily="34" charset="0"/>
                        </a:rPr>
                        <a:t>Display recognition of similarities and differences</a:t>
                      </a:r>
                      <a:r>
                        <a:rPr lang="en-AU" sz="1050" baseline="0" dirty="0">
                          <a:latin typeface="Arial Narrow" panose="020B0606020202030204" pitchFamily="34" charset="0"/>
                        </a:rPr>
                        <a:t> and recognise the significance of these similarities and differences</a:t>
                      </a:r>
                      <a:endParaRPr lang="en-AU" sz="1050" dirty="0">
                        <a:latin typeface="Arial Narrow" panose="020B0606020202030204" pitchFamily="34" charset="0"/>
                      </a:endParaRPr>
                    </a:p>
                  </a:txBody>
                  <a:tcPr/>
                </a:tc>
                <a:extLst>
                  <a:ext uri="{0D108BD9-81ED-4DB2-BD59-A6C34878D82A}">
                    <a16:rowId xmlns:a16="http://schemas.microsoft.com/office/drawing/2014/main" val="10007"/>
                  </a:ext>
                </a:extLst>
              </a:tr>
              <a:tr h="619923">
                <a:tc>
                  <a:txBody>
                    <a:bodyPr/>
                    <a:lstStyle/>
                    <a:p>
                      <a:r>
                        <a:rPr lang="en-AU" sz="1050" dirty="0">
                          <a:latin typeface="Arial Narrow" panose="020B0606020202030204" pitchFamily="34" charset="0"/>
                        </a:rPr>
                        <a:t>Contrast</a:t>
                      </a:r>
                    </a:p>
                  </a:txBody>
                  <a:tcPr/>
                </a:tc>
                <a:tc>
                  <a:txBody>
                    <a:bodyPr/>
                    <a:lstStyle/>
                    <a:p>
                      <a:r>
                        <a:rPr lang="en-AU" sz="1050" dirty="0">
                          <a:latin typeface="Arial Narrow" panose="020B0606020202030204" pitchFamily="34" charset="0"/>
                        </a:rPr>
                        <a:t>display recognition of differences by deliberate juxtaposition of contrary elements; show how things are different or opposite; give an account of the differences between two or more items or situations, referring to both or all of them throughout</a:t>
                      </a:r>
                    </a:p>
                  </a:txBody>
                  <a:tcPr/>
                </a:tc>
                <a:extLst>
                  <a:ext uri="{0D108BD9-81ED-4DB2-BD59-A6C34878D82A}">
                    <a16:rowId xmlns:a16="http://schemas.microsoft.com/office/drawing/2014/main" val="2624277590"/>
                  </a:ext>
                </a:extLst>
              </a:tr>
              <a:tr h="449442">
                <a:tc>
                  <a:txBody>
                    <a:bodyPr/>
                    <a:lstStyle/>
                    <a:p>
                      <a:r>
                        <a:rPr lang="en-AU" sz="1050" dirty="0">
                          <a:latin typeface="Arial Narrow" panose="020B0606020202030204" pitchFamily="34" charset="0"/>
                        </a:rPr>
                        <a:t>Define</a:t>
                      </a:r>
                    </a:p>
                  </a:txBody>
                  <a:tcPr/>
                </a:tc>
                <a:tc>
                  <a:txBody>
                    <a:bodyPr/>
                    <a:lstStyle/>
                    <a:p>
                      <a:r>
                        <a:rPr lang="en-AU" sz="1050" dirty="0">
                          <a:latin typeface="Arial Narrow" panose="020B0606020202030204" pitchFamily="34" charset="0"/>
                        </a:rPr>
                        <a:t>Give the meaning of a word, phrase, concept or physical quantity;</a:t>
                      </a:r>
                      <a:r>
                        <a:rPr lang="en-AU" sz="1050" baseline="0" dirty="0">
                          <a:latin typeface="Arial Narrow" panose="020B0606020202030204" pitchFamily="34" charset="0"/>
                        </a:rPr>
                        <a:t> state meaning and identify or describe qualities</a:t>
                      </a:r>
                      <a:endParaRPr lang="en-AU" sz="1050" dirty="0">
                        <a:latin typeface="Arial Narrow" panose="020B0606020202030204" pitchFamily="34" charset="0"/>
                      </a:endParaRPr>
                    </a:p>
                  </a:txBody>
                  <a:tcPr/>
                </a:tc>
                <a:extLst>
                  <a:ext uri="{0D108BD9-81ED-4DB2-BD59-A6C34878D82A}">
                    <a16:rowId xmlns:a16="http://schemas.microsoft.com/office/drawing/2014/main" val="10008"/>
                  </a:ext>
                </a:extLst>
              </a:tr>
              <a:tr h="449442">
                <a:tc>
                  <a:txBody>
                    <a:bodyPr/>
                    <a:lstStyle/>
                    <a:p>
                      <a:r>
                        <a:rPr lang="en-AU" sz="1050" dirty="0">
                          <a:latin typeface="Arial Narrow" panose="020B0606020202030204" pitchFamily="34" charset="0"/>
                        </a:rPr>
                        <a:t>Describe</a:t>
                      </a:r>
                    </a:p>
                  </a:txBody>
                  <a:tcPr/>
                </a:tc>
                <a:tc>
                  <a:txBody>
                    <a:bodyPr/>
                    <a:lstStyle/>
                    <a:p>
                      <a:r>
                        <a:rPr lang="en-AU" sz="1050" dirty="0">
                          <a:latin typeface="Arial Narrow" panose="020B0606020202030204" pitchFamily="34" charset="0"/>
                        </a:rPr>
                        <a:t>Give an account (written or spoken) of a situation, event, pattern or process, or of the characteristics or features of something</a:t>
                      </a:r>
                    </a:p>
                  </a:txBody>
                  <a:tcPr/>
                </a:tc>
                <a:extLst>
                  <a:ext uri="{0D108BD9-81ED-4DB2-BD59-A6C34878D82A}">
                    <a16:rowId xmlns:a16="http://schemas.microsoft.com/office/drawing/2014/main" val="10009"/>
                  </a:ext>
                </a:extLst>
              </a:tr>
              <a:tr h="446345">
                <a:tc>
                  <a:txBody>
                    <a:bodyPr/>
                    <a:lstStyle/>
                    <a:p>
                      <a:r>
                        <a:rPr lang="en-AU" sz="1050" dirty="0">
                          <a:latin typeface="Arial Narrow" panose="020B0606020202030204" pitchFamily="34" charset="0"/>
                        </a:rPr>
                        <a:t>Determine</a:t>
                      </a:r>
                    </a:p>
                  </a:txBody>
                  <a:tcPr/>
                </a:tc>
                <a:tc>
                  <a:txBody>
                    <a:bodyPr/>
                    <a:lstStyle/>
                    <a:p>
                      <a:r>
                        <a:rPr lang="en-AU" sz="1050" dirty="0">
                          <a:latin typeface="Arial Narrow" panose="020B0606020202030204" pitchFamily="34" charset="0"/>
                        </a:rPr>
                        <a:t>establish, conclude or ascertain after consideration, observation, investigation or calculation; decide or come to a resolution</a:t>
                      </a:r>
                    </a:p>
                  </a:txBody>
                  <a:tcPr/>
                </a:tc>
                <a:extLst>
                  <a:ext uri="{0D108BD9-81ED-4DB2-BD59-A6C34878D82A}">
                    <a16:rowId xmlns:a16="http://schemas.microsoft.com/office/drawing/2014/main" val="1032317744"/>
                  </a:ext>
                </a:extLst>
              </a:tr>
              <a:tr h="449442">
                <a:tc>
                  <a:txBody>
                    <a:bodyPr/>
                    <a:lstStyle/>
                    <a:p>
                      <a:r>
                        <a:rPr lang="en-AU" sz="1050" dirty="0">
                          <a:latin typeface="Arial Narrow" panose="020B0606020202030204" pitchFamily="34" charset="0"/>
                        </a:rPr>
                        <a:t>Discriminate</a:t>
                      </a:r>
                    </a:p>
                  </a:txBody>
                  <a:tcPr/>
                </a:tc>
                <a:tc>
                  <a:txBody>
                    <a:bodyPr/>
                    <a:lstStyle/>
                    <a:p>
                      <a:r>
                        <a:rPr lang="en-AU" sz="1050" dirty="0">
                          <a:latin typeface="Arial Narrow" panose="020B0606020202030204" pitchFamily="34" charset="0"/>
                        </a:rPr>
                        <a:t>note, observe or recognise a difference; make or constitute a distinction in or between; differentiate; note or distinguish as different</a:t>
                      </a:r>
                    </a:p>
                  </a:txBody>
                  <a:tcPr/>
                </a:tc>
                <a:extLst>
                  <a:ext uri="{0D108BD9-81ED-4DB2-BD59-A6C34878D82A}">
                    <a16:rowId xmlns:a16="http://schemas.microsoft.com/office/drawing/2014/main" val="1952361228"/>
                  </a:ext>
                </a:extLst>
              </a:tr>
            </a:tbl>
          </a:graphicData>
        </a:graphic>
      </p:graphicFrame>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10" name="Straight Connector 9">
            <a:extLst>
              <a:ext uri="{FF2B5EF4-FFF2-40B4-BE49-F238E27FC236}">
                <a16:creationId xmlns:a16="http://schemas.microsoft.com/office/drawing/2014/main" id="{53D5482C-B02A-21F5-0952-C9A6F85EE534}"/>
              </a:ext>
            </a:extLst>
          </p:cNvPr>
          <p:cNvCxnSpPr>
            <a:cxnSpLocks/>
          </p:cNvCxnSpPr>
          <p:nvPr/>
        </p:nvCxnSpPr>
        <p:spPr>
          <a:xfrm flipH="1">
            <a:off x="508863" y="8805288"/>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36">
            <a:extLst>
              <a:ext uri="{FF2B5EF4-FFF2-40B4-BE49-F238E27FC236}">
                <a16:creationId xmlns:a16="http://schemas.microsoft.com/office/drawing/2014/main" id="{709BC70A-71DC-9A87-D00D-8E06DD8EF92F}"/>
              </a:ext>
            </a:extLst>
          </p:cNvPr>
          <p:cNvSpPr txBox="1"/>
          <p:nvPr/>
        </p:nvSpPr>
        <p:spPr>
          <a:xfrm>
            <a:off x="3019219" y="8805288"/>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Cognitive Verbs	                                               </a:t>
            </a:r>
            <a:endParaRPr lang="en-AU" sz="1100" b="1" dirty="0">
              <a:latin typeface="Arial Narrow" pitchFamily="34" charset="0"/>
            </a:endParaRPr>
          </a:p>
        </p:txBody>
      </p:sp>
      <p:sp>
        <p:nvSpPr>
          <p:cNvPr id="15" name="TextBox 36">
            <a:extLst>
              <a:ext uri="{FF2B5EF4-FFF2-40B4-BE49-F238E27FC236}">
                <a16:creationId xmlns:a16="http://schemas.microsoft.com/office/drawing/2014/main" id="{8BA7DE3C-7518-C670-6CBD-AF4C4A080141}"/>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749870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H="1">
            <a:off x="508863" y="969600"/>
            <a:ext cx="58634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205237" y="231574"/>
            <a:ext cx="4191130" cy="523220"/>
          </a:xfrm>
          <a:prstGeom prst="rect">
            <a:avLst/>
          </a:prstGeom>
          <a:noFill/>
        </p:spPr>
        <p:txBody>
          <a:bodyPr wrap="square" rtlCol="0">
            <a:spAutoFit/>
          </a:bodyPr>
          <a:lstStyle/>
          <a:p>
            <a:r>
              <a:rPr lang="en-US" sz="2800" b="1" dirty="0">
                <a:latin typeface="Arial Narrow" pitchFamily="34" charset="0"/>
              </a:rPr>
              <a:t>Cognitive Verbs</a:t>
            </a:r>
          </a:p>
        </p:txBody>
      </p:sp>
      <p:sp>
        <p:nvSpPr>
          <p:cNvPr id="4" name="TextBox 3"/>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5" name="TextBox 17"/>
          <p:cNvSpPr txBox="1"/>
          <p:nvPr/>
        </p:nvSpPr>
        <p:spPr>
          <a:xfrm>
            <a:off x="5486430" y="146139"/>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graphicFrame>
        <p:nvGraphicFramePr>
          <p:cNvPr id="11" name="Table 10"/>
          <p:cNvGraphicFramePr>
            <a:graphicFrameLocks noGrp="1"/>
          </p:cNvGraphicFramePr>
          <p:nvPr/>
        </p:nvGraphicFramePr>
        <p:xfrm>
          <a:off x="552195" y="1037663"/>
          <a:ext cx="5788898" cy="7673742"/>
        </p:xfrm>
        <a:graphic>
          <a:graphicData uri="http://schemas.openxmlformats.org/drawingml/2006/table">
            <a:tbl>
              <a:tblPr firstRow="1" bandRow="1">
                <a:tableStyleId>{5940675A-B579-460E-94D1-54222C63F5DA}</a:tableStyleId>
              </a:tblPr>
              <a:tblGrid>
                <a:gridCol w="1004597">
                  <a:extLst>
                    <a:ext uri="{9D8B030D-6E8A-4147-A177-3AD203B41FA5}">
                      <a16:colId xmlns:a16="http://schemas.microsoft.com/office/drawing/2014/main" val="20000"/>
                    </a:ext>
                  </a:extLst>
                </a:gridCol>
                <a:gridCol w="4784301">
                  <a:extLst>
                    <a:ext uri="{9D8B030D-6E8A-4147-A177-3AD203B41FA5}">
                      <a16:colId xmlns:a16="http://schemas.microsoft.com/office/drawing/2014/main" val="20001"/>
                    </a:ext>
                  </a:extLst>
                </a:gridCol>
              </a:tblGrid>
              <a:tr h="428422">
                <a:tc>
                  <a:txBody>
                    <a:bodyPr/>
                    <a:lstStyle/>
                    <a:p>
                      <a:r>
                        <a:rPr lang="en-AU" sz="1050" b="1" dirty="0">
                          <a:latin typeface="Arial Narrow" panose="020B0606020202030204" pitchFamily="34" charset="0"/>
                        </a:rPr>
                        <a:t>Cognitive</a:t>
                      </a:r>
                      <a:r>
                        <a:rPr lang="en-AU" sz="1050" b="1" baseline="0" dirty="0">
                          <a:latin typeface="Arial Narrow" panose="020B0606020202030204" pitchFamily="34" charset="0"/>
                        </a:rPr>
                        <a:t> Verb</a:t>
                      </a:r>
                      <a:endParaRPr lang="en-AU" sz="1050" b="1" dirty="0">
                        <a:latin typeface="Arial Narrow" panose="020B0606020202030204" pitchFamily="34" charset="0"/>
                      </a:endParaRPr>
                    </a:p>
                  </a:txBody>
                  <a:tcPr>
                    <a:solidFill>
                      <a:schemeClr val="bg1">
                        <a:lumMod val="85000"/>
                      </a:schemeClr>
                    </a:solidFill>
                  </a:tcPr>
                </a:tc>
                <a:tc>
                  <a:txBody>
                    <a:bodyPr/>
                    <a:lstStyle/>
                    <a:p>
                      <a:r>
                        <a:rPr lang="en-AU" sz="1050" b="1" dirty="0">
                          <a:latin typeface="Arial Narrow" panose="020B0606020202030204" pitchFamily="34" charset="0"/>
                        </a:rPr>
                        <a:t>Description</a:t>
                      </a:r>
                    </a:p>
                  </a:txBody>
                  <a:tcPr>
                    <a:solidFill>
                      <a:schemeClr val="bg1">
                        <a:lumMod val="85000"/>
                      </a:schemeClr>
                    </a:solidFill>
                  </a:tcPr>
                </a:tc>
                <a:extLst>
                  <a:ext uri="{0D108BD9-81ED-4DB2-BD59-A6C34878D82A}">
                    <a16:rowId xmlns:a16="http://schemas.microsoft.com/office/drawing/2014/main" val="10000"/>
                  </a:ext>
                </a:extLst>
              </a:tr>
              <a:tr h="739724">
                <a:tc>
                  <a:txBody>
                    <a:bodyPr/>
                    <a:lstStyle/>
                    <a:p>
                      <a:r>
                        <a:rPr lang="en-AU" sz="1050" dirty="0">
                          <a:latin typeface="Arial Narrow" panose="020B0606020202030204" pitchFamily="34" charset="0"/>
                        </a:rPr>
                        <a:t>Discuss</a:t>
                      </a:r>
                    </a:p>
                  </a:txBody>
                  <a:tcPr/>
                </a:tc>
                <a:tc>
                  <a:txBody>
                    <a:bodyPr/>
                    <a:lstStyle/>
                    <a:p>
                      <a:r>
                        <a:rPr lang="en-AU" sz="1050" dirty="0">
                          <a:latin typeface="Arial Narrow" panose="020B0606020202030204" pitchFamily="34" charset="0"/>
                        </a:rPr>
                        <a:t>Examine by</a:t>
                      </a:r>
                      <a:r>
                        <a:rPr lang="en-AU" sz="1050" baseline="0" dirty="0">
                          <a:latin typeface="Arial Narrow" panose="020B0606020202030204" pitchFamily="34" charset="0"/>
                        </a:rPr>
                        <a:t> argument; sift the considerations for and against; debate; talk or write about a topic, including a range of arguments, factors or hypotheses; consider, taking into account different issues and ideas, points for and/or against, and supporting opinions or conclusions with evidence</a:t>
                      </a:r>
                      <a:endParaRPr lang="en-AU" sz="1050" dirty="0">
                        <a:latin typeface="Arial Narrow" panose="020B0606020202030204" pitchFamily="34" charset="0"/>
                      </a:endParaRPr>
                    </a:p>
                  </a:txBody>
                  <a:tcPr/>
                </a:tc>
                <a:extLst>
                  <a:ext uri="{0D108BD9-81ED-4DB2-BD59-A6C34878D82A}">
                    <a16:rowId xmlns:a16="http://schemas.microsoft.com/office/drawing/2014/main" val="4179326305"/>
                  </a:ext>
                </a:extLst>
              </a:tr>
              <a:tr h="585525">
                <a:tc>
                  <a:txBody>
                    <a:bodyPr/>
                    <a:lstStyle/>
                    <a:p>
                      <a:r>
                        <a:rPr lang="en-AU" sz="1050" dirty="0">
                          <a:latin typeface="Arial Narrow" panose="020B0606020202030204" pitchFamily="34" charset="0"/>
                        </a:rPr>
                        <a:t>Evaluate</a:t>
                      </a:r>
                    </a:p>
                  </a:txBody>
                  <a:tcPr/>
                </a:tc>
                <a:tc>
                  <a:txBody>
                    <a:bodyPr/>
                    <a:lstStyle/>
                    <a:p>
                      <a:r>
                        <a:rPr lang="en-AU" sz="1050" dirty="0">
                          <a:latin typeface="Arial Narrow" panose="020B0606020202030204" pitchFamily="34" charset="0"/>
                        </a:rPr>
                        <a:t>Make an appraisal by weighing</a:t>
                      </a:r>
                      <a:r>
                        <a:rPr lang="en-AU" sz="1050" baseline="0" dirty="0">
                          <a:latin typeface="Arial Narrow" panose="020B0606020202030204" pitchFamily="34" charset="0"/>
                        </a:rPr>
                        <a:t> up or assessing strengths, implications and limitations; make judgements about ideas, works, solutions or methods in relation to selected criteria; examine and determine the merit, value or significance of something, based on criteria</a:t>
                      </a:r>
                      <a:endParaRPr lang="en-AU" sz="1050" dirty="0">
                        <a:latin typeface="Arial Narrow" panose="020B0606020202030204" pitchFamily="34" charset="0"/>
                      </a:endParaRPr>
                    </a:p>
                  </a:txBody>
                  <a:tcPr/>
                </a:tc>
                <a:extLst>
                  <a:ext uri="{0D108BD9-81ED-4DB2-BD59-A6C34878D82A}">
                    <a16:rowId xmlns:a16="http://schemas.microsoft.com/office/drawing/2014/main" val="1193239070"/>
                  </a:ext>
                </a:extLst>
              </a:tr>
              <a:tr h="421578">
                <a:tc>
                  <a:txBody>
                    <a:bodyPr/>
                    <a:lstStyle/>
                    <a:p>
                      <a:r>
                        <a:rPr lang="en-AU" sz="1050" dirty="0">
                          <a:latin typeface="Arial Narrow" panose="020B0606020202030204" pitchFamily="34" charset="0"/>
                        </a:rPr>
                        <a:t>Examine</a:t>
                      </a:r>
                    </a:p>
                  </a:txBody>
                  <a:tcPr/>
                </a:tc>
                <a:tc>
                  <a:txBody>
                    <a:bodyPr/>
                    <a:lstStyle/>
                    <a:p>
                      <a:r>
                        <a:rPr lang="en-AU" sz="1050" dirty="0">
                          <a:latin typeface="Arial Narrow" panose="020B0606020202030204" pitchFamily="34" charset="0"/>
                        </a:rPr>
                        <a:t>investigate, inspect or scrutinise; inquire or search into; consider or discuss an argument or concept in a way that uncovers the assumptions and interrelationships of the issue</a:t>
                      </a:r>
                    </a:p>
                  </a:txBody>
                  <a:tcPr/>
                </a:tc>
                <a:extLst>
                  <a:ext uri="{0D108BD9-81ED-4DB2-BD59-A6C34878D82A}">
                    <a16:rowId xmlns:a16="http://schemas.microsoft.com/office/drawing/2014/main" val="3148672555"/>
                  </a:ext>
                </a:extLst>
              </a:tr>
              <a:tr h="421578">
                <a:tc>
                  <a:txBody>
                    <a:bodyPr/>
                    <a:lstStyle/>
                    <a:p>
                      <a:r>
                        <a:rPr lang="en-AU" sz="1050" dirty="0">
                          <a:latin typeface="Arial Narrow" panose="020B0606020202030204" pitchFamily="34" charset="0"/>
                        </a:rPr>
                        <a:t>Explain</a:t>
                      </a:r>
                    </a:p>
                  </a:txBody>
                  <a:tcPr/>
                </a:tc>
                <a:tc>
                  <a:txBody>
                    <a:bodyPr/>
                    <a:lstStyle/>
                    <a:p>
                      <a:r>
                        <a:rPr lang="en-AU" sz="1050" dirty="0">
                          <a:latin typeface="Arial Narrow" panose="020B0606020202030204" pitchFamily="34" charset="0"/>
                        </a:rPr>
                        <a:t>Make an idea or situation plain or clear by describing</a:t>
                      </a:r>
                      <a:r>
                        <a:rPr lang="en-AU" sz="1050" baseline="0" dirty="0">
                          <a:latin typeface="Arial Narrow" panose="020B0606020202030204" pitchFamily="34" charset="0"/>
                        </a:rPr>
                        <a:t> it in more detail or revealing relevant facts; give an account; provide additional information</a:t>
                      </a:r>
                      <a:endParaRPr lang="en-AU" sz="1050" dirty="0">
                        <a:latin typeface="Arial Narrow" panose="020B0606020202030204" pitchFamily="34" charset="0"/>
                      </a:endParaRPr>
                    </a:p>
                  </a:txBody>
                  <a:tcPr/>
                </a:tc>
                <a:extLst>
                  <a:ext uri="{0D108BD9-81ED-4DB2-BD59-A6C34878D82A}">
                    <a16:rowId xmlns:a16="http://schemas.microsoft.com/office/drawing/2014/main" val="1429883267"/>
                  </a:ext>
                </a:extLst>
              </a:tr>
              <a:tr h="421578">
                <a:tc>
                  <a:txBody>
                    <a:bodyPr/>
                    <a:lstStyle/>
                    <a:p>
                      <a:r>
                        <a:rPr lang="en-AU" sz="1050" dirty="0">
                          <a:latin typeface="Arial Narrow" panose="020B0606020202030204" pitchFamily="34" charset="0"/>
                        </a:rPr>
                        <a:t>Explain</a:t>
                      </a:r>
                    </a:p>
                  </a:txBody>
                  <a:tcPr/>
                </a:tc>
                <a:tc>
                  <a:txBody>
                    <a:bodyPr/>
                    <a:lstStyle/>
                    <a:p>
                      <a:r>
                        <a:rPr lang="en-AU" sz="1050" dirty="0">
                          <a:latin typeface="Arial Narrow" panose="020B0606020202030204" pitchFamily="34" charset="0"/>
                        </a:rPr>
                        <a:t>Make an idea or situation plain or clear by describing</a:t>
                      </a:r>
                      <a:r>
                        <a:rPr lang="en-AU" sz="1050" baseline="0" dirty="0">
                          <a:latin typeface="Arial Narrow" panose="020B0606020202030204" pitchFamily="34" charset="0"/>
                        </a:rPr>
                        <a:t> it in more detail or revealing relevant facts; give an account; provide additional information</a:t>
                      </a:r>
                      <a:endParaRPr lang="en-AU" sz="1050" dirty="0">
                        <a:latin typeface="Arial Narrow" panose="020B0606020202030204" pitchFamily="34" charset="0"/>
                      </a:endParaRPr>
                    </a:p>
                  </a:txBody>
                  <a:tcPr/>
                </a:tc>
                <a:extLst>
                  <a:ext uri="{0D108BD9-81ED-4DB2-BD59-A6C34878D82A}">
                    <a16:rowId xmlns:a16="http://schemas.microsoft.com/office/drawing/2014/main" val="10013"/>
                  </a:ext>
                </a:extLst>
              </a:tr>
              <a:tr h="299031">
                <a:tc>
                  <a:txBody>
                    <a:bodyPr/>
                    <a:lstStyle/>
                    <a:p>
                      <a:r>
                        <a:rPr lang="en-AU" sz="1050" dirty="0">
                          <a:latin typeface="Arial Narrow" panose="020B0606020202030204" pitchFamily="34" charset="0"/>
                        </a:rPr>
                        <a:t>Explore</a:t>
                      </a:r>
                    </a:p>
                  </a:txBody>
                  <a:tcPr/>
                </a:tc>
                <a:tc>
                  <a:txBody>
                    <a:bodyPr/>
                    <a:lstStyle/>
                    <a:p>
                      <a:r>
                        <a:rPr lang="en-AU" sz="1050" dirty="0">
                          <a:latin typeface="Arial Narrow" panose="020B0606020202030204" pitchFamily="34" charset="0"/>
                        </a:rPr>
                        <a:t>look into both closely and broadly; scrutinise; inquire into or discuss something in detail</a:t>
                      </a:r>
                    </a:p>
                  </a:txBody>
                  <a:tcPr/>
                </a:tc>
                <a:extLst>
                  <a:ext uri="{0D108BD9-81ED-4DB2-BD59-A6C34878D82A}">
                    <a16:rowId xmlns:a16="http://schemas.microsoft.com/office/drawing/2014/main" val="3235954702"/>
                  </a:ext>
                </a:extLst>
              </a:tr>
              <a:tr h="585525">
                <a:tc>
                  <a:txBody>
                    <a:bodyPr/>
                    <a:lstStyle/>
                    <a:p>
                      <a:r>
                        <a:rPr lang="en-AU" sz="1050" dirty="0">
                          <a:latin typeface="Arial Narrow" panose="020B0606020202030204" pitchFamily="34" charset="0"/>
                        </a:rPr>
                        <a:t>Identify</a:t>
                      </a:r>
                    </a:p>
                  </a:txBody>
                  <a:tcPr/>
                </a:tc>
                <a:tc>
                  <a:txBody>
                    <a:bodyPr/>
                    <a:lstStyle/>
                    <a:p>
                      <a:r>
                        <a:rPr lang="en-AU" sz="1050" dirty="0">
                          <a:latin typeface="Arial Narrow" panose="020B0606020202030204" pitchFamily="34" charset="0"/>
                        </a:rPr>
                        <a:t>Distinguish;</a:t>
                      </a:r>
                      <a:r>
                        <a:rPr lang="en-AU" sz="1050" baseline="0" dirty="0">
                          <a:latin typeface="Arial Narrow" panose="020B0606020202030204" pitchFamily="34" charset="0"/>
                        </a:rPr>
                        <a:t> locate, recognise and name; establish or indicate who or what someone or something is; provide an answer from a number of possibilities; recognise &amp; state a distinguishing factor or feature</a:t>
                      </a:r>
                      <a:endParaRPr lang="en-AU" sz="1050" dirty="0">
                        <a:latin typeface="Arial Narrow" panose="020B0606020202030204" pitchFamily="34" charset="0"/>
                      </a:endParaRPr>
                    </a:p>
                  </a:txBody>
                  <a:tcPr/>
                </a:tc>
                <a:extLst>
                  <a:ext uri="{0D108BD9-81ED-4DB2-BD59-A6C34878D82A}">
                    <a16:rowId xmlns:a16="http://schemas.microsoft.com/office/drawing/2014/main" val="10014"/>
                  </a:ext>
                </a:extLst>
              </a:tr>
              <a:tr h="421578">
                <a:tc>
                  <a:txBody>
                    <a:bodyPr/>
                    <a:lstStyle/>
                    <a:p>
                      <a:r>
                        <a:rPr lang="en-AU" sz="1050" dirty="0">
                          <a:latin typeface="Arial Narrow" panose="020B0606020202030204" pitchFamily="34" charset="0"/>
                        </a:rPr>
                        <a:t>Infer</a:t>
                      </a:r>
                    </a:p>
                  </a:txBody>
                  <a:tcPr/>
                </a:tc>
                <a:tc>
                  <a:txBody>
                    <a:bodyPr/>
                    <a:lstStyle/>
                    <a:p>
                      <a:r>
                        <a:rPr lang="en-AU" sz="1050" dirty="0">
                          <a:latin typeface="Arial Narrow" panose="020B0606020202030204" pitchFamily="34" charset="0"/>
                        </a:rPr>
                        <a:t>derive or conclude something from evidence and reasoning, rather than from explicit statements; listen or read beyond what has been literally expressed; imply or hint at</a:t>
                      </a:r>
                    </a:p>
                  </a:txBody>
                  <a:tcPr/>
                </a:tc>
                <a:extLst>
                  <a:ext uri="{0D108BD9-81ED-4DB2-BD59-A6C34878D82A}">
                    <a16:rowId xmlns:a16="http://schemas.microsoft.com/office/drawing/2014/main" val="2054439401"/>
                  </a:ext>
                </a:extLst>
              </a:tr>
              <a:tr h="1077366">
                <a:tc>
                  <a:txBody>
                    <a:bodyPr/>
                    <a:lstStyle/>
                    <a:p>
                      <a:r>
                        <a:rPr lang="en-AU" sz="1050" dirty="0">
                          <a:latin typeface="Arial Narrow" panose="020B0606020202030204" pitchFamily="34" charset="0"/>
                        </a:rPr>
                        <a:t>Interpret</a:t>
                      </a:r>
                    </a:p>
                  </a:txBody>
                  <a:tcPr/>
                </a:tc>
                <a:tc>
                  <a:txBody>
                    <a:bodyPr/>
                    <a:lstStyle/>
                    <a:p>
                      <a:r>
                        <a:rPr lang="en-AU" sz="1050" dirty="0">
                          <a:latin typeface="Arial Narrow" panose="020B0606020202030204" pitchFamily="34" charset="0"/>
                        </a:rPr>
                        <a:t>use knowledge and understanding to recognise trends and draw conclusions from given information; make clear or explicit; elucidate or understand in a particular way; bring out the meaning of, e.g. a dramatic or musical work, by performance or execution; bring out the meaning of an artwork by artistic representation or performance; give one's own interpretation of; identify or draw meaning from, or give meaning to, information presented in various forms, such as words, symbols, pictures or graphs</a:t>
                      </a:r>
                    </a:p>
                  </a:txBody>
                  <a:tcPr/>
                </a:tc>
                <a:extLst>
                  <a:ext uri="{0D108BD9-81ED-4DB2-BD59-A6C34878D82A}">
                    <a16:rowId xmlns:a16="http://schemas.microsoft.com/office/drawing/2014/main" val="785812164"/>
                  </a:ext>
                </a:extLst>
              </a:tr>
              <a:tr h="585525">
                <a:tc>
                  <a:txBody>
                    <a:bodyPr/>
                    <a:lstStyle/>
                    <a:p>
                      <a:r>
                        <a:rPr lang="en-AU" sz="1050" dirty="0">
                          <a:latin typeface="Arial Narrow" panose="020B0606020202030204" pitchFamily="34" charset="0"/>
                        </a:rPr>
                        <a:t>Investigate</a:t>
                      </a:r>
                    </a:p>
                  </a:txBody>
                  <a:tcPr/>
                </a:tc>
                <a:tc>
                  <a:txBody>
                    <a:bodyPr/>
                    <a:lstStyle/>
                    <a:p>
                      <a:r>
                        <a:rPr lang="en-AU" sz="1050" dirty="0">
                          <a:latin typeface="Arial Narrow" panose="020B0606020202030204" pitchFamily="34" charset="0"/>
                        </a:rPr>
                        <a:t>carry out an examination or formal inquiry in order to establish or obtain</a:t>
                      </a:r>
                    </a:p>
                    <a:p>
                      <a:r>
                        <a:rPr lang="en-AU" sz="1050" dirty="0">
                          <a:latin typeface="Arial Narrow" panose="020B0606020202030204" pitchFamily="34" charset="0"/>
                        </a:rPr>
                        <a:t>facts and reach new conclusions; search, inquire into, interpret and draw</a:t>
                      </a:r>
                    </a:p>
                    <a:p>
                      <a:r>
                        <a:rPr lang="en-AU" sz="1050" dirty="0">
                          <a:latin typeface="Arial Narrow" panose="020B0606020202030204" pitchFamily="34" charset="0"/>
                        </a:rPr>
                        <a:t>conclusions about data and information</a:t>
                      </a:r>
                    </a:p>
                  </a:txBody>
                  <a:tcPr/>
                </a:tc>
                <a:extLst>
                  <a:ext uri="{0D108BD9-81ED-4DB2-BD59-A6C34878D82A}">
                    <a16:rowId xmlns:a16="http://schemas.microsoft.com/office/drawing/2014/main" val="993373215"/>
                  </a:ext>
                </a:extLst>
              </a:tr>
              <a:tr h="421578">
                <a:tc>
                  <a:txBody>
                    <a:bodyPr/>
                    <a:lstStyle/>
                    <a:p>
                      <a:r>
                        <a:rPr lang="en-AU" sz="1050" dirty="0">
                          <a:latin typeface="Arial Narrow" panose="020B0606020202030204" pitchFamily="34" charset="0"/>
                        </a:rPr>
                        <a:t>Predict</a:t>
                      </a:r>
                    </a:p>
                  </a:txBody>
                  <a:tcPr/>
                </a:tc>
                <a:tc>
                  <a:txBody>
                    <a:bodyPr/>
                    <a:lstStyle/>
                    <a:p>
                      <a:r>
                        <a:rPr lang="en-AU" sz="1050" dirty="0">
                          <a:latin typeface="Arial Narrow" panose="020B0606020202030204" pitchFamily="34" charset="0"/>
                        </a:rPr>
                        <a:t>give an expected result of an upcoming action or event; suggest what</a:t>
                      </a:r>
                    </a:p>
                    <a:p>
                      <a:r>
                        <a:rPr lang="en-AU" sz="1050" dirty="0">
                          <a:latin typeface="Arial Narrow" panose="020B0606020202030204" pitchFamily="34" charset="0"/>
                        </a:rPr>
                        <a:t>may happen based on available information</a:t>
                      </a:r>
                    </a:p>
                  </a:txBody>
                  <a:tcPr/>
                </a:tc>
                <a:extLst>
                  <a:ext uri="{0D108BD9-81ED-4DB2-BD59-A6C34878D82A}">
                    <a16:rowId xmlns:a16="http://schemas.microsoft.com/office/drawing/2014/main" val="1820374057"/>
                  </a:ext>
                </a:extLst>
              </a:tr>
              <a:tr h="421578">
                <a:tc>
                  <a:txBody>
                    <a:bodyPr/>
                    <a:lstStyle/>
                    <a:p>
                      <a:r>
                        <a:rPr lang="en-AU" sz="1050" dirty="0">
                          <a:latin typeface="Arial Narrow" panose="020B0606020202030204" pitchFamily="34" charset="0"/>
                        </a:rPr>
                        <a:t>Recall</a:t>
                      </a:r>
                    </a:p>
                  </a:txBody>
                  <a:tcPr/>
                </a:tc>
                <a:tc>
                  <a:txBody>
                    <a:bodyPr/>
                    <a:lstStyle/>
                    <a:p>
                      <a:r>
                        <a:rPr lang="en-AU" sz="1050" dirty="0">
                          <a:latin typeface="Arial Narrow" panose="020B0606020202030204" pitchFamily="34" charset="0"/>
                        </a:rPr>
                        <a:t>Remember; present remembered ideas, facts or experiences; bring something back into thought, attention or into one’s mind</a:t>
                      </a:r>
                    </a:p>
                  </a:txBody>
                  <a:tcPr/>
                </a:tc>
                <a:extLst>
                  <a:ext uri="{0D108BD9-81ED-4DB2-BD59-A6C34878D82A}">
                    <a16:rowId xmlns:a16="http://schemas.microsoft.com/office/drawing/2014/main" val="10015"/>
                  </a:ext>
                </a:extLst>
              </a:tr>
              <a:tr h="421578">
                <a:tc>
                  <a:txBody>
                    <a:bodyPr/>
                    <a:lstStyle/>
                    <a:p>
                      <a:r>
                        <a:rPr lang="en-AU" sz="1050" dirty="0">
                          <a:latin typeface="Arial Narrow" panose="020B0606020202030204" pitchFamily="34" charset="0"/>
                        </a:rPr>
                        <a:t>Recognise</a:t>
                      </a:r>
                    </a:p>
                  </a:txBody>
                  <a:tcPr/>
                </a:tc>
                <a:tc>
                  <a:txBody>
                    <a:bodyPr/>
                    <a:lstStyle/>
                    <a:p>
                      <a:r>
                        <a:rPr lang="en-AU" sz="1050" dirty="0">
                          <a:latin typeface="Arial Narrow" panose="020B0606020202030204" pitchFamily="34" charset="0"/>
                        </a:rPr>
                        <a:t>Identify or recall particular features of information</a:t>
                      </a:r>
                      <a:r>
                        <a:rPr lang="en-AU" sz="1050" baseline="0" dirty="0">
                          <a:latin typeface="Arial Narrow" panose="020B0606020202030204" pitchFamily="34" charset="0"/>
                        </a:rPr>
                        <a:t> from knowledge; identify that an item, characteristic or quality exists; perceive as existing or true; be aware of or acknowledge</a:t>
                      </a:r>
                      <a:endParaRPr lang="en-AU" sz="1050" dirty="0">
                        <a:latin typeface="Arial Narrow" panose="020B0606020202030204" pitchFamily="34" charset="0"/>
                      </a:endParaRPr>
                    </a:p>
                  </a:txBody>
                  <a:tcPr/>
                </a:tc>
                <a:extLst>
                  <a:ext uri="{0D108BD9-81ED-4DB2-BD59-A6C34878D82A}">
                    <a16:rowId xmlns:a16="http://schemas.microsoft.com/office/drawing/2014/main" val="10016"/>
                  </a:ext>
                </a:extLst>
              </a:tr>
              <a:tr h="421578">
                <a:tc>
                  <a:txBody>
                    <a:bodyPr/>
                    <a:lstStyle/>
                    <a:p>
                      <a:r>
                        <a:rPr lang="en-AU" sz="1050" dirty="0">
                          <a:latin typeface="Arial Narrow" panose="020B0606020202030204" pitchFamily="34" charset="0"/>
                        </a:rPr>
                        <a:t>Understand</a:t>
                      </a:r>
                    </a:p>
                  </a:txBody>
                  <a:tcPr/>
                </a:tc>
                <a:tc>
                  <a:txBody>
                    <a:bodyPr/>
                    <a:lstStyle/>
                    <a:p>
                      <a:r>
                        <a:rPr lang="en-AU" sz="1050" dirty="0">
                          <a:latin typeface="Arial Narrow" panose="020B0606020202030204" pitchFamily="34" charset="0"/>
                        </a:rPr>
                        <a:t>Perceive</a:t>
                      </a:r>
                      <a:r>
                        <a:rPr lang="en-AU" sz="1050" baseline="0" dirty="0">
                          <a:latin typeface="Arial Narrow" panose="020B0606020202030204" pitchFamily="34" charset="0"/>
                        </a:rPr>
                        <a:t> what is meant by something; grasp; be familiar with (e.g. an idea); construct meaning from messages, including oral, written and graphic communication</a:t>
                      </a:r>
                      <a:endParaRPr lang="en-AU" sz="1050" dirty="0">
                        <a:latin typeface="Arial Narrow" panose="020B0606020202030204" pitchFamily="34" charset="0"/>
                      </a:endParaRPr>
                    </a:p>
                  </a:txBody>
                  <a:tcPr/>
                </a:tc>
                <a:extLst>
                  <a:ext uri="{0D108BD9-81ED-4DB2-BD59-A6C34878D82A}">
                    <a16:rowId xmlns:a16="http://schemas.microsoft.com/office/drawing/2014/main" val="10017"/>
                  </a:ext>
                </a:extLst>
              </a:tr>
            </a:tbl>
          </a:graphicData>
        </a:graphic>
      </p:graphicFrame>
      <p:sp>
        <p:nvSpPr>
          <p:cNvPr id="12" name="TextBox 11">
            <a:extLst>
              <a:ext uri="{FF2B5EF4-FFF2-40B4-BE49-F238E27FC236}">
                <a16:creationId xmlns:a16="http://schemas.microsoft.com/office/drawing/2014/main" id="{FE44E870-CE1A-4842-8D99-7EA6EA588F6F}"/>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cxnSp>
        <p:nvCxnSpPr>
          <p:cNvPr id="9" name="Straight Connector 8">
            <a:extLst>
              <a:ext uri="{FF2B5EF4-FFF2-40B4-BE49-F238E27FC236}">
                <a16:creationId xmlns:a16="http://schemas.microsoft.com/office/drawing/2014/main" id="{5CE72CAB-A3D2-5EE7-11B3-9DC95F6103A1}"/>
              </a:ext>
            </a:extLst>
          </p:cNvPr>
          <p:cNvCxnSpPr>
            <a:cxnSpLocks/>
          </p:cNvCxnSpPr>
          <p:nvPr/>
        </p:nvCxnSpPr>
        <p:spPr>
          <a:xfrm flipH="1">
            <a:off x="508863" y="8805288"/>
            <a:ext cx="584429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36">
            <a:extLst>
              <a:ext uri="{FF2B5EF4-FFF2-40B4-BE49-F238E27FC236}">
                <a16:creationId xmlns:a16="http://schemas.microsoft.com/office/drawing/2014/main" id="{BC86A38A-545D-51A5-2719-DA2B2812DDAC}"/>
              </a:ext>
            </a:extLst>
          </p:cNvPr>
          <p:cNvSpPr txBox="1"/>
          <p:nvPr/>
        </p:nvSpPr>
        <p:spPr>
          <a:xfrm>
            <a:off x="3019219" y="8805288"/>
            <a:ext cx="1275753"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Cognitive Verbs	                                               </a:t>
            </a:r>
            <a:endParaRPr lang="en-AU" sz="1100" b="1" dirty="0">
              <a:latin typeface="Arial Narrow" pitchFamily="34" charset="0"/>
            </a:endParaRPr>
          </a:p>
        </p:txBody>
      </p:sp>
      <p:sp>
        <p:nvSpPr>
          <p:cNvPr id="13" name="TextBox 36">
            <a:extLst>
              <a:ext uri="{FF2B5EF4-FFF2-40B4-BE49-F238E27FC236}">
                <a16:creationId xmlns:a16="http://schemas.microsoft.com/office/drawing/2014/main" id="{4C89D7D2-8048-1986-9D52-D3BAC2D674EF}"/>
              </a:ext>
            </a:extLst>
          </p:cNvPr>
          <p:cNvSpPr txBox="1"/>
          <p:nvPr/>
        </p:nvSpPr>
        <p:spPr>
          <a:xfrm>
            <a:off x="491677" y="8820472"/>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spTree>
    <p:extLst>
      <p:ext uri="{BB962C8B-B14F-4D97-AF65-F5344CB8AC3E}">
        <p14:creationId xmlns:p14="http://schemas.microsoft.com/office/powerpoint/2010/main" val="204033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260C01-0D41-4CDA-1B04-F433E289AFB3}"/>
              </a:ext>
            </a:extLst>
          </p:cNvPr>
          <p:cNvSpPr txBox="1"/>
          <p:nvPr/>
        </p:nvSpPr>
        <p:spPr>
          <a:xfrm>
            <a:off x="1268760" y="8676456"/>
            <a:ext cx="4320480" cy="261610"/>
          </a:xfrm>
          <a:prstGeom prst="rect">
            <a:avLst/>
          </a:prstGeom>
          <a:noFill/>
        </p:spPr>
        <p:txBody>
          <a:bodyPr wrap="square" rtlCol="0">
            <a:spAutoFit/>
          </a:bodyPr>
          <a:lstStyle/>
          <a:p>
            <a:pPr algn="ctr"/>
            <a:r>
              <a:rPr lang="en-US" sz="1100" dirty="0"/>
              <a:t>This page is intentionally blank</a:t>
            </a:r>
          </a:p>
        </p:txBody>
      </p:sp>
    </p:spTree>
    <p:extLst>
      <p:ext uri="{BB962C8B-B14F-4D97-AF65-F5344CB8AC3E}">
        <p14:creationId xmlns:p14="http://schemas.microsoft.com/office/powerpoint/2010/main" val="2848453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388811" y="87042"/>
            <a:ext cx="4191130" cy="830997"/>
          </a:xfrm>
          <a:prstGeom prst="rect">
            <a:avLst/>
          </a:prstGeom>
          <a:noFill/>
        </p:spPr>
        <p:txBody>
          <a:bodyPr wrap="square" rtlCol="0">
            <a:spAutoFit/>
          </a:bodyPr>
          <a:lstStyle/>
          <a:p>
            <a:pPr algn="ctr"/>
            <a:r>
              <a:rPr lang="en-US" sz="2800" b="1" dirty="0">
                <a:latin typeface="Arial Narrow" pitchFamily="34" charset="0"/>
              </a:rPr>
              <a:t>Year 11 Marine Science</a:t>
            </a:r>
          </a:p>
          <a:p>
            <a:pPr algn="ctr"/>
            <a:r>
              <a:rPr lang="en-US" sz="2000" dirty="0">
                <a:latin typeface="Arial Narrow" pitchFamily="34" charset="0"/>
              </a:rPr>
              <a:t>ANSWER BOOK</a:t>
            </a:r>
          </a:p>
        </p:txBody>
      </p:sp>
      <p:sp>
        <p:nvSpPr>
          <p:cNvPr id="32" name="TextBox 31"/>
          <p:cNvSpPr txBox="1"/>
          <p:nvPr/>
        </p:nvSpPr>
        <p:spPr>
          <a:xfrm>
            <a:off x="564258" y="214201"/>
            <a:ext cx="792088" cy="646331"/>
          </a:xfrm>
          <a:prstGeom prst="rect">
            <a:avLst/>
          </a:prstGeom>
          <a:solidFill>
            <a:schemeClr val="bg1">
              <a:lumMod val="85000"/>
            </a:schemeClr>
          </a:solidFill>
          <a:ln w="57150">
            <a:solidFill>
              <a:schemeClr val="tx1"/>
            </a:solidFill>
          </a:ln>
        </p:spPr>
        <p:txBody>
          <a:bodyPr wrap="square" rtlCol="0">
            <a:spAutoFit/>
          </a:bodyPr>
          <a:lstStyle/>
          <a:p>
            <a:r>
              <a:rPr lang="en-AU" b="1" dirty="0">
                <a:latin typeface="Arial Narrow" panose="020B0606020202030204" pitchFamily="34" charset="0"/>
              </a:rPr>
              <a:t>M</a:t>
            </a:r>
            <a:r>
              <a:rPr lang="en-AU" sz="1200" b="1" dirty="0">
                <a:latin typeface="Arial Narrow" panose="020B0606020202030204" pitchFamily="34" charset="0"/>
              </a:rPr>
              <a:t>arine</a:t>
            </a:r>
            <a:r>
              <a:rPr lang="en-AU" dirty="0"/>
              <a:t> </a:t>
            </a:r>
          </a:p>
          <a:p>
            <a:r>
              <a:rPr lang="en-AU" dirty="0">
                <a:ln>
                  <a:solidFill>
                    <a:schemeClr val="tx1"/>
                  </a:solidFill>
                </a:ln>
                <a:latin typeface="Arial Narrow" panose="020B0606020202030204" pitchFamily="34" charset="0"/>
              </a:rPr>
              <a:t>E</a:t>
            </a:r>
            <a:r>
              <a:rPr lang="en-AU" sz="1200" dirty="0">
                <a:ln>
                  <a:solidFill>
                    <a:schemeClr val="tx1"/>
                  </a:solidFill>
                </a:ln>
                <a:latin typeface="Arial Narrow" panose="020B0606020202030204" pitchFamily="34" charset="0"/>
              </a:rPr>
              <a:t>ducation</a:t>
            </a:r>
          </a:p>
        </p:txBody>
      </p:sp>
      <p:sp>
        <p:nvSpPr>
          <p:cNvPr id="33" name="TextBox 17"/>
          <p:cNvSpPr txBox="1"/>
          <p:nvPr/>
        </p:nvSpPr>
        <p:spPr>
          <a:xfrm>
            <a:off x="5445224" y="214200"/>
            <a:ext cx="1170856"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latin typeface="Arial Narrow" pitchFamily="34" charset="0"/>
              </a:rPr>
              <a:t>Name:</a:t>
            </a:r>
          </a:p>
          <a:p>
            <a:endParaRPr lang="en-US" sz="1200" b="1" dirty="0">
              <a:latin typeface="Arial Narrow" pitchFamily="34" charset="0"/>
            </a:endParaRPr>
          </a:p>
          <a:p>
            <a:r>
              <a:rPr lang="en-US" sz="1200" b="1" dirty="0">
                <a:latin typeface="Arial Narrow" pitchFamily="34" charset="0"/>
              </a:rPr>
              <a:t>Date: </a:t>
            </a:r>
          </a:p>
        </p:txBody>
      </p:sp>
      <p:sp>
        <p:nvSpPr>
          <p:cNvPr id="12" name="TextBox 11">
            <a:extLst>
              <a:ext uri="{FF2B5EF4-FFF2-40B4-BE49-F238E27FC236}">
                <a16:creationId xmlns:a16="http://schemas.microsoft.com/office/drawing/2014/main" id="{951CBF32-203B-4289-8D6A-652D06721123}"/>
              </a:ext>
            </a:extLst>
          </p:cNvPr>
          <p:cNvSpPr txBox="1"/>
          <p:nvPr/>
        </p:nvSpPr>
        <p:spPr>
          <a:xfrm rot="16200000">
            <a:off x="-56443" y="313427"/>
            <a:ext cx="1116764" cy="184666"/>
          </a:xfrm>
          <a:prstGeom prst="rect">
            <a:avLst/>
          </a:prstGeom>
          <a:noFill/>
        </p:spPr>
        <p:txBody>
          <a:bodyPr wrap="square" rtlCol="0">
            <a:spAutoFit/>
          </a:bodyPr>
          <a:lstStyle/>
          <a:p>
            <a:r>
              <a:rPr lang="en-AU" sz="580" dirty="0">
                <a:latin typeface="Arial Narrow" panose="020B0606020202030204" pitchFamily="34" charset="0"/>
              </a:rPr>
              <a:t>marineeducation.com.au</a:t>
            </a:r>
          </a:p>
        </p:txBody>
      </p:sp>
      <p:sp>
        <p:nvSpPr>
          <p:cNvPr id="7" name="TextBox 6">
            <a:extLst>
              <a:ext uri="{FF2B5EF4-FFF2-40B4-BE49-F238E27FC236}">
                <a16:creationId xmlns:a16="http://schemas.microsoft.com/office/drawing/2014/main" id="{154734B3-D96C-92DE-5716-FB8FD28F9DCE}"/>
              </a:ext>
            </a:extLst>
          </p:cNvPr>
          <p:cNvSpPr txBox="1"/>
          <p:nvPr/>
        </p:nvSpPr>
        <p:spPr>
          <a:xfrm>
            <a:off x="686508" y="1475656"/>
            <a:ext cx="5749590" cy="707886"/>
          </a:xfrm>
          <a:prstGeom prst="rect">
            <a:avLst/>
          </a:prstGeom>
          <a:noFill/>
        </p:spPr>
        <p:txBody>
          <a:bodyPr wrap="square" rtlCol="0">
            <a:spAutoFit/>
          </a:bodyPr>
          <a:lstStyle/>
          <a:p>
            <a:pPr algn="ctr"/>
            <a:r>
              <a:rPr lang="en-AU" sz="2800" b="1" dirty="0">
                <a:latin typeface="Arial Narrow" panose="020B0606020202030204" pitchFamily="34" charset="0"/>
              </a:rPr>
              <a:t>Unit 1 Topic 1</a:t>
            </a:r>
          </a:p>
          <a:p>
            <a:pPr algn="ctr"/>
            <a:r>
              <a:rPr lang="en-AU" sz="1200" dirty="0">
                <a:latin typeface="Arial Narrow" panose="020B0606020202030204" pitchFamily="34" charset="0"/>
              </a:rPr>
              <a:t>An ocean planet</a:t>
            </a:r>
          </a:p>
        </p:txBody>
      </p:sp>
      <p:sp>
        <p:nvSpPr>
          <p:cNvPr id="11" name="TextBox 36">
            <a:extLst>
              <a:ext uri="{FF2B5EF4-FFF2-40B4-BE49-F238E27FC236}">
                <a16:creationId xmlns:a16="http://schemas.microsoft.com/office/drawing/2014/main" id="{8B67EF2F-9339-CBF1-B5F1-36D72110C427}"/>
              </a:ext>
            </a:extLst>
          </p:cNvPr>
          <p:cNvSpPr txBox="1"/>
          <p:nvPr/>
        </p:nvSpPr>
        <p:spPr>
          <a:xfrm>
            <a:off x="469477" y="8753073"/>
            <a:ext cx="2272066"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1100" dirty="0">
                <a:latin typeface="Arial Narrow" pitchFamily="34" charset="0"/>
              </a:rPr>
              <a:t>© Marine Education 2024 </a:t>
            </a:r>
            <a:r>
              <a:rPr lang="en-AU" sz="1100" b="1" dirty="0">
                <a:solidFill>
                  <a:schemeClr val="bg1"/>
                </a:solidFill>
                <a:highlight>
                  <a:srgbClr val="000000"/>
                </a:highlight>
                <a:latin typeface="Arial Narrow" pitchFamily="34" charset="0"/>
              </a:rPr>
              <a:t>CC BY-NC-SA</a:t>
            </a:r>
            <a:r>
              <a:rPr lang="en-AU" sz="1100" dirty="0">
                <a:latin typeface="Arial Narrow" pitchFamily="34" charset="0"/>
              </a:rPr>
              <a:t>                   </a:t>
            </a:r>
            <a:endParaRPr lang="en-AU" sz="1100" b="1" dirty="0">
              <a:latin typeface="Arial Narrow" pitchFamily="34" charset="0"/>
            </a:endParaRPr>
          </a:p>
        </p:txBody>
      </p:sp>
      <p:pic>
        <p:nvPicPr>
          <p:cNvPr id="7170" name="Picture 2" descr="Silent Kingdom Online Exhibition — Minnesota Marine Art Museum">
            <a:extLst>
              <a:ext uri="{FF2B5EF4-FFF2-40B4-BE49-F238E27FC236}">
                <a16:creationId xmlns:a16="http://schemas.microsoft.com/office/drawing/2014/main" id="{37FBCD43-1A19-7C60-83DA-154043839A4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6508" y="2562148"/>
            <a:ext cx="5618858" cy="37472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6A63191-9CF3-B48F-4745-D8F81E852B43}"/>
              </a:ext>
            </a:extLst>
          </p:cNvPr>
          <p:cNvSpPr txBox="1"/>
          <p:nvPr/>
        </p:nvSpPr>
        <p:spPr>
          <a:xfrm>
            <a:off x="2065159" y="7894701"/>
            <a:ext cx="2952328" cy="523220"/>
          </a:xfrm>
          <a:prstGeom prst="rect">
            <a:avLst/>
          </a:prstGeom>
          <a:noFill/>
        </p:spPr>
        <p:txBody>
          <a:bodyPr wrap="square" rtlCol="0">
            <a:spAutoFit/>
          </a:bodyPr>
          <a:lstStyle/>
          <a:p>
            <a:pPr algn="ctr"/>
            <a:r>
              <a:rPr lang="en-AU" sz="2800" b="1" dirty="0">
                <a:latin typeface="Arial Narrow" panose="020B0604020202020204" pitchFamily="34" charset="0"/>
                <a:cs typeface="Arial Narrow" panose="020B0604020202020204" pitchFamily="34" charset="0"/>
              </a:rPr>
              <a:t>By Gail Riches</a:t>
            </a:r>
          </a:p>
        </p:txBody>
      </p:sp>
      <p:sp>
        <p:nvSpPr>
          <p:cNvPr id="5" name="TextBox 4">
            <a:extLst>
              <a:ext uri="{FF2B5EF4-FFF2-40B4-BE49-F238E27FC236}">
                <a16:creationId xmlns:a16="http://schemas.microsoft.com/office/drawing/2014/main" id="{F961689B-7EA6-1C94-A9F6-57007D546071}"/>
              </a:ext>
            </a:extLst>
          </p:cNvPr>
          <p:cNvSpPr txBox="1"/>
          <p:nvPr/>
        </p:nvSpPr>
        <p:spPr>
          <a:xfrm>
            <a:off x="666528" y="6971068"/>
            <a:ext cx="5749590" cy="646331"/>
          </a:xfrm>
          <a:prstGeom prst="rect">
            <a:avLst/>
          </a:prstGeom>
          <a:noFill/>
        </p:spPr>
        <p:txBody>
          <a:bodyPr wrap="square" rtlCol="0">
            <a:spAutoFit/>
          </a:bodyPr>
          <a:lstStyle/>
          <a:p>
            <a:pPr algn="ctr"/>
            <a:r>
              <a:rPr lang="en-AU" dirty="0">
                <a:latin typeface="Arial Narrow" panose="020B0604020202020204" pitchFamily="34" charset="0"/>
                <a:cs typeface="Arial Narrow" panose="020B0604020202020204" pitchFamily="34" charset="0"/>
              </a:rPr>
              <a:t>Content from Marine Science Syllabus </a:t>
            </a:r>
          </a:p>
          <a:p>
            <a:pPr algn="ctr"/>
            <a:r>
              <a:rPr lang="en-AU" dirty="0">
                <a:latin typeface="Arial Narrow" panose="020B0604020202020204" pitchFamily="34" charset="0"/>
                <a:cs typeface="Arial Narrow" panose="020B0604020202020204" pitchFamily="34" charset="0"/>
              </a:rPr>
              <a:t>State of Queensland (QCAA) 2025 v1.0</a:t>
            </a:r>
          </a:p>
        </p:txBody>
      </p:sp>
      <p:sp>
        <p:nvSpPr>
          <p:cNvPr id="8" name="Rectangle 7">
            <a:extLst>
              <a:ext uri="{FF2B5EF4-FFF2-40B4-BE49-F238E27FC236}">
                <a16:creationId xmlns:a16="http://schemas.microsoft.com/office/drawing/2014/main" id="{23767086-22AB-248B-ED01-D8FEC19B9B36}"/>
              </a:ext>
            </a:extLst>
          </p:cNvPr>
          <p:cNvSpPr/>
          <p:nvPr/>
        </p:nvSpPr>
        <p:spPr>
          <a:xfrm>
            <a:off x="552634" y="987689"/>
            <a:ext cx="5863484" cy="776903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D2AE34-8CB2-1CAA-527B-A1910575C915}"/>
              </a:ext>
            </a:extLst>
          </p:cNvPr>
          <p:cNvSpPr txBox="1"/>
          <p:nvPr/>
        </p:nvSpPr>
        <p:spPr>
          <a:xfrm>
            <a:off x="647834" y="6070965"/>
            <a:ext cx="4758716" cy="246221"/>
          </a:xfrm>
          <a:prstGeom prst="rect">
            <a:avLst/>
          </a:prstGeom>
          <a:noFill/>
        </p:spPr>
        <p:txBody>
          <a:bodyPr wrap="square" rtlCol="0">
            <a:spAutoFit/>
          </a:bodyPr>
          <a:lstStyle/>
          <a:p>
            <a:r>
              <a:rPr lang="en-US" sz="1000" dirty="0">
                <a:solidFill>
                  <a:schemeClr val="bg1"/>
                </a:solidFill>
                <a:latin typeface="Arial Narrow" panose="020B0604020202020204" pitchFamily="34" charset="0"/>
                <a:cs typeface="Arial Narrow" panose="020B0604020202020204" pitchFamily="34" charset="0"/>
              </a:rPr>
              <a:t>Whale Shark. Photo © Christian </a:t>
            </a:r>
            <a:r>
              <a:rPr lang="en-US" sz="1000" dirty="0" err="1">
                <a:solidFill>
                  <a:schemeClr val="bg1"/>
                </a:solidFill>
                <a:latin typeface="Arial Narrow" panose="020B0604020202020204" pitchFamily="34" charset="0"/>
                <a:cs typeface="Arial Narrow" panose="020B0604020202020204" pitchFamily="34" charset="0"/>
              </a:rPr>
              <a:t>Vizl</a:t>
            </a:r>
            <a:endParaRPr lang="en-US" sz="100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7860999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51978</TotalTime>
  <Words>10683</Words>
  <Application>Microsoft Macintosh PowerPoint</Application>
  <PresentationFormat>On-screen Show (4:3)</PresentationFormat>
  <Paragraphs>1080</Paragraphs>
  <Slides>35</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Arial Narrow</vt:lpstr>
      <vt:lpstr>Calibri</vt:lpstr>
      <vt:lpstr>Comic Sans MS</vt:lpstr>
      <vt:lpstr>TideSans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daniellem</dc:creator>
  <cp:lastModifiedBy>Gail Riches</cp:lastModifiedBy>
  <cp:revision>6040</cp:revision>
  <dcterms:created xsi:type="dcterms:W3CDTF">2011-04-13T05:15:36Z</dcterms:created>
  <dcterms:modified xsi:type="dcterms:W3CDTF">2024-04-10T09:08:26Z</dcterms:modified>
</cp:coreProperties>
</file>